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8"/>
  </p:notesMasterIdLst>
  <p:sldIdLst>
    <p:sldId id="256" r:id="rId3"/>
    <p:sldId id="306" r:id="rId4"/>
    <p:sldId id="261" r:id="rId5"/>
    <p:sldId id="307" r:id="rId6"/>
    <p:sldId id="308" r:id="rId7"/>
    <p:sldId id="310" r:id="rId8"/>
    <p:sldId id="312" r:id="rId9"/>
    <p:sldId id="313" r:id="rId10"/>
    <p:sldId id="272" r:id="rId11"/>
    <p:sldId id="315" r:id="rId12"/>
    <p:sldId id="316" r:id="rId13"/>
    <p:sldId id="319" r:id="rId14"/>
    <p:sldId id="320" r:id="rId15"/>
    <p:sldId id="317" r:id="rId16"/>
    <p:sldId id="318" r:id="rId17"/>
    <p:sldId id="321" r:id="rId18"/>
    <p:sldId id="299" r:id="rId19"/>
    <p:sldId id="323" r:id="rId20"/>
    <p:sldId id="322" r:id="rId21"/>
    <p:sldId id="324" r:id="rId22"/>
    <p:sldId id="325" r:id="rId23"/>
    <p:sldId id="326" r:id="rId24"/>
    <p:sldId id="327" r:id="rId25"/>
    <p:sldId id="329" r:id="rId26"/>
    <p:sldId id="330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706EA-D6D4-4CA4-9420-1F1AF81933A0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B395F-D021-4784-9DCE-0BEAA6D4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1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26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B395F-D021-4784-9DCE-0BEAA6D409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5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06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4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35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1CE6F2-EFA7-4B82-B5A5-77ED8CF0412D}" type="datetime1">
              <a:rPr lang="vi-VN" smtClean="0"/>
              <a:t>21/07/2021</a:t>
            </a:fld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>
            <a:off x="1812376" y="246981"/>
            <a:ext cx="37304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1078249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4" name="Google Shape;24;p21"/>
          <p:cNvCxnSpPr/>
          <p:nvPr/>
        </p:nvCxnSpPr>
        <p:spPr>
          <a:xfrm>
            <a:off x="1813335" y="2646407"/>
            <a:ext cx="6477804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24005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16009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9" r:id="rId10"/>
    <p:sldLayoutId id="2147483665" r:id="rId11"/>
    <p:sldLayoutId id="2147483670" r:id="rId12"/>
    <p:sldLayoutId id="2147483672" r:id="rId13"/>
    <p:sldLayoutId id="2147483656" r:id="rId14"/>
    <p:sldLayoutId id="2147483673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>
            <a:off x="1618495" y="291193"/>
            <a:ext cx="2814713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US" sz="135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TRƯỜNG </a:t>
            </a:r>
            <a:r>
              <a:rPr lang="en-US" sz="135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ĐẠI HỌC THỦY LỢI</a:t>
            </a:r>
            <a:endParaRPr sz="1350" dirty="0"/>
          </a:p>
          <a:p>
            <a:pPr algn="ctr"/>
            <a:r>
              <a:rPr lang="en-US" sz="135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KHOA CÔNG NGHỆ THÔNG TIN</a:t>
            </a:r>
            <a:endParaRPr sz="135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5494819" y="280076"/>
            <a:ext cx="304795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US" sz="135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BÁO CÁO KẾT THÚC MÔN HỌC</a:t>
            </a:r>
          </a:p>
          <a:p>
            <a:pPr algn="ctr"/>
            <a:r>
              <a:rPr lang="en-US" sz="135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QUẢN LÝ DỰ ÁN CNTT</a:t>
            </a:r>
            <a:endParaRPr sz="1350" dirty="0"/>
          </a:p>
          <a:p>
            <a:pPr algn="ctr"/>
            <a:r>
              <a:rPr lang="en-US" sz="135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Ngành</a:t>
            </a:r>
            <a: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Hệ thống thông tin</a:t>
            </a:r>
            <a:endParaRPr sz="1350"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ctrTitle"/>
          </p:nvPr>
        </p:nvSpPr>
        <p:spPr>
          <a:xfrm>
            <a:off x="-124620" y="1403922"/>
            <a:ext cx="10113320" cy="104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0" anchor="b" anchorCtr="0">
            <a:noAutofit/>
          </a:bodyPr>
          <a:lstStyle/>
          <a:p>
            <a:pPr algn="ctr">
              <a:lnSpc>
                <a:spcPct val="150000"/>
              </a:lnSpc>
              <a:buSzPts val="2400"/>
            </a:pPr>
            <a:br>
              <a:rPr lang="en-US" sz="2600" b="1">
                <a:latin typeface="Tahoma"/>
                <a:ea typeface="Tahoma"/>
                <a:cs typeface="Tahoma"/>
                <a:sym typeface="Tahoma"/>
              </a:rPr>
            </a:br>
            <a:r>
              <a:rPr lang="en-US" sz="2600" b="1">
                <a:latin typeface="Tahoma"/>
                <a:ea typeface="Tahoma"/>
                <a:cs typeface="Tahoma"/>
                <a:sym typeface="Tahoma"/>
              </a:rPr>
              <a:t>ĐỀ </a:t>
            </a:r>
            <a:r>
              <a:rPr lang="en-US" sz="2600" b="1" dirty="0">
                <a:latin typeface="Tahoma"/>
                <a:ea typeface="Tahoma"/>
                <a:cs typeface="Tahoma"/>
                <a:sym typeface="Tahoma"/>
              </a:rPr>
              <a:t>TÀI:</a:t>
            </a:r>
            <a:br>
              <a:rPr lang="en-US" sz="2600" b="1">
                <a:latin typeface="Tahoma"/>
                <a:ea typeface="Tahoma"/>
                <a:cs typeface="Tahoma"/>
                <a:sym typeface="Tahoma"/>
              </a:rPr>
            </a:br>
            <a:r>
              <a:rPr lang="en-US" sz="2600" b="1">
                <a:latin typeface="Tahoma"/>
                <a:ea typeface="Tahoma"/>
                <a:cs typeface="Tahoma"/>
                <a:sym typeface="Tahoma"/>
              </a:rPr>
              <a:t>XÂY DỰNG WEBSITE BÁN THIẾT BỊ CÔNG NGHỆ</a:t>
            </a:r>
            <a:endParaRPr sz="2600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1"/>
          <p:cNvSpPr txBox="1">
            <a:spLocks noGrp="1"/>
          </p:cNvSpPr>
          <p:nvPr>
            <p:ph type="subTitle" idx="1"/>
          </p:nvPr>
        </p:nvSpPr>
        <p:spPr>
          <a:xfrm>
            <a:off x="4860032" y="2689661"/>
            <a:ext cx="3832524" cy="2132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GIẢNG VIÊN HƯỚNG DẪN</a:t>
            </a: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: TRẦN HỒNG DIỆP</a:t>
            </a:r>
            <a:endParaRPr sz="1200" dirty="0"/>
          </a:p>
          <a:p>
            <a:pPr marL="0" indent="0">
              <a:lnSpc>
                <a:spcPct val="150000"/>
              </a:lnSpc>
              <a:buSzPts val="1600"/>
            </a:pP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SINH VIÊN </a:t>
            </a: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THỰC HIỆN – NHÓM 14: </a:t>
            </a:r>
          </a:p>
          <a:p>
            <a:pPr marL="0" indent="0">
              <a:lnSpc>
                <a:spcPct val="150000"/>
              </a:lnSpc>
              <a:buSzPts val="1600"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	ĐỖ THU THẢO – 1851161594</a:t>
            </a:r>
          </a:p>
          <a:p>
            <a:pPr marL="0" indent="0">
              <a:lnSpc>
                <a:spcPct val="150000"/>
              </a:lnSpc>
              <a:buSzPts val="1600"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	VŨ ĐỨC MẠNH – 1861161448</a:t>
            </a:r>
          </a:p>
          <a:p>
            <a:pPr marL="0" indent="0">
              <a:lnSpc>
                <a:spcPct val="150000"/>
              </a:lnSpc>
              <a:buSzPts val="1600"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	ĐOÀN HẢI LONG – 1861161680</a:t>
            </a:r>
          </a:p>
          <a:p>
            <a:pPr marL="0" indent="0">
              <a:lnSpc>
                <a:spcPct val="150000"/>
              </a:lnSpc>
              <a:buSzPts val="1600"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	TRƯƠNG DANH TÙNG – 1851160008</a:t>
            </a:r>
          </a:p>
          <a:p>
            <a:pPr marL="0" indent="0">
              <a:lnSpc>
                <a:spcPct val="150000"/>
              </a:lnSpc>
              <a:buSzPts val="1600"/>
            </a:pPr>
            <a:endParaRPr lang="en-US" sz="1200">
              <a:latin typeface="Tahoma"/>
              <a:ea typeface="Tahoma"/>
              <a:cs typeface="Tahoma"/>
              <a:sym typeface="Tahoma"/>
            </a:endParaRPr>
          </a:p>
          <a:p>
            <a:pPr marL="0" indent="0">
              <a:lnSpc>
                <a:spcPct val="150000"/>
              </a:lnSpc>
              <a:buSzPts val="1600"/>
            </a:pPr>
            <a:endParaRPr sz="1200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D64CC2-E0A5-4030-B7E1-B888BB46207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60432" y="4687049"/>
            <a:ext cx="608264" cy="377684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41A95-7E7E-4957-ABC4-2FCF7BCA3F2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75304" y="4723495"/>
            <a:ext cx="1378481" cy="304792"/>
          </a:xfrm>
        </p:spPr>
        <p:txBody>
          <a:bodyPr/>
          <a:lstStyle/>
          <a:p>
            <a:fld id="{901CBAA8-7CBC-4F02-90BA-4FB5F2D0FFB3}" type="datetime1">
              <a:rPr lang="vi-VN" smtClean="0"/>
              <a:t>21/07/2021</a:t>
            </a:fld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29411F-0290-4DF0-A6CA-E05299270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6" y="195486"/>
            <a:ext cx="13647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sz="3600" b="1">
                <a:cs typeface="Arial" pitchFamily="34" charset="0"/>
              </a:rPr>
              <a:t>2. Quản lý thời gian và chi phí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2391FD-3027-409C-A22E-59DFF6DB28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algn="l"/>
            <a:r>
              <a:rPr lang="en-US" sz="1600"/>
              <a:t>2.1 Bảng thời gian dự kiến công việc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42ACF-9F06-4B99-A96A-B439C1A9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582"/>
            <a:ext cx="9144000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4194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sz="3600" b="1">
                <a:cs typeface="Arial" pitchFamily="34" charset="0"/>
              </a:rPr>
              <a:t>2. Quản lý thời gian và chi phí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2391FD-3027-409C-A22E-59DFF6DB28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algn="l"/>
            <a:r>
              <a:rPr lang="en-US"/>
              <a:t>2.2 Bảng ước lượng PERT tổng hợp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1034D-5291-4FD6-98E8-A82EABF8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590"/>
            <a:ext cx="903649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2863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sz="3600" b="1">
                <a:cs typeface="Arial" pitchFamily="34" charset="0"/>
              </a:rPr>
              <a:t>2. Quản lý thời gian và chi phí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2391FD-3027-409C-A22E-59DFF6DB28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algn="l"/>
            <a:r>
              <a:rPr lang="en-US"/>
              <a:t>2.3 Sơ đồ AOA. AON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9D84D7C-A6CC-48C4-B565-FE479CE9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31590"/>
            <a:ext cx="8928992" cy="40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19277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sz="3600" b="1">
                <a:cs typeface="Arial" pitchFamily="34" charset="0"/>
              </a:rPr>
              <a:t>2. Quản lý thời gian và chi phí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2391FD-3027-409C-A22E-59DFF6DB28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algn="l"/>
            <a:r>
              <a:rPr lang="en-US"/>
              <a:t>2.4 Biểu đồ Gantt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A7E28E4-BCBC-493B-9B66-DCAB76AAC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9582"/>
            <a:ext cx="9144000" cy="40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7494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sz="3600" b="1">
                <a:cs typeface="Arial" pitchFamily="34" charset="0"/>
              </a:rPr>
              <a:t>2. Quản lý thời gian và chi phí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09398" y="2810353"/>
            <a:ext cx="2477856" cy="2054923"/>
            <a:chOff x="789655" y="3351976"/>
            <a:chExt cx="2024927" cy="1129140"/>
          </a:xfrm>
        </p:grpSpPr>
        <p:sp>
          <p:nvSpPr>
            <p:cNvPr id="41" name="TextBox 40"/>
            <p:cNvSpPr txBox="1"/>
            <p:nvPr/>
          </p:nvSpPr>
          <p:spPr>
            <a:xfrm>
              <a:off x="789655" y="3351976"/>
              <a:ext cx="2024927" cy="2565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Chi phí các hạng mục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8824" y="3431787"/>
              <a:ext cx="1728192" cy="1049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Khảo sát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Phân tích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Thiết kế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Xây dựng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Kiểm thử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Chuyển giao.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40852" y="2955601"/>
            <a:ext cx="1728192" cy="1121350"/>
            <a:chOff x="4660930" y="3204434"/>
            <a:chExt cx="1728192" cy="1121350"/>
          </a:xfrm>
        </p:grpSpPr>
        <p:sp>
          <p:nvSpPr>
            <p:cNvPr id="47" name="TextBox 46"/>
            <p:cNvSpPr txBox="1"/>
            <p:nvPr/>
          </p:nvSpPr>
          <p:spPr>
            <a:xfrm>
              <a:off x="4660930" y="3204434"/>
              <a:ext cx="17281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Sinh hoạt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60930" y="3587120"/>
              <a:ext cx="1728192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Thuê văn phòng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Tiền mạng, nước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Liên hoan.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81588" y="3012453"/>
            <a:ext cx="1735301" cy="1006598"/>
            <a:chOff x="6566983" y="3204434"/>
            <a:chExt cx="1735301" cy="1006598"/>
          </a:xfrm>
        </p:grpSpPr>
        <p:sp>
          <p:nvSpPr>
            <p:cNvPr id="50" name="TextBox 49"/>
            <p:cNvSpPr txBox="1"/>
            <p:nvPr/>
          </p:nvSpPr>
          <p:spPr>
            <a:xfrm>
              <a:off x="6566983" y="3204434"/>
              <a:ext cx="17281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Dự phòng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74092" y="3687812"/>
              <a:ext cx="172819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Các chi phí phát sinh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C0BC2C-E929-4827-AA57-719B84ABD70C}"/>
              </a:ext>
            </a:extLst>
          </p:cNvPr>
          <p:cNvGrpSpPr/>
          <p:nvPr/>
        </p:nvGrpSpPr>
        <p:grpSpPr>
          <a:xfrm>
            <a:off x="2504206" y="1155572"/>
            <a:ext cx="1692000" cy="1692000"/>
            <a:chOff x="2772973" y="1547344"/>
            <a:chExt cx="1692000" cy="1692000"/>
          </a:xfrm>
        </p:grpSpPr>
        <p:sp>
          <p:nvSpPr>
            <p:cNvPr id="32" name="Teardrop 31"/>
            <p:cNvSpPr/>
            <p:nvPr/>
          </p:nvSpPr>
          <p:spPr>
            <a:xfrm rot="2700000">
              <a:off x="2772973" y="1547344"/>
              <a:ext cx="1692000" cy="1692000"/>
            </a:xfrm>
            <a:prstGeom prst="teardrop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58746" y="1630227"/>
              <a:ext cx="1512000" cy="151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61376" y="2464029"/>
              <a:ext cx="131519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Chi phí công cụ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Rectangle 9"/>
            <p:cNvSpPr/>
            <p:nvPr/>
          </p:nvSpPr>
          <p:spPr>
            <a:xfrm>
              <a:off x="3435339" y="2143211"/>
              <a:ext cx="367269" cy="343795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5A5AC7D-00A0-4ECD-9F82-38AFEB58461C}"/>
              </a:ext>
            </a:extLst>
          </p:cNvPr>
          <p:cNvGrpSpPr/>
          <p:nvPr/>
        </p:nvGrpSpPr>
        <p:grpSpPr>
          <a:xfrm>
            <a:off x="6800054" y="1215470"/>
            <a:ext cx="1692000" cy="1692000"/>
            <a:chOff x="6585079" y="1547344"/>
            <a:chExt cx="1692000" cy="1692000"/>
          </a:xfrm>
        </p:grpSpPr>
        <p:sp>
          <p:nvSpPr>
            <p:cNvPr id="28" name="Teardrop 27"/>
            <p:cNvSpPr/>
            <p:nvPr/>
          </p:nvSpPr>
          <p:spPr>
            <a:xfrm rot="2700000">
              <a:off x="6585079" y="1547344"/>
              <a:ext cx="1692000" cy="1692000"/>
            </a:xfrm>
            <a:prstGeom prst="teardrop">
              <a:avLst/>
            </a:prstGeom>
            <a:solidFill>
              <a:schemeClr val="accent1">
                <a:lumMod val="5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670852" y="1630227"/>
              <a:ext cx="1512000" cy="151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73482" y="2464029"/>
              <a:ext cx="131519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Chi phí dự phòng</a:t>
              </a:r>
            </a:p>
          </p:txBody>
        </p:sp>
        <p:sp>
          <p:nvSpPr>
            <p:cNvPr id="53" name="Rectangle 23"/>
            <p:cNvSpPr/>
            <p:nvPr/>
          </p:nvSpPr>
          <p:spPr>
            <a:xfrm>
              <a:off x="7213211" y="2169217"/>
              <a:ext cx="435738" cy="256312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FDC9B1-F8AE-4E36-94B7-42340FE8FE31}"/>
              </a:ext>
            </a:extLst>
          </p:cNvPr>
          <p:cNvGrpSpPr/>
          <p:nvPr/>
        </p:nvGrpSpPr>
        <p:grpSpPr>
          <a:xfrm>
            <a:off x="341864" y="1162689"/>
            <a:ext cx="1692000" cy="1692000"/>
            <a:chOff x="696119" y="1547343"/>
            <a:chExt cx="1692000" cy="1692000"/>
          </a:xfrm>
        </p:grpSpPr>
        <p:sp>
          <p:nvSpPr>
            <p:cNvPr id="34" name="Teardrop 33"/>
            <p:cNvSpPr/>
            <p:nvPr/>
          </p:nvSpPr>
          <p:spPr>
            <a:xfrm rot="2700000">
              <a:off x="696119" y="1547343"/>
              <a:ext cx="1692000" cy="16920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1892" y="1630226"/>
              <a:ext cx="1512000" cy="151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4088" y="2447220"/>
              <a:ext cx="146985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Chi phí nhân viên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Rectangle 30"/>
            <p:cNvSpPr/>
            <p:nvPr/>
          </p:nvSpPr>
          <p:spPr>
            <a:xfrm>
              <a:off x="1324488" y="2080150"/>
              <a:ext cx="329053" cy="328092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888A3EA-3501-4839-AD86-E28A02373F8E}"/>
              </a:ext>
            </a:extLst>
          </p:cNvPr>
          <p:cNvGrpSpPr/>
          <p:nvPr/>
        </p:nvGrpSpPr>
        <p:grpSpPr>
          <a:xfrm>
            <a:off x="4613574" y="1215470"/>
            <a:ext cx="1692000" cy="1692000"/>
            <a:chOff x="4679026" y="1547344"/>
            <a:chExt cx="1692000" cy="1692000"/>
          </a:xfrm>
        </p:grpSpPr>
        <p:sp>
          <p:nvSpPr>
            <p:cNvPr id="30" name="Teardrop 29"/>
            <p:cNvSpPr/>
            <p:nvPr/>
          </p:nvSpPr>
          <p:spPr>
            <a:xfrm rot="2700000">
              <a:off x="4679026" y="1547344"/>
              <a:ext cx="1692000" cy="1692000"/>
            </a:xfrm>
            <a:prstGeom prst="teardrop">
              <a:avLst/>
            </a:prstGeom>
            <a:solidFill>
              <a:schemeClr val="accent2">
                <a:lumMod val="7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764799" y="1630227"/>
              <a:ext cx="1512000" cy="151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67429" y="2464029"/>
              <a:ext cx="131519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Chi phí sinh hoạt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Oval 7"/>
            <p:cNvSpPr/>
            <p:nvPr/>
          </p:nvSpPr>
          <p:spPr>
            <a:xfrm>
              <a:off x="5329905" y="2105659"/>
              <a:ext cx="390242" cy="390242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E030CF9-6284-4F02-A8B0-0F0EE0148E60}"/>
              </a:ext>
            </a:extLst>
          </p:cNvPr>
          <p:cNvGrpSpPr/>
          <p:nvPr/>
        </p:nvGrpSpPr>
        <p:grpSpPr>
          <a:xfrm>
            <a:off x="2654951" y="2895834"/>
            <a:ext cx="1728192" cy="1169458"/>
            <a:chOff x="4660930" y="3266247"/>
            <a:chExt cx="1728192" cy="74241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CE73B44-418C-4D0A-827F-EC47CFBFC297}"/>
                </a:ext>
              </a:extLst>
            </p:cNvPr>
            <p:cNvSpPr txBox="1"/>
            <p:nvPr/>
          </p:nvSpPr>
          <p:spPr>
            <a:xfrm>
              <a:off x="4660930" y="3266247"/>
              <a:ext cx="1728192" cy="2149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Công cụ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85E779-6794-429E-8F02-1F013560D0DC}"/>
                </a:ext>
              </a:extLst>
            </p:cNvPr>
            <p:cNvSpPr txBox="1"/>
            <p:nvPr/>
          </p:nvSpPr>
          <p:spPr>
            <a:xfrm>
              <a:off x="4660930" y="3539731"/>
              <a:ext cx="1728192" cy="4689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Máy tính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Bản quyền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28300C85-90B3-4B73-B7CC-15A20D2929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" y="699542"/>
            <a:ext cx="9154633" cy="288032"/>
          </a:xfrm>
        </p:spPr>
        <p:txBody>
          <a:bodyPr/>
          <a:lstStyle/>
          <a:p>
            <a:pPr lvl="0" algn="l"/>
            <a:r>
              <a:rPr lang="en-US" altLang="ko-KR"/>
              <a:t>2.5 Ước lượng chi phí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71039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775C54F-2AFA-4508-93C2-C47164FAB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381777"/>
            <a:ext cx="1480403" cy="14222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B3C5920-704A-4EAB-B74E-BD17756BF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93" y="2567683"/>
            <a:ext cx="1647627" cy="1647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C0E668-581D-4AF0-A36E-019D2B02C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792" y="1224146"/>
            <a:ext cx="1269005" cy="124108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sz="3600" b="1">
                <a:cs typeface="Arial" pitchFamily="34" charset="0"/>
              </a:rPr>
              <a:t>2. Quản lý thời gian và chi phí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" y="699542"/>
            <a:ext cx="9154633" cy="288032"/>
          </a:xfrm>
        </p:spPr>
        <p:txBody>
          <a:bodyPr/>
          <a:lstStyle/>
          <a:p>
            <a:pPr lvl="0" algn="l"/>
            <a:r>
              <a:rPr lang="en-US" altLang="ko-KR"/>
              <a:t>2.6 Chi phí nhân viên</a:t>
            </a:r>
            <a:endParaRPr lang="en-US" altLang="ko-KR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E1D37C-EA27-41D5-BB09-FB622C13CF9F}"/>
              </a:ext>
            </a:extLst>
          </p:cNvPr>
          <p:cNvGrpSpPr/>
          <p:nvPr/>
        </p:nvGrpSpPr>
        <p:grpSpPr>
          <a:xfrm>
            <a:off x="-66362" y="3755968"/>
            <a:ext cx="3221154" cy="918683"/>
            <a:chOff x="433715" y="3419064"/>
            <a:chExt cx="3221154" cy="918683"/>
          </a:xfrm>
        </p:grpSpPr>
        <p:sp>
          <p:nvSpPr>
            <p:cNvPr id="9" name="Freeform 8"/>
            <p:cNvSpPr/>
            <p:nvPr/>
          </p:nvSpPr>
          <p:spPr>
            <a:xfrm>
              <a:off x="575806" y="3540040"/>
              <a:ext cx="3079063" cy="231859"/>
            </a:xfrm>
            <a:custGeom>
              <a:avLst/>
              <a:gdLst>
                <a:gd name="connsiteX0" fmla="*/ 2735248 w 2735248"/>
                <a:gd name="connsiteY0" fmla="*/ 310101 h 310101"/>
                <a:gd name="connsiteX1" fmla="*/ 2472855 w 2735248"/>
                <a:gd name="connsiteY1" fmla="*/ 7951 h 310101"/>
                <a:gd name="connsiteX2" fmla="*/ 0 w 2735248"/>
                <a:gd name="connsiteY2" fmla="*/ 0 h 310101"/>
                <a:gd name="connsiteX0" fmla="*/ 3049802 w 3049802"/>
                <a:gd name="connsiteY0" fmla="*/ 0 h 334272"/>
                <a:gd name="connsiteX1" fmla="*/ 2472855 w 3049802"/>
                <a:gd name="connsiteY1" fmla="*/ 334272 h 334272"/>
                <a:gd name="connsiteX2" fmla="*/ 0 w 3049802"/>
                <a:gd name="connsiteY2" fmla="*/ 326321 h 334272"/>
                <a:gd name="connsiteX0" fmla="*/ 3079063 w 3079063"/>
                <a:gd name="connsiteY0" fmla="*/ 0 h 231859"/>
                <a:gd name="connsiteX1" fmla="*/ 2472855 w 3079063"/>
                <a:gd name="connsiteY1" fmla="*/ 231859 h 231859"/>
                <a:gd name="connsiteX2" fmla="*/ 0 w 3079063"/>
                <a:gd name="connsiteY2" fmla="*/ 223908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063" h="231859">
                  <a:moveTo>
                    <a:pt x="3079063" y="0"/>
                  </a:moveTo>
                  <a:lnTo>
                    <a:pt x="2472855" y="231859"/>
                  </a:lnTo>
                  <a:lnTo>
                    <a:pt x="0" y="223908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33715" y="3419064"/>
              <a:ext cx="2483978" cy="918683"/>
              <a:chOff x="3017859" y="4195628"/>
              <a:chExt cx="1870812" cy="918683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021856" y="4652646"/>
                <a:ext cx="18668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50k/h, ngày 8 tiếng, làm việc 26 ngày trên 1 tháng    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17859" y="4195628"/>
                <a:ext cx="18708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200" b="1">
                    <a:solidFill>
                      <a:schemeClr val="accent4"/>
                    </a:solidFill>
                    <a:cs typeface="Arial" pitchFamily="34" charset="0"/>
                  </a:rPr>
                  <a:t>Đảm bảo chất lượng</a:t>
                </a:r>
                <a:endParaRPr lang="ko-KR" altLang="en-US" sz="12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32B955-E03B-491A-8E7B-98317E43A8FB}"/>
              </a:ext>
            </a:extLst>
          </p:cNvPr>
          <p:cNvGrpSpPr/>
          <p:nvPr/>
        </p:nvGrpSpPr>
        <p:grpSpPr>
          <a:xfrm>
            <a:off x="26604" y="837046"/>
            <a:ext cx="3354490" cy="918683"/>
            <a:chOff x="584762" y="1344710"/>
            <a:chExt cx="3354490" cy="918683"/>
          </a:xfrm>
        </p:grpSpPr>
        <p:sp>
          <p:nvSpPr>
            <p:cNvPr id="13" name="Freeform 12"/>
            <p:cNvSpPr/>
            <p:nvPr/>
          </p:nvSpPr>
          <p:spPr>
            <a:xfrm>
              <a:off x="684624" y="1680763"/>
              <a:ext cx="3254628" cy="514927"/>
            </a:xfrm>
            <a:custGeom>
              <a:avLst/>
              <a:gdLst>
                <a:gd name="connsiteX0" fmla="*/ 2735248 w 2735248"/>
                <a:gd name="connsiteY0" fmla="*/ 310101 h 310101"/>
                <a:gd name="connsiteX1" fmla="*/ 2472855 w 2735248"/>
                <a:gd name="connsiteY1" fmla="*/ 7951 h 310101"/>
                <a:gd name="connsiteX2" fmla="*/ 0 w 2735248"/>
                <a:gd name="connsiteY2" fmla="*/ 0 h 310101"/>
                <a:gd name="connsiteX0" fmla="*/ 3254628 w 3254628"/>
                <a:gd name="connsiteY0" fmla="*/ 514927 h 514927"/>
                <a:gd name="connsiteX1" fmla="*/ 2472855 w 3254628"/>
                <a:gd name="connsiteY1" fmla="*/ 7951 h 514927"/>
                <a:gd name="connsiteX2" fmla="*/ 0 w 3254628"/>
                <a:gd name="connsiteY2" fmla="*/ 0 h 51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4628" h="514927">
                  <a:moveTo>
                    <a:pt x="3254628" y="514927"/>
                  </a:moveTo>
                  <a:lnTo>
                    <a:pt x="2472855" y="7951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4762" y="1344710"/>
              <a:ext cx="2483978" cy="918683"/>
              <a:chOff x="3017859" y="4195628"/>
              <a:chExt cx="1870812" cy="918683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021856" y="4652646"/>
                <a:ext cx="18668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100k/h, ngày 8 tiếng, làm việc 26 ngày trên 1 tháng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17859" y="4195628"/>
                <a:ext cx="18708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200" b="1">
                    <a:solidFill>
                      <a:schemeClr val="accent3"/>
                    </a:solidFill>
                    <a:cs typeface="Arial" pitchFamily="34" charset="0"/>
                  </a:rPr>
                  <a:t>Quản lý </a:t>
                </a:r>
                <a:endParaRPr lang="ko-KR" altLang="en-US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55A2D7-5F5A-401D-8B9D-4B5AF3C70FC5}"/>
              </a:ext>
            </a:extLst>
          </p:cNvPr>
          <p:cNvGrpSpPr/>
          <p:nvPr/>
        </p:nvGrpSpPr>
        <p:grpSpPr>
          <a:xfrm>
            <a:off x="5897818" y="1096901"/>
            <a:ext cx="3178850" cy="1495575"/>
            <a:chOff x="5466501" y="1275606"/>
            <a:chExt cx="3178850" cy="1495575"/>
          </a:xfrm>
        </p:grpSpPr>
        <p:sp>
          <p:nvSpPr>
            <p:cNvPr id="17" name="Freeform 16"/>
            <p:cNvSpPr/>
            <p:nvPr/>
          </p:nvSpPr>
          <p:spPr>
            <a:xfrm flipH="1">
              <a:off x="5466501" y="1605201"/>
              <a:ext cx="3115639" cy="1165980"/>
            </a:xfrm>
            <a:custGeom>
              <a:avLst/>
              <a:gdLst>
                <a:gd name="connsiteX0" fmla="*/ 2735248 w 2735248"/>
                <a:gd name="connsiteY0" fmla="*/ 310101 h 310101"/>
                <a:gd name="connsiteX1" fmla="*/ 2472855 w 2735248"/>
                <a:gd name="connsiteY1" fmla="*/ 7951 h 310101"/>
                <a:gd name="connsiteX2" fmla="*/ 0 w 2735248"/>
                <a:gd name="connsiteY2" fmla="*/ 0 h 310101"/>
                <a:gd name="connsiteX0" fmla="*/ 3218052 w 3218052"/>
                <a:gd name="connsiteY0" fmla="*/ 807535 h 807535"/>
                <a:gd name="connsiteX1" fmla="*/ 2472855 w 3218052"/>
                <a:gd name="connsiteY1" fmla="*/ 7951 h 807535"/>
                <a:gd name="connsiteX2" fmla="*/ 0 w 3218052"/>
                <a:gd name="connsiteY2" fmla="*/ 0 h 807535"/>
                <a:gd name="connsiteX0" fmla="*/ 3115639 w 3115639"/>
                <a:gd name="connsiteY0" fmla="*/ 1165980 h 1165980"/>
                <a:gd name="connsiteX1" fmla="*/ 2472855 w 3115639"/>
                <a:gd name="connsiteY1" fmla="*/ 7951 h 1165980"/>
                <a:gd name="connsiteX2" fmla="*/ 0 w 3115639"/>
                <a:gd name="connsiteY2" fmla="*/ 0 h 116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5639" h="1165980">
                  <a:moveTo>
                    <a:pt x="3115639" y="1165980"/>
                  </a:moveTo>
                  <a:lnTo>
                    <a:pt x="2472855" y="7951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161373" y="1275606"/>
              <a:ext cx="2483978" cy="918683"/>
              <a:chOff x="3017859" y="4195628"/>
              <a:chExt cx="1870812" cy="91868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021856" y="4652646"/>
                <a:ext cx="18668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80k/h, ngày 8 tiếng, làm việc 26 ngày trên 1 tháng.    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17859" y="4195628"/>
                <a:ext cx="18708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>
                    <a:solidFill>
                      <a:schemeClr val="accent2"/>
                    </a:solidFill>
                    <a:cs typeface="Arial" pitchFamily="34" charset="0"/>
                  </a:rPr>
                  <a:t>Lập trình viên</a:t>
                </a:r>
                <a:endParaRPr lang="ko-KR" altLang="en-US" sz="12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8" name="AutoShape 4" descr="Development Team Icons - Download Free Vector Icons | Noun Project">
            <a:extLst>
              <a:ext uri="{FF2B5EF4-FFF2-40B4-BE49-F238E27FC236}">
                <a16:creationId xmlns:a16="http://schemas.microsoft.com/office/drawing/2014/main" id="{CA3530DE-DB4C-48FA-A40F-E2D58B1A85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0886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sz="3600" b="1">
                <a:cs typeface="Arial" pitchFamily="34" charset="0"/>
              </a:rPr>
              <a:t>2. Quản lý thời gian và chi phí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2391FD-3027-409C-A22E-59DFF6DB28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algn="l"/>
            <a:r>
              <a:rPr lang="en-US"/>
              <a:t>2.7 Chi phí tổng quan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BBBC9-6ED7-4753-96C5-D2FEA710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590"/>
            <a:ext cx="9144000" cy="39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0833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0" y="100798"/>
            <a:ext cx="4608512" cy="95010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>
                <a:solidFill>
                  <a:schemeClr val="accent1"/>
                </a:solidFill>
                <a:latin typeface="+mj-lt"/>
                <a:cs typeface="Arial" pitchFamily="34" charset="0"/>
              </a:rPr>
              <a:t>4. Phân tích và thiết kế  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** Sơ đồ UseCase tổng quát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95580-1A31-4462-8F77-7DDADC7122AD}"/>
              </a:ext>
            </a:extLst>
          </p:cNvPr>
          <p:cNvSpPr txBox="1"/>
          <p:nvPr/>
        </p:nvSpPr>
        <p:spPr>
          <a:xfrm>
            <a:off x="5940152" y="91845"/>
            <a:ext cx="24246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>
                <a:cs typeface="Arial" pitchFamily="34" charset="0"/>
              </a:rPr>
              <a:t>Gồm 3 tác nhân : </a:t>
            </a:r>
          </a:p>
          <a:p>
            <a:pPr marL="171450" indent="-171450">
              <a:buFontTx/>
              <a:buChar char="-"/>
            </a:pPr>
            <a:r>
              <a:rPr lang="en-US" altLang="ko-KR" sz="1200" b="1">
                <a:cs typeface="Arial" pitchFamily="34" charset="0"/>
              </a:rPr>
              <a:t>Khách hàng</a:t>
            </a:r>
          </a:p>
          <a:p>
            <a:pPr marL="171450" indent="-171450">
              <a:buFontTx/>
              <a:buChar char="-"/>
            </a:pPr>
            <a:r>
              <a:rPr lang="en-US" altLang="ko-KR" sz="1200" b="1">
                <a:cs typeface="Arial" pitchFamily="34" charset="0"/>
              </a:rPr>
              <a:t>Quản lý</a:t>
            </a:r>
          </a:p>
          <a:p>
            <a:pPr marL="171450" indent="-171450">
              <a:buFontTx/>
              <a:buChar char="-"/>
            </a:pPr>
            <a:r>
              <a:rPr lang="en-US" altLang="ko-KR" sz="1200" b="1">
                <a:cs typeface="Arial" pitchFamily="34" charset="0"/>
              </a:rPr>
              <a:t>Nhân viên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0F89517-D3E4-4BAE-864C-D889CB5AD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2802"/>
            <a:ext cx="9144000" cy="409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1836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5436096" cy="576064"/>
          </a:xfrm>
        </p:spPr>
        <p:txBody>
          <a:bodyPr/>
          <a:lstStyle/>
          <a:p>
            <a:r>
              <a:rPr lang="en-US" altLang="ko-KR"/>
              <a:t>5. Thiết kế cơ sở dữ liệu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2411760" cy="288032"/>
          </a:xfrm>
        </p:spPr>
        <p:txBody>
          <a:bodyPr/>
          <a:lstStyle/>
          <a:p>
            <a:pPr lvl="0"/>
            <a:r>
              <a:rPr lang="en-US" altLang="ko-KR"/>
              <a:t>1.1 Mô tả cơ sở dữ liệu</a:t>
            </a:r>
            <a:endParaRPr lang="en-US" altLang="ko-K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88361"/>
              </p:ext>
            </p:extLst>
          </p:nvPr>
        </p:nvGraphicFramePr>
        <p:xfrm>
          <a:off x="281967" y="1220490"/>
          <a:ext cx="3929993" cy="3670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1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Bảng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Chính</a:t>
                      </a:r>
                      <a:endParaRPr lang="en-US" altLang="ko-KR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410107"/>
                  </a:ext>
                </a:extLst>
              </a:tr>
              <a:tr h="3731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6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21066"/>
              </p:ext>
            </p:extLst>
          </p:nvPr>
        </p:nvGraphicFramePr>
        <p:xfrm>
          <a:off x="4716016" y="1216815"/>
          <a:ext cx="4146017" cy="3670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3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Bảng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Trung gian</a:t>
                      </a:r>
                      <a:endParaRPr lang="en-US" altLang="ko-KR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1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Order_pro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1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User_pro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1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Product_cat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Cus_pro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Cart_pro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81913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/>
          <p:cNvSpPr txBox="1">
            <a:spLocks/>
          </p:cNvSpPr>
          <p:nvPr/>
        </p:nvSpPr>
        <p:spPr>
          <a:xfrm>
            <a:off x="5940152" y="434242"/>
            <a:ext cx="299621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5. Thiết kế cơ sở dữ liệu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770E4EF-A778-414B-BF57-558CD707D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5" y="228600"/>
            <a:ext cx="5839619" cy="479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62643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 DUNG BÁO CÁO: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Khởi động dự án và xây dựng kế hoạch.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2023432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en-US" altLang="ko-KR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Quản lý thời gian và chi phí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5325" y="3049385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Phân tích và thiết kế hệ thống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4973" y="380711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Thiết kế cơ sở dữ liệu 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25630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 txBox="1">
            <a:spLocks/>
          </p:cNvSpPr>
          <p:nvPr/>
        </p:nvSpPr>
        <p:spPr>
          <a:xfrm>
            <a:off x="34393" y="-14784"/>
            <a:ext cx="4176463" cy="65013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6. Giao diện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354" y="340928"/>
            <a:ext cx="81750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ko-KR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** Trang chủ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BC755D63-C7CF-49B6-8968-528CE06F6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864149"/>
            <a:ext cx="8154862" cy="393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78646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 txBox="1">
            <a:spLocks/>
          </p:cNvSpPr>
          <p:nvPr/>
        </p:nvSpPr>
        <p:spPr>
          <a:xfrm>
            <a:off x="107504" y="98218"/>
            <a:ext cx="2952327" cy="4488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6. Giao diện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355212"/>
            <a:ext cx="81750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ko-KR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** Trang chủ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62CE0BA-ECFC-41F6-8C27-2973A26EE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7574"/>
            <a:ext cx="8856984" cy="415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945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 txBox="1">
            <a:spLocks/>
          </p:cNvSpPr>
          <p:nvPr/>
        </p:nvSpPr>
        <p:spPr>
          <a:xfrm>
            <a:off x="-9968" y="31158"/>
            <a:ext cx="3456384" cy="52322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6. Giao diện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30355"/>
            <a:ext cx="201622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ko-KR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** Admin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75498B0-A3E6-4149-9798-ACD38A5C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5"/>
            <a:ext cx="8928992" cy="422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31516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7. Kết thúc dự án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4849012" y="16902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72724" y="1690289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693076" y="332722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849012" y="3327229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7112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463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3400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3400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32669" y="1482997"/>
            <a:ext cx="2932815" cy="1912395"/>
            <a:chOff x="1448989" y="1595280"/>
            <a:chExt cx="3030085" cy="1384995"/>
          </a:xfrm>
        </p:grpSpPr>
        <p:sp>
          <p:nvSpPr>
            <p:cNvPr id="13" name="TextBox 12"/>
            <p:cNvSpPr txBox="1"/>
            <p:nvPr/>
          </p:nvSpPr>
          <p:spPr>
            <a:xfrm>
              <a:off x="1454023" y="1595280"/>
              <a:ext cx="3023679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 Website có đầy đủ các chức năng đã đề ra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 liệu hướng dẫn ( video, docx)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Source code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 liệu test website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 liệu bản vẽ</a:t>
              </a:r>
            </a:p>
            <a:p>
              <a:pPr marL="171450" indent="-171450">
                <a:buFontTx/>
                <a:buChar char="-"/>
              </a:pP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accent1"/>
                  </a:solidFill>
                  <a:cs typeface="Arial" pitchFamily="34" charset="0"/>
                </a:rPr>
                <a:t>Sản phẩm bàn giao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81060" y="3278024"/>
            <a:ext cx="2932815" cy="1093925"/>
            <a:chOff x="1447617" y="1593736"/>
            <a:chExt cx="3030085" cy="924874"/>
          </a:xfrm>
        </p:grpSpPr>
        <p:sp>
          <p:nvSpPr>
            <p:cNvPr id="16" name="TextBox 15"/>
            <p:cNvSpPr txBox="1"/>
            <p:nvPr/>
          </p:nvSpPr>
          <p:spPr>
            <a:xfrm>
              <a:off x="1454023" y="2056945"/>
              <a:ext cx="302367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Bảo mật thông tin khách hang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Hủy bỏ dữ liệu trên server phát triển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7617" y="1593736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accent4"/>
                  </a:solidFill>
                  <a:cs typeface="Arial" pitchFamily="34" charset="0"/>
                </a:rPr>
                <a:t>Quy trình kết thúc dự án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6236" y="1481454"/>
            <a:ext cx="2932815" cy="1636940"/>
            <a:chOff x="1448989" y="1595280"/>
            <a:chExt cx="3030085" cy="1292662"/>
          </a:xfrm>
        </p:grpSpPr>
        <p:sp>
          <p:nvSpPr>
            <p:cNvPr id="19" name="TextBox 18"/>
            <p:cNvSpPr txBox="1"/>
            <p:nvPr/>
          </p:nvSpPr>
          <p:spPr>
            <a:xfrm>
              <a:off x="1454023" y="1687613"/>
              <a:ext cx="3023679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Thời gian hoàn thành : 63 ngày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Chi phí cuối cùng : 155tr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 chức năng của Website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Phạm vi môi trường phát triển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 liệu liên quan</a:t>
              </a:r>
            </a:p>
            <a:p>
              <a:pPr marL="171450" indent="-171450">
                <a:buFontTx/>
                <a:buChar char="-"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accent2"/>
                  </a:solidFill>
                  <a:cs typeface="Arial" pitchFamily="34" charset="0"/>
                </a:rPr>
                <a:t>Tổng quan kết thúc dự án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05955" y="3118394"/>
            <a:ext cx="2932815" cy="923330"/>
            <a:chOff x="1448989" y="1595280"/>
            <a:chExt cx="3030085" cy="923330"/>
          </a:xfrm>
        </p:grpSpPr>
        <p:sp>
          <p:nvSpPr>
            <p:cNvPr id="22" name="TextBox 21"/>
            <p:cNvSpPr txBox="1"/>
            <p:nvPr/>
          </p:nvSpPr>
          <p:spPr>
            <a:xfrm>
              <a:off x="1454023" y="2056945"/>
              <a:ext cx="302367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Chi trả mọi chi phí dự án</a:t>
              </a:r>
            </a:p>
            <a:p>
              <a:pPr marL="171450" indent="-171450">
                <a:buFontTx/>
                <a:buChar char="-"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accent3"/>
                  </a:solidFill>
                  <a:cs typeface="Arial" pitchFamily="34" charset="0"/>
                </a:rPr>
                <a:t>Phía khách hàng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96941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Tổng kết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60116" y="1820181"/>
            <a:ext cx="1915940" cy="999979"/>
            <a:chOff x="3160116" y="1820181"/>
            <a:chExt cx="1915940" cy="999979"/>
          </a:xfrm>
          <a:solidFill>
            <a:schemeClr val="accent2"/>
          </a:solidFill>
        </p:grpSpPr>
        <p:sp>
          <p:nvSpPr>
            <p:cNvPr id="5" name="Rectangle 18"/>
            <p:cNvSpPr/>
            <p:nvPr/>
          </p:nvSpPr>
          <p:spPr>
            <a:xfrm>
              <a:off x="3923928" y="2509439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26"/>
            <p:cNvSpPr/>
            <p:nvPr/>
          </p:nvSpPr>
          <p:spPr>
            <a:xfrm>
              <a:off x="3160116" y="1820181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3928" y="2122949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3117158" y="3300029"/>
            <a:ext cx="1915940" cy="999979"/>
            <a:chOff x="4313444" y="1103352"/>
            <a:chExt cx="1915940" cy="999979"/>
          </a:xfrm>
          <a:solidFill>
            <a:schemeClr val="accent4"/>
          </a:solidFill>
        </p:grpSpPr>
        <p:sp>
          <p:nvSpPr>
            <p:cNvPr id="9" name="Rectangle 18"/>
            <p:cNvSpPr/>
            <p:nvPr/>
          </p:nvSpPr>
          <p:spPr>
            <a:xfrm>
              <a:off x="5077256" y="1792610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6"/>
            <p:cNvSpPr/>
            <p:nvPr/>
          </p:nvSpPr>
          <p:spPr>
            <a:xfrm>
              <a:off x="4313444" y="1103352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77256" y="1406120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2470448" y="1612818"/>
            <a:ext cx="733400" cy="7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2470448" y="2692938"/>
            <a:ext cx="733400" cy="733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470448" y="3773058"/>
            <a:ext cx="733400" cy="73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30"/>
          <p:cNvSpPr>
            <a:spLocks noChangeAspect="1"/>
          </p:cNvSpPr>
          <p:nvPr/>
        </p:nvSpPr>
        <p:spPr>
          <a:xfrm>
            <a:off x="2697173" y="2911272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7"/>
          <p:cNvSpPr>
            <a:spLocks noChangeAspect="1"/>
          </p:cNvSpPr>
          <p:nvPr/>
        </p:nvSpPr>
        <p:spPr>
          <a:xfrm>
            <a:off x="2676898" y="3979509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27"/>
          <p:cNvSpPr>
            <a:spLocks noChangeAspect="1"/>
          </p:cNvSpPr>
          <p:nvPr/>
        </p:nvSpPr>
        <p:spPr>
          <a:xfrm>
            <a:off x="2682376" y="1852681"/>
            <a:ext cx="309544" cy="23777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39264" y="1431216"/>
            <a:ext cx="1859808" cy="1173033"/>
            <a:chOff x="3017859" y="4310610"/>
            <a:chExt cx="1870812" cy="1173033"/>
          </a:xfrm>
        </p:grpSpPr>
        <p:sp>
          <p:nvSpPr>
            <p:cNvPr id="19" name="TextBox 18"/>
            <p:cNvSpPr txBox="1"/>
            <p:nvPr/>
          </p:nvSpPr>
          <p:spPr>
            <a:xfrm>
              <a:off x="3021856" y="4467980"/>
              <a:ext cx="1866815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 algn="r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Đã đi vào hoạt động theo mục tiêu đã đề ra</a:t>
              </a:r>
            </a:p>
            <a:p>
              <a:pPr marL="171450" indent="-171450" algn="r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Đáp ứng được mục tiêu kinh doanh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Dự án :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264" y="2510488"/>
            <a:ext cx="1859808" cy="988367"/>
            <a:chOff x="3017859" y="4310610"/>
            <a:chExt cx="1870812" cy="988367"/>
          </a:xfrm>
        </p:grpSpPr>
        <p:sp>
          <p:nvSpPr>
            <p:cNvPr id="22" name="TextBox 21"/>
            <p:cNvSpPr txBox="1"/>
            <p:nvPr/>
          </p:nvSpPr>
          <p:spPr>
            <a:xfrm>
              <a:off x="3021856" y="4652646"/>
              <a:ext cx="18668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 algn="r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Thời gian có hạn</a:t>
              </a:r>
            </a:p>
            <a:p>
              <a:pPr marL="171450" indent="-171450" algn="r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Chưa nhiều kinh nghiệm.  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Hạn chế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9264" y="3599408"/>
            <a:ext cx="1859808" cy="1636638"/>
            <a:chOff x="3017859" y="4310610"/>
            <a:chExt cx="1870812" cy="1265366"/>
          </a:xfrm>
        </p:grpSpPr>
        <p:sp>
          <p:nvSpPr>
            <p:cNvPr id="25" name="TextBox 24"/>
            <p:cNvSpPr txBox="1"/>
            <p:nvPr/>
          </p:nvSpPr>
          <p:spPr>
            <a:xfrm>
              <a:off x="3021856" y="4375647"/>
              <a:ext cx="1866815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 algn="r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 lý cần sát sao hơn</a:t>
              </a:r>
            </a:p>
            <a:p>
              <a:pPr marL="171450" indent="-171450" algn="r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Khích lệ tinh thần</a:t>
              </a:r>
            </a:p>
            <a:p>
              <a:pPr marL="171450" indent="-171450" algn="r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Phân bổ đồng đều số lượng công việc</a:t>
              </a:r>
            </a:p>
            <a:p>
              <a:pPr marL="171450" indent="-171450" algn="r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Hướng giải quyết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Pentagon 26"/>
          <p:cNvSpPr/>
          <p:nvPr/>
        </p:nvSpPr>
        <p:spPr>
          <a:xfrm>
            <a:off x="5796136" y="2509439"/>
            <a:ext cx="1122424" cy="1109594"/>
          </a:xfrm>
          <a:prstGeom prst="homePlate">
            <a:avLst>
              <a:gd name="adj" fmla="val 3835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3131840" y="2912851"/>
            <a:ext cx="1928760" cy="3027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4716016" y="2347775"/>
            <a:ext cx="1440160" cy="14401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Chevron 29"/>
          <p:cNvSpPr/>
          <p:nvPr/>
        </p:nvSpPr>
        <p:spPr>
          <a:xfrm>
            <a:off x="6549604" y="2505230"/>
            <a:ext cx="614684" cy="1113803"/>
          </a:xfrm>
          <a:prstGeom prst="chevron">
            <a:avLst>
              <a:gd name="adj" fmla="val 7143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Block Arc 14"/>
          <p:cNvSpPr/>
          <p:nvPr/>
        </p:nvSpPr>
        <p:spPr>
          <a:xfrm rot="16200000">
            <a:off x="5167359" y="2798939"/>
            <a:ext cx="537473" cy="53783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3D287AF-15D0-4D63-99D8-42EB7C5C3F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944" y="2246319"/>
            <a:ext cx="1656184" cy="164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0223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92184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 DUNG BÁO CÁO: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69895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Bàn giao, kết thúc dự án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2023433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2"/>
                  </a:solidFill>
                  <a:cs typeface="Arial" pitchFamily="34" charset="0"/>
                </a:rPr>
                <a:t>06</a:t>
              </a:r>
              <a:endParaRPr lang="en-US" altLang="ko-KR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7543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Demo giao diện 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1" y="339502"/>
            <a:ext cx="6912769" cy="576064"/>
          </a:xfrm>
        </p:spPr>
        <p:txBody>
          <a:bodyPr/>
          <a:lstStyle/>
          <a:p>
            <a:r>
              <a:rPr lang="en-US" altLang="ko-KR" sz="3200" b="1"/>
              <a:t>1. Khởi động dự án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7148" y="801756"/>
            <a:ext cx="3429144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600" b="1">
                <a:solidFill>
                  <a:schemeClr val="accent1"/>
                </a:solidFill>
                <a:cs typeface="Arial" pitchFamily="34" charset="0"/>
              </a:rPr>
              <a:t>1.1. Giới thiệu dự án</a:t>
            </a:r>
            <a:endParaRPr lang="ko-KR" altLang="en-US" sz="2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112860"/>
            <a:ext cx="8424935" cy="37240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b="0" i="0" u="none" strike="noStrike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 dự án:</a:t>
            </a:r>
            <a:r>
              <a:rPr lang="vi-VN" b="0" i="1" u="none" strike="noStrike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i="1" u="none" strike="noStrike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thiết bị công nghệ.</a:t>
            </a:r>
            <a:endParaRPr lang="vi-VN" b="0" i="0" u="none" strike="noStrike">
              <a:solidFill>
                <a:srgbClr val="4343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0" i="0" u="none" strike="noStrike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của dự án : </a:t>
            </a:r>
            <a:r>
              <a:rPr lang="en-US" b="0" i="0" u="none" strike="noStrike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 lý có hệ thống,</a:t>
            </a:r>
            <a:r>
              <a:rPr lang="en-US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tìm kiếm,lưu trữ báo cáo thống kê một cách dễ dàng và chính xác.</a:t>
            </a:r>
            <a:endParaRPr lang="en-US" b="0" i="0" u="none" strike="noStrike">
              <a:solidFill>
                <a:srgbClr val="4343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b="0" i="0" u="none" strike="noStrike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cần thực hiện </a:t>
            </a:r>
            <a:endParaRPr lang="en-US" b="0" i="0" u="none" strike="noStrike">
              <a:solidFill>
                <a:srgbClr val="4343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0" i="0" u="none" strike="noStrike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cần thực hiện được các chức năng như khách hàng yêu cầu</a:t>
            </a:r>
            <a:r>
              <a:rPr lang="en-US" b="0" i="0" u="none" strike="noStrike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b="0" i="0" u="none" strike="noStrike">
              <a:solidFill>
                <a:srgbClr val="4343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b="0" i="0" u="none" strike="noStrike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thông tin khách hàng không bị đánh mấ</a:t>
            </a:r>
            <a:r>
              <a:rPr lang="en-US" b="0" i="0" u="none" strike="noStrike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</a:p>
          <a:p>
            <a:pPr marL="742950" lvl="1" indent="-285750" fontAlgn="base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ổn định và bảo mật</a:t>
            </a:r>
            <a:endParaRPr lang="en-US" b="0" i="0" u="none" strike="noStrike">
              <a:solidFill>
                <a:srgbClr val="4343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 thành đúng thời gian.</a:t>
            </a:r>
            <a:endParaRPr lang="en-US" b="0" i="0" u="none" strike="noStrike">
              <a:solidFill>
                <a:srgbClr val="4343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162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4335463" cy="5762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1. Khởi động dự án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532392"/>
            <a:ext cx="3429144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600" b="1">
                <a:solidFill>
                  <a:schemeClr val="accent1"/>
                </a:solidFill>
                <a:cs typeface="Arial" pitchFamily="34" charset="0"/>
              </a:rPr>
              <a:t>1.1. Giới thiệu dự án</a:t>
            </a:r>
            <a:endParaRPr lang="ko-KR" altLang="en-US" sz="2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9DFB180-248B-4589-948E-153340BBD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998990"/>
              </p:ext>
            </p:extLst>
          </p:nvPr>
        </p:nvGraphicFramePr>
        <p:xfrm>
          <a:off x="0" y="1047266"/>
          <a:ext cx="9108504" cy="426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0112">
                  <a:extLst>
                    <a:ext uri="{9D8B030D-6E8A-4147-A177-3AD203B41FA5}">
                      <a16:colId xmlns:a16="http://schemas.microsoft.com/office/drawing/2014/main" val="3320048463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119197151"/>
                    </a:ext>
                  </a:extLst>
                </a:gridCol>
              </a:tblGrid>
              <a:tr h="4260788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b="0" u="none" strike="noStrike">
                          <a:effectLst/>
                        </a:rPr>
                        <a:t>- </a:t>
                      </a:r>
                      <a:r>
                        <a:rPr lang="vi-VN" b="0" u="none" strike="noStrike">
                          <a:effectLst/>
                        </a:rPr>
                        <a:t>Phạm vi sản phẩm</a:t>
                      </a:r>
                    </a:p>
                    <a:p>
                      <a:pPr algn="l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b="0" u="none" strike="noStrike">
                          <a:effectLst/>
                        </a:rPr>
                        <a:t> + </a:t>
                      </a:r>
                      <a:r>
                        <a:rPr lang="vi-VN" b="0" u="none" strike="noStrike">
                          <a:effectLst/>
                        </a:rPr>
                        <a:t>Sản phẩm có đầy đủ chức năng theo yêu cầu của </a:t>
                      </a:r>
                      <a:endParaRPr lang="en-US" b="0" u="none" strike="noStrike">
                        <a:effectLst/>
                      </a:endParaRPr>
                    </a:p>
                    <a:p>
                      <a:pPr algn="l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vi-VN" b="0" u="none" strike="noStrike">
                          <a:effectLst/>
                        </a:rPr>
                        <a:t>nhà đầu tư</a:t>
                      </a:r>
                    </a:p>
                    <a:p>
                      <a:pPr algn="l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b="0" u="none" strike="noStrike">
                          <a:effectLst/>
                        </a:rPr>
                        <a:t> + </a:t>
                      </a:r>
                      <a:r>
                        <a:rPr lang="vi-VN" b="0" u="none" strike="noStrike">
                          <a:effectLst/>
                        </a:rPr>
                        <a:t>Thời gian tải nhanh, hiệu suất cao</a:t>
                      </a:r>
                    </a:p>
                    <a:p>
                      <a:pPr algn="l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b="0" u="none" strike="noStrike">
                          <a:effectLst/>
                        </a:rPr>
                        <a:t> +</a:t>
                      </a:r>
                      <a:r>
                        <a:rPr lang="vi-VN" b="0" u="none" strike="noStrike">
                          <a:effectLst/>
                        </a:rPr>
                        <a:t>Website tương thích với nhiều thiết bị, hệ điều hành</a:t>
                      </a:r>
                    </a:p>
                    <a:p>
                      <a:pPr algn="l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b="0" u="none" strike="noStrike">
                          <a:effectLst/>
                        </a:rPr>
                        <a:t> + </a:t>
                      </a:r>
                      <a:r>
                        <a:rPr lang="vi-VN" b="0" u="none" strike="noStrike">
                          <a:effectLst/>
                        </a:rPr>
                        <a:t>Dễ nâng cấp bảo trì</a:t>
                      </a:r>
                    </a:p>
                    <a:p>
                      <a:pPr algn="l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b="0" u="none" strike="noStrike">
                          <a:effectLst/>
                        </a:rPr>
                        <a:t> </a:t>
                      </a:r>
                      <a:r>
                        <a:rPr lang="vi-VN" b="0" u="none" strike="noStrike">
                          <a:effectLst/>
                        </a:rPr>
                        <a:t>Công nghệ sử dụng: HTML, CSS, PHP,</a:t>
                      </a:r>
                      <a:r>
                        <a:rPr lang="en-US" b="0" u="none" strike="noStrike">
                          <a:effectLst/>
                        </a:rPr>
                        <a:t>JS</a:t>
                      </a:r>
                    </a:p>
                    <a:p>
                      <a:pPr algn="l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vi-VN" b="0" u="none" strike="noStrike">
                          <a:effectLst/>
                        </a:rPr>
                        <a:t>Adobe </a:t>
                      </a:r>
                      <a:r>
                        <a:rPr lang="en-US" b="0" u="none" strike="noStrike">
                          <a:effectLst/>
                        </a:rPr>
                        <a:t>Photoshop</a:t>
                      </a:r>
                      <a:r>
                        <a:rPr lang="en-US" b="0" u="none" strike="noStrike" baseline="0">
                          <a:effectLst/>
                        </a:rPr>
                        <a:t> </a:t>
                      </a:r>
                      <a:r>
                        <a:rPr lang="vi-VN" b="0" u="none" strike="noStrike">
                          <a:effectLst/>
                        </a:rPr>
                        <a:t>CS</a:t>
                      </a:r>
                      <a:r>
                        <a:rPr lang="en-US" b="0" u="none" strike="noStrike">
                          <a:effectLst/>
                        </a:rPr>
                        <a:t>6</a:t>
                      </a:r>
                      <a:r>
                        <a:rPr lang="vi-VN" b="0" u="none" strike="noStrike">
                          <a:effectLst/>
                        </a:rPr>
                        <a:t>, MySQL, Github</a:t>
                      </a:r>
                      <a:r>
                        <a:rPr lang="en-US" b="0" u="none" strike="noStrike">
                          <a:effectLst/>
                        </a:rPr>
                        <a:t>.</a:t>
                      </a:r>
                      <a:endParaRPr lang="vi-VN" b="0" u="none" strike="noStrike">
                        <a:effectLst/>
                      </a:endParaRPr>
                    </a:p>
                    <a:p>
                      <a:pPr algn="l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b="0" u="none" strike="noStrike">
                          <a:effectLst/>
                        </a:rPr>
                        <a:t> </a:t>
                      </a:r>
                      <a:r>
                        <a:rPr lang="vi-VN" b="0" u="none" strike="noStrike">
                          <a:effectLst/>
                        </a:rPr>
                        <a:t>Thời gian thực hiện dự án: 19/04/2021 - 20/</a:t>
                      </a:r>
                      <a:r>
                        <a:rPr lang="en-US" b="0" u="none" strike="noStrike">
                          <a:effectLst/>
                        </a:rPr>
                        <a:t>0</a:t>
                      </a:r>
                      <a:r>
                        <a:rPr lang="vi-VN" b="0" u="none" strike="noStrike">
                          <a:effectLst/>
                        </a:rPr>
                        <a:t>6/2021</a:t>
                      </a:r>
                      <a:endParaRPr lang="en-US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b="0" u="none" strike="noStrike">
                          <a:effectLst/>
                        </a:rPr>
                        <a:t>Nhân lực : Gồm 4 thành viên </a:t>
                      </a:r>
                    </a:p>
                    <a:p>
                      <a:pPr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b="0" u="none" strike="noStrike">
                          <a:effectLst/>
                        </a:rPr>
                        <a:t>+ Gi</a:t>
                      </a:r>
                      <a:r>
                        <a:rPr lang="en-US"/>
                        <a:t>ám đốc dự án : </a:t>
                      </a:r>
                    </a:p>
                    <a:p>
                      <a:pPr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/>
                        <a:t>Trương Danh Tùng</a:t>
                      </a:r>
                    </a:p>
                    <a:p>
                      <a:pPr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b="0" u="none" strike="noStrike">
                          <a:effectLst/>
                        </a:rPr>
                        <a:t> + Nhân viên : </a:t>
                      </a:r>
                    </a:p>
                    <a:p>
                      <a:pPr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b="0" u="none" strike="noStrike">
                          <a:effectLst/>
                        </a:rPr>
                        <a:t>Đỗ Thu Thảo</a:t>
                      </a:r>
                    </a:p>
                    <a:p>
                      <a:pPr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/>
                        <a:t>Đoàn Hải Long </a:t>
                      </a:r>
                    </a:p>
                    <a:p>
                      <a:pPr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b="0" u="none" strike="noStrike">
                          <a:effectLst/>
                        </a:rPr>
                        <a:t>V</a:t>
                      </a:r>
                      <a:r>
                        <a:rPr lang="en-US"/>
                        <a:t>ũ Đức Mạnh</a:t>
                      </a:r>
                      <a:endParaRPr lang="vi-VN" b="0" u="none" strike="noStrike">
                        <a:effectLst/>
                      </a:endParaRPr>
                    </a:p>
                    <a:p>
                      <a:pPr algn="l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b="0" u="none" strike="noStrike">
                          <a:effectLst/>
                        </a:rPr>
                        <a:t>Tổng chi </a:t>
                      </a:r>
                      <a:r>
                        <a:rPr lang="vi-VN" b="0" u="none" strike="noStrike">
                          <a:effectLst/>
                        </a:rPr>
                        <a:t>phí dự kiến: </a:t>
                      </a:r>
                      <a:endParaRPr lang="en-US" b="0" u="none" strike="noStrike">
                        <a:effectLst/>
                      </a:endParaRPr>
                    </a:p>
                    <a:p>
                      <a:pPr algn="l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vi-VN" b="0" u="none" strike="noStrike">
                          <a:effectLst/>
                        </a:rPr>
                        <a:t>150.000.000VNĐ</a:t>
                      </a:r>
                      <a:endParaRPr lang="en-US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8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71739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823F5F-CF36-4833-A8DD-D41C81001034}"/>
              </a:ext>
            </a:extLst>
          </p:cNvPr>
          <p:cNvSpPr txBox="1"/>
          <p:nvPr/>
        </p:nvSpPr>
        <p:spPr>
          <a:xfrm>
            <a:off x="0" y="2343482"/>
            <a:ext cx="8892988" cy="456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cs typeface="Arial" pitchFamily="34" charset="0"/>
              </a:rPr>
              <a:t>t ds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7B752FB8-ACE0-4FC2-B1BA-77947C6EE914}"/>
              </a:ext>
            </a:extLst>
          </p:cNvPr>
          <p:cNvSpPr txBox="1">
            <a:spLocks/>
          </p:cNvSpPr>
          <p:nvPr/>
        </p:nvSpPr>
        <p:spPr>
          <a:xfrm>
            <a:off x="279090" y="123479"/>
            <a:ext cx="5157006" cy="6480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>
                <a:solidFill>
                  <a:schemeClr val="accent1"/>
                </a:solidFill>
                <a:cs typeface="Arial" pitchFamily="34" charset="0"/>
              </a:rPr>
              <a:t>1.2. Vai trò của từng thành viên</a:t>
            </a:r>
            <a:endParaRPr lang="ko-KR" altLang="en-US" sz="2600" b="1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4E86C8-86EE-44EB-9DF1-C8B70904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582"/>
            <a:ext cx="4648923" cy="40839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EB850C-3D3C-4F9D-A4A1-655D51294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31590"/>
            <a:ext cx="4572000" cy="40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9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7B752FB8-ACE0-4FC2-B1BA-77947C6EE914}"/>
              </a:ext>
            </a:extLst>
          </p:cNvPr>
          <p:cNvSpPr txBox="1">
            <a:spLocks/>
          </p:cNvSpPr>
          <p:nvPr/>
        </p:nvSpPr>
        <p:spPr>
          <a:xfrm>
            <a:off x="279090" y="123479"/>
            <a:ext cx="4724958" cy="5760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>
                <a:solidFill>
                  <a:schemeClr val="accent1"/>
                </a:solidFill>
                <a:cs typeface="Arial" pitchFamily="34" charset="0"/>
              </a:rPr>
              <a:t>1. 3 Mô hình Waterfall</a:t>
            </a:r>
            <a:endParaRPr lang="ko-KR" altLang="en-US" sz="2600" b="1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0100FA-0770-4E3D-A618-FF66D49A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5764"/>
            <a:ext cx="9144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3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7B752FB8-ACE0-4FC2-B1BA-77947C6EE914}"/>
              </a:ext>
            </a:extLst>
          </p:cNvPr>
          <p:cNvSpPr txBox="1">
            <a:spLocks/>
          </p:cNvSpPr>
          <p:nvPr/>
        </p:nvSpPr>
        <p:spPr>
          <a:xfrm>
            <a:off x="279090" y="123479"/>
            <a:ext cx="3212790" cy="28803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>
                <a:solidFill>
                  <a:schemeClr val="accent1"/>
                </a:solidFill>
                <a:cs typeface="Arial" pitchFamily="34" charset="0"/>
              </a:rPr>
              <a:t>1.4 Sơ đồ phân rã </a:t>
            </a:r>
            <a:endParaRPr lang="ko-KR" altLang="en-US" sz="2600" b="1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F53A20F-EF24-49EB-A279-51494ADC9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518"/>
            <a:ext cx="9144000" cy="46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QUẢN LÝ PHẠM VI </a:t>
            </a:r>
            <a:endParaRPr lang="ko-KR" alt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611559" y="3075806"/>
            <a:ext cx="1872208" cy="1279537"/>
            <a:chOff x="3779911" y="3327771"/>
            <a:chExt cx="1716192" cy="1279537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716192" cy="31867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Phạm vi sản phẩm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1" y="3960977"/>
              <a:ext cx="1716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Đầy đủ chức năng.</a:t>
              </a:r>
            </a:p>
            <a:p>
              <a:pPr marL="171450" indent="-171450" algn="ctr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Giao diện dễ sử dụng</a:t>
              </a:r>
            </a:p>
            <a:p>
              <a:pPr marL="171450" indent="-171450" algn="ctr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Dễ nâng cấp, bảo trì.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47864" y="3089435"/>
            <a:ext cx="1983651" cy="1474684"/>
            <a:chOff x="3771292" y="3317290"/>
            <a:chExt cx="1818348" cy="1474684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1292" y="3317290"/>
              <a:ext cx="1818348" cy="318675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Phạm vi tài nguyên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79911" y="3960977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Kinh phí</a:t>
              </a:r>
            </a:p>
            <a:p>
              <a:pPr marL="171450" indent="-171450" algn="ctr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Nhân sự</a:t>
              </a:r>
            </a:p>
            <a:p>
              <a:pPr marL="171450" indent="-171450" algn="ctr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Thời gian</a:t>
              </a:r>
            </a:p>
            <a:p>
              <a:pPr marL="171450" indent="-171450" algn="ctr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Công nghệ sử dụng.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16217" y="3075806"/>
            <a:ext cx="1728192" cy="1279537"/>
            <a:chOff x="3779911" y="3327771"/>
            <a:chExt cx="1584177" cy="1279537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 lý rủi ro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960977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Vấn đề tài chính</a:t>
              </a:r>
            </a:p>
            <a:p>
              <a:pPr marL="171450" indent="-171450" algn="ctr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Lỗi hệ thống</a:t>
              </a:r>
            </a:p>
            <a:p>
              <a:pPr marL="171450" indent="-171450" algn="ctr">
                <a:buFontTx/>
                <a:buChar char="-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Delay dự án</a:t>
              </a:r>
            </a:p>
          </p:txBody>
        </p:sp>
      </p:grp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3B860C6-6054-4D54-A799-6CFC0681C4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" b="48"/>
          <a:stretch>
            <a:fillRect/>
          </a:stretch>
        </p:blipFill>
        <p:spPr/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11AC253-CC1E-4405-B937-73AEE867C9CC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0" r="18720"/>
          <a:stretch>
            <a:fillRect/>
          </a:stretch>
        </p:blipFill>
        <p:spPr>
          <a:xfrm>
            <a:off x="3459163" y="1308100"/>
            <a:ext cx="1649412" cy="1647825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4CC2E06-470A-4BA8-9281-BE914C74133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1" r="10871"/>
          <a:stretch>
            <a:fillRect/>
          </a:stretch>
        </p:blipFill>
        <p:spPr>
          <a:xfrm>
            <a:off x="6516688" y="1266825"/>
            <a:ext cx="1647825" cy="1649413"/>
          </a:xfrm>
        </p:spPr>
      </p:pic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926</Words>
  <Application>Microsoft Office PowerPoint</Application>
  <PresentationFormat>On-screen Show (16:9)</PresentationFormat>
  <Paragraphs>184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Gill Sans</vt:lpstr>
      <vt:lpstr>Arial</vt:lpstr>
      <vt:lpstr>Calibri</vt:lpstr>
      <vt:lpstr>Tahoma</vt:lpstr>
      <vt:lpstr>Times New Roman</vt:lpstr>
      <vt:lpstr>Contents Slide Master</vt:lpstr>
      <vt:lpstr>Section Break Slide Master</vt:lpstr>
      <vt:lpstr> ĐỀ TÀI: XÂY DỰNG WEBSITE BÁN THIẾT BỊ CÔNG NGHỆ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Do Thao</cp:lastModifiedBy>
  <cp:revision>139</cp:revision>
  <dcterms:created xsi:type="dcterms:W3CDTF">2016-12-05T23:26:54Z</dcterms:created>
  <dcterms:modified xsi:type="dcterms:W3CDTF">2021-07-21T00:21:19Z</dcterms:modified>
</cp:coreProperties>
</file>