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Arimo" panose="020B0604020202020204" charset="0"/>
      <p:regular r:id="rId36"/>
      <p:bold r:id="rId37"/>
      <p:italic r:id="rId38"/>
      <p:boldItalic r:id="rId39"/>
    </p:embeddedFont>
    <p:embeddedFont>
      <p:font typeface="Bebas Neue"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6E10EC-7883-4852-A924-85155F7A3E03}">
  <a:tblStyle styleId="{9D6E10EC-7883-4852-A924-85155F7A3E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2" autoAdjust="0"/>
  </p:normalViewPr>
  <p:slideViewPr>
    <p:cSldViewPr snapToGrid="0">
      <p:cViewPr varScale="1">
        <p:scale>
          <a:sx n="111" d="100"/>
          <a:sy n="111" d="100"/>
        </p:scale>
        <p:origin x="63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6d547248f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06d547248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06d547248f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06d547248f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6d547248f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6d547248f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6d547248f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6d547248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6d547248f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6d547248f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6d547256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06d547256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06d547256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6d547256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6d5472568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6d5472568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6d5472568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6d5472568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6d5472568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06d547256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6d547248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06d547248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6d5472568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6d5472568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6d5472568_0_5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6d5472568_0_5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6d5472568_0_5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6d5472568_0_5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6d5472568_0_5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6d5472568_0_5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6d5472568_0_6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6d5472568_0_6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6d5472568_0_6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06d5472568_0_6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6d5472568_0_6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6d5472568_0_6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06d5472568_0_6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06d5472568_0_6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06d5472568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06d5472568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6d5472568_0_6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06d5472568_0_6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06d547248f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06d547248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6d547248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6d547248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6d547248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6d547248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6d547256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06d547256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6d5472568_0_5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6d5472568_0_5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6d547248f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6d547248f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6d547248f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06d547248f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CUSTOM_6_1_1">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7060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84" name="Google Shape;184;p2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7" name="Google Shape;187;p27"/>
          <p:cNvSpPr txBox="1">
            <a:spLocks noGrp="1"/>
          </p:cNvSpPr>
          <p:nvPr>
            <p:ph type="subTitle" idx="2"/>
          </p:nvPr>
        </p:nvSpPr>
        <p:spPr>
          <a:xfrm>
            <a:off x="46696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vi" sz="1200">
                <a:solidFill>
                  <a:schemeClr val="dk1"/>
                </a:solidFill>
                <a:latin typeface="Arimo"/>
                <a:ea typeface="Arimo"/>
                <a:cs typeface="Arimo"/>
                <a:sym typeface="Arimo"/>
              </a:rPr>
              <a:t>CREDITS: This presentation template was created by </a:t>
            </a:r>
            <a:r>
              <a:rPr lang="vi" sz="1200" b="1">
                <a:solidFill>
                  <a:schemeClr val="dk1"/>
                </a:solidFill>
                <a:uFill>
                  <a:noFill/>
                </a:uFill>
                <a:latin typeface="Arimo"/>
                <a:ea typeface="Arimo"/>
                <a:cs typeface="Arimo"/>
                <a:sym typeface="Arim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vi" sz="1200">
                <a:solidFill>
                  <a:schemeClr val="dk1"/>
                </a:solidFill>
                <a:latin typeface="Arimo"/>
                <a:ea typeface="Arimo"/>
                <a:cs typeface="Arimo"/>
                <a:sym typeface="Arimo"/>
              </a:rPr>
              <a:t>, including icons by </a:t>
            </a:r>
            <a:r>
              <a:rPr lang="vi" sz="1200" b="1">
                <a:solidFill>
                  <a:schemeClr val="dk1"/>
                </a:solidFill>
                <a:uFill>
                  <a:noFill/>
                </a:uFill>
                <a:latin typeface="Arimo"/>
                <a:ea typeface="Arimo"/>
                <a:cs typeface="Arimo"/>
                <a:sym typeface="Arim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vi" sz="1200">
                <a:solidFill>
                  <a:schemeClr val="dk1"/>
                </a:solidFill>
                <a:latin typeface="Arimo"/>
                <a:ea typeface="Arimo"/>
                <a:cs typeface="Arimo"/>
                <a:sym typeface="Arimo"/>
              </a:rPr>
              <a:t> and infographics &amp; images by </a:t>
            </a:r>
            <a:r>
              <a:rPr lang="vi" sz="1200" b="1">
                <a:solidFill>
                  <a:schemeClr val="dk1"/>
                </a:solidFill>
                <a:uFill>
                  <a:noFill/>
                </a:uFill>
                <a:latin typeface="Arimo"/>
                <a:ea typeface="Arimo"/>
                <a:cs typeface="Arimo"/>
                <a:sym typeface="Arim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êu đề bản chiếu 1">
  <p:cSld name="TITLE_1">
    <p:spTree>
      <p:nvGrpSpPr>
        <p:cNvPr id="1" name="Shape 228"/>
        <p:cNvGrpSpPr/>
        <p:nvPr/>
      </p:nvGrpSpPr>
      <p:grpSpPr>
        <a:xfrm>
          <a:off x="0" y="0"/>
          <a:ext cx="0" cy="0"/>
          <a:chOff x="0" y="0"/>
          <a:chExt cx="0" cy="0"/>
        </a:xfrm>
      </p:grpSpPr>
      <p:sp>
        <p:nvSpPr>
          <p:cNvPr id="229" name="Google Shape;229;p31"/>
          <p:cNvSpPr txBox="1">
            <a:spLocks noGrp="1"/>
          </p:cNvSpPr>
          <p:nvPr>
            <p:ph type="ctrTitle"/>
          </p:nvPr>
        </p:nvSpPr>
        <p:spPr>
          <a:xfrm>
            <a:off x="990600" y="4000500"/>
            <a:ext cx="7772400" cy="5286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3900"/>
              <a:buNone/>
              <a:defRPr sz="3600">
                <a:solidFill>
                  <a:schemeClr val="lt1"/>
                </a:solidFill>
              </a:defRPr>
            </a:lvl1pPr>
            <a:lvl2pPr lvl="1" algn="l" rtl="0">
              <a:spcBef>
                <a:spcPts val="0"/>
              </a:spcBef>
              <a:spcAft>
                <a:spcPts val="0"/>
              </a:spcAft>
              <a:buSzPts val="3900"/>
              <a:buNone/>
              <a:defRPr/>
            </a:lvl2pPr>
            <a:lvl3pPr lvl="2" algn="l" rtl="0">
              <a:spcBef>
                <a:spcPts val="0"/>
              </a:spcBef>
              <a:spcAft>
                <a:spcPts val="0"/>
              </a:spcAft>
              <a:buSzPts val="3900"/>
              <a:buNone/>
              <a:defRPr/>
            </a:lvl3pPr>
            <a:lvl4pPr lvl="3" algn="l" rtl="0">
              <a:spcBef>
                <a:spcPts val="0"/>
              </a:spcBef>
              <a:spcAft>
                <a:spcPts val="0"/>
              </a:spcAft>
              <a:buSzPts val="3900"/>
              <a:buNone/>
              <a:defRPr/>
            </a:lvl4pPr>
            <a:lvl5pPr lvl="4" algn="l" rtl="0">
              <a:spcBef>
                <a:spcPts val="0"/>
              </a:spcBef>
              <a:spcAft>
                <a:spcPts val="0"/>
              </a:spcAft>
              <a:buSzPts val="3900"/>
              <a:buNone/>
              <a:defRPr/>
            </a:lvl5pPr>
            <a:lvl6pPr lvl="5" algn="l" rtl="0">
              <a:spcBef>
                <a:spcPts val="0"/>
              </a:spcBef>
              <a:spcAft>
                <a:spcPts val="0"/>
              </a:spcAft>
              <a:buSzPts val="3900"/>
              <a:buNone/>
              <a:defRPr/>
            </a:lvl6pPr>
            <a:lvl7pPr lvl="6" algn="l" rtl="0">
              <a:spcBef>
                <a:spcPts val="0"/>
              </a:spcBef>
              <a:spcAft>
                <a:spcPts val="0"/>
              </a:spcAft>
              <a:buSzPts val="3900"/>
              <a:buNone/>
              <a:defRPr/>
            </a:lvl7pPr>
            <a:lvl8pPr lvl="7" algn="l" rtl="0">
              <a:spcBef>
                <a:spcPts val="0"/>
              </a:spcBef>
              <a:spcAft>
                <a:spcPts val="0"/>
              </a:spcAft>
              <a:buSzPts val="3900"/>
              <a:buNone/>
              <a:defRPr/>
            </a:lvl8pPr>
            <a:lvl9pPr lvl="8" algn="l" rtl="0">
              <a:spcBef>
                <a:spcPts val="0"/>
              </a:spcBef>
              <a:spcAft>
                <a:spcPts val="0"/>
              </a:spcAft>
              <a:buSzPts val="3900"/>
              <a:buNone/>
              <a:defRPr/>
            </a:lvl9pPr>
          </a:lstStyle>
          <a:p>
            <a:endParaRPr/>
          </a:p>
        </p:txBody>
      </p:sp>
      <p:sp>
        <p:nvSpPr>
          <p:cNvPr id="230" name="Google Shape;230;p31"/>
          <p:cNvSpPr txBox="1">
            <a:spLocks noGrp="1"/>
          </p:cNvSpPr>
          <p:nvPr>
            <p:ph type="subTitle" idx="1"/>
          </p:nvPr>
        </p:nvSpPr>
        <p:spPr>
          <a:xfrm>
            <a:off x="990600" y="4400550"/>
            <a:ext cx="7772400" cy="399900"/>
          </a:xfrm>
          <a:prstGeom prst="rect">
            <a:avLst/>
          </a:prstGeom>
          <a:noFill/>
          <a:ln>
            <a:noFill/>
          </a:ln>
        </p:spPr>
        <p:txBody>
          <a:bodyPr spcFirstLastPara="1" wrap="square" lIns="91425" tIns="45700" rIns="91425" bIns="45700" anchor="t" anchorCtr="0">
            <a:noAutofit/>
          </a:bodyPr>
          <a:lstStyle>
            <a:lvl1pPr lvl="0" algn="r" rtl="0">
              <a:spcBef>
                <a:spcPts val="480"/>
              </a:spcBef>
              <a:spcAft>
                <a:spcPts val="0"/>
              </a:spcAft>
              <a:buClr>
                <a:schemeClr val="lt1"/>
              </a:buClr>
              <a:buSzPts val="2400"/>
              <a:buFont typeface="Helvetica Neue"/>
              <a:buNone/>
              <a:defRPr sz="2400">
                <a:solidFill>
                  <a:schemeClr val="lt1"/>
                </a:solidFill>
              </a:defRPr>
            </a:lvl1pPr>
            <a:lvl2pPr lvl="1" algn="l" rtl="0">
              <a:spcBef>
                <a:spcPts val="360"/>
              </a:spcBef>
              <a:spcAft>
                <a:spcPts val="0"/>
              </a:spcAft>
              <a:buClr>
                <a:schemeClr val="dk1"/>
              </a:buClr>
              <a:buSzPts val="1800"/>
              <a:buChar char="○"/>
              <a:defRPr/>
            </a:lvl2pPr>
            <a:lvl3pPr lvl="2" algn="l" rtl="0">
              <a:spcBef>
                <a:spcPts val="360"/>
              </a:spcBef>
              <a:spcAft>
                <a:spcPts val="0"/>
              </a:spcAft>
              <a:buClr>
                <a:schemeClr val="dk1"/>
              </a:buClr>
              <a:buSzPts val="1800"/>
              <a:buChar char="■"/>
              <a:defRPr/>
            </a:lvl3pPr>
            <a:lvl4pPr lvl="3" algn="l" rtl="0">
              <a:spcBef>
                <a:spcPts val="360"/>
              </a:spcBef>
              <a:spcAft>
                <a:spcPts val="0"/>
              </a:spcAft>
              <a:buClr>
                <a:schemeClr val="dk1"/>
              </a:buClr>
              <a:buSzPts val="1800"/>
              <a:buChar char="●"/>
              <a:defRPr/>
            </a:lvl4pPr>
            <a:lvl5pPr lvl="4" algn="l" rtl="0">
              <a:spcBef>
                <a:spcPts val="360"/>
              </a:spcBef>
              <a:spcAft>
                <a:spcPts val="0"/>
              </a:spcAft>
              <a:buClr>
                <a:schemeClr val="dk1"/>
              </a:buClr>
              <a:buSzPts val="1800"/>
              <a:buChar char="○"/>
              <a:defRPr/>
            </a:lvl5pPr>
            <a:lvl6pPr lvl="5" algn="l" rtl="0">
              <a:spcBef>
                <a:spcPts val="360"/>
              </a:spcBef>
              <a:spcAft>
                <a:spcPts val="0"/>
              </a:spcAft>
              <a:buClr>
                <a:schemeClr val="dk1"/>
              </a:buClr>
              <a:buSzPts val="1800"/>
              <a:buChar char="■"/>
              <a:defRPr/>
            </a:lvl6pPr>
            <a:lvl7pPr lvl="6" algn="l" rtl="0">
              <a:spcBef>
                <a:spcPts val="360"/>
              </a:spcBef>
              <a:spcAft>
                <a:spcPts val="0"/>
              </a:spcAft>
              <a:buClr>
                <a:schemeClr val="dk1"/>
              </a:buClr>
              <a:buSzPts val="1800"/>
              <a:buChar char="●"/>
              <a:defRPr/>
            </a:lvl7pPr>
            <a:lvl8pPr lvl="7" algn="l" rtl="0">
              <a:spcBef>
                <a:spcPts val="360"/>
              </a:spcBef>
              <a:spcAft>
                <a:spcPts val="0"/>
              </a:spcAft>
              <a:buClr>
                <a:schemeClr val="dk1"/>
              </a:buClr>
              <a:buSzPts val="1800"/>
              <a:buChar char="○"/>
              <a:defRPr/>
            </a:lvl8pPr>
            <a:lvl9pPr lvl="8"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êu đề và Nội dung" type="obj">
  <p:cSld name="OBJECT">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900"/>
              <a:buNone/>
              <a:defRPr/>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sp>
        <p:nvSpPr>
          <p:cNvPr id="233" name="Google Shape;233;p3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34" name="Google Shape;234;p3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 name="Google Shape;235;p3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6" name="Google Shape;236;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31600" y="73750"/>
            <a:ext cx="892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2" name="Google Shape;242;p33"/>
          <p:cNvSpPr txBox="1"/>
          <p:nvPr/>
        </p:nvSpPr>
        <p:spPr>
          <a:xfrm>
            <a:off x="311727" y="127263"/>
            <a:ext cx="8531423" cy="960319"/>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None/>
            </a:pPr>
            <a:r>
              <a:rPr lang="vi" sz="3200" dirty="0">
                <a:solidFill>
                  <a:srgbClr val="3F3F3F"/>
                </a:solidFill>
              </a:rPr>
              <a:t>      </a:t>
            </a:r>
            <a:r>
              <a:rPr lang="vi" sz="2800" dirty="0">
                <a:solidFill>
                  <a:schemeClr val="dk1"/>
                </a:solidFill>
              </a:rPr>
              <a:t>TRƯỜNG ĐẠI HỌC THỦY LỢI</a:t>
            </a:r>
            <a:br>
              <a:rPr lang="vi" sz="2800" dirty="0">
                <a:solidFill>
                  <a:schemeClr val="dk1"/>
                </a:solidFill>
              </a:rPr>
            </a:br>
            <a:r>
              <a:rPr lang="vi" sz="2800" dirty="0">
                <a:solidFill>
                  <a:schemeClr val="dk1"/>
                </a:solidFill>
              </a:rPr>
              <a:t>       Khoa Công Nghệ Thông Tin</a:t>
            </a:r>
            <a:endParaRPr sz="2800" dirty="0">
              <a:solidFill>
                <a:schemeClr val="dk1"/>
              </a:solidFill>
              <a:latin typeface="Calibri"/>
              <a:ea typeface="Calibri"/>
              <a:cs typeface="Calibri"/>
              <a:sym typeface="Calibri"/>
            </a:endParaRPr>
          </a:p>
        </p:txBody>
      </p:sp>
      <p:sp>
        <p:nvSpPr>
          <p:cNvPr id="243" name="Google Shape;243;p33"/>
          <p:cNvSpPr txBox="1"/>
          <p:nvPr/>
        </p:nvSpPr>
        <p:spPr>
          <a:xfrm>
            <a:off x="568850" y="866875"/>
            <a:ext cx="8274300" cy="2051038"/>
          </a:xfrm>
          <a:prstGeom prst="rect">
            <a:avLst/>
          </a:prstGeom>
          <a:noFill/>
          <a:ln>
            <a:noFill/>
          </a:ln>
        </p:spPr>
        <p:txBody>
          <a:bodyPr spcFirstLastPara="1" wrap="square" lIns="0" tIns="45700" rIns="0" bIns="45700" anchor="t" anchorCtr="0">
            <a:noAutofit/>
          </a:bodyPr>
          <a:lstStyle/>
          <a:p>
            <a:pPr marL="384048" lvl="1" indent="-18414" algn="ctr" rtl="0">
              <a:lnSpc>
                <a:spcPct val="80000"/>
              </a:lnSpc>
              <a:spcBef>
                <a:spcPts val="0"/>
              </a:spcBef>
              <a:spcAft>
                <a:spcPts val="0"/>
              </a:spcAft>
              <a:buNone/>
            </a:pPr>
            <a:endParaRPr sz="2590" b="1" dirty="0">
              <a:solidFill>
                <a:srgbClr val="3F3F3F"/>
              </a:solidFill>
              <a:latin typeface="Calibri"/>
              <a:ea typeface="Calibri"/>
              <a:cs typeface="Calibri"/>
              <a:sym typeface="Calibri"/>
            </a:endParaRPr>
          </a:p>
          <a:p>
            <a:pPr marL="201168" lvl="1" indent="0" algn="ctr" rtl="0">
              <a:lnSpc>
                <a:spcPct val="80000"/>
              </a:lnSpc>
              <a:spcBef>
                <a:spcPts val="600"/>
              </a:spcBef>
              <a:spcAft>
                <a:spcPts val="0"/>
              </a:spcAft>
              <a:buNone/>
            </a:pPr>
            <a:r>
              <a:rPr lang="vi" sz="2590" b="1" dirty="0">
                <a:solidFill>
                  <a:srgbClr val="FF0000"/>
                </a:solidFill>
                <a:latin typeface="Calibri"/>
                <a:ea typeface="Calibri"/>
                <a:cs typeface="Calibri"/>
                <a:sym typeface="Calibri"/>
              </a:rPr>
              <a:t>BÁO CÁO BÀI TẬP LỚN </a:t>
            </a:r>
            <a:endParaRPr sz="2590" b="1" dirty="0">
              <a:solidFill>
                <a:srgbClr val="FF0000"/>
              </a:solidFill>
              <a:latin typeface="Calibri"/>
              <a:ea typeface="Calibri"/>
              <a:cs typeface="Calibri"/>
              <a:sym typeface="Calibri"/>
            </a:endParaRPr>
          </a:p>
          <a:p>
            <a:pPr marL="0" lvl="0" indent="0" algn="ctr" rtl="0">
              <a:lnSpc>
                <a:spcPct val="138000"/>
              </a:lnSpc>
              <a:spcBef>
                <a:spcPts val="1200"/>
              </a:spcBef>
              <a:spcAft>
                <a:spcPts val="0"/>
              </a:spcAft>
              <a:buNone/>
            </a:pPr>
            <a:r>
              <a:rPr lang="vi" sz="2700" b="1" i="1" dirty="0">
                <a:solidFill>
                  <a:srgbClr val="FF9900"/>
                </a:solidFill>
                <a:latin typeface="Times New Roman"/>
                <a:ea typeface="Times New Roman"/>
                <a:cs typeface="Times New Roman"/>
                <a:sym typeface="Times New Roman"/>
              </a:rPr>
              <a:t>Quản lý hệ thống kinh doanh bán thiết bị công nghệ</a:t>
            </a:r>
            <a:endParaRPr sz="2700" b="1" i="1" dirty="0">
              <a:solidFill>
                <a:srgbClr val="FF9900"/>
              </a:solidFill>
              <a:latin typeface="Times New Roman"/>
              <a:ea typeface="Times New Roman"/>
              <a:cs typeface="Times New Roman"/>
              <a:sym typeface="Times New Roman"/>
            </a:endParaRPr>
          </a:p>
          <a:p>
            <a:pPr marL="457200" lvl="0" indent="457200" rtl="0">
              <a:lnSpc>
                <a:spcPct val="138000"/>
              </a:lnSpc>
              <a:spcBef>
                <a:spcPts val="1200"/>
              </a:spcBef>
              <a:spcAft>
                <a:spcPts val="0"/>
              </a:spcAft>
              <a:buNone/>
            </a:pPr>
            <a:r>
              <a:rPr lang="en-US" sz="2275" b="1" dirty="0" smtClean="0">
                <a:solidFill>
                  <a:schemeClr val="dk1"/>
                </a:solidFill>
                <a:latin typeface="Calibri"/>
                <a:ea typeface="Calibri"/>
                <a:cs typeface="Calibri"/>
                <a:sym typeface="Calibri"/>
              </a:rPr>
              <a:t>	       </a:t>
            </a:r>
            <a:r>
              <a:rPr lang="vi" sz="2275" b="1" dirty="0" smtClean="0">
                <a:solidFill>
                  <a:schemeClr val="dk1"/>
                </a:solidFill>
                <a:latin typeface="Calibri"/>
                <a:ea typeface="Calibri"/>
                <a:cs typeface="Calibri"/>
                <a:sym typeface="Calibri"/>
              </a:rPr>
              <a:t>Nhóm </a:t>
            </a:r>
            <a:r>
              <a:rPr lang="vi" sz="2275" b="1" dirty="0">
                <a:solidFill>
                  <a:schemeClr val="dk1"/>
                </a:solidFill>
                <a:latin typeface="Calibri"/>
                <a:ea typeface="Calibri"/>
                <a:cs typeface="Calibri"/>
                <a:sym typeface="Calibri"/>
              </a:rPr>
              <a:t>sinh viên thực hiện: </a:t>
            </a:r>
            <a:r>
              <a:rPr lang="vi" sz="2275" dirty="0">
                <a:solidFill>
                  <a:schemeClr val="dk1"/>
                </a:solidFill>
                <a:latin typeface="Calibri"/>
                <a:ea typeface="Calibri"/>
                <a:cs typeface="Calibri"/>
                <a:sym typeface="Calibri"/>
              </a:rPr>
              <a:t>Nhóm 10</a:t>
            </a:r>
            <a:endParaRPr sz="1300" dirty="0">
              <a:solidFill>
                <a:schemeClr val="dk1"/>
              </a:solidFill>
              <a:latin typeface="Calibri"/>
              <a:ea typeface="Calibri"/>
              <a:cs typeface="Calibri"/>
              <a:sym typeface="Calibri"/>
            </a:endParaRPr>
          </a:p>
          <a:p>
            <a:pPr marL="201168" lvl="1" indent="0" algn="l" rtl="0">
              <a:lnSpc>
                <a:spcPct val="80000"/>
              </a:lnSpc>
              <a:spcBef>
                <a:spcPts val="1200"/>
              </a:spcBef>
              <a:spcAft>
                <a:spcPts val="0"/>
              </a:spcAft>
              <a:buNone/>
            </a:pPr>
            <a:r>
              <a:rPr lang="vi" sz="2775" i="1" dirty="0">
                <a:solidFill>
                  <a:srgbClr val="3F3F3F"/>
                </a:solidFill>
                <a:latin typeface="Calibri"/>
                <a:ea typeface="Calibri"/>
                <a:cs typeface="Calibri"/>
                <a:sym typeface="Calibri"/>
              </a:rPr>
              <a:t>	</a:t>
            </a:r>
            <a:r>
              <a:rPr lang="vi" sz="2575" i="1" dirty="0">
                <a:solidFill>
                  <a:srgbClr val="3F3F3F"/>
                </a:solidFill>
                <a:latin typeface="Calibri"/>
                <a:ea typeface="Calibri"/>
                <a:cs typeface="Calibri"/>
                <a:sym typeface="Calibri"/>
              </a:rPr>
              <a:t>	</a:t>
            </a:r>
            <a:r>
              <a:rPr lang="vi" sz="1800" i="1" dirty="0">
                <a:solidFill>
                  <a:srgbClr val="3F3F3F"/>
                </a:solidFill>
                <a:latin typeface="Calibri"/>
                <a:ea typeface="Calibri"/>
                <a:cs typeface="Calibri"/>
                <a:sym typeface="Calibri"/>
              </a:rPr>
              <a:t>	</a:t>
            </a:r>
            <a:endParaRPr sz="1800" i="1" dirty="0">
              <a:solidFill>
                <a:srgbClr val="3F3F3F"/>
              </a:solidFill>
              <a:latin typeface="Calibri"/>
              <a:ea typeface="Calibri"/>
              <a:cs typeface="Calibri"/>
              <a:sym typeface="Calibri"/>
            </a:endParaRPr>
          </a:p>
          <a:p>
            <a:pPr marL="457200" lvl="1" indent="457200" algn="l" rtl="0">
              <a:lnSpc>
                <a:spcPct val="80000"/>
              </a:lnSpc>
              <a:spcBef>
                <a:spcPts val="600"/>
              </a:spcBef>
              <a:spcAft>
                <a:spcPts val="0"/>
              </a:spcAft>
              <a:buNone/>
            </a:pPr>
            <a:endParaRPr sz="2775" b="1" dirty="0">
              <a:solidFill>
                <a:srgbClr val="3F3F3F"/>
              </a:solidFill>
              <a:latin typeface="Calibri"/>
              <a:ea typeface="Calibri"/>
              <a:cs typeface="Calibri"/>
              <a:sym typeface="Calibri"/>
            </a:endParaRPr>
          </a:p>
          <a:p>
            <a:pPr marL="457200" lvl="1" indent="457200" algn="l" rtl="0">
              <a:lnSpc>
                <a:spcPct val="80000"/>
              </a:lnSpc>
              <a:spcBef>
                <a:spcPts val="600"/>
              </a:spcBef>
              <a:spcAft>
                <a:spcPts val="0"/>
              </a:spcAft>
              <a:buNone/>
            </a:pPr>
            <a:endParaRPr sz="2775" b="1" dirty="0">
              <a:solidFill>
                <a:srgbClr val="3F3F3F"/>
              </a:solidFill>
              <a:latin typeface="Calibri"/>
              <a:ea typeface="Calibri"/>
              <a:cs typeface="Calibri"/>
              <a:sym typeface="Calibri"/>
            </a:endParaRPr>
          </a:p>
          <a:p>
            <a:pPr marL="457200" lvl="1" indent="457200" algn="l" rtl="0">
              <a:lnSpc>
                <a:spcPct val="80000"/>
              </a:lnSpc>
              <a:spcBef>
                <a:spcPts val="600"/>
              </a:spcBef>
              <a:spcAft>
                <a:spcPts val="0"/>
              </a:spcAft>
              <a:buNone/>
            </a:pPr>
            <a:endParaRPr sz="175" b="1" dirty="0">
              <a:solidFill>
                <a:srgbClr val="3F3F3F"/>
              </a:solidFill>
              <a:latin typeface="Calibri"/>
              <a:ea typeface="Calibri"/>
              <a:cs typeface="Calibri"/>
              <a:sym typeface="Calibri"/>
            </a:endParaRPr>
          </a:p>
          <a:p>
            <a:pPr marL="457200" lvl="1" indent="457200" algn="ctr" rtl="0">
              <a:lnSpc>
                <a:spcPct val="80000"/>
              </a:lnSpc>
              <a:spcBef>
                <a:spcPts val="600"/>
              </a:spcBef>
              <a:spcAft>
                <a:spcPts val="0"/>
              </a:spcAft>
              <a:buNone/>
            </a:pPr>
            <a:r>
              <a:rPr lang="vi" sz="2275" b="1" dirty="0">
                <a:solidFill>
                  <a:schemeClr val="dk1"/>
                </a:solidFill>
                <a:latin typeface="Calibri"/>
                <a:ea typeface="Calibri"/>
                <a:cs typeface="Calibri"/>
                <a:sym typeface="Calibri"/>
              </a:rPr>
              <a:t>Giảng viên hướng dẫn: GV.</a:t>
            </a:r>
            <a:r>
              <a:rPr lang="vi" sz="2275" dirty="0">
                <a:solidFill>
                  <a:schemeClr val="dk1"/>
                </a:solidFill>
                <a:latin typeface="Calibri"/>
                <a:ea typeface="Calibri"/>
                <a:cs typeface="Calibri"/>
                <a:sym typeface="Calibri"/>
              </a:rPr>
              <a:t>Trần Hồng Diệp</a:t>
            </a:r>
            <a:endParaRPr sz="2275" dirty="0">
              <a:solidFill>
                <a:schemeClr val="dk1"/>
              </a:solidFill>
              <a:latin typeface="Calibri"/>
              <a:ea typeface="Calibri"/>
              <a:cs typeface="Calibri"/>
              <a:sym typeface="Calibri"/>
            </a:endParaRPr>
          </a:p>
        </p:txBody>
      </p:sp>
      <p:pic>
        <p:nvPicPr>
          <p:cNvPr id="244" name="Google Shape;244;p33" descr="https://lh3.googleusercontent.com/aAK6NJ7ACDLY0q0BkQb8J4is20Zq4VcvddmwUnyIl3lcAs3s6-KzbbEVCNBZokQTavbsnJqRCVqBZRzTAgOUZPp1TgJItPkD1s9r57Yea6HbRzBIyHixmyEjibDBO79vu4qDJkAo"/>
          <p:cNvPicPr preferRelativeResize="0"/>
          <p:nvPr/>
        </p:nvPicPr>
        <p:blipFill rotWithShape="1">
          <a:blip r:embed="rId3">
            <a:alphaModFix/>
          </a:blip>
          <a:srcRect/>
          <a:stretch/>
        </p:blipFill>
        <p:spPr>
          <a:xfrm>
            <a:off x="392201" y="127263"/>
            <a:ext cx="1381182" cy="1107375"/>
          </a:xfrm>
          <a:prstGeom prst="rect">
            <a:avLst/>
          </a:prstGeom>
          <a:noFill/>
          <a:ln>
            <a:noFill/>
          </a:ln>
        </p:spPr>
      </p:pic>
      <p:sp>
        <p:nvSpPr>
          <p:cNvPr id="245" name="Google Shape;245;p33"/>
          <p:cNvSpPr txBox="1"/>
          <p:nvPr/>
        </p:nvSpPr>
        <p:spPr>
          <a:xfrm>
            <a:off x="3588327" y="2781125"/>
            <a:ext cx="5421814" cy="1677352"/>
          </a:xfrm>
          <a:prstGeom prst="rect">
            <a:avLst/>
          </a:prstGeom>
          <a:noFill/>
          <a:ln>
            <a:noFill/>
          </a:ln>
        </p:spPr>
        <p:txBody>
          <a:bodyPr spcFirstLastPara="1" wrap="square" lIns="91425" tIns="91425" rIns="91425" bIns="91425" anchor="t" anchorCtr="0">
            <a:spAutoFit/>
          </a:bodyPr>
          <a:lstStyle/>
          <a:p>
            <a:pPr marL="1115568" lvl="1" indent="256032" rtl="0">
              <a:lnSpc>
                <a:spcPct val="80000"/>
              </a:lnSpc>
              <a:spcBef>
                <a:spcPts val="600"/>
              </a:spcBef>
              <a:spcAft>
                <a:spcPts val="0"/>
              </a:spcAft>
              <a:buNone/>
            </a:pPr>
            <a:r>
              <a:rPr lang="vi" sz="1800" i="1" dirty="0">
                <a:solidFill>
                  <a:schemeClr val="dk1"/>
                </a:solidFill>
                <a:latin typeface="Calibri"/>
                <a:ea typeface="Calibri"/>
                <a:cs typeface="Calibri"/>
                <a:sym typeface="Calibri"/>
              </a:rPr>
              <a:t>1. Đào Văn Hải - 1851161809</a:t>
            </a:r>
            <a:endParaRPr sz="1800" dirty="0">
              <a:solidFill>
                <a:schemeClr val="dk1"/>
              </a:solidFill>
              <a:latin typeface="Calibri"/>
              <a:ea typeface="Calibri"/>
              <a:cs typeface="Calibri"/>
              <a:sym typeface="Calibri"/>
            </a:endParaRPr>
          </a:p>
          <a:p>
            <a:pPr marL="201168" lvl="1" indent="0" algn="l" rtl="0">
              <a:lnSpc>
                <a:spcPct val="80000"/>
              </a:lnSpc>
              <a:spcBef>
                <a:spcPts val="600"/>
              </a:spcBef>
              <a:spcAft>
                <a:spcPts val="0"/>
              </a:spcAft>
              <a:buNone/>
            </a:pPr>
            <a:r>
              <a:rPr lang="vi" sz="1800" i="1" dirty="0">
                <a:solidFill>
                  <a:schemeClr val="dk1"/>
                </a:solidFill>
                <a:latin typeface="Calibri"/>
                <a:ea typeface="Calibri"/>
                <a:cs typeface="Calibri"/>
                <a:sym typeface="Calibri"/>
              </a:rPr>
              <a:t>	</a:t>
            </a:r>
            <a:r>
              <a:rPr lang="en-US" sz="1800" i="1" dirty="0" smtClean="0">
                <a:solidFill>
                  <a:schemeClr val="dk1"/>
                </a:solidFill>
                <a:latin typeface="Calibri"/>
                <a:ea typeface="Calibri"/>
                <a:cs typeface="Calibri"/>
                <a:sym typeface="Calibri"/>
              </a:rPr>
              <a:t>        </a:t>
            </a:r>
            <a:r>
              <a:rPr lang="vi" sz="1800" i="1" dirty="0" smtClean="0">
                <a:solidFill>
                  <a:schemeClr val="dk1"/>
                </a:solidFill>
                <a:latin typeface="Calibri"/>
                <a:ea typeface="Calibri"/>
                <a:cs typeface="Calibri"/>
                <a:sym typeface="Calibri"/>
              </a:rPr>
              <a:t>2</a:t>
            </a:r>
            <a:r>
              <a:rPr lang="vi" sz="1800" i="1" dirty="0">
                <a:solidFill>
                  <a:schemeClr val="dk1"/>
                </a:solidFill>
                <a:latin typeface="Calibri"/>
                <a:ea typeface="Calibri"/>
                <a:cs typeface="Calibri"/>
                <a:sym typeface="Calibri"/>
              </a:rPr>
              <a:t>. Lê Trọng Ninh - 1851161290</a:t>
            </a:r>
            <a:endParaRPr sz="1800" i="1" dirty="0">
              <a:solidFill>
                <a:schemeClr val="dk1"/>
              </a:solidFill>
              <a:latin typeface="Calibri"/>
              <a:ea typeface="Calibri"/>
              <a:cs typeface="Calibri"/>
              <a:sym typeface="Calibri"/>
            </a:endParaRPr>
          </a:p>
          <a:p>
            <a:pPr marL="201168" lvl="1" indent="0" algn="l" rtl="0">
              <a:lnSpc>
                <a:spcPct val="80000"/>
              </a:lnSpc>
              <a:spcBef>
                <a:spcPts val="600"/>
              </a:spcBef>
              <a:spcAft>
                <a:spcPts val="0"/>
              </a:spcAft>
              <a:buNone/>
            </a:pPr>
            <a:r>
              <a:rPr lang="vi" sz="1800" i="1" dirty="0">
                <a:solidFill>
                  <a:schemeClr val="dk1"/>
                </a:solidFill>
                <a:latin typeface="Calibri"/>
                <a:ea typeface="Calibri"/>
                <a:cs typeface="Calibri"/>
                <a:sym typeface="Calibri"/>
              </a:rPr>
              <a:t>	</a:t>
            </a:r>
            <a:r>
              <a:rPr lang="en-US" sz="1800" i="1" dirty="0" smtClean="0">
                <a:solidFill>
                  <a:schemeClr val="dk1"/>
                </a:solidFill>
                <a:latin typeface="Calibri"/>
                <a:ea typeface="Calibri"/>
                <a:cs typeface="Calibri"/>
                <a:sym typeface="Calibri"/>
              </a:rPr>
              <a:t>        </a:t>
            </a:r>
            <a:r>
              <a:rPr lang="vi" sz="1800" i="1" dirty="0" smtClean="0">
                <a:solidFill>
                  <a:schemeClr val="dk1"/>
                </a:solidFill>
                <a:latin typeface="Calibri"/>
                <a:ea typeface="Calibri"/>
                <a:cs typeface="Calibri"/>
                <a:sym typeface="Calibri"/>
              </a:rPr>
              <a:t>3</a:t>
            </a:r>
            <a:r>
              <a:rPr lang="vi" sz="1800" i="1" dirty="0">
                <a:solidFill>
                  <a:schemeClr val="dk1"/>
                </a:solidFill>
                <a:latin typeface="Calibri"/>
                <a:ea typeface="Calibri"/>
                <a:cs typeface="Calibri"/>
                <a:sym typeface="Calibri"/>
              </a:rPr>
              <a:t>. Đoàn Hải Long - 1851161680 </a:t>
            </a:r>
            <a:endParaRPr sz="1800" i="1" dirty="0">
              <a:solidFill>
                <a:schemeClr val="dk1"/>
              </a:solidFill>
              <a:latin typeface="Calibri"/>
              <a:ea typeface="Calibri"/>
              <a:cs typeface="Calibri"/>
              <a:sym typeface="Calibri"/>
            </a:endParaRPr>
          </a:p>
          <a:p>
            <a:pPr marL="201168" lvl="1" indent="0" algn="l" rtl="0">
              <a:lnSpc>
                <a:spcPct val="80000"/>
              </a:lnSpc>
              <a:spcBef>
                <a:spcPts val="600"/>
              </a:spcBef>
              <a:spcAft>
                <a:spcPts val="0"/>
              </a:spcAft>
              <a:buNone/>
            </a:pPr>
            <a:r>
              <a:rPr lang="vi" sz="1800" i="1" dirty="0">
                <a:solidFill>
                  <a:schemeClr val="dk1"/>
                </a:solidFill>
                <a:latin typeface="Calibri"/>
                <a:ea typeface="Calibri"/>
                <a:cs typeface="Calibri"/>
                <a:sym typeface="Calibri"/>
              </a:rPr>
              <a:t>	</a:t>
            </a:r>
            <a:r>
              <a:rPr lang="en-US" sz="1800" i="1" dirty="0" smtClean="0">
                <a:solidFill>
                  <a:schemeClr val="dk1"/>
                </a:solidFill>
                <a:latin typeface="Calibri"/>
                <a:ea typeface="Calibri"/>
                <a:cs typeface="Calibri"/>
                <a:sym typeface="Calibri"/>
              </a:rPr>
              <a:t>        </a:t>
            </a:r>
            <a:r>
              <a:rPr lang="vi" sz="1800" i="1" dirty="0" smtClean="0">
                <a:solidFill>
                  <a:schemeClr val="dk1"/>
                </a:solidFill>
                <a:latin typeface="Calibri"/>
                <a:ea typeface="Calibri"/>
                <a:cs typeface="Calibri"/>
                <a:sym typeface="Calibri"/>
              </a:rPr>
              <a:t>4</a:t>
            </a:r>
            <a:r>
              <a:rPr lang="vi" sz="1800" i="1" dirty="0">
                <a:solidFill>
                  <a:schemeClr val="dk1"/>
                </a:solidFill>
                <a:latin typeface="Calibri"/>
                <a:ea typeface="Calibri"/>
                <a:cs typeface="Calibri"/>
                <a:sym typeface="Calibri"/>
              </a:rPr>
              <a:t>. Nguyễn Nhật Minh - 1851161757</a:t>
            </a:r>
            <a:endParaRPr sz="1800" i="1" dirty="0">
              <a:solidFill>
                <a:schemeClr val="dk1"/>
              </a:solidFill>
              <a:latin typeface="Calibri"/>
              <a:ea typeface="Calibri"/>
              <a:cs typeface="Calibri"/>
              <a:sym typeface="Calibri"/>
            </a:endParaRPr>
          </a:p>
          <a:p>
            <a:pPr marL="201168" lvl="1" indent="0" algn="l" rtl="0">
              <a:lnSpc>
                <a:spcPct val="80000"/>
              </a:lnSpc>
              <a:spcBef>
                <a:spcPts val="600"/>
              </a:spcBef>
              <a:spcAft>
                <a:spcPts val="0"/>
              </a:spcAft>
              <a:buNone/>
            </a:pPr>
            <a:r>
              <a:rPr lang="vi" sz="1800" i="1" dirty="0">
                <a:solidFill>
                  <a:schemeClr val="dk1"/>
                </a:solidFill>
                <a:latin typeface="Calibri"/>
                <a:ea typeface="Calibri"/>
                <a:cs typeface="Calibri"/>
                <a:sym typeface="Calibri"/>
              </a:rPr>
              <a:t>	</a:t>
            </a:r>
            <a:r>
              <a:rPr lang="en-US" sz="1800" i="1" dirty="0" smtClean="0">
                <a:solidFill>
                  <a:schemeClr val="dk1"/>
                </a:solidFill>
                <a:latin typeface="Calibri"/>
                <a:ea typeface="Calibri"/>
                <a:cs typeface="Calibri"/>
                <a:sym typeface="Calibri"/>
              </a:rPr>
              <a:t>        </a:t>
            </a:r>
            <a:r>
              <a:rPr lang="vi" sz="1800" i="1" dirty="0" smtClean="0">
                <a:solidFill>
                  <a:schemeClr val="dk1"/>
                </a:solidFill>
                <a:latin typeface="Calibri"/>
                <a:ea typeface="Calibri"/>
                <a:cs typeface="Calibri"/>
                <a:sym typeface="Calibri"/>
              </a:rPr>
              <a:t>5</a:t>
            </a:r>
            <a:r>
              <a:rPr lang="vi" sz="1800" i="1" dirty="0">
                <a:solidFill>
                  <a:schemeClr val="dk1"/>
                </a:solidFill>
                <a:latin typeface="Calibri"/>
                <a:ea typeface="Calibri"/>
                <a:cs typeface="Calibri"/>
                <a:sym typeface="Calibri"/>
              </a:rPr>
              <a:t>. Phùng Quang Anh- 1851161586</a:t>
            </a:r>
            <a:endParaRPr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fill="hold"/>
                                        <p:tgtEl>
                                          <p:spTgt spid="242"/>
                                        </p:tgtEl>
                                        <p:attrNameLst>
                                          <p:attrName>ppt_x</p:attrName>
                                        </p:attrNameLst>
                                      </p:cBhvr>
                                      <p:tavLst>
                                        <p:tav tm="0">
                                          <p:val>
                                            <p:strVal val="#ppt_x"/>
                                          </p:val>
                                        </p:tav>
                                        <p:tav tm="100000">
                                          <p:val>
                                            <p:strVal val="#ppt_x"/>
                                          </p:val>
                                        </p:tav>
                                      </p:tavLst>
                                    </p:anim>
                                    <p:anim calcmode="lin" valueType="num">
                                      <p:cBhvr additive="base">
                                        <p:cTn id="8"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43"/>
                                        </p:tgtEl>
                                        <p:attrNameLst>
                                          <p:attrName>style.visibility</p:attrName>
                                        </p:attrNameLst>
                                      </p:cBhvr>
                                      <p:to>
                                        <p:strVal val="visible"/>
                                      </p:to>
                                    </p:set>
                                    <p:animEffect transition="in" filter="barn(inVertical)">
                                      <p:cBhvr>
                                        <p:cTn id="13" dur="500"/>
                                        <p:tgtEl>
                                          <p:spTgt spid="24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wipe(down)">
                                      <p:cBhvr>
                                        <p:cTn id="18"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3" grpId="0"/>
      <p:bldP spid="2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457200" y="205975"/>
            <a:ext cx="84015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dirty="0">
                <a:solidFill>
                  <a:srgbClr val="FF9900"/>
                </a:solidFill>
                <a:latin typeface="Calibri"/>
                <a:ea typeface="Calibri"/>
                <a:cs typeface="Calibri"/>
                <a:sym typeface="Calibri"/>
              </a:rPr>
              <a:t>KHẢO SÁT, PHÂN TÍCH HỆ THỐNG</a:t>
            </a:r>
            <a:endParaRPr dirty="0"/>
          </a:p>
        </p:txBody>
      </p:sp>
      <p:sp>
        <p:nvSpPr>
          <p:cNvPr id="304" name="Google Shape;304;p42"/>
          <p:cNvSpPr txBox="1">
            <a:spLocks noGrp="1"/>
          </p:cNvSpPr>
          <p:nvPr>
            <p:ph type="body" idx="1"/>
          </p:nvPr>
        </p:nvSpPr>
        <p:spPr>
          <a:xfrm>
            <a:off x="457200" y="1686900"/>
            <a:ext cx="8229600" cy="3249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dirty="0"/>
              <a:t>Cửa hàng có nguồn hàng chủ yếu do các nhà cung cấp, nhà sản xuất cung cấp. Khách hàng của cửa hàng là các khách hàng vãng lai và các khách hàng thân thiết. Cửa hàng có đa dạng các mặt hàng từ điện thoại, laptop, phụ kiện đến các thiết bị công nghệ cao phục vụ cho đời sống khác. </a:t>
            </a:r>
            <a:endParaRPr dirty="0"/>
          </a:p>
        </p:txBody>
      </p:sp>
      <p:sp>
        <p:nvSpPr>
          <p:cNvPr id="305" name="Google Shape;305;p42"/>
          <p:cNvSpPr/>
          <p:nvPr/>
        </p:nvSpPr>
        <p:spPr>
          <a:xfrm>
            <a:off x="904200" y="3329500"/>
            <a:ext cx="1092300" cy="54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2"/>
          <p:cNvSpPr txBox="1"/>
          <p:nvPr/>
        </p:nvSpPr>
        <p:spPr>
          <a:xfrm>
            <a:off x="2535525" y="3187525"/>
            <a:ext cx="5215800" cy="9852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vi" sz="1900" b="1">
                <a:solidFill>
                  <a:srgbClr val="FFFF00"/>
                </a:solidFill>
                <a:latin typeface="Arimo"/>
                <a:ea typeface="Arimo"/>
                <a:cs typeface="Arimo"/>
                <a:sym typeface="Arimo"/>
              </a:rPr>
              <a:t>Vì vậy cần một hệ thống quản lý để giúp cho việc quản lý dễ dàng hơn.</a:t>
            </a:r>
            <a:endParaRPr sz="1900" b="1">
              <a:solidFill>
                <a:srgbClr val="FFFF00"/>
              </a:solidFill>
              <a:latin typeface="Arimo"/>
              <a:ea typeface="Arimo"/>
              <a:cs typeface="Arimo"/>
              <a:sym typeface="Arimo"/>
            </a:endParaRPr>
          </a:p>
          <a:p>
            <a:pPr marL="0" lvl="0" indent="0" algn="l" rtl="0">
              <a:spcBef>
                <a:spcPts val="0"/>
              </a:spcBef>
              <a:spcAft>
                <a:spcPts val="0"/>
              </a:spcAft>
              <a:buNone/>
            </a:pPr>
            <a:endParaRPr>
              <a:latin typeface="Arimo"/>
              <a:ea typeface="Arimo"/>
              <a:cs typeface="Arimo"/>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randombar(horizontal)">
                                      <p:cBhvr>
                                        <p:cTn id="7" dur="500"/>
                                        <p:tgtEl>
                                          <p:spTgt spid="30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4">
                                            <p:txEl>
                                              <p:pRg st="0" end="0"/>
                                            </p:txEl>
                                          </p:spTgt>
                                        </p:tgtEl>
                                        <p:attrNameLst>
                                          <p:attrName>style.visibility</p:attrName>
                                        </p:attrNameLst>
                                      </p:cBhvr>
                                      <p:to>
                                        <p:strVal val="visible"/>
                                      </p:to>
                                    </p:set>
                                    <p:animEffect transition="in" filter="randombar(horizontal)">
                                      <p:cBhvr>
                                        <p:cTn id="12" dur="500"/>
                                        <p:tgtEl>
                                          <p:spTgt spid="3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dirty="0">
                <a:solidFill>
                  <a:srgbClr val="FF9900"/>
                </a:solidFill>
                <a:latin typeface="Calibri"/>
                <a:ea typeface="Calibri"/>
                <a:cs typeface="Calibri"/>
                <a:sym typeface="Calibri"/>
              </a:rPr>
              <a:t>KHẢO SÁT, PHÂN TÍCH HỆ THỐNG</a:t>
            </a:r>
            <a:endParaRPr dirty="0"/>
          </a:p>
        </p:txBody>
      </p:sp>
      <p:sp>
        <p:nvSpPr>
          <p:cNvPr id="312" name="Google Shape;312;p43"/>
          <p:cNvSpPr txBox="1">
            <a:spLocks noGrp="1"/>
          </p:cNvSpPr>
          <p:nvPr>
            <p:ph type="body" idx="1"/>
          </p:nvPr>
        </p:nvSpPr>
        <p:spPr>
          <a:xfrm>
            <a:off x="457200" y="1573050"/>
            <a:ext cx="8391300" cy="3228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sz="2300" dirty="0">
                <a:latin typeface="Calibri"/>
                <a:ea typeface="Calibri"/>
                <a:cs typeface="Calibri"/>
                <a:sym typeface="Calibri"/>
              </a:rPr>
              <a:t>⮚</a:t>
            </a:r>
            <a:r>
              <a:rPr lang="vi" dirty="0"/>
              <a:t>Cửa hàng bán thiết bị công nghệ cao này là một cửa hàng mới thành lập. Các mặt hàng kinh doanh chủ yếu của cửa hàng bao gồm: laptop, điện thoại, loa, phụ kiện như: sạc, tai nghe… Là một cửa hàng mới thành lập nên hoạt động chủ yếu vẫn mang tính thủ công, dựa vào kinh nghiệm của hệ thống nhân viên. </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Do đặc điểm lượng hàng hóa nhập xuất ngày càng lớn nên công tác quản lý, mua bán mất rất nhiều thời gian, công sức mà độ chính xác cũng như năng suất không cao, điều này gây nhiều thiệt hại cho công ty. Ngày nay cửa hàng đang từng bước hiện đại hóa hệ thống các máy tính và đưa hệ thống phần mềm vào sử dụng để dần thay thế công tác quản lý thủ công trong cửa hàng.</a:t>
            </a:r>
            <a:endParaRPr dirty="0"/>
          </a:p>
          <a:p>
            <a:pPr marL="0" lvl="0" indent="0" algn="l" rtl="0">
              <a:spcBef>
                <a:spcPts val="360"/>
              </a:spcBef>
              <a:spcAft>
                <a:spcPts val="0"/>
              </a:spcAft>
              <a:buNone/>
            </a:pPr>
            <a:endParaRPr dirty="0"/>
          </a:p>
        </p:txBody>
      </p:sp>
      <p:sp>
        <p:nvSpPr>
          <p:cNvPr id="313" name="Google Shape;313;p43"/>
          <p:cNvSpPr txBox="1"/>
          <p:nvPr/>
        </p:nvSpPr>
        <p:spPr>
          <a:xfrm>
            <a:off x="507100" y="988050"/>
            <a:ext cx="5961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600" b="1">
                <a:solidFill>
                  <a:schemeClr val="dk1"/>
                </a:solidFill>
                <a:latin typeface="Calibri"/>
                <a:ea typeface="Calibri"/>
                <a:cs typeface="Calibri"/>
                <a:sym typeface="Calibri"/>
              </a:rPr>
              <a:t>1. Khảo sát hiện trạng cửa hàng</a:t>
            </a:r>
            <a:endParaRPr>
              <a:latin typeface="Arimo"/>
              <a:ea typeface="Arimo"/>
              <a:cs typeface="Arimo"/>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barn(inVertical)">
                                      <p:cBhvr>
                                        <p:cTn id="7" dur="5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12">
                                            <p:txEl>
                                              <p:pRg st="0" end="0"/>
                                            </p:txEl>
                                          </p:spTgt>
                                        </p:tgtEl>
                                        <p:attrNameLst>
                                          <p:attrName>style.visibility</p:attrName>
                                        </p:attrNameLst>
                                      </p:cBhvr>
                                      <p:to>
                                        <p:strVal val="visible"/>
                                      </p:to>
                                    </p:set>
                                    <p:animEffect transition="in" filter="randombar(horizontal)">
                                      <p:cBhvr>
                                        <p:cTn id="12" dur="500"/>
                                        <p:tgtEl>
                                          <p:spTgt spid="3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2">
                                            <p:txEl>
                                              <p:pRg st="1" end="1"/>
                                            </p:txEl>
                                          </p:spTgt>
                                        </p:tgtEl>
                                        <p:attrNameLst>
                                          <p:attrName>style.visibility</p:attrName>
                                        </p:attrNameLst>
                                      </p:cBhvr>
                                      <p:to>
                                        <p:strVal val="visible"/>
                                      </p:to>
                                    </p:set>
                                    <p:animEffect transition="in" filter="randombar(horizontal)">
                                      <p:cBhvr>
                                        <p:cTn id="17" dur="500"/>
                                        <p:tgtEl>
                                          <p:spTgt spid="3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P spid="3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457200" y="21312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dirty="0">
                <a:solidFill>
                  <a:srgbClr val="FF9900"/>
                </a:solidFill>
                <a:latin typeface="Calibri"/>
                <a:ea typeface="Calibri"/>
                <a:cs typeface="Calibri"/>
                <a:sym typeface="Calibri"/>
              </a:rPr>
              <a:t>KHẢO SÁT, PHÂN TÍCH HỆ THỐNG</a:t>
            </a:r>
            <a:endParaRPr dirty="0"/>
          </a:p>
        </p:txBody>
      </p:sp>
      <p:sp>
        <p:nvSpPr>
          <p:cNvPr id="319" name="Google Shape;319;p44"/>
          <p:cNvSpPr txBox="1">
            <a:spLocks noGrp="1"/>
          </p:cNvSpPr>
          <p:nvPr>
            <p:ph type="body" idx="1"/>
          </p:nvPr>
        </p:nvSpPr>
        <p:spPr>
          <a:xfrm>
            <a:off x="457200" y="1407500"/>
            <a:ext cx="8608500" cy="3847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sz="2300" dirty="0">
                <a:latin typeface="Calibri"/>
                <a:ea typeface="Calibri"/>
                <a:cs typeface="Calibri"/>
                <a:sym typeface="Calibri"/>
              </a:rPr>
              <a:t>⮚</a:t>
            </a:r>
            <a:r>
              <a:rPr lang="vi" dirty="0"/>
              <a:t>Hoạt động quản lý hàng hóa và mua bán sản phẩm của cửa hàng hoàn toàn thủ công nên bộc lộ ra nhiều hạn chế:</a:t>
            </a:r>
            <a:endParaRPr dirty="0"/>
          </a:p>
          <a:p>
            <a:pPr marL="457200" lvl="0" indent="-342900" algn="l" rtl="0">
              <a:spcBef>
                <a:spcPts val="360"/>
              </a:spcBef>
              <a:spcAft>
                <a:spcPts val="0"/>
              </a:spcAft>
              <a:buSzPts val="1800"/>
              <a:buChar char="+"/>
            </a:pPr>
            <a:r>
              <a:rPr lang="vi" dirty="0"/>
              <a:t>Tra cứu thông tin về hàng hóa, khách hàng, nhà cung cấp, tài chính,... phải sử dụng nhiều loại giấy tờ, sổ sách nên rất cồng kềnh cho lưu trữ.</a:t>
            </a:r>
            <a:endParaRPr dirty="0"/>
          </a:p>
          <a:p>
            <a:pPr marL="457200" lvl="0" indent="-342900" algn="l" rtl="0">
              <a:spcBef>
                <a:spcPts val="0"/>
              </a:spcBef>
              <a:spcAft>
                <a:spcPts val="0"/>
              </a:spcAft>
              <a:buSzPts val="1800"/>
              <a:buChar char="+"/>
            </a:pPr>
            <a:r>
              <a:rPr lang="vi" dirty="0"/>
              <a:t>Kho hàng vẫn được quản lý thủ công trên giấy tờ, việc kiểm kê hàng hóa tốn rất nhiều thời gian, hay xảy ra sai sót.</a:t>
            </a:r>
            <a:endParaRPr dirty="0"/>
          </a:p>
          <a:p>
            <a:pPr marL="457200" lvl="0" indent="-342900" algn="l" rtl="0">
              <a:spcBef>
                <a:spcPts val="0"/>
              </a:spcBef>
              <a:spcAft>
                <a:spcPts val="0"/>
              </a:spcAft>
              <a:buSzPts val="1800"/>
              <a:buChar char="+"/>
            </a:pPr>
            <a:r>
              <a:rPr lang="vi" dirty="0"/>
              <a:t>Những công việc như thống kê hàng hóa khi xuất - nhập hàng, thống kê doanh thu còn thủ công, không rõ ràng.</a:t>
            </a:r>
            <a:endParaRPr dirty="0"/>
          </a:p>
          <a:p>
            <a:pPr marL="457200" lvl="0" indent="-342900" algn="l" rtl="0">
              <a:spcBef>
                <a:spcPts val="0"/>
              </a:spcBef>
              <a:spcAft>
                <a:spcPts val="0"/>
              </a:spcAft>
              <a:buSzPts val="1800"/>
              <a:buChar char="+"/>
            </a:pPr>
            <a:r>
              <a:rPr lang="vi" dirty="0"/>
              <a:t>Tốn nhiều thời gian tổng hợp, báo cáo, thống kê.</a:t>
            </a:r>
            <a:endParaRPr dirty="0"/>
          </a:p>
          <a:p>
            <a:pPr marL="457200" lvl="0" indent="-342900" algn="l" rtl="0">
              <a:spcBef>
                <a:spcPts val="0"/>
              </a:spcBef>
              <a:spcAft>
                <a:spcPts val="0"/>
              </a:spcAft>
              <a:buSzPts val="1800"/>
              <a:buChar char="+"/>
            </a:pPr>
            <a:r>
              <a:rPr lang="vi" dirty="0"/>
              <a:t>Chưa có nơi lưu trữ thông tin hóa đơn mua hàng của khách, cũng như việc hỗ trợ chăm sóc khách hàng dẫn đến nhiều vấn đề khi khách bảo hành hay đổi trả, sửa chữa sản phẩm.</a:t>
            </a:r>
            <a:endParaRPr dirty="0"/>
          </a:p>
          <a:p>
            <a:pPr marL="0" lvl="0" indent="0" algn="l" rtl="0">
              <a:spcBef>
                <a:spcPts val="360"/>
              </a:spcBef>
              <a:spcAft>
                <a:spcPts val="0"/>
              </a:spcAft>
              <a:buNone/>
            </a:pPr>
            <a:endParaRPr dirty="0"/>
          </a:p>
        </p:txBody>
      </p:sp>
      <p:sp>
        <p:nvSpPr>
          <p:cNvPr id="320" name="Google Shape;320;p44"/>
          <p:cNvSpPr txBox="1"/>
          <p:nvPr/>
        </p:nvSpPr>
        <p:spPr>
          <a:xfrm>
            <a:off x="457200" y="890025"/>
            <a:ext cx="5961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600" b="1" dirty="0">
                <a:solidFill>
                  <a:schemeClr val="dk1"/>
                </a:solidFill>
                <a:latin typeface="Calibri"/>
                <a:ea typeface="Calibri"/>
                <a:cs typeface="Calibri"/>
                <a:sym typeface="Calibri"/>
              </a:rPr>
              <a:t>1. Khảo sát hiện trạng cửa hàng</a:t>
            </a:r>
            <a:endParaRPr dirty="0">
              <a:latin typeface="Arimo"/>
              <a:ea typeface="Arimo"/>
              <a:cs typeface="Arimo"/>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fade">
                                      <p:cBhvr>
                                        <p:cTn id="7" dur="1000"/>
                                        <p:tgtEl>
                                          <p:spTgt spid="318"/>
                                        </p:tgtEl>
                                      </p:cBhvr>
                                    </p:animEffect>
                                    <p:anim calcmode="lin" valueType="num">
                                      <p:cBhvr>
                                        <p:cTn id="8" dur="1000" fill="hold"/>
                                        <p:tgtEl>
                                          <p:spTgt spid="318"/>
                                        </p:tgtEl>
                                        <p:attrNameLst>
                                          <p:attrName>ppt_x</p:attrName>
                                        </p:attrNameLst>
                                      </p:cBhvr>
                                      <p:tavLst>
                                        <p:tav tm="0">
                                          <p:val>
                                            <p:strVal val="#ppt_x"/>
                                          </p:val>
                                        </p:tav>
                                        <p:tav tm="100000">
                                          <p:val>
                                            <p:strVal val="#ppt_x"/>
                                          </p:val>
                                        </p:tav>
                                      </p:tavLst>
                                    </p:anim>
                                    <p:anim calcmode="lin" valueType="num">
                                      <p:cBhvr>
                                        <p:cTn id="9" dur="1000" fill="hold"/>
                                        <p:tgtEl>
                                          <p:spTgt spid="3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20"/>
                                        </p:tgtEl>
                                        <p:attrNameLst>
                                          <p:attrName>style.visibility</p:attrName>
                                        </p:attrNameLst>
                                      </p:cBhvr>
                                      <p:to>
                                        <p:strVal val="visible"/>
                                      </p:to>
                                    </p:set>
                                    <p:animEffect transition="in" filter="fade">
                                      <p:cBhvr>
                                        <p:cTn id="14" dur="1000"/>
                                        <p:tgtEl>
                                          <p:spTgt spid="320"/>
                                        </p:tgtEl>
                                      </p:cBhvr>
                                    </p:animEffect>
                                    <p:anim calcmode="lin" valueType="num">
                                      <p:cBhvr>
                                        <p:cTn id="15" dur="1000" fill="hold"/>
                                        <p:tgtEl>
                                          <p:spTgt spid="320"/>
                                        </p:tgtEl>
                                        <p:attrNameLst>
                                          <p:attrName>ppt_x</p:attrName>
                                        </p:attrNameLst>
                                      </p:cBhvr>
                                      <p:tavLst>
                                        <p:tav tm="0">
                                          <p:val>
                                            <p:strVal val="#ppt_x"/>
                                          </p:val>
                                        </p:tav>
                                        <p:tav tm="100000">
                                          <p:val>
                                            <p:strVal val="#ppt_x"/>
                                          </p:val>
                                        </p:tav>
                                      </p:tavLst>
                                    </p:anim>
                                    <p:anim calcmode="lin" valueType="num">
                                      <p:cBhvr>
                                        <p:cTn id="16" dur="1000" fill="hold"/>
                                        <p:tgtEl>
                                          <p:spTgt spid="3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19">
                                            <p:txEl>
                                              <p:pRg st="0" end="0"/>
                                            </p:txEl>
                                          </p:spTgt>
                                        </p:tgtEl>
                                        <p:attrNameLst>
                                          <p:attrName>style.visibility</p:attrName>
                                        </p:attrNameLst>
                                      </p:cBhvr>
                                      <p:to>
                                        <p:strVal val="visible"/>
                                      </p:to>
                                    </p:set>
                                    <p:animEffect transition="in" filter="randombar(horizontal)">
                                      <p:cBhvr>
                                        <p:cTn id="21" dur="500"/>
                                        <p:tgtEl>
                                          <p:spTgt spid="31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19">
                                            <p:txEl>
                                              <p:pRg st="1" end="1"/>
                                            </p:txEl>
                                          </p:spTgt>
                                        </p:tgtEl>
                                        <p:attrNameLst>
                                          <p:attrName>style.visibility</p:attrName>
                                        </p:attrNameLst>
                                      </p:cBhvr>
                                      <p:to>
                                        <p:strVal val="visible"/>
                                      </p:to>
                                    </p:set>
                                    <p:animEffect transition="in" filter="randombar(horizontal)">
                                      <p:cBhvr>
                                        <p:cTn id="26" dur="500"/>
                                        <p:tgtEl>
                                          <p:spTgt spid="31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19">
                                            <p:txEl>
                                              <p:pRg st="2" end="2"/>
                                            </p:txEl>
                                          </p:spTgt>
                                        </p:tgtEl>
                                        <p:attrNameLst>
                                          <p:attrName>style.visibility</p:attrName>
                                        </p:attrNameLst>
                                      </p:cBhvr>
                                      <p:to>
                                        <p:strVal val="visible"/>
                                      </p:to>
                                    </p:set>
                                    <p:animEffect transition="in" filter="randombar(horizontal)">
                                      <p:cBhvr>
                                        <p:cTn id="31" dur="500"/>
                                        <p:tgtEl>
                                          <p:spTgt spid="31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19">
                                            <p:txEl>
                                              <p:pRg st="3" end="3"/>
                                            </p:txEl>
                                          </p:spTgt>
                                        </p:tgtEl>
                                        <p:attrNameLst>
                                          <p:attrName>style.visibility</p:attrName>
                                        </p:attrNameLst>
                                      </p:cBhvr>
                                      <p:to>
                                        <p:strVal val="visible"/>
                                      </p:to>
                                    </p:set>
                                    <p:animEffect transition="in" filter="randombar(horizontal)">
                                      <p:cBhvr>
                                        <p:cTn id="36" dur="500"/>
                                        <p:tgtEl>
                                          <p:spTgt spid="31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19">
                                            <p:txEl>
                                              <p:pRg st="4" end="4"/>
                                            </p:txEl>
                                          </p:spTgt>
                                        </p:tgtEl>
                                        <p:attrNameLst>
                                          <p:attrName>style.visibility</p:attrName>
                                        </p:attrNameLst>
                                      </p:cBhvr>
                                      <p:to>
                                        <p:strVal val="visible"/>
                                      </p:to>
                                    </p:set>
                                    <p:animEffect transition="in" filter="randombar(horizontal)">
                                      <p:cBhvr>
                                        <p:cTn id="41" dur="500"/>
                                        <p:tgtEl>
                                          <p:spTgt spid="31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319">
                                            <p:txEl>
                                              <p:pRg st="5" end="5"/>
                                            </p:txEl>
                                          </p:spTgt>
                                        </p:tgtEl>
                                        <p:attrNameLst>
                                          <p:attrName>style.visibility</p:attrName>
                                        </p:attrNameLst>
                                      </p:cBhvr>
                                      <p:to>
                                        <p:strVal val="visible"/>
                                      </p:to>
                                    </p:set>
                                    <p:animEffect transition="in" filter="randombar(horizontal)">
                                      <p:cBhvr>
                                        <p:cTn id="46" dur="500"/>
                                        <p:tgtEl>
                                          <p:spTgt spid="3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p:bldP spid="319" grpId="0" build="p"/>
      <p:bldP spid="3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dirty="0">
                <a:solidFill>
                  <a:srgbClr val="FF9900"/>
                </a:solidFill>
                <a:latin typeface="Calibri"/>
                <a:ea typeface="Calibri"/>
                <a:cs typeface="Calibri"/>
                <a:sym typeface="Calibri"/>
              </a:rPr>
              <a:t>KHẢO SÁT, PHÂN TÍCH HỆ THỐNG</a:t>
            </a:r>
            <a:endParaRPr dirty="0"/>
          </a:p>
        </p:txBody>
      </p:sp>
      <p:sp>
        <p:nvSpPr>
          <p:cNvPr id="326" name="Google Shape;326;p45"/>
          <p:cNvSpPr txBox="1">
            <a:spLocks noGrp="1"/>
          </p:cNvSpPr>
          <p:nvPr>
            <p:ph type="body" idx="1"/>
          </p:nvPr>
        </p:nvSpPr>
        <p:spPr>
          <a:xfrm>
            <a:off x="508925" y="1777675"/>
            <a:ext cx="8536200" cy="3237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dirty="0"/>
              <a:t>Việc khảo sát được dựa trên một vài lý do lớn nhất khiến người tiêu dùng chưa lựa chọn mua hàng trên sàn thương mại điện tử là: </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Khó kiểm định chất lượng hàng hoá.</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Không tin tưởng đơn vị bán hàng.</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Không tin tưởng chất lượng thực sự so với quảng cáo.</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Cách thức đặt hàng trực tuyến rắc rối.</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Sợ lộ thông tin cá nhân.</a:t>
            </a:r>
            <a:endParaRPr dirty="0"/>
          </a:p>
          <a:p>
            <a:pPr marL="0" lvl="0" indent="0" algn="l" rtl="0">
              <a:spcBef>
                <a:spcPts val="360"/>
              </a:spcBef>
              <a:spcAft>
                <a:spcPts val="0"/>
              </a:spcAft>
              <a:buNone/>
            </a:pPr>
            <a:endParaRPr sz="2300" dirty="0">
              <a:latin typeface="Calibri"/>
              <a:ea typeface="Calibri"/>
              <a:cs typeface="Calibri"/>
              <a:sym typeface="Calibri"/>
            </a:endParaRPr>
          </a:p>
        </p:txBody>
      </p:sp>
      <p:sp>
        <p:nvSpPr>
          <p:cNvPr id="327" name="Google Shape;327;p45"/>
          <p:cNvSpPr txBox="1"/>
          <p:nvPr/>
        </p:nvSpPr>
        <p:spPr>
          <a:xfrm>
            <a:off x="560650" y="1112713"/>
            <a:ext cx="5961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800" dirty="0">
                <a:solidFill>
                  <a:schemeClr val="dk1"/>
                </a:solidFill>
                <a:latin typeface="Arimo"/>
                <a:ea typeface="Arimo"/>
                <a:cs typeface="Arimo"/>
                <a:sym typeface="Arimo"/>
              </a:rPr>
              <a:t>2. Khảo sát người mua hàng</a:t>
            </a:r>
            <a:endParaRPr sz="2800" dirty="0">
              <a:solidFill>
                <a:schemeClr val="dk1"/>
              </a:solidFill>
              <a:latin typeface="Arimo"/>
              <a:ea typeface="Arimo"/>
              <a:cs typeface="Arimo"/>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5"/>
                                        </p:tgtEl>
                                        <p:attrNameLst>
                                          <p:attrName>style.visibility</p:attrName>
                                        </p:attrNameLst>
                                      </p:cBhvr>
                                      <p:to>
                                        <p:strVal val="visible"/>
                                      </p:to>
                                    </p:set>
                                    <p:anim calcmode="lin" valueType="num">
                                      <p:cBhvr additive="base">
                                        <p:cTn id="7" dur="500" fill="hold"/>
                                        <p:tgtEl>
                                          <p:spTgt spid="325"/>
                                        </p:tgtEl>
                                        <p:attrNameLst>
                                          <p:attrName>ppt_x</p:attrName>
                                        </p:attrNameLst>
                                      </p:cBhvr>
                                      <p:tavLst>
                                        <p:tav tm="0">
                                          <p:val>
                                            <p:strVal val="#ppt_x"/>
                                          </p:val>
                                        </p:tav>
                                        <p:tav tm="100000">
                                          <p:val>
                                            <p:strVal val="#ppt_x"/>
                                          </p:val>
                                        </p:tav>
                                      </p:tavLst>
                                    </p:anim>
                                    <p:anim calcmode="lin" valueType="num">
                                      <p:cBhvr additive="base">
                                        <p:cTn id="8" dur="500" fill="hold"/>
                                        <p:tgtEl>
                                          <p:spTgt spid="3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
                                        </p:tgtEl>
                                        <p:attrNameLst>
                                          <p:attrName>style.visibility</p:attrName>
                                        </p:attrNameLst>
                                      </p:cBhvr>
                                      <p:to>
                                        <p:strVal val="visible"/>
                                      </p:to>
                                    </p:set>
                                    <p:anim calcmode="lin" valueType="num">
                                      <p:cBhvr additive="base">
                                        <p:cTn id="13" dur="500" fill="hold"/>
                                        <p:tgtEl>
                                          <p:spTgt spid="327"/>
                                        </p:tgtEl>
                                        <p:attrNameLst>
                                          <p:attrName>ppt_x</p:attrName>
                                        </p:attrNameLst>
                                      </p:cBhvr>
                                      <p:tavLst>
                                        <p:tav tm="0">
                                          <p:val>
                                            <p:strVal val="#ppt_x"/>
                                          </p:val>
                                        </p:tav>
                                        <p:tav tm="100000">
                                          <p:val>
                                            <p:strVal val="#ppt_x"/>
                                          </p:val>
                                        </p:tav>
                                      </p:tavLst>
                                    </p:anim>
                                    <p:anim calcmode="lin" valueType="num">
                                      <p:cBhvr additive="base">
                                        <p:cTn id="14"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p:bldP spid="326" grpId="0" build="p"/>
      <p:bldP spid="3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800" b="1" dirty="0">
                <a:solidFill>
                  <a:srgbClr val="FF9900"/>
                </a:solidFill>
                <a:latin typeface="Arial"/>
                <a:ea typeface="Arial"/>
                <a:cs typeface="Arial"/>
                <a:sym typeface="Arial"/>
              </a:rPr>
              <a:t>MÔ TẢ NGHIỆP VỤ</a:t>
            </a:r>
            <a:endParaRPr sz="3700" b="1" dirty="0">
              <a:solidFill>
                <a:srgbClr val="FF9900"/>
              </a:solidFill>
              <a:latin typeface="Arial"/>
              <a:ea typeface="Arial"/>
              <a:cs typeface="Arial"/>
              <a:sym typeface="Arial"/>
            </a:endParaRPr>
          </a:p>
        </p:txBody>
      </p:sp>
      <p:sp>
        <p:nvSpPr>
          <p:cNvPr id="333" name="Google Shape;333;p46"/>
          <p:cNvSpPr txBox="1">
            <a:spLocks noGrp="1"/>
          </p:cNvSpPr>
          <p:nvPr>
            <p:ph type="body" idx="1"/>
          </p:nvPr>
        </p:nvSpPr>
        <p:spPr>
          <a:xfrm>
            <a:off x="457200" y="1313975"/>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sz="2300" dirty="0">
                <a:latin typeface="Calibri"/>
                <a:ea typeface="Calibri"/>
                <a:cs typeface="Calibri"/>
                <a:sym typeface="Calibri"/>
              </a:rPr>
              <a:t>⮚</a:t>
            </a:r>
            <a:r>
              <a:rPr lang="vi" dirty="0"/>
              <a:t>Bổ sung, sửa đổi các mặt hàng mới và những thông số của sản phẩm.</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Quản lý thông tin về những sản phẩm hiện có trong kho (số lượng, giá cả).</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Quản lý bán hàng: Tìm kiếm sản phẩm, đặt hàng, thanh toán, xem thông tin đơn đặt hàng.</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Quản lý thông tin khách hàng.</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Quản lý về việc giao nhận hàng.</a:t>
            </a:r>
            <a:endParaRPr dirty="0"/>
          </a:p>
          <a:p>
            <a:pPr marL="0" lvl="0" indent="0" algn="l" rtl="0">
              <a:spcBef>
                <a:spcPts val="360"/>
              </a:spcBef>
              <a:spcAft>
                <a:spcPts val="0"/>
              </a:spcAft>
              <a:buNone/>
            </a:pPr>
            <a:r>
              <a:rPr lang="vi" sz="2300" dirty="0">
                <a:latin typeface="Calibri"/>
                <a:ea typeface="Calibri"/>
                <a:cs typeface="Calibri"/>
                <a:sym typeface="Calibri"/>
              </a:rPr>
              <a:t>⮚</a:t>
            </a:r>
            <a:r>
              <a:rPr lang="vi" dirty="0"/>
              <a:t>Báo cáo thống kê: Thống kê đơn đặt hàng của khách hàng đã đặt hàng dựa vào đơn đặt hàng; Thống kê số lượng sản phẩm còn lại trong kho để kiểm kê; </a:t>
            </a:r>
            <a:r>
              <a:rPr lang="vi" sz="2300" dirty="0">
                <a:latin typeface="Calibri"/>
                <a:ea typeface="Calibri"/>
                <a:cs typeface="Calibri"/>
                <a:sym typeface="Calibri"/>
              </a:rPr>
              <a:t>⮚</a:t>
            </a:r>
            <a:r>
              <a:rPr lang="vi" dirty="0"/>
              <a:t>Thống kê doanh thu bán được qua các hóa đơn.</a:t>
            </a:r>
            <a:endParaRPr dirty="0"/>
          </a:p>
          <a:p>
            <a:pPr marL="0" lvl="0" indent="0" algn="l" rtl="0">
              <a:spcBef>
                <a:spcPts val="36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500" fill="hold"/>
                                        <p:tgtEl>
                                          <p:spTgt spid="332"/>
                                        </p:tgtEl>
                                        <p:attrNameLst>
                                          <p:attrName>ppt_x</p:attrName>
                                        </p:attrNameLst>
                                      </p:cBhvr>
                                      <p:tavLst>
                                        <p:tav tm="0">
                                          <p:val>
                                            <p:strVal val="#ppt_x"/>
                                          </p:val>
                                        </p:tav>
                                        <p:tav tm="100000">
                                          <p:val>
                                            <p:strVal val="#ppt_x"/>
                                          </p:val>
                                        </p:tav>
                                      </p:tavLst>
                                    </p:anim>
                                    <p:anim calcmode="lin" valueType="num">
                                      <p:cBhvr additive="base">
                                        <p:cTn id="8" dur="500" fill="hold"/>
                                        <p:tgtEl>
                                          <p:spTgt spid="3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33">
                                            <p:txEl>
                                              <p:pRg st="0" end="0"/>
                                            </p:txEl>
                                          </p:spTgt>
                                        </p:tgtEl>
                                        <p:attrNameLst>
                                          <p:attrName>style.visibility</p:attrName>
                                        </p:attrNameLst>
                                      </p:cBhvr>
                                      <p:to>
                                        <p:strVal val="visible"/>
                                      </p:to>
                                    </p:set>
                                    <p:animEffect transition="in" filter="fade">
                                      <p:cBhvr>
                                        <p:cTn id="13" dur="500"/>
                                        <p:tgtEl>
                                          <p:spTgt spid="33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3">
                                            <p:txEl>
                                              <p:pRg st="1" end="1"/>
                                            </p:txEl>
                                          </p:spTgt>
                                        </p:tgtEl>
                                        <p:attrNameLst>
                                          <p:attrName>style.visibility</p:attrName>
                                        </p:attrNameLst>
                                      </p:cBhvr>
                                      <p:to>
                                        <p:strVal val="visible"/>
                                      </p:to>
                                    </p:set>
                                    <p:animEffect transition="in" filter="fade">
                                      <p:cBhvr>
                                        <p:cTn id="18" dur="500"/>
                                        <p:tgtEl>
                                          <p:spTgt spid="33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3">
                                            <p:txEl>
                                              <p:pRg st="2" end="2"/>
                                            </p:txEl>
                                          </p:spTgt>
                                        </p:tgtEl>
                                        <p:attrNameLst>
                                          <p:attrName>style.visibility</p:attrName>
                                        </p:attrNameLst>
                                      </p:cBhvr>
                                      <p:to>
                                        <p:strVal val="visible"/>
                                      </p:to>
                                    </p:set>
                                    <p:animEffect transition="in" filter="fade">
                                      <p:cBhvr>
                                        <p:cTn id="23" dur="500"/>
                                        <p:tgtEl>
                                          <p:spTgt spid="33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3">
                                            <p:txEl>
                                              <p:pRg st="3" end="3"/>
                                            </p:txEl>
                                          </p:spTgt>
                                        </p:tgtEl>
                                        <p:attrNameLst>
                                          <p:attrName>style.visibility</p:attrName>
                                        </p:attrNameLst>
                                      </p:cBhvr>
                                      <p:to>
                                        <p:strVal val="visible"/>
                                      </p:to>
                                    </p:set>
                                    <p:animEffect transition="in" filter="fade">
                                      <p:cBhvr>
                                        <p:cTn id="28" dur="500"/>
                                        <p:tgtEl>
                                          <p:spTgt spid="33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33">
                                            <p:txEl>
                                              <p:pRg st="4" end="4"/>
                                            </p:txEl>
                                          </p:spTgt>
                                        </p:tgtEl>
                                        <p:attrNameLst>
                                          <p:attrName>style.visibility</p:attrName>
                                        </p:attrNameLst>
                                      </p:cBhvr>
                                      <p:to>
                                        <p:strVal val="visible"/>
                                      </p:to>
                                    </p:set>
                                    <p:animEffect transition="in" filter="fade">
                                      <p:cBhvr>
                                        <p:cTn id="33" dur="500"/>
                                        <p:tgtEl>
                                          <p:spTgt spid="33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3">
                                            <p:txEl>
                                              <p:pRg st="5" end="5"/>
                                            </p:txEl>
                                          </p:spTgt>
                                        </p:tgtEl>
                                        <p:attrNameLst>
                                          <p:attrName>style.visibility</p:attrName>
                                        </p:attrNameLst>
                                      </p:cBhvr>
                                      <p:to>
                                        <p:strVal val="visible"/>
                                      </p:to>
                                    </p:set>
                                    <p:animEffect transition="in" filter="fade">
                                      <p:cBhvr>
                                        <p:cTn id="38" dur="500"/>
                                        <p:tgtEl>
                                          <p:spTgt spid="3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p:bldP spid="3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457200" y="3"/>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000" b="1" dirty="0">
                <a:solidFill>
                  <a:schemeClr val="lt2"/>
                </a:solidFill>
                <a:latin typeface="Calibri"/>
                <a:ea typeface="Calibri"/>
                <a:cs typeface="Calibri"/>
                <a:sym typeface="Calibri"/>
              </a:rPr>
              <a:t>ĐẶC TẢ VÀ PHÂN TÍCH THIẾT KẾ HỆ THỐNG</a:t>
            </a:r>
            <a:endParaRPr sz="3000" b="1" dirty="0">
              <a:solidFill>
                <a:schemeClr val="lt2"/>
              </a:solidFill>
              <a:latin typeface="Calibri"/>
              <a:ea typeface="Calibri"/>
              <a:cs typeface="Calibri"/>
              <a:sym typeface="Calibri"/>
            </a:endParaRPr>
          </a:p>
        </p:txBody>
      </p:sp>
      <p:sp>
        <p:nvSpPr>
          <p:cNvPr id="339" name="Google Shape;339;p47"/>
          <p:cNvSpPr txBox="1">
            <a:spLocks noGrp="1"/>
          </p:cNvSpPr>
          <p:nvPr>
            <p:ph type="body" idx="1"/>
          </p:nvPr>
        </p:nvSpPr>
        <p:spPr>
          <a:xfrm>
            <a:off x="384750" y="744775"/>
            <a:ext cx="4114800" cy="4295100"/>
          </a:xfrm>
          <a:prstGeom prst="rect">
            <a:avLst/>
          </a:prstGeom>
        </p:spPr>
        <p:txBody>
          <a:bodyPr spcFirstLastPara="1" wrap="square" lIns="91425" tIns="45700" rIns="91425" bIns="45700" anchor="t" anchorCtr="0">
            <a:noAutofit/>
          </a:bodyPr>
          <a:lstStyle/>
          <a:p>
            <a:pPr marL="457200" lvl="0" indent="-330200" algn="l" rtl="0">
              <a:spcBef>
                <a:spcPts val="360"/>
              </a:spcBef>
              <a:spcAft>
                <a:spcPts val="0"/>
              </a:spcAft>
              <a:buSzPts val="1600"/>
              <a:buFont typeface="Arial"/>
              <a:buAutoNum type="arabicPeriod"/>
            </a:pPr>
            <a:r>
              <a:rPr lang="vi" sz="1600" dirty="0">
                <a:latin typeface="Arial"/>
                <a:ea typeface="Arial"/>
                <a:cs typeface="Arial"/>
                <a:sym typeface="Arial"/>
              </a:rPr>
              <a:t>Biểu đồ phân cấp chức năng</a:t>
            </a:r>
            <a:endParaRPr sz="16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vi" sz="1600" dirty="0">
                <a:latin typeface="Arial"/>
                <a:ea typeface="Arial"/>
                <a:cs typeface="Arial"/>
                <a:sym typeface="Arial"/>
              </a:rPr>
              <a:t>Biểu đồ ngữ cảnh</a:t>
            </a:r>
            <a:endParaRPr sz="16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vi" sz="1600" dirty="0">
                <a:latin typeface="Arial"/>
                <a:ea typeface="Arial"/>
                <a:cs typeface="Arial"/>
                <a:sym typeface="Arial"/>
              </a:rPr>
              <a:t>Biểu đồ Usecase tổng quát</a:t>
            </a:r>
            <a:endParaRPr sz="16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vi" sz="1600" dirty="0">
                <a:latin typeface="Arial"/>
                <a:ea typeface="Arial"/>
                <a:cs typeface="Arial"/>
                <a:sym typeface="Arial"/>
              </a:rPr>
              <a:t>Đặc tả các UseCase</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4.1. Đăng nhập</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4.2. Cập nhật sản phẩm</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4.3. Cập nhật hóa đơn</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4.4. Cập nhật số lượng sản phẩm</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4.5. Tìm kiếm sản phẩm</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4.6. Xem thông tin sản phẩm</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4.7. Chọn sản phẩm cần mua</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4.8. Thêm sản phẩm vào giỏ hàng</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4.9. Xem thông tin giỏ hàng</a:t>
            </a:r>
            <a:endParaRPr sz="1600" dirty="0">
              <a:latin typeface="Arial"/>
              <a:ea typeface="Arial"/>
              <a:cs typeface="Arial"/>
              <a:sym typeface="Arial"/>
            </a:endParaRPr>
          </a:p>
          <a:p>
            <a:pPr marL="457200" lvl="0" indent="0" algn="l" rtl="0">
              <a:spcBef>
                <a:spcPts val="360"/>
              </a:spcBef>
              <a:spcAft>
                <a:spcPts val="0"/>
              </a:spcAft>
              <a:buNone/>
            </a:pPr>
            <a:r>
              <a:rPr lang="vi" sz="1600" dirty="0">
                <a:latin typeface="Arial"/>
                <a:ea typeface="Arial"/>
                <a:cs typeface="Arial"/>
                <a:sym typeface="Arial"/>
              </a:rPr>
              <a:t>4.10. Xem thông tin đơn hàng</a:t>
            </a:r>
            <a:endParaRPr sz="1600" dirty="0">
              <a:latin typeface="Arial"/>
              <a:ea typeface="Arial"/>
              <a:cs typeface="Arial"/>
              <a:sym typeface="Arial"/>
            </a:endParaRPr>
          </a:p>
          <a:p>
            <a:pPr marL="0" lvl="0" indent="457200" algn="l" rtl="0">
              <a:spcBef>
                <a:spcPts val="360"/>
              </a:spcBef>
              <a:spcAft>
                <a:spcPts val="0"/>
              </a:spcAft>
              <a:buNone/>
            </a:pPr>
            <a:r>
              <a:rPr lang="vi" sz="1600" dirty="0">
                <a:latin typeface="Arial"/>
                <a:ea typeface="Arial"/>
                <a:cs typeface="Arial"/>
                <a:sym typeface="Arial"/>
              </a:rPr>
              <a:t>4.11. Đặt hàng</a:t>
            </a:r>
            <a:endParaRPr sz="1600" dirty="0">
              <a:latin typeface="Arial"/>
              <a:ea typeface="Arial"/>
              <a:cs typeface="Arial"/>
              <a:sym typeface="Arial"/>
            </a:endParaRPr>
          </a:p>
        </p:txBody>
      </p:sp>
      <p:sp>
        <p:nvSpPr>
          <p:cNvPr id="340" name="Google Shape;340;p47"/>
          <p:cNvSpPr txBox="1"/>
          <p:nvPr/>
        </p:nvSpPr>
        <p:spPr>
          <a:xfrm>
            <a:off x="4998600" y="1161475"/>
            <a:ext cx="4218300" cy="39405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endParaRPr sz="1600" dirty="0">
              <a:solidFill>
                <a:schemeClr val="dk1"/>
              </a:solidFill>
            </a:endParaRPr>
          </a:p>
          <a:p>
            <a:pPr marL="0" lvl="0" indent="0" algn="l" rtl="0">
              <a:spcBef>
                <a:spcPts val="360"/>
              </a:spcBef>
              <a:spcAft>
                <a:spcPts val="0"/>
              </a:spcAft>
              <a:buNone/>
            </a:pPr>
            <a:endParaRPr sz="1600" dirty="0">
              <a:solidFill>
                <a:schemeClr val="dk1"/>
              </a:solidFill>
            </a:endParaRPr>
          </a:p>
          <a:p>
            <a:pPr marL="0" lvl="0" indent="0" algn="l" rtl="0">
              <a:spcBef>
                <a:spcPts val="360"/>
              </a:spcBef>
              <a:spcAft>
                <a:spcPts val="0"/>
              </a:spcAft>
              <a:buNone/>
            </a:pPr>
            <a:r>
              <a:rPr lang="vi" sz="1600" dirty="0">
                <a:solidFill>
                  <a:schemeClr val="dk1"/>
                </a:solidFill>
              </a:rPr>
              <a:t>4.12. Xử lý đơn hàng</a:t>
            </a:r>
            <a:endParaRPr sz="1600" dirty="0">
              <a:solidFill>
                <a:schemeClr val="dk1"/>
              </a:solidFill>
            </a:endParaRPr>
          </a:p>
          <a:p>
            <a:pPr marL="0" lvl="0" indent="0" algn="l" rtl="0">
              <a:spcBef>
                <a:spcPts val="360"/>
              </a:spcBef>
              <a:spcAft>
                <a:spcPts val="0"/>
              </a:spcAft>
              <a:buNone/>
            </a:pPr>
            <a:r>
              <a:rPr lang="vi" sz="1600" dirty="0">
                <a:solidFill>
                  <a:schemeClr val="dk1"/>
                </a:solidFill>
              </a:rPr>
              <a:t>4.13. Thống kê doanh thu</a:t>
            </a:r>
            <a:endParaRPr sz="1600" dirty="0">
              <a:solidFill>
                <a:schemeClr val="dk1"/>
              </a:solidFill>
            </a:endParaRPr>
          </a:p>
          <a:p>
            <a:pPr marL="0" lvl="0" indent="0" algn="l" rtl="0">
              <a:spcBef>
                <a:spcPts val="360"/>
              </a:spcBef>
              <a:spcAft>
                <a:spcPts val="0"/>
              </a:spcAft>
              <a:buNone/>
            </a:pPr>
            <a:r>
              <a:rPr lang="vi" sz="1600" dirty="0">
                <a:solidFill>
                  <a:schemeClr val="dk1"/>
                </a:solidFill>
              </a:rPr>
              <a:t>4.14. Thống kê đơn đặt hàng</a:t>
            </a:r>
            <a:endParaRPr sz="1600" dirty="0">
              <a:solidFill>
                <a:schemeClr val="dk1"/>
              </a:solidFill>
            </a:endParaRPr>
          </a:p>
          <a:p>
            <a:pPr marL="0" lvl="0" indent="0" algn="l" rtl="0">
              <a:spcBef>
                <a:spcPts val="360"/>
              </a:spcBef>
              <a:spcAft>
                <a:spcPts val="0"/>
              </a:spcAft>
              <a:buNone/>
            </a:pPr>
            <a:r>
              <a:rPr lang="vi" sz="1600" dirty="0">
                <a:solidFill>
                  <a:schemeClr val="dk1"/>
                </a:solidFill>
              </a:rPr>
              <a:t>4.15. Thống kê số lượng sản phẩm</a:t>
            </a:r>
            <a:endParaRPr sz="1600" dirty="0">
              <a:solidFill>
                <a:schemeClr val="dk1"/>
              </a:solidFill>
            </a:endParaRPr>
          </a:p>
          <a:p>
            <a:pPr marL="0" lvl="0" indent="0" algn="l" rtl="0">
              <a:spcBef>
                <a:spcPts val="360"/>
              </a:spcBef>
              <a:spcAft>
                <a:spcPts val="0"/>
              </a:spcAft>
              <a:buNone/>
            </a:pPr>
            <a:r>
              <a:rPr lang="vi" sz="1600" dirty="0">
                <a:solidFill>
                  <a:schemeClr val="dk1"/>
                </a:solidFill>
              </a:rPr>
              <a:t>4.16. Thống kê hàng trong kho</a:t>
            </a:r>
            <a:endParaRPr sz="1600" dirty="0">
              <a:solidFill>
                <a:schemeClr val="dk1"/>
              </a:solidFill>
            </a:endParaRPr>
          </a:p>
          <a:p>
            <a:pPr marL="0" lvl="0" indent="0" algn="l" rtl="0">
              <a:spcBef>
                <a:spcPts val="360"/>
              </a:spcBef>
              <a:spcAft>
                <a:spcPts val="0"/>
              </a:spcAft>
              <a:buNone/>
            </a:pPr>
            <a:r>
              <a:rPr lang="vi" sz="1600" dirty="0">
                <a:solidFill>
                  <a:schemeClr val="dk1"/>
                </a:solidFill>
              </a:rPr>
              <a:t>4.17. Nhập hàng</a:t>
            </a:r>
            <a:endParaRPr sz="1600" dirty="0">
              <a:solidFill>
                <a:schemeClr val="dk1"/>
              </a:solidFill>
            </a:endParaRPr>
          </a:p>
          <a:p>
            <a:pPr marL="0" lvl="0" indent="0" algn="l" rtl="0">
              <a:spcBef>
                <a:spcPts val="360"/>
              </a:spcBef>
              <a:spcAft>
                <a:spcPts val="0"/>
              </a:spcAft>
              <a:buNone/>
            </a:pPr>
            <a:r>
              <a:rPr lang="vi" sz="1600" dirty="0">
                <a:solidFill>
                  <a:schemeClr val="dk1"/>
                </a:solidFill>
              </a:rPr>
              <a:t>4.18. Xuất hàng</a:t>
            </a:r>
            <a:endParaRPr sz="1600" dirty="0">
              <a:solidFill>
                <a:schemeClr val="dk1"/>
              </a:solidFill>
            </a:endParaRPr>
          </a:p>
          <a:p>
            <a:pPr marL="0" lvl="0" indent="0" algn="l" rtl="0">
              <a:spcBef>
                <a:spcPts val="360"/>
              </a:spcBef>
              <a:spcAft>
                <a:spcPts val="0"/>
              </a:spcAft>
              <a:buNone/>
            </a:pPr>
            <a:r>
              <a:rPr lang="vi" sz="1600" dirty="0">
                <a:solidFill>
                  <a:schemeClr val="dk1"/>
                </a:solidFill>
              </a:rPr>
              <a:t>4.19. Đăng ký</a:t>
            </a:r>
            <a:endParaRPr sz="1600" dirty="0">
              <a:solidFill>
                <a:schemeClr val="dk1"/>
              </a:solidFill>
            </a:endParaRPr>
          </a:p>
          <a:p>
            <a:pPr marL="0" lvl="0" indent="0" algn="l" rtl="0">
              <a:spcBef>
                <a:spcPts val="360"/>
              </a:spcBef>
              <a:spcAft>
                <a:spcPts val="0"/>
              </a:spcAft>
              <a:buNone/>
            </a:pPr>
            <a:r>
              <a:rPr lang="vi" sz="1600" dirty="0">
                <a:solidFill>
                  <a:schemeClr val="dk1"/>
                </a:solidFill>
              </a:rPr>
              <a:t>4.20. Thanh toán</a:t>
            </a:r>
            <a:endParaRPr sz="1600" dirty="0">
              <a:solidFill>
                <a:schemeClr val="dk1"/>
              </a:solidFill>
            </a:endParaRPr>
          </a:p>
          <a:p>
            <a:pPr marL="0" lvl="0" indent="0" algn="l" rtl="0">
              <a:spcBef>
                <a:spcPts val="360"/>
              </a:spcBef>
              <a:spcAft>
                <a:spcPts val="0"/>
              </a:spcAft>
              <a:buNone/>
            </a:pPr>
            <a:r>
              <a:rPr lang="vi" sz="1600" dirty="0">
                <a:solidFill>
                  <a:schemeClr val="dk1"/>
                </a:solidFill>
              </a:rPr>
              <a:t>4.21. Quản lý nhà cung cấp</a:t>
            </a:r>
            <a:endParaRPr sz="1600" dirty="0">
              <a:solidFill>
                <a:schemeClr val="dk1"/>
              </a:solidFill>
            </a:endParaRPr>
          </a:p>
          <a:p>
            <a:pPr marL="0" lvl="0" indent="0" algn="l" rtl="0">
              <a:spcBef>
                <a:spcPts val="360"/>
              </a:spcBef>
              <a:spcAft>
                <a:spcPts val="0"/>
              </a:spcAft>
              <a:buNone/>
            </a:pPr>
            <a:r>
              <a:rPr lang="vi" sz="1600" dirty="0">
                <a:solidFill>
                  <a:schemeClr val="dk1"/>
                </a:solidFill>
              </a:rPr>
              <a:t>4.22. Quản lý tài khoản</a:t>
            </a:r>
            <a:endParaRPr sz="16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anim calcmode="lin" valueType="num">
                                      <p:cBhvr>
                                        <p:cTn id="8" dur="1000" fill="hold"/>
                                        <p:tgtEl>
                                          <p:spTgt spid="338"/>
                                        </p:tgtEl>
                                        <p:attrNameLst>
                                          <p:attrName>ppt_x</p:attrName>
                                        </p:attrNameLst>
                                      </p:cBhvr>
                                      <p:tavLst>
                                        <p:tav tm="0">
                                          <p:val>
                                            <p:strVal val="#ppt_x"/>
                                          </p:val>
                                        </p:tav>
                                        <p:tav tm="100000">
                                          <p:val>
                                            <p:strVal val="#ppt_x"/>
                                          </p:val>
                                        </p:tav>
                                      </p:tavLst>
                                    </p:anim>
                                    <p:anim calcmode="lin" valueType="num">
                                      <p:cBhvr>
                                        <p:cTn id="9" dur="1000" fill="hold"/>
                                        <p:tgtEl>
                                          <p:spTgt spid="3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9">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9">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9">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9">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9">
                                            <p:txEl>
                                              <p:pRg st="8" end="8"/>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39">
                                            <p:txEl>
                                              <p:pRg st="9" end="9"/>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39">
                                            <p:txEl>
                                              <p:pRg st="10" end="1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9">
                                            <p:txEl>
                                              <p:pRg st="11" end="11"/>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9">
                                            <p:txEl>
                                              <p:pRg st="12" end="12"/>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9">
                                            <p:txEl>
                                              <p:pRg st="13" end="13"/>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9">
                                            <p:txEl>
                                              <p:pRg st="14" end="14"/>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40"/>
                                        </p:tgtEl>
                                        <p:attrNameLst>
                                          <p:attrName>style.visibility</p:attrName>
                                        </p:attrNameLst>
                                      </p:cBhvr>
                                      <p:to>
                                        <p:strVal val="visible"/>
                                      </p:to>
                                    </p:set>
                                    <p:animEffect transition="in" filter="fade">
                                      <p:cBhvr>
                                        <p:cTn id="74"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p:bldP spid="339" grpId="0" build="p"/>
      <p:bldP spid="3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000" b="1" dirty="0">
                <a:solidFill>
                  <a:schemeClr val="lt2"/>
                </a:solidFill>
                <a:latin typeface="Calibri"/>
                <a:ea typeface="Calibri"/>
                <a:cs typeface="Calibri"/>
                <a:sym typeface="Calibri"/>
              </a:rPr>
              <a:t>ĐẶC TẢ VÀ PHÂN TÍCH THIẾT KẾ HỆ THỐNG</a:t>
            </a:r>
            <a:endParaRPr b="1" dirty="0">
              <a:latin typeface="Calibri"/>
              <a:ea typeface="Calibri"/>
              <a:cs typeface="Calibri"/>
              <a:sym typeface="Calibri"/>
            </a:endParaRPr>
          </a:p>
        </p:txBody>
      </p:sp>
      <p:sp>
        <p:nvSpPr>
          <p:cNvPr id="346" name="Google Shape;346;p48"/>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dirty="0">
                <a:latin typeface="Arial"/>
                <a:ea typeface="Arial"/>
                <a:cs typeface="Arial"/>
                <a:sym typeface="Arial"/>
              </a:rPr>
              <a:t>5.	Biểu đồ lớp</a:t>
            </a:r>
            <a:endParaRPr dirty="0">
              <a:latin typeface="Arial"/>
              <a:ea typeface="Arial"/>
              <a:cs typeface="Arial"/>
              <a:sym typeface="Arial"/>
            </a:endParaRPr>
          </a:p>
          <a:p>
            <a:pPr marL="0" lvl="0" indent="0" algn="l" rtl="0">
              <a:spcBef>
                <a:spcPts val="360"/>
              </a:spcBef>
              <a:spcAft>
                <a:spcPts val="0"/>
              </a:spcAft>
              <a:buNone/>
            </a:pPr>
            <a:r>
              <a:rPr lang="vi" dirty="0">
                <a:latin typeface="Arial"/>
                <a:ea typeface="Arial"/>
                <a:cs typeface="Arial"/>
                <a:sym typeface="Arial"/>
              </a:rPr>
              <a:t>	5.1. Xác định các lớp</a:t>
            </a:r>
            <a:endParaRPr dirty="0">
              <a:latin typeface="Arial"/>
              <a:ea typeface="Arial"/>
              <a:cs typeface="Arial"/>
              <a:sym typeface="Arial"/>
            </a:endParaRPr>
          </a:p>
          <a:p>
            <a:pPr marL="1371600" lvl="0" indent="-342900" algn="l" rtl="0">
              <a:spcBef>
                <a:spcPts val="360"/>
              </a:spcBef>
              <a:spcAft>
                <a:spcPts val="0"/>
              </a:spcAft>
              <a:buSzPts val="1800"/>
              <a:buFont typeface="Arial"/>
              <a:buChar char="●"/>
            </a:pPr>
            <a:r>
              <a:rPr lang="vi" dirty="0">
                <a:latin typeface="Arial"/>
                <a:ea typeface="Arial"/>
                <a:cs typeface="Arial"/>
                <a:sym typeface="Arial"/>
              </a:rPr>
              <a:t>Phân </a:t>
            </a:r>
            <a:r>
              <a:rPr lang="vi" sz="1300" dirty="0">
                <a:solidFill>
                  <a:srgbClr val="000000"/>
                </a:solidFill>
                <a:latin typeface="Times New Roman"/>
                <a:ea typeface="Times New Roman"/>
                <a:cs typeface="Times New Roman"/>
                <a:sym typeface="Times New Roman"/>
              </a:rPr>
              <a:t> </a:t>
            </a:r>
            <a:r>
              <a:rPr lang="vi" dirty="0">
                <a:latin typeface="Arial"/>
                <a:ea typeface="Arial"/>
                <a:cs typeface="Arial"/>
                <a:sym typeface="Arial"/>
              </a:rPr>
              <a:t>tích UC “Đăng nhập” ta xác định lớp: Tài khoản (TaiKhoan) và lớp quan hệ Phân Quyền (PhanQuyen).</a:t>
            </a:r>
            <a:endParaRPr sz="2300" dirty="0">
              <a:latin typeface="Arial"/>
              <a:ea typeface="Arial"/>
              <a:cs typeface="Arial"/>
              <a:sym typeface="Arial"/>
            </a:endParaRPr>
          </a:p>
          <a:p>
            <a:pPr marL="1371600" lvl="0" indent="-342900" algn="l" rtl="0">
              <a:spcBef>
                <a:spcPts val="0"/>
              </a:spcBef>
              <a:spcAft>
                <a:spcPts val="0"/>
              </a:spcAft>
              <a:buSzPts val="1800"/>
              <a:buFont typeface="Arial"/>
              <a:buChar char="●"/>
            </a:pPr>
            <a:r>
              <a:rPr lang="vi" dirty="0">
                <a:latin typeface="Arial"/>
                <a:ea typeface="Arial"/>
                <a:cs typeface="Arial"/>
                <a:sym typeface="Arial"/>
              </a:rPr>
              <a:t>Phân tích UC “Cập nhật sản phẩm” ta xác định lớp: Sản phẩm (SanPham), sản phẩm được phân theo chủng loại (ChungLoai) nên ChungLoai là lớp quan hệ của SanPham.</a:t>
            </a:r>
            <a:endParaRPr dirty="0">
              <a:latin typeface="Arial"/>
              <a:ea typeface="Arial"/>
              <a:cs typeface="Arial"/>
              <a:sym typeface="Arial"/>
            </a:endParaRPr>
          </a:p>
          <a:p>
            <a:pPr marL="1371600" lvl="0" indent="-342900" algn="l" rtl="0">
              <a:spcBef>
                <a:spcPts val="0"/>
              </a:spcBef>
              <a:spcAft>
                <a:spcPts val="0"/>
              </a:spcAft>
              <a:buSzPts val="1800"/>
              <a:buFont typeface="Arial"/>
              <a:buChar char="●"/>
            </a:pPr>
            <a:r>
              <a:rPr lang="vi" dirty="0">
                <a:latin typeface="Arial"/>
                <a:ea typeface="Arial"/>
                <a:cs typeface="Arial"/>
                <a:sym typeface="Arial"/>
              </a:rPr>
              <a:t>Phân </a:t>
            </a:r>
            <a:r>
              <a:rPr lang="vi" sz="1300" dirty="0">
                <a:solidFill>
                  <a:srgbClr val="000000"/>
                </a:solidFill>
                <a:latin typeface="Times New Roman"/>
                <a:ea typeface="Times New Roman"/>
                <a:cs typeface="Times New Roman"/>
                <a:sym typeface="Times New Roman"/>
              </a:rPr>
              <a:t> </a:t>
            </a:r>
            <a:r>
              <a:rPr lang="vi" dirty="0">
                <a:latin typeface="Arial"/>
                <a:ea typeface="Arial"/>
                <a:cs typeface="Arial"/>
                <a:sym typeface="Arial"/>
              </a:rPr>
              <a:t>tích UC “Xử lý đơn hàng” ta xác định lớp: Đơn hàng (DonHang), lớp Thanh Toán (ThanhToan), lớp Hình Thức Thanh Toán (HinhThucThanhToan) và lớp Khách hàng  (KhachHang) có thể là lớp quan hệ với lớp DonHang.</a:t>
            </a:r>
            <a:endParaRPr sz="23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
                                        </p:tgtEl>
                                        <p:attrNameLst>
                                          <p:attrName>style.visibility</p:attrName>
                                        </p:attrNameLst>
                                      </p:cBhvr>
                                      <p:to>
                                        <p:strVal val="visible"/>
                                      </p:to>
                                    </p:set>
                                    <p:anim calcmode="lin" valueType="num">
                                      <p:cBhvr additive="base">
                                        <p:cTn id="7" dur="500" fill="hold"/>
                                        <p:tgtEl>
                                          <p:spTgt spid="345"/>
                                        </p:tgtEl>
                                        <p:attrNameLst>
                                          <p:attrName>ppt_x</p:attrName>
                                        </p:attrNameLst>
                                      </p:cBhvr>
                                      <p:tavLst>
                                        <p:tav tm="0">
                                          <p:val>
                                            <p:strVal val="#ppt_x"/>
                                          </p:val>
                                        </p:tav>
                                        <p:tav tm="100000">
                                          <p:val>
                                            <p:strVal val="#ppt_x"/>
                                          </p:val>
                                        </p:tav>
                                      </p:tavLst>
                                    </p:anim>
                                    <p:anim calcmode="lin" valueType="num">
                                      <p:cBhvr additive="base">
                                        <p:cTn id="8" dur="500" fill="hold"/>
                                        <p:tgtEl>
                                          <p:spTgt spid="3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46">
                                            <p:txEl>
                                              <p:pRg st="0" end="0"/>
                                            </p:txEl>
                                          </p:spTgt>
                                        </p:tgtEl>
                                        <p:attrNameLst>
                                          <p:attrName>style.visibility</p:attrName>
                                        </p:attrNameLst>
                                      </p:cBhvr>
                                      <p:to>
                                        <p:strVal val="visible"/>
                                      </p:to>
                                    </p:set>
                                    <p:animEffect transition="in" filter="fade">
                                      <p:cBhvr>
                                        <p:cTn id="13" dur="500"/>
                                        <p:tgtEl>
                                          <p:spTgt spid="34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6">
                                            <p:txEl>
                                              <p:pRg st="1" end="1"/>
                                            </p:txEl>
                                          </p:spTgt>
                                        </p:tgtEl>
                                        <p:attrNameLst>
                                          <p:attrName>style.visibility</p:attrName>
                                        </p:attrNameLst>
                                      </p:cBhvr>
                                      <p:to>
                                        <p:strVal val="visible"/>
                                      </p:to>
                                    </p:set>
                                    <p:animEffect transition="in" filter="fade">
                                      <p:cBhvr>
                                        <p:cTn id="18" dur="500"/>
                                        <p:tgtEl>
                                          <p:spTgt spid="34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6">
                                            <p:txEl>
                                              <p:pRg st="2" end="2"/>
                                            </p:txEl>
                                          </p:spTgt>
                                        </p:tgtEl>
                                        <p:attrNameLst>
                                          <p:attrName>style.visibility</p:attrName>
                                        </p:attrNameLst>
                                      </p:cBhvr>
                                      <p:to>
                                        <p:strVal val="visible"/>
                                      </p:to>
                                    </p:set>
                                    <p:animEffect transition="in" filter="fade">
                                      <p:cBhvr>
                                        <p:cTn id="23" dur="500"/>
                                        <p:tgtEl>
                                          <p:spTgt spid="34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6">
                                            <p:txEl>
                                              <p:pRg st="3" end="3"/>
                                            </p:txEl>
                                          </p:spTgt>
                                        </p:tgtEl>
                                        <p:attrNameLst>
                                          <p:attrName>style.visibility</p:attrName>
                                        </p:attrNameLst>
                                      </p:cBhvr>
                                      <p:to>
                                        <p:strVal val="visible"/>
                                      </p:to>
                                    </p:set>
                                    <p:animEffect transition="in" filter="fade">
                                      <p:cBhvr>
                                        <p:cTn id="28" dur="500"/>
                                        <p:tgtEl>
                                          <p:spTgt spid="34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6">
                                            <p:txEl>
                                              <p:pRg st="4" end="4"/>
                                            </p:txEl>
                                          </p:spTgt>
                                        </p:tgtEl>
                                        <p:attrNameLst>
                                          <p:attrName>style.visibility</p:attrName>
                                        </p:attrNameLst>
                                      </p:cBhvr>
                                      <p:to>
                                        <p:strVal val="visible"/>
                                      </p:to>
                                    </p:set>
                                    <p:animEffect transition="in" filter="fade">
                                      <p:cBhvr>
                                        <p:cTn id="33" dur="500"/>
                                        <p:tgtEl>
                                          <p:spTgt spid="3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4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000" b="1" dirty="0">
                <a:solidFill>
                  <a:schemeClr val="lt2"/>
                </a:solidFill>
                <a:latin typeface="Calibri"/>
                <a:ea typeface="Calibri"/>
                <a:cs typeface="Calibri"/>
                <a:sym typeface="Calibri"/>
              </a:rPr>
              <a:t>ĐẶC TẢ VÀ PHÂN TÍCH THIẾT KẾ HỆ THỐNG</a:t>
            </a:r>
            <a:endParaRPr dirty="0"/>
          </a:p>
        </p:txBody>
      </p:sp>
      <p:sp>
        <p:nvSpPr>
          <p:cNvPr id="352" name="Google Shape;352;p49"/>
          <p:cNvSpPr txBox="1">
            <a:spLocks noGrp="1"/>
          </p:cNvSpPr>
          <p:nvPr>
            <p:ph type="body" idx="1"/>
          </p:nvPr>
        </p:nvSpPr>
        <p:spPr>
          <a:xfrm>
            <a:off x="457200" y="880725"/>
            <a:ext cx="8229600" cy="4263000"/>
          </a:xfrm>
          <a:prstGeom prst="rect">
            <a:avLst/>
          </a:prstGeom>
        </p:spPr>
        <p:txBody>
          <a:bodyPr spcFirstLastPara="1" wrap="square" lIns="91425" tIns="45700" rIns="91425" bIns="45700" anchor="t" anchorCtr="0">
            <a:noAutofit/>
          </a:bodyPr>
          <a:lstStyle/>
          <a:p>
            <a:pPr marL="1371600" lvl="0" indent="-342900" algn="l" rtl="0">
              <a:spcBef>
                <a:spcPts val="360"/>
              </a:spcBef>
              <a:spcAft>
                <a:spcPts val="0"/>
              </a:spcAft>
              <a:buSzPts val="1800"/>
              <a:buFont typeface="Arial"/>
              <a:buChar char="●"/>
            </a:pPr>
            <a:r>
              <a:rPr lang="vi" dirty="0">
                <a:latin typeface="Arial"/>
                <a:ea typeface="Arial"/>
                <a:cs typeface="Arial"/>
                <a:sym typeface="Arial"/>
              </a:rPr>
              <a:t>Phân </a:t>
            </a:r>
            <a:r>
              <a:rPr lang="vi" sz="1900" dirty="0">
                <a:latin typeface="Arial"/>
                <a:ea typeface="Arial"/>
                <a:cs typeface="Arial"/>
                <a:sym typeface="Arial"/>
              </a:rPr>
              <a:t>tích UC “Thêm sản phẩm vào giỏ hàng” ta xác định lớp:  Giỏ hàng (GioHang).</a:t>
            </a:r>
            <a:endParaRPr sz="1900" dirty="0">
              <a:latin typeface="Arial"/>
              <a:ea typeface="Arial"/>
              <a:cs typeface="Arial"/>
              <a:sym typeface="Arial"/>
            </a:endParaRPr>
          </a:p>
          <a:p>
            <a:pPr marL="1371600" lvl="0" indent="-349250" algn="l" rtl="0">
              <a:spcBef>
                <a:spcPts val="0"/>
              </a:spcBef>
              <a:spcAft>
                <a:spcPts val="0"/>
              </a:spcAft>
              <a:buSzPts val="1900"/>
              <a:buFont typeface="Arial"/>
              <a:buChar char="●"/>
            </a:pPr>
            <a:r>
              <a:rPr lang="vi" sz="1900" dirty="0">
                <a:latin typeface="Arial"/>
                <a:ea typeface="Arial"/>
                <a:cs typeface="Arial"/>
                <a:sym typeface="Arial"/>
              </a:rPr>
              <a:t>Phân</a:t>
            </a:r>
            <a:r>
              <a:rPr lang="vi" dirty="0">
                <a:latin typeface="Arial"/>
                <a:ea typeface="Arial"/>
                <a:cs typeface="Arial"/>
                <a:sym typeface="Arial"/>
              </a:rPr>
              <a:t> tích UC “Nhập phiếu” ta xác định lớp Phiếu nhập (PhieuNhap) và lớp quan hệ Nhà Cung Cấp (NCC).</a:t>
            </a:r>
            <a:endParaRPr dirty="0">
              <a:latin typeface="Arial"/>
              <a:ea typeface="Arial"/>
              <a:cs typeface="Arial"/>
              <a:sym typeface="Arial"/>
            </a:endParaRPr>
          </a:p>
          <a:p>
            <a:pPr marL="0" lvl="0" indent="0" algn="l" rtl="0">
              <a:spcBef>
                <a:spcPts val="360"/>
              </a:spcBef>
              <a:spcAft>
                <a:spcPts val="0"/>
              </a:spcAft>
              <a:buNone/>
            </a:pPr>
            <a:r>
              <a:rPr lang="vi" dirty="0">
                <a:latin typeface="Arial"/>
                <a:ea typeface="Arial"/>
                <a:cs typeface="Arial"/>
                <a:sym typeface="Arial"/>
              </a:rPr>
              <a:t>	5.2. Danh sách các lớp </a:t>
            </a:r>
            <a:endParaRPr dirty="0">
              <a:latin typeface="Arial"/>
              <a:ea typeface="Arial"/>
              <a:cs typeface="Arial"/>
              <a:sym typeface="Arial"/>
            </a:endParaRPr>
          </a:p>
          <a:p>
            <a:pPr marL="0" lvl="0" indent="0" algn="l" rtl="0">
              <a:spcBef>
                <a:spcPts val="360"/>
              </a:spcBef>
              <a:spcAft>
                <a:spcPts val="0"/>
              </a:spcAft>
              <a:buNone/>
            </a:pPr>
            <a:endParaRPr dirty="0">
              <a:latin typeface="Arial"/>
              <a:ea typeface="Arial"/>
              <a:cs typeface="Arial"/>
              <a:sym typeface="Arial"/>
            </a:endParaRPr>
          </a:p>
        </p:txBody>
      </p:sp>
      <p:pic>
        <p:nvPicPr>
          <p:cNvPr id="353" name="Google Shape;353;p49"/>
          <p:cNvPicPr preferRelativeResize="0"/>
          <p:nvPr/>
        </p:nvPicPr>
        <p:blipFill>
          <a:blip r:embed="rId3">
            <a:alphaModFix/>
          </a:blip>
          <a:stretch>
            <a:fillRect/>
          </a:stretch>
        </p:blipFill>
        <p:spPr>
          <a:xfrm>
            <a:off x="1457650" y="2448450"/>
            <a:ext cx="6962200" cy="2571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1"/>
                                        </p:tgtEl>
                                        <p:attrNameLst>
                                          <p:attrName>style.visibility</p:attrName>
                                        </p:attrNameLst>
                                      </p:cBhvr>
                                      <p:to>
                                        <p:strVal val="visible"/>
                                      </p:to>
                                    </p:set>
                                    <p:anim calcmode="lin" valueType="num">
                                      <p:cBhvr additive="base">
                                        <p:cTn id="7" dur="500" fill="hold"/>
                                        <p:tgtEl>
                                          <p:spTgt spid="351"/>
                                        </p:tgtEl>
                                        <p:attrNameLst>
                                          <p:attrName>ppt_x</p:attrName>
                                        </p:attrNameLst>
                                      </p:cBhvr>
                                      <p:tavLst>
                                        <p:tav tm="0">
                                          <p:val>
                                            <p:strVal val="#ppt_x"/>
                                          </p:val>
                                        </p:tav>
                                        <p:tav tm="100000">
                                          <p:val>
                                            <p:strVal val="#ppt_x"/>
                                          </p:val>
                                        </p:tav>
                                      </p:tavLst>
                                    </p:anim>
                                    <p:anim calcmode="lin" valueType="num">
                                      <p:cBhvr additive="base">
                                        <p:cTn id="8" dur="500" fill="hold"/>
                                        <p:tgtEl>
                                          <p:spTgt spid="3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2">
                                            <p:txEl>
                                              <p:pRg st="0" end="0"/>
                                            </p:txEl>
                                          </p:spTgt>
                                        </p:tgtEl>
                                        <p:attrNameLst>
                                          <p:attrName>style.visibility</p:attrName>
                                        </p:attrNameLst>
                                      </p:cBhvr>
                                      <p:to>
                                        <p:strVal val="visible"/>
                                      </p:to>
                                    </p:set>
                                    <p:animEffect transition="in" filter="fade">
                                      <p:cBhvr>
                                        <p:cTn id="13" dur="500"/>
                                        <p:tgtEl>
                                          <p:spTgt spid="35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52">
                                            <p:txEl>
                                              <p:pRg st="1" end="1"/>
                                            </p:txEl>
                                          </p:spTgt>
                                        </p:tgtEl>
                                        <p:attrNameLst>
                                          <p:attrName>style.visibility</p:attrName>
                                        </p:attrNameLst>
                                      </p:cBhvr>
                                      <p:to>
                                        <p:strVal val="visible"/>
                                      </p:to>
                                    </p:set>
                                    <p:animEffect transition="in" filter="fade">
                                      <p:cBhvr>
                                        <p:cTn id="18" dur="500"/>
                                        <p:tgtEl>
                                          <p:spTgt spid="35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2">
                                            <p:txEl>
                                              <p:pRg st="2" end="2"/>
                                            </p:txEl>
                                          </p:spTgt>
                                        </p:tgtEl>
                                        <p:attrNameLst>
                                          <p:attrName>style.visibility</p:attrName>
                                        </p:attrNameLst>
                                      </p:cBhvr>
                                      <p:to>
                                        <p:strVal val="visible"/>
                                      </p:to>
                                    </p:set>
                                    <p:animEffect transition="in" filter="fade">
                                      <p:cBhvr>
                                        <p:cTn id="23" dur="500"/>
                                        <p:tgtEl>
                                          <p:spTgt spid="3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p:bldP spid="3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000" b="1">
                <a:solidFill>
                  <a:schemeClr val="lt2"/>
                </a:solidFill>
                <a:latin typeface="Calibri"/>
                <a:ea typeface="Calibri"/>
                <a:cs typeface="Calibri"/>
                <a:sym typeface="Calibri"/>
              </a:rPr>
              <a:t>ĐẶC TẢ VÀ PHÂN TÍCH THIẾT KẾ HỆ THỐNG</a:t>
            </a:r>
            <a:endParaRPr/>
          </a:p>
        </p:txBody>
      </p:sp>
      <p:sp>
        <p:nvSpPr>
          <p:cNvPr id="359" name="Google Shape;359;p50"/>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a:t>		</a:t>
            </a:r>
            <a:endParaRPr/>
          </a:p>
        </p:txBody>
      </p:sp>
      <p:pic>
        <p:nvPicPr>
          <p:cNvPr id="360" name="Google Shape;360;p50"/>
          <p:cNvPicPr preferRelativeResize="0"/>
          <p:nvPr/>
        </p:nvPicPr>
        <p:blipFill>
          <a:blip r:embed="rId3">
            <a:alphaModFix/>
          </a:blip>
          <a:stretch>
            <a:fillRect/>
          </a:stretch>
        </p:blipFill>
        <p:spPr>
          <a:xfrm>
            <a:off x="1444550" y="1283000"/>
            <a:ext cx="7048500" cy="2876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xfrm>
            <a:off x="457200" y="114953"/>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QUẢN TRỊ HỆ THỐNG UNIMART</a:t>
            </a:r>
            <a:endParaRPr sz="3100" b="1">
              <a:latin typeface="Times New Roman"/>
              <a:ea typeface="Times New Roman"/>
              <a:cs typeface="Times New Roman"/>
              <a:sym typeface="Times New Roman"/>
            </a:endParaRPr>
          </a:p>
        </p:txBody>
      </p:sp>
      <p:pic>
        <p:nvPicPr>
          <p:cNvPr id="366" name="Google Shape;366;p51"/>
          <p:cNvPicPr preferRelativeResize="0"/>
          <p:nvPr/>
        </p:nvPicPr>
        <p:blipFill>
          <a:blip r:embed="rId3">
            <a:alphaModFix/>
          </a:blip>
          <a:stretch>
            <a:fillRect/>
          </a:stretch>
        </p:blipFill>
        <p:spPr>
          <a:xfrm>
            <a:off x="152400" y="1189128"/>
            <a:ext cx="8839199" cy="369399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485909" y="1287195"/>
            <a:ext cx="4204177" cy="3678091"/>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vi" sz="1900" dirty="0">
                <a:solidFill>
                  <a:srgbClr val="3F3F3F"/>
                </a:solidFill>
                <a:highlight>
                  <a:srgbClr val="00FF00"/>
                </a:highlight>
                <a:latin typeface="Arial"/>
                <a:ea typeface="Arial"/>
                <a:cs typeface="Arial"/>
                <a:sym typeface="Arial"/>
              </a:rPr>
              <a:t>  </a:t>
            </a:r>
            <a:r>
              <a:rPr lang="vi" sz="1900" dirty="0">
                <a:solidFill>
                  <a:schemeClr val="accent4"/>
                </a:solidFill>
                <a:highlight>
                  <a:srgbClr val="00FF00"/>
                </a:highlight>
                <a:latin typeface="Arial"/>
                <a:ea typeface="Arial"/>
                <a:cs typeface="Arial"/>
                <a:sym typeface="Arial"/>
              </a:rPr>
              <a:t>1  </a:t>
            </a:r>
            <a:r>
              <a:rPr lang="vi" sz="1900" dirty="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Lí</a:t>
            </a:r>
            <a:r>
              <a:rPr lang="en-US" sz="1900" dirty="0" smtClean="0">
                <a:solidFill>
                  <a:schemeClr val="accent4"/>
                </a:solidFill>
                <a:latin typeface="Arial"/>
                <a:ea typeface="Arial"/>
                <a:cs typeface="Arial"/>
                <a:sym typeface="Arial"/>
              </a:rPr>
              <a:t> do </a:t>
            </a:r>
            <a:r>
              <a:rPr lang="en-US" sz="1900" dirty="0" err="1" smtClean="0">
                <a:solidFill>
                  <a:schemeClr val="accent4"/>
                </a:solidFill>
                <a:latin typeface="Arial"/>
                <a:ea typeface="Arial"/>
                <a:cs typeface="Arial"/>
                <a:sym typeface="Arial"/>
              </a:rPr>
              <a:t>chọn</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đề</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tài</a:t>
            </a:r>
            <a:endParaRPr sz="1900" dirty="0">
              <a:solidFill>
                <a:schemeClr val="accent4"/>
              </a:solidFill>
              <a:latin typeface="Arial"/>
              <a:ea typeface="Arial"/>
              <a:cs typeface="Arial"/>
              <a:sym typeface="Arial"/>
            </a:endParaRPr>
          </a:p>
          <a:p>
            <a:pPr marL="0" lvl="0" indent="0" algn="l" rtl="0">
              <a:lnSpc>
                <a:spcPct val="150000"/>
              </a:lnSpc>
              <a:spcBef>
                <a:spcPts val="0"/>
              </a:spcBef>
              <a:spcAft>
                <a:spcPts val="0"/>
              </a:spcAft>
              <a:buNone/>
            </a:pPr>
            <a:r>
              <a:rPr lang="vi" sz="1900" dirty="0">
                <a:solidFill>
                  <a:schemeClr val="accent4"/>
                </a:solidFill>
                <a:highlight>
                  <a:srgbClr val="00FF00"/>
                </a:highlight>
                <a:latin typeface="Arial"/>
                <a:ea typeface="Arial"/>
                <a:cs typeface="Arial"/>
                <a:sym typeface="Arial"/>
              </a:rPr>
              <a:t>  2  </a:t>
            </a:r>
            <a:r>
              <a:rPr lang="vi" sz="1900" dirty="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Tổng</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quan</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về</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dự</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án</a:t>
            </a:r>
            <a:endParaRPr lang="en-US" sz="1900" dirty="0" smtClean="0">
              <a:solidFill>
                <a:schemeClr val="accent4"/>
              </a:solidFill>
              <a:latin typeface="Arial"/>
              <a:ea typeface="Arial"/>
              <a:cs typeface="Arial"/>
              <a:sym typeface="Arial"/>
            </a:endParaRPr>
          </a:p>
          <a:p>
            <a:pPr marL="0" lvl="0" indent="0">
              <a:lnSpc>
                <a:spcPct val="150000"/>
              </a:lnSpc>
              <a:spcBef>
                <a:spcPts val="0"/>
              </a:spcBef>
              <a:buNone/>
            </a:pPr>
            <a:r>
              <a:rPr lang="vi" sz="1900" dirty="0">
                <a:solidFill>
                  <a:schemeClr val="accent4"/>
                </a:solidFill>
                <a:highlight>
                  <a:srgbClr val="00FF00"/>
                </a:highlight>
                <a:latin typeface="Arial"/>
                <a:ea typeface="Arial"/>
                <a:cs typeface="Arial"/>
                <a:sym typeface="Arial"/>
              </a:rPr>
              <a:t> </a:t>
            </a:r>
            <a:r>
              <a:rPr lang="en-US" sz="1900" dirty="0" smtClean="0">
                <a:solidFill>
                  <a:schemeClr val="accent4"/>
                </a:solidFill>
                <a:highlight>
                  <a:srgbClr val="00FF00"/>
                </a:highlight>
                <a:latin typeface="Arial"/>
                <a:ea typeface="Arial"/>
                <a:cs typeface="Arial"/>
                <a:sym typeface="Arial"/>
              </a:rPr>
              <a:t> </a:t>
            </a:r>
            <a:r>
              <a:rPr lang="en-US" sz="1900" dirty="0">
                <a:solidFill>
                  <a:schemeClr val="accent4"/>
                </a:solidFill>
                <a:highlight>
                  <a:srgbClr val="00FF00"/>
                </a:highlight>
                <a:latin typeface="Arial"/>
                <a:ea typeface="Arial"/>
                <a:cs typeface="Arial"/>
                <a:sym typeface="Arial"/>
              </a:rPr>
              <a:t>3</a:t>
            </a:r>
            <a:r>
              <a:rPr lang="en-US" sz="1900" dirty="0" smtClean="0">
                <a:solidFill>
                  <a:schemeClr val="accent4"/>
                </a:solidFill>
                <a:highlight>
                  <a:srgbClr val="00FF00"/>
                </a:highlight>
                <a:latin typeface="Arial"/>
                <a:ea typeface="Arial"/>
                <a:cs typeface="Arial"/>
                <a:sym typeface="Arial"/>
              </a:rPr>
              <a:t> </a:t>
            </a:r>
            <a:r>
              <a:rPr lang="vi" sz="1900" dirty="0" smtClean="0">
                <a:solidFill>
                  <a:schemeClr val="accent4"/>
                </a:solidFill>
                <a:highlight>
                  <a:srgbClr val="00FF00"/>
                </a:highlight>
                <a:latin typeface="Arial"/>
                <a:ea typeface="Arial"/>
                <a:cs typeface="Arial"/>
                <a:sym typeface="Arial"/>
              </a:rPr>
              <a:t> </a:t>
            </a:r>
            <a:r>
              <a:rPr lang="vi"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Công</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cụ</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phát</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triển</a:t>
            </a:r>
            <a:endParaRPr sz="1900" dirty="0">
              <a:solidFill>
                <a:schemeClr val="accent4"/>
              </a:solidFill>
              <a:latin typeface="Arial"/>
              <a:ea typeface="Arial"/>
              <a:cs typeface="Arial"/>
              <a:sym typeface="Arial"/>
            </a:endParaRPr>
          </a:p>
          <a:p>
            <a:pPr marL="0" lvl="0" indent="0" algn="l" rtl="0">
              <a:lnSpc>
                <a:spcPct val="150000"/>
              </a:lnSpc>
              <a:spcBef>
                <a:spcPts val="0"/>
              </a:spcBef>
              <a:spcAft>
                <a:spcPts val="0"/>
              </a:spcAft>
              <a:buNone/>
            </a:pPr>
            <a:r>
              <a:rPr lang="vi" sz="1900" dirty="0">
                <a:solidFill>
                  <a:schemeClr val="accent4"/>
                </a:solidFill>
                <a:highlight>
                  <a:srgbClr val="00FF00"/>
                </a:highlight>
                <a:latin typeface="Arial"/>
                <a:ea typeface="Arial"/>
                <a:cs typeface="Arial"/>
                <a:sym typeface="Arial"/>
              </a:rPr>
              <a:t>  </a:t>
            </a:r>
            <a:r>
              <a:rPr lang="en-US" sz="1900" dirty="0" smtClean="0">
                <a:solidFill>
                  <a:schemeClr val="accent4"/>
                </a:solidFill>
                <a:highlight>
                  <a:srgbClr val="00FF00"/>
                </a:highlight>
                <a:latin typeface="Arial"/>
                <a:ea typeface="Arial"/>
                <a:cs typeface="Arial"/>
                <a:sym typeface="Arial"/>
              </a:rPr>
              <a:t>4</a:t>
            </a:r>
            <a:r>
              <a:rPr lang="vi" sz="1900" dirty="0" smtClean="0">
                <a:solidFill>
                  <a:schemeClr val="accent4"/>
                </a:solidFill>
                <a:highlight>
                  <a:srgbClr val="00FF00"/>
                </a:highlight>
                <a:latin typeface="Arial"/>
                <a:ea typeface="Arial"/>
                <a:cs typeface="Arial"/>
                <a:sym typeface="Arial"/>
              </a:rPr>
              <a:t>  </a:t>
            </a:r>
            <a:r>
              <a:rPr lang="vi"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Loại</a:t>
            </a:r>
            <a:r>
              <a:rPr lang="en-US" sz="1900" dirty="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hình</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trang</a:t>
            </a:r>
            <a:r>
              <a:rPr lang="en-US" sz="1900" dirty="0" smtClean="0">
                <a:solidFill>
                  <a:schemeClr val="accent4"/>
                </a:solidFill>
                <a:latin typeface="Arial"/>
                <a:ea typeface="Arial"/>
                <a:cs typeface="Arial"/>
                <a:sym typeface="Arial"/>
              </a:rPr>
              <a:t> web</a:t>
            </a:r>
            <a:endParaRPr sz="1900" dirty="0">
              <a:solidFill>
                <a:schemeClr val="accent4"/>
              </a:solidFill>
              <a:latin typeface="Arial"/>
              <a:ea typeface="Arial"/>
              <a:cs typeface="Arial"/>
              <a:sym typeface="Arial"/>
            </a:endParaRPr>
          </a:p>
          <a:p>
            <a:pPr marL="0" lvl="0" indent="0">
              <a:lnSpc>
                <a:spcPct val="150000"/>
              </a:lnSpc>
              <a:spcBef>
                <a:spcPts val="0"/>
              </a:spcBef>
              <a:buNone/>
            </a:pPr>
            <a:r>
              <a:rPr lang="vi" sz="1900" dirty="0">
                <a:solidFill>
                  <a:schemeClr val="accent4"/>
                </a:solidFill>
                <a:highlight>
                  <a:srgbClr val="00FF00"/>
                </a:highlight>
                <a:latin typeface="Arial"/>
                <a:ea typeface="Arial"/>
                <a:cs typeface="Arial"/>
                <a:sym typeface="Arial"/>
              </a:rPr>
              <a:t>  </a:t>
            </a:r>
            <a:r>
              <a:rPr lang="en-US" sz="1900" dirty="0" smtClean="0">
                <a:solidFill>
                  <a:schemeClr val="accent4"/>
                </a:solidFill>
                <a:highlight>
                  <a:srgbClr val="00FF00"/>
                </a:highlight>
                <a:latin typeface="Arial"/>
                <a:ea typeface="Arial"/>
                <a:cs typeface="Arial"/>
                <a:sym typeface="Arial"/>
              </a:rPr>
              <a:t>5</a:t>
            </a:r>
            <a:r>
              <a:rPr lang="vi" sz="1900" dirty="0" smtClean="0">
                <a:solidFill>
                  <a:schemeClr val="accent4"/>
                </a:solidFill>
                <a:highlight>
                  <a:srgbClr val="00FF00"/>
                </a:highlight>
                <a:latin typeface="Arial"/>
                <a:ea typeface="Arial"/>
                <a:cs typeface="Arial"/>
                <a:sym typeface="Arial"/>
              </a:rPr>
              <a:t>  </a:t>
            </a:r>
            <a:r>
              <a:rPr lang="vi"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Khảo</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sát</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phân</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tích</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hệ</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thống</a:t>
            </a:r>
            <a:endParaRPr lang="en-US" sz="1900" dirty="0">
              <a:solidFill>
                <a:schemeClr val="accent4"/>
              </a:solidFill>
              <a:latin typeface="Arial"/>
              <a:ea typeface="Arial"/>
              <a:cs typeface="Arial"/>
              <a:sym typeface="Arial"/>
            </a:endParaRPr>
          </a:p>
          <a:p>
            <a:pPr marL="0" lvl="0" indent="0">
              <a:lnSpc>
                <a:spcPct val="150000"/>
              </a:lnSpc>
              <a:spcBef>
                <a:spcPts val="0"/>
              </a:spcBef>
              <a:buNone/>
            </a:pPr>
            <a:r>
              <a:rPr lang="en-US" sz="1900" dirty="0">
                <a:solidFill>
                  <a:schemeClr val="accent4"/>
                </a:solidFill>
                <a:highlight>
                  <a:srgbClr val="00FF00"/>
                </a:highlight>
                <a:latin typeface="Arial"/>
                <a:ea typeface="Arial"/>
                <a:cs typeface="Arial"/>
                <a:sym typeface="Arial"/>
              </a:rPr>
              <a:t>  </a:t>
            </a:r>
            <a:r>
              <a:rPr lang="en-US" sz="1900" dirty="0" smtClean="0">
                <a:solidFill>
                  <a:schemeClr val="accent4"/>
                </a:solidFill>
                <a:highlight>
                  <a:srgbClr val="00FF00"/>
                </a:highlight>
                <a:latin typeface="Arial"/>
                <a:ea typeface="Arial"/>
                <a:cs typeface="Arial"/>
                <a:sym typeface="Arial"/>
              </a:rPr>
              <a:t>6  </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Đặc</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tả</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và</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phân</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tích</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hệ</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thống</a:t>
            </a:r>
            <a:endParaRPr lang="en-US" sz="1900" dirty="0" smtClean="0">
              <a:solidFill>
                <a:schemeClr val="accent4"/>
              </a:solidFill>
              <a:latin typeface="Arial"/>
              <a:ea typeface="Arial"/>
              <a:cs typeface="Arial"/>
              <a:sym typeface="Arial"/>
            </a:endParaRPr>
          </a:p>
          <a:p>
            <a:pPr marL="0" lvl="0" indent="0">
              <a:lnSpc>
                <a:spcPct val="150000"/>
              </a:lnSpc>
              <a:spcBef>
                <a:spcPts val="0"/>
              </a:spcBef>
              <a:buNone/>
            </a:pPr>
            <a:r>
              <a:rPr lang="en-US" sz="1900" dirty="0">
                <a:solidFill>
                  <a:schemeClr val="accent4"/>
                </a:solidFill>
                <a:highlight>
                  <a:srgbClr val="00FF00"/>
                </a:highlight>
                <a:latin typeface="Arial"/>
                <a:ea typeface="Arial"/>
                <a:cs typeface="Arial"/>
                <a:sym typeface="Arial"/>
              </a:rPr>
              <a:t> </a:t>
            </a:r>
            <a:r>
              <a:rPr lang="en-US" sz="1900" dirty="0" smtClean="0">
                <a:solidFill>
                  <a:schemeClr val="accent4"/>
                </a:solidFill>
                <a:highlight>
                  <a:srgbClr val="00FF00"/>
                </a:highlight>
                <a:latin typeface="Arial"/>
                <a:ea typeface="Arial"/>
                <a:cs typeface="Arial"/>
                <a:sym typeface="Arial"/>
              </a:rPr>
              <a:t> 7  </a:t>
            </a:r>
            <a:r>
              <a:rPr lang="en-US" sz="1900" dirty="0" smtClean="0">
                <a:solidFill>
                  <a:schemeClr val="accent4"/>
                </a:solidFill>
                <a:latin typeface="Arial"/>
                <a:ea typeface="Arial"/>
                <a:cs typeface="Arial"/>
                <a:sym typeface="Arial"/>
              </a:rPr>
              <a:t> Demo </a:t>
            </a:r>
            <a:r>
              <a:rPr lang="en-US" sz="1900" dirty="0" err="1" smtClean="0">
                <a:solidFill>
                  <a:schemeClr val="accent4"/>
                </a:solidFill>
                <a:latin typeface="Arial"/>
                <a:ea typeface="Arial"/>
                <a:cs typeface="Arial"/>
                <a:sym typeface="Arial"/>
              </a:rPr>
              <a:t>sản</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phẩm</a:t>
            </a:r>
            <a:endParaRPr lang="en-US" sz="1900" dirty="0" smtClean="0">
              <a:solidFill>
                <a:schemeClr val="accent4"/>
              </a:solidFill>
              <a:latin typeface="Arial"/>
              <a:ea typeface="Arial"/>
              <a:cs typeface="Arial"/>
              <a:sym typeface="Arial"/>
            </a:endParaRPr>
          </a:p>
          <a:p>
            <a:pPr marL="0" lvl="0" indent="0">
              <a:lnSpc>
                <a:spcPct val="150000"/>
              </a:lnSpc>
              <a:spcBef>
                <a:spcPts val="0"/>
              </a:spcBef>
              <a:buNone/>
            </a:pPr>
            <a:r>
              <a:rPr lang="en-US" sz="1900" dirty="0" smtClean="0">
                <a:solidFill>
                  <a:schemeClr val="accent4"/>
                </a:solidFill>
                <a:highlight>
                  <a:srgbClr val="00FF00"/>
                </a:highlight>
                <a:latin typeface="Arial"/>
                <a:ea typeface="Arial"/>
                <a:cs typeface="Arial"/>
                <a:sym typeface="Arial"/>
              </a:rPr>
              <a:t>  8  </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Kết</a:t>
            </a:r>
            <a:r>
              <a:rPr lang="en-US" sz="1900" dirty="0" smtClean="0">
                <a:solidFill>
                  <a:schemeClr val="accent4"/>
                </a:solidFill>
                <a:latin typeface="Arial"/>
                <a:ea typeface="Arial"/>
                <a:cs typeface="Arial"/>
                <a:sym typeface="Arial"/>
              </a:rPr>
              <a:t> </a:t>
            </a:r>
            <a:r>
              <a:rPr lang="en-US" sz="1900" dirty="0" err="1" smtClean="0">
                <a:solidFill>
                  <a:schemeClr val="accent4"/>
                </a:solidFill>
                <a:latin typeface="Arial"/>
                <a:ea typeface="Arial"/>
                <a:cs typeface="Arial"/>
                <a:sym typeface="Arial"/>
              </a:rPr>
              <a:t>Luận</a:t>
            </a:r>
            <a:endParaRPr sz="1900" dirty="0" smtClean="0">
              <a:solidFill>
                <a:schemeClr val="accent4"/>
              </a:solidFill>
              <a:latin typeface="Arial"/>
              <a:ea typeface="Arial"/>
              <a:cs typeface="Arial"/>
              <a:sym typeface="Arial"/>
            </a:endParaRPr>
          </a:p>
          <a:p>
            <a:pPr marL="0" lvl="0" indent="0" algn="l" rtl="0">
              <a:lnSpc>
                <a:spcPct val="150000"/>
              </a:lnSpc>
              <a:spcBef>
                <a:spcPts val="0"/>
              </a:spcBef>
              <a:spcAft>
                <a:spcPts val="0"/>
              </a:spcAft>
              <a:buNone/>
            </a:pPr>
            <a:endParaRPr sz="1800" dirty="0">
              <a:solidFill>
                <a:schemeClr val="dk1"/>
              </a:solidFill>
              <a:highlight>
                <a:schemeClr val="accent4"/>
              </a:highlight>
            </a:endParaRPr>
          </a:p>
          <a:p>
            <a:pPr marL="0" lvl="0" indent="0" algn="l" rtl="0">
              <a:lnSpc>
                <a:spcPct val="150000"/>
              </a:lnSpc>
              <a:spcBef>
                <a:spcPts val="0"/>
              </a:spcBef>
              <a:spcAft>
                <a:spcPts val="0"/>
              </a:spcAft>
              <a:buNone/>
            </a:pPr>
            <a:endParaRPr sz="2400" dirty="0">
              <a:solidFill>
                <a:srgbClr val="3F3F3F"/>
              </a:solidFill>
              <a:latin typeface="Arial"/>
              <a:ea typeface="Arial"/>
              <a:cs typeface="Arial"/>
              <a:sym typeface="Arial"/>
            </a:endParaRPr>
          </a:p>
          <a:p>
            <a:pPr marL="566928" lvl="2" indent="-30479" algn="l" rtl="0">
              <a:lnSpc>
                <a:spcPct val="150000"/>
              </a:lnSpc>
              <a:spcBef>
                <a:spcPts val="600"/>
              </a:spcBef>
              <a:spcAft>
                <a:spcPts val="0"/>
              </a:spcAft>
              <a:buNone/>
            </a:pPr>
            <a:endParaRPr sz="2400" dirty="0">
              <a:solidFill>
                <a:srgbClr val="3F3F3F"/>
              </a:solidFill>
              <a:latin typeface="Arial"/>
              <a:ea typeface="Arial"/>
              <a:cs typeface="Arial"/>
              <a:sym typeface="Arial"/>
            </a:endParaRPr>
          </a:p>
          <a:p>
            <a:pPr marL="91440" lvl="0" indent="0" algn="l" rtl="0">
              <a:lnSpc>
                <a:spcPct val="150000"/>
              </a:lnSpc>
              <a:spcBef>
                <a:spcPts val="1600"/>
              </a:spcBef>
              <a:spcAft>
                <a:spcPts val="0"/>
              </a:spcAft>
              <a:buNone/>
            </a:pPr>
            <a:endParaRPr sz="2400" dirty="0">
              <a:solidFill>
                <a:srgbClr val="3F3F3F"/>
              </a:solidFill>
              <a:latin typeface="Arial"/>
              <a:ea typeface="Arial"/>
              <a:cs typeface="Arial"/>
              <a:sym typeface="Arial"/>
            </a:endParaRPr>
          </a:p>
          <a:p>
            <a:pPr marL="0" lvl="0" indent="0" algn="l" rtl="0">
              <a:spcBef>
                <a:spcPts val="360"/>
              </a:spcBef>
              <a:spcAft>
                <a:spcPts val="0"/>
              </a:spcAft>
              <a:buNone/>
            </a:pPr>
            <a:endParaRPr dirty="0"/>
          </a:p>
        </p:txBody>
      </p:sp>
      <p:sp>
        <p:nvSpPr>
          <p:cNvPr id="251" name="Google Shape;251;p34"/>
          <p:cNvSpPr txBox="1"/>
          <p:nvPr/>
        </p:nvSpPr>
        <p:spPr>
          <a:xfrm>
            <a:off x="724375" y="494425"/>
            <a:ext cx="6067800" cy="897300"/>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vi" sz="3800" b="1" dirty="0">
                <a:solidFill>
                  <a:srgbClr val="FF9900"/>
                </a:solidFill>
              </a:rPr>
              <a:t>NỘI DUNG</a:t>
            </a:r>
            <a:endParaRPr sz="3800" b="1" dirty="0">
              <a:solidFill>
                <a:srgbClr val="FF9900"/>
              </a:solidFill>
            </a:endParaRPr>
          </a:p>
          <a:p>
            <a:pPr marL="0" lvl="0" indent="0" algn="l" rtl="0">
              <a:spcBef>
                <a:spcPts val="0"/>
              </a:spcBef>
              <a:spcAft>
                <a:spcPts val="0"/>
              </a:spcAft>
              <a:buNone/>
            </a:pPr>
            <a:endParaRPr dirty="0">
              <a:latin typeface="Calibri"/>
              <a:ea typeface="Calibri"/>
              <a:cs typeface="Calibri"/>
              <a:sym typeface="Calibri"/>
            </a:endParaRPr>
          </a:p>
        </p:txBody>
      </p:sp>
      <p:sp>
        <p:nvSpPr>
          <p:cNvPr id="4" name="Google Shape;250;p34"/>
          <p:cNvSpPr txBox="1">
            <a:spLocks/>
          </p:cNvSpPr>
          <p:nvPr/>
        </p:nvSpPr>
        <p:spPr>
          <a:xfrm>
            <a:off x="4837841" y="1391725"/>
            <a:ext cx="4204177" cy="35735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mo"/>
              <a:buChar char="●"/>
              <a:defRPr sz="1800" b="0" i="0" u="none" strike="noStrike" cap="none">
                <a:solidFill>
                  <a:schemeClr val="dk1"/>
                </a:solidFill>
                <a:latin typeface="Arimo"/>
                <a:ea typeface="Arimo"/>
                <a:cs typeface="Arimo"/>
                <a:sym typeface="Arimo"/>
              </a:defRPr>
            </a:lvl1pPr>
            <a:lvl2pPr marL="914400" marR="0" lvl="1" indent="-342900" algn="l" rtl="0">
              <a:lnSpc>
                <a:spcPct val="100000"/>
              </a:lnSpc>
              <a:spcBef>
                <a:spcPts val="36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2pPr>
            <a:lvl3pPr marL="1371600" marR="0" lvl="2" indent="-342900" algn="l" rtl="0">
              <a:lnSpc>
                <a:spcPct val="100000"/>
              </a:lnSpc>
              <a:spcBef>
                <a:spcPts val="36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3pPr>
            <a:lvl4pPr marL="1828800" marR="0" lvl="3" indent="-342900" algn="l" rtl="0">
              <a:lnSpc>
                <a:spcPct val="100000"/>
              </a:lnSpc>
              <a:spcBef>
                <a:spcPts val="36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4pPr>
            <a:lvl5pPr marL="2286000" marR="0" lvl="4" indent="-342900" algn="l" rtl="0">
              <a:lnSpc>
                <a:spcPct val="100000"/>
              </a:lnSpc>
              <a:spcBef>
                <a:spcPts val="36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5pPr>
            <a:lvl6pPr marL="2743200" marR="0" lvl="5" indent="-342900" algn="l" rtl="0">
              <a:lnSpc>
                <a:spcPct val="100000"/>
              </a:lnSpc>
              <a:spcBef>
                <a:spcPts val="36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6pPr>
            <a:lvl7pPr marL="3200400" marR="0" lvl="6" indent="-342900" algn="l" rtl="0">
              <a:lnSpc>
                <a:spcPct val="100000"/>
              </a:lnSpc>
              <a:spcBef>
                <a:spcPts val="120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7pPr>
            <a:lvl8pPr marL="3657600" marR="0" lvl="7" indent="-342900" algn="l" rtl="0">
              <a:lnSpc>
                <a:spcPct val="100000"/>
              </a:lnSpc>
              <a:spcBef>
                <a:spcPts val="1200"/>
              </a:spcBef>
              <a:spcAft>
                <a:spcPts val="0"/>
              </a:spcAft>
              <a:buClr>
                <a:schemeClr val="dk1"/>
              </a:buClr>
              <a:buSzPts val="1800"/>
              <a:buFont typeface="Arimo"/>
              <a:buChar char="○"/>
              <a:defRPr sz="1400" b="0" i="0" u="none" strike="noStrike" cap="none">
                <a:solidFill>
                  <a:schemeClr val="dk1"/>
                </a:solidFill>
                <a:latin typeface="Arimo"/>
                <a:ea typeface="Arimo"/>
                <a:cs typeface="Arimo"/>
                <a:sym typeface="Arimo"/>
              </a:defRPr>
            </a:lvl8pPr>
            <a:lvl9pPr marL="4114800" marR="0" lvl="8" indent="-342900" algn="l" rtl="0">
              <a:lnSpc>
                <a:spcPct val="100000"/>
              </a:lnSpc>
              <a:spcBef>
                <a:spcPts val="1200"/>
              </a:spcBef>
              <a:spcAft>
                <a:spcPts val="1200"/>
              </a:spcAft>
              <a:buClr>
                <a:schemeClr val="dk1"/>
              </a:buClr>
              <a:buSzPts val="1800"/>
              <a:buFont typeface="Arimo"/>
              <a:buChar char="■"/>
              <a:defRPr sz="1400" b="0" i="0" u="none" strike="noStrike" cap="none">
                <a:solidFill>
                  <a:schemeClr val="dk1"/>
                </a:solidFill>
                <a:latin typeface="Arimo"/>
                <a:ea typeface="Arimo"/>
                <a:cs typeface="Arimo"/>
                <a:sym typeface="Arimo"/>
              </a:defRPr>
            </a:lvl9pPr>
          </a:lstStyle>
          <a:p>
            <a:pPr marL="0" indent="0">
              <a:lnSpc>
                <a:spcPct val="150000"/>
              </a:lnSpc>
              <a:spcBef>
                <a:spcPts val="0"/>
              </a:spcBef>
              <a:buFont typeface="Arimo"/>
              <a:buNone/>
            </a:pPr>
            <a:r>
              <a:rPr lang="en-US" sz="2000" dirty="0" smtClean="0">
                <a:solidFill>
                  <a:srgbClr val="3F3F3F"/>
                </a:solidFill>
                <a:highlight>
                  <a:srgbClr val="00FF00"/>
                </a:highlight>
                <a:latin typeface="Arial"/>
                <a:ea typeface="Arial"/>
                <a:cs typeface="Arial"/>
                <a:sym typeface="Arial"/>
              </a:rPr>
              <a:t>  </a:t>
            </a:r>
            <a:endParaRPr lang="en-US" dirty="0" smtClean="0">
              <a:highlight>
                <a:schemeClr val="accent4"/>
              </a:highlight>
            </a:endParaRPr>
          </a:p>
          <a:p>
            <a:pPr marL="0" indent="0">
              <a:lnSpc>
                <a:spcPct val="150000"/>
              </a:lnSpc>
              <a:spcBef>
                <a:spcPts val="0"/>
              </a:spcBef>
              <a:buFont typeface="Arimo"/>
              <a:buNone/>
            </a:pPr>
            <a:endParaRPr lang="en-US" sz="2400" dirty="0" smtClean="0">
              <a:solidFill>
                <a:srgbClr val="3F3F3F"/>
              </a:solidFill>
              <a:latin typeface="Arial"/>
              <a:ea typeface="Arial"/>
              <a:cs typeface="Arial"/>
              <a:sym typeface="Arial"/>
            </a:endParaRPr>
          </a:p>
          <a:p>
            <a:pPr marL="566928" lvl="2" indent="-30479">
              <a:lnSpc>
                <a:spcPct val="150000"/>
              </a:lnSpc>
              <a:spcBef>
                <a:spcPts val="600"/>
              </a:spcBef>
              <a:buFont typeface="Arimo"/>
              <a:buNone/>
            </a:pPr>
            <a:endParaRPr lang="en-US" sz="2400" dirty="0" smtClean="0">
              <a:solidFill>
                <a:srgbClr val="3F3F3F"/>
              </a:solidFill>
              <a:latin typeface="Arial"/>
              <a:ea typeface="Arial"/>
              <a:cs typeface="Arial"/>
              <a:sym typeface="Arial"/>
            </a:endParaRPr>
          </a:p>
          <a:p>
            <a:pPr marL="91440" indent="0">
              <a:lnSpc>
                <a:spcPct val="150000"/>
              </a:lnSpc>
              <a:spcBef>
                <a:spcPts val="1600"/>
              </a:spcBef>
              <a:buFont typeface="Arimo"/>
              <a:buNone/>
            </a:pPr>
            <a:endParaRPr lang="en-US" sz="2400" dirty="0" smtClean="0">
              <a:solidFill>
                <a:srgbClr val="3F3F3F"/>
              </a:solidFill>
              <a:latin typeface="Arial"/>
              <a:ea typeface="Arial"/>
              <a:cs typeface="Arial"/>
              <a:sym typeface="Arial"/>
            </a:endParaRPr>
          </a:p>
          <a:p>
            <a:pPr marL="0" indent="0">
              <a:buFont typeface="Arimo"/>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anim calcmode="lin" valueType="num">
                                      <p:cBhvr>
                                        <p:cTn id="8" dur="1000" fill="hold"/>
                                        <p:tgtEl>
                                          <p:spTgt spid="251"/>
                                        </p:tgtEl>
                                        <p:attrNameLst>
                                          <p:attrName>ppt_x</p:attrName>
                                        </p:attrNameLst>
                                      </p:cBhvr>
                                      <p:tavLst>
                                        <p:tav tm="0">
                                          <p:val>
                                            <p:strVal val="#ppt_x"/>
                                          </p:val>
                                        </p:tav>
                                        <p:tav tm="100000">
                                          <p:val>
                                            <p:strVal val="#ppt_x"/>
                                          </p:val>
                                        </p:tav>
                                      </p:tavLst>
                                    </p:anim>
                                    <p:anim calcmode="lin" valueType="num">
                                      <p:cBhvr>
                                        <p:cTn id="9" dur="1000" fill="hold"/>
                                        <p:tgtEl>
                                          <p:spTgt spid="2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0">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0">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0">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0">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0">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uild="p"/>
      <p:bldP spid="251" grpId="0"/>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2"/>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DANH SÁCH CÁC ĐƠN HÀNG </a:t>
            </a:r>
            <a:endParaRPr/>
          </a:p>
        </p:txBody>
      </p:sp>
      <p:pic>
        <p:nvPicPr>
          <p:cNvPr id="372" name="Google Shape;372;p52"/>
          <p:cNvPicPr preferRelativeResize="0"/>
          <p:nvPr/>
        </p:nvPicPr>
        <p:blipFill>
          <a:blip r:embed="rId3">
            <a:alphaModFix/>
          </a:blip>
          <a:stretch>
            <a:fillRect/>
          </a:stretch>
        </p:blipFill>
        <p:spPr>
          <a:xfrm>
            <a:off x="152400" y="1215775"/>
            <a:ext cx="8802176" cy="377532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3"/>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CHI TIẾT HÓA ĐƠN</a:t>
            </a:r>
            <a:endParaRPr/>
          </a:p>
        </p:txBody>
      </p:sp>
      <p:pic>
        <p:nvPicPr>
          <p:cNvPr id="378" name="Google Shape;378;p53"/>
          <p:cNvPicPr preferRelativeResize="0"/>
          <p:nvPr/>
        </p:nvPicPr>
        <p:blipFill>
          <a:blip r:embed="rId3">
            <a:alphaModFix/>
          </a:blip>
          <a:stretch>
            <a:fillRect/>
          </a:stretch>
        </p:blipFill>
        <p:spPr>
          <a:xfrm>
            <a:off x="152400" y="1215778"/>
            <a:ext cx="8839199" cy="374632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4"/>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GIAO DIỆN QUẢN LÝ SẢN PHẨM</a:t>
            </a:r>
            <a:endParaRPr/>
          </a:p>
        </p:txBody>
      </p:sp>
      <p:pic>
        <p:nvPicPr>
          <p:cNvPr id="384" name="Google Shape;384;p54"/>
          <p:cNvPicPr preferRelativeResize="0"/>
          <p:nvPr/>
        </p:nvPicPr>
        <p:blipFill>
          <a:blip r:embed="rId3">
            <a:alphaModFix/>
          </a:blip>
          <a:stretch>
            <a:fillRect/>
          </a:stretch>
        </p:blipFill>
        <p:spPr>
          <a:xfrm>
            <a:off x="152400" y="1215778"/>
            <a:ext cx="8839201" cy="3747342"/>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5"/>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GIAO DIỆN TRANG CHỦ</a:t>
            </a:r>
            <a:endParaRPr/>
          </a:p>
        </p:txBody>
      </p:sp>
      <p:pic>
        <p:nvPicPr>
          <p:cNvPr id="390" name="Google Shape;390;p55"/>
          <p:cNvPicPr preferRelativeResize="0"/>
          <p:nvPr/>
        </p:nvPicPr>
        <p:blipFill>
          <a:blip r:embed="rId3">
            <a:alphaModFix/>
          </a:blip>
          <a:stretch>
            <a:fillRect/>
          </a:stretch>
        </p:blipFill>
        <p:spPr>
          <a:xfrm>
            <a:off x="596200" y="1158878"/>
            <a:ext cx="8177853" cy="3775321"/>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6"/>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GIAO DIỆN TRANG SẢN PHẨM</a:t>
            </a:r>
            <a:endParaRPr/>
          </a:p>
        </p:txBody>
      </p:sp>
      <p:pic>
        <p:nvPicPr>
          <p:cNvPr id="396" name="Google Shape;396;p56"/>
          <p:cNvPicPr preferRelativeResize="0"/>
          <p:nvPr/>
        </p:nvPicPr>
        <p:blipFill>
          <a:blip r:embed="rId3">
            <a:alphaModFix/>
          </a:blip>
          <a:stretch>
            <a:fillRect/>
          </a:stretch>
        </p:blipFill>
        <p:spPr>
          <a:xfrm>
            <a:off x="474025" y="1170253"/>
            <a:ext cx="8195946" cy="3775321"/>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GIAO DIỆN CHI TIẾT SẢN PHẨM</a:t>
            </a:r>
            <a:endParaRPr/>
          </a:p>
        </p:txBody>
      </p:sp>
      <p:pic>
        <p:nvPicPr>
          <p:cNvPr id="402" name="Google Shape;402;p57"/>
          <p:cNvPicPr preferRelativeResize="0"/>
          <p:nvPr/>
        </p:nvPicPr>
        <p:blipFill>
          <a:blip r:embed="rId3">
            <a:alphaModFix/>
          </a:blip>
          <a:stretch>
            <a:fillRect/>
          </a:stretch>
        </p:blipFill>
        <p:spPr>
          <a:xfrm>
            <a:off x="152400" y="1215775"/>
            <a:ext cx="8620099" cy="377532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8"/>
          <p:cNvSpPr txBox="1">
            <a:spLocks noGrp="1"/>
          </p:cNvSpPr>
          <p:nvPr>
            <p:ph type="title"/>
          </p:nvPr>
        </p:nvSpPr>
        <p:spPr>
          <a:xfrm>
            <a:off x="457200" y="17952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GIAO DIỆN TRANG GIỎ HÀNG</a:t>
            </a:r>
            <a:endParaRPr/>
          </a:p>
        </p:txBody>
      </p:sp>
      <p:pic>
        <p:nvPicPr>
          <p:cNvPr id="408" name="Google Shape;408;p58"/>
          <p:cNvPicPr preferRelativeResize="0"/>
          <p:nvPr/>
        </p:nvPicPr>
        <p:blipFill>
          <a:blip r:embed="rId3">
            <a:alphaModFix/>
          </a:blip>
          <a:stretch>
            <a:fillRect/>
          </a:stretch>
        </p:blipFill>
        <p:spPr>
          <a:xfrm>
            <a:off x="169675" y="1158875"/>
            <a:ext cx="8830426" cy="3775324"/>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9"/>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a:solidFill>
                  <a:srgbClr val="FF9900"/>
                </a:solidFill>
                <a:latin typeface="Calibri"/>
                <a:ea typeface="Calibri"/>
                <a:cs typeface="Calibri"/>
                <a:sym typeface="Calibri"/>
              </a:rPr>
              <a:t>GIAO DIỆN TRANG THANH TOÁN</a:t>
            </a:r>
            <a:endParaRPr/>
          </a:p>
        </p:txBody>
      </p:sp>
      <p:pic>
        <p:nvPicPr>
          <p:cNvPr id="414" name="Google Shape;414;p59"/>
          <p:cNvPicPr preferRelativeResize="0"/>
          <p:nvPr/>
        </p:nvPicPr>
        <p:blipFill>
          <a:blip r:embed="rId3">
            <a:alphaModFix/>
          </a:blip>
          <a:stretch>
            <a:fillRect/>
          </a:stretch>
        </p:blipFill>
        <p:spPr>
          <a:xfrm>
            <a:off x="306225" y="1204400"/>
            <a:ext cx="8602824" cy="377532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0"/>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b="1" dirty="0">
                <a:solidFill>
                  <a:srgbClr val="FF9900"/>
                </a:solidFill>
                <a:latin typeface="Calibri"/>
                <a:ea typeface="Calibri"/>
                <a:cs typeface="Calibri"/>
                <a:sym typeface="Calibri"/>
              </a:rPr>
              <a:t>KẾT LUẬN</a:t>
            </a:r>
            <a:endParaRPr dirty="0"/>
          </a:p>
        </p:txBody>
      </p:sp>
      <p:sp>
        <p:nvSpPr>
          <p:cNvPr id="420" name="Google Shape;420;p60"/>
          <p:cNvSpPr txBox="1">
            <a:spLocks noGrp="1"/>
          </p:cNvSpPr>
          <p:nvPr>
            <p:ph type="body" idx="1"/>
          </p:nvPr>
        </p:nvSpPr>
        <p:spPr>
          <a:xfrm>
            <a:off x="457200" y="1063375"/>
            <a:ext cx="8229600" cy="3881100"/>
          </a:xfrm>
          <a:prstGeom prst="rect">
            <a:avLst/>
          </a:prstGeom>
        </p:spPr>
        <p:txBody>
          <a:bodyPr spcFirstLastPara="1" wrap="square" lIns="91425" tIns="45700" rIns="91425" bIns="45700" anchor="t" anchorCtr="0">
            <a:noAutofit/>
          </a:bodyPr>
          <a:lstStyle/>
          <a:p>
            <a:pPr marL="0" lvl="0" indent="457200" algn="l" rtl="0">
              <a:lnSpc>
                <a:spcPct val="129500"/>
              </a:lnSpc>
              <a:spcBef>
                <a:spcPts val="0"/>
              </a:spcBef>
              <a:spcAft>
                <a:spcPts val="0"/>
              </a:spcAft>
              <a:buNone/>
            </a:pPr>
            <a:r>
              <a:rPr lang="vi" sz="1600" dirty="0">
                <a:latin typeface="Times New Roman"/>
                <a:ea typeface="Times New Roman"/>
                <a:cs typeface="Times New Roman"/>
                <a:sym typeface="Times New Roman"/>
              </a:rPr>
              <a:t>Đề tài “Hệ thống bán thiết bị công nghệ” là một đề tài có tính áp dụng thực tế cao kết hợp với thương mại điện tử. Qua sự hướng dẫn của cô và tìm hiểu về những vấn đề thương mại hóa, nhóm chúng em đã vận dụng những kiến thức của môn học trước và nghiên cứu, tìm hiểu, phát triển về thương mại cho hệ thống. Tuy vậy do kiến thức còn hạn hẹp nên đề tài của chúng em vẫn còn nhiều thiếu sót, hạn chế. Chúng em mong rằng sẽ nhận được những đánh giá, nhận xét, góp ý từ phía cô và các bạn để sản phẩm của nhóm có thể hoàn thiện một cách tốt nhất.</a:t>
            </a:r>
            <a:endParaRPr sz="1600" dirty="0">
              <a:latin typeface="Times New Roman"/>
              <a:ea typeface="Times New Roman"/>
              <a:cs typeface="Times New Roman"/>
              <a:sym typeface="Times New Roman"/>
            </a:endParaRPr>
          </a:p>
          <a:p>
            <a:pPr marL="0" lvl="0" indent="355600" algn="l" rtl="0">
              <a:lnSpc>
                <a:spcPct val="138000"/>
              </a:lnSpc>
              <a:spcBef>
                <a:spcPts val="800"/>
              </a:spcBef>
              <a:spcAft>
                <a:spcPts val="0"/>
              </a:spcAft>
              <a:buNone/>
            </a:pPr>
            <a:r>
              <a:rPr lang="vi" sz="1600" dirty="0">
                <a:latin typeface="Times New Roman"/>
                <a:ea typeface="Times New Roman"/>
                <a:cs typeface="Times New Roman"/>
                <a:sym typeface="Times New Roman"/>
              </a:rPr>
              <a:t>Với những thành công ban đầu, trong tương lai, việc nghiên cứu có thể tiếp tục với một số hướng như sau:</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Hoàn thiện những chức năng chính của hệ thống.</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Đưa các kỹ thuật khai phá và phân tích dữ liệu mới nhất vào hệ thống. </a:t>
            </a:r>
            <a:endParaRPr sz="1600" dirty="0">
              <a:latin typeface="Times New Roman"/>
              <a:ea typeface="Times New Roman"/>
              <a:cs typeface="Times New Roman"/>
              <a:sym typeface="Times New Roman"/>
            </a:endParaRPr>
          </a:p>
          <a:p>
            <a:pPr marL="457200" lvl="0"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Phát triển hệ thống đáp ứng các nhu cầu khác nhau của người dùng.</a:t>
            </a:r>
            <a:endParaRPr sz="16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
                                        </p:tgtEl>
                                        <p:attrNameLst>
                                          <p:attrName>style.visibility</p:attrName>
                                        </p:attrNameLst>
                                      </p:cBhvr>
                                      <p:to>
                                        <p:strVal val="visible"/>
                                      </p:to>
                                    </p:set>
                                    <p:anim calcmode="lin" valueType="num">
                                      <p:cBhvr additive="base">
                                        <p:cTn id="7" dur="500" fill="hold"/>
                                        <p:tgtEl>
                                          <p:spTgt spid="419"/>
                                        </p:tgtEl>
                                        <p:attrNameLst>
                                          <p:attrName>ppt_x</p:attrName>
                                        </p:attrNameLst>
                                      </p:cBhvr>
                                      <p:tavLst>
                                        <p:tav tm="0">
                                          <p:val>
                                            <p:strVal val="#ppt_x"/>
                                          </p:val>
                                        </p:tav>
                                        <p:tav tm="100000">
                                          <p:val>
                                            <p:strVal val="#ppt_x"/>
                                          </p:val>
                                        </p:tav>
                                      </p:tavLst>
                                    </p:anim>
                                    <p:anim calcmode="lin" valueType="num">
                                      <p:cBhvr additive="base">
                                        <p:cTn id="8" dur="500" fill="hold"/>
                                        <p:tgtEl>
                                          <p:spTgt spid="4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20">
                                            <p:txEl>
                                              <p:pRg st="0" end="0"/>
                                            </p:txEl>
                                          </p:spTgt>
                                        </p:tgtEl>
                                        <p:attrNameLst>
                                          <p:attrName>style.visibility</p:attrName>
                                        </p:attrNameLst>
                                      </p:cBhvr>
                                      <p:to>
                                        <p:strVal val="visible"/>
                                      </p:to>
                                    </p:set>
                                    <p:animEffect transition="in" filter="randombar(horizontal)">
                                      <p:cBhvr>
                                        <p:cTn id="13" dur="500"/>
                                        <p:tgtEl>
                                          <p:spTgt spid="4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20">
                                            <p:txEl>
                                              <p:pRg st="1" end="1"/>
                                            </p:txEl>
                                          </p:spTgt>
                                        </p:tgtEl>
                                        <p:attrNameLst>
                                          <p:attrName>style.visibility</p:attrName>
                                        </p:attrNameLst>
                                      </p:cBhvr>
                                      <p:to>
                                        <p:strVal val="visible"/>
                                      </p:to>
                                    </p:set>
                                    <p:animEffect transition="in" filter="randombar(horizontal)">
                                      <p:cBhvr>
                                        <p:cTn id="18" dur="500"/>
                                        <p:tgtEl>
                                          <p:spTgt spid="42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420">
                                            <p:txEl>
                                              <p:pRg st="2" end="2"/>
                                            </p:txEl>
                                          </p:spTgt>
                                        </p:tgtEl>
                                        <p:attrNameLst>
                                          <p:attrName>style.visibility</p:attrName>
                                        </p:attrNameLst>
                                      </p:cBhvr>
                                      <p:to>
                                        <p:strVal val="visible"/>
                                      </p:to>
                                    </p:set>
                                    <p:animEffect transition="in" filter="randombar(horizontal)">
                                      <p:cBhvr>
                                        <p:cTn id="23" dur="500"/>
                                        <p:tgtEl>
                                          <p:spTgt spid="4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20">
                                            <p:txEl>
                                              <p:pRg st="3" end="3"/>
                                            </p:txEl>
                                          </p:spTgt>
                                        </p:tgtEl>
                                        <p:attrNameLst>
                                          <p:attrName>style.visibility</p:attrName>
                                        </p:attrNameLst>
                                      </p:cBhvr>
                                      <p:to>
                                        <p:strVal val="visible"/>
                                      </p:to>
                                    </p:set>
                                    <p:animEffect transition="in" filter="randombar(horizontal)">
                                      <p:cBhvr>
                                        <p:cTn id="28" dur="500"/>
                                        <p:tgtEl>
                                          <p:spTgt spid="4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20">
                                            <p:txEl>
                                              <p:pRg st="4" end="4"/>
                                            </p:txEl>
                                          </p:spTgt>
                                        </p:tgtEl>
                                        <p:attrNameLst>
                                          <p:attrName>style.visibility</p:attrName>
                                        </p:attrNameLst>
                                      </p:cBhvr>
                                      <p:to>
                                        <p:strVal val="visible"/>
                                      </p:to>
                                    </p:set>
                                    <p:animEffect transition="in" filter="randombar(horizontal)">
                                      <p:cBhvr>
                                        <p:cTn id="33" dur="500"/>
                                        <p:tgtEl>
                                          <p:spTgt spid="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p:bldP spid="42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p61"/>
          <p:cNvPicPr preferRelativeResize="0"/>
          <p:nvPr/>
        </p:nvPicPr>
        <p:blipFill>
          <a:blip r:embed="rId3">
            <a:alphaModFix/>
          </a:blip>
          <a:stretch>
            <a:fillRect/>
          </a:stretch>
        </p:blipFill>
        <p:spPr>
          <a:xfrm>
            <a:off x="152400" y="152400"/>
            <a:ext cx="8911850" cy="4679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p:cTn id="7" dur="1000" fill="hold"/>
                                        <p:tgtEl>
                                          <p:spTgt spid="425"/>
                                        </p:tgtEl>
                                        <p:attrNameLst>
                                          <p:attrName>ppt_w</p:attrName>
                                        </p:attrNameLst>
                                      </p:cBhvr>
                                      <p:tavLst>
                                        <p:tav tm="0">
                                          <p:val>
                                            <p:fltVal val="0"/>
                                          </p:val>
                                        </p:tav>
                                        <p:tav tm="100000">
                                          <p:val>
                                            <p:strVal val="#ppt_w"/>
                                          </p:val>
                                        </p:tav>
                                      </p:tavLst>
                                    </p:anim>
                                    <p:anim calcmode="lin" valueType="num">
                                      <p:cBhvr>
                                        <p:cTn id="8" dur="1000" fill="hold"/>
                                        <p:tgtEl>
                                          <p:spTgt spid="425"/>
                                        </p:tgtEl>
                                        <p:attrNameLst>
                                          <p:attrName>ppt_h</p:attrName>
                                        </p:attrNameLst>
                                      </p:cBhvr>
                                      <p:tavLst>
                                        <p:tav tm="0">
                                          <p:val>
                                            <p:fltVal val="0"/>
                                          </p:val>
                                        </p:tav>
                                        <p:tav tm="100000">
                                          <p:val>
                                            <p:strVal val="#ppt_h"/>
                                          </p:val>
                                        </p:tav>
                                      </p:tavLst>
                                    </p:anim>
                                    <p:anim calcmode="lin" valueType="num">
                                      <p:cBhvr>
                                        <p:cTn id="9" dur="1000" fill="hold"/>
                                        <p:tgtEl>
                                          <p:spTgt spid="425"/>
                                        </p:tgtEl>
                                        <p:attrNameLst>
                                          <p:attrName>style.rotation</p:attrName>
                                        </p:attrNameLst>
                                      </p:cBhvr>
                                      <p:tavLst>
                                        <p:tav tm="0">
                                          <p:val>
                                            <p:fltVal val="90"/>
                                          </p:val>
                                        </p:tav>
                                        <p:tav tm="100000">
                                          <p:val>
                                            <p:fltVal val="0"/>
                                          </p:val>
                                        </p:tav>
                                      </p:tavLst>
                                    </p:anim>
                                    <p:animEffect transition="in" filter="fade">
                                      <p:cBhvr>
                                        <p:cTn id="10"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457200" y="598900"/>
            <a:ext cx="8229600" cy="52800"/>
          </a:xfrm>
          <a:prstGeom prst="rect">
            <a:avLst/>
          </a:prstGeom>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vi" sz="3000" b="1">
                <a:solidFill>
                  <a:srgbClr val="FF9900"/>
                </a:solidFill>
                <a:latin typeface="Calibri"/>
                <a:ea typeface="Calibri"/>
                <a:cs typeface="Calibri"/>
                <a:sym typeface="Calibri"/>
              </a:rPr>
              <a:t>PHÂN CÔNG CÔNG VIỆC CÁC THÀNH VIÊN</a:t>
            </a:r>
            <a:endParaRPr sz="3000">
              <a:solidFill>
                <a:srgbClr val="FF9900"/>
              </a:solidFill>
              <a:latin typeface="Calibri"/>
              <a:ea typeface="Calibri"/>
              <a:cs typeface="Calibri"/>
              <a:sym typeface="Calibri"/>
            </a:endParaRPr>
          </a:p>
          <a:p>
            <a:pPr marL="0" lvl="0" indent="0" algn="ctr" rtl="0">
              <a:spcBef>
                <a:spcPts val="0"/>
              </a:spcBef>
              <a:spcAft>
                <a:spcPts val="0"/>
              </a:spcAft>
              <a:buNone/>
            </a:pPr>
            <a:endParaRPr/>
          </a:p>
        </p:txBody>
      </p:sp>
      <p:sp>
        <p:nvSpPr>
          <p:cNvPr id="257" name="Google Shape;257;p35"/>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graphicFrame>
        <p:nvGraphicFramePr>
          <p:cNvPr id="258" name="Google Shape;258;p35"/>
          <p:cNvGraphicFramePr/>
          <p:nvPr>
            <p:extLst>
              <p:ext uri="{D42A27DB-BD31-4B8C-83A1-F6EECF244321}">
                <p14:modId xmlns:p14="http://schemas.microsoft.com/office/powerpoint/2010/main" val="3646169432"/>
              </p:ext>
            </p:extLst>
          </p:nvPr>
        </p:nvGraphicFramePr>
        <p:xfrm>
          <a:off x="360219" y="521659"/>
          <a:ext cx="8326582" cy="4724220"/>
        </p:xfrm>
        <a:graphic>
          <a:graphicData uri="http://schemas.openxmlformats.org/drawingml/2006/table">
            <a:tbl>
              <a:tblPr>
                <a:noFill/>
                <a:tableStyleId>{9D6E10EC-7883-4852-A924-85155F7A3E03}</a:tableStyleId>
              </a:tblPr>
              <a:tblGrid>
                <a:gridCol w="2493817">
                  <a:extLst>
                    <a:ext uri="{9D8B030D-6E8A-4147-A177-3AD203B41FA5}">
                      <a16:colId xmlns:a16="http://schemas.microsoft.com/office/drawing/2014/main" val="20000"/>
                    </a:ext>
                  </a:extLst>
                </a:gridCol>
                <a:gridCol w="5832765">
                  <a:extLst>
                    <a:ext uri="{9D8B030D-6E8A-4147-A177-3AD203B41FA5}">
                      <a16:colId xmlns:a16="http://schemas.microsoft.com/office/drawing/2014/main" val="20001"/>
                    </a:ext>
                  </a:extLst>
                </a:gridCol>
              </a:tblGrid>
              <a:tr h="487525">
                <a:tc>
                  <a:txBody>
                    <a:bodyPr/>
                    <a:lstStyle/>
                    <a:p>
                      <a:pPr marL="0" lvl="0" indent="0" algn="ctr" rtl="0">
                        <a:spcBef>
                          <a:spcPts val="0"/>
                        </a:spcBef>
                        <a:spcAft>
                          <a:spcPts val="0"/>
                        </a:spcAft>
                        <a:buNone/>
                      </a:pPr>
                      <a:r>
                        <a:rPr lang="vi" sz="2200" b="1" dirty="0">
                          <a:solidFill>
                            <a:schemeClr val="dk1"/>
                          </a:solidFill>
                        </a:rPr>
                        <a:t>Họ và tên</a:t>
                      </a:r>
                      <a:endParaRPr sz="2200" b="1" dirty="0">
                        <a:solidFill>
                          <a:schemeClr val="dk1"/>
                        </a:solidFill>
                      </a:endParaRPr>
                    </a:p>
                  </a:txBody>
                  <a:tcPr marL="91425" marR="91425" marT="91425" marB="91425"/>
                </a:tc>
                <a:tc>
                  <a:txBody>
                    <a:bodyPr/>
                    <a:lstStyle/>
                    <a:p>
                      <a:pPr marL="0" lvl="0" indent="0" algn="ctr" rtl="0">
                        <a:spcBef>
                          <a:spcPts val="0"/>
                        </a:spcBef>
                        <a:spcAft>
                          <a:spcPts val="0"/>
                        </a:spcAft>
                        <a:buNone/>
                      </a:pPr>
                      <a:r>
                        <a:rPr lang="vi" sz="2200" b="1" dirty="0">
                          <a:solidFill>
                            <a:schemeClr val="dk1"/>
                          </a:solidFill>
                        </a:rPr>
                        <a:t>Công việc</a:t>
                      </a:r>
                      <a:endParaRPr sz="2200" b="1" dirty="0">
                        <a:solidFill>
                          <a:schemeClr val="dk1"/>
                        </a:solidFill>
                      </a:endParaRPr>
                    </a:p>
                  </a:txBody>
                  <a:tcPr marL="91425" marR="91425" marT="91425" marB="91425"/>
                </a:tc>
                <a:extLst>
                  <a:ext uri="{0D108BD9-81ED-4DB2-BD59-A6C34878D82A}">
                    <a16:rowId xmlns:a16="http://schemas.microsoft.com/office/drawing/2014/main" val="10000"/>
                  </a:ext>
                </a:extLst>
              </a:tr>
              <a:tr h="823063">
                <a:tc>
                  <a:txBody>
                    <a:bodyPr/>
                    <a:lstStyle/>
                    <a:p>
                      <a:pPr marL="0" marR="0" lvl="0" indent="0" algn="l" rtl="0">
                        <a:lnSpc>
                          <a:spcPct val="150000"/>
                        </a:lnSpc>
                        <a:spcBef>
                          <a:spcPts val="0"/>
                        </a:spcBef>
                        <a:spcAft>
                          <a:spcPts val="0"/>
                        </a:spcAft>
                        <a:buNone/>
                      </a:pPr>
                      <a:r>
                        <a:rPr lang="vi" sz="1600" dirty="0">
                          <a:solidFill>
                            <a:schemeClr val="dk1"/>
                          </a:solidFill>
                          <a:latin typeface="Times New Roman"/>
                          <a:ea typeface="Times New Roman"/>
                          <a:cs typeface="Times New Roman"/>
                          <a:sym typeface="Times New Roman"/>
                        </a:rPr>
                        <a:t>Đoàn Hải Long </a:t>
                      </a:r>
                      <a:endParaRPr sz="1700" dirty="0">
                        <a:solidFill>
                          <a:schemeClr val="dk1"/>
                        </a:solidFill>
                      </a:endParaRPr>
                    </a:p>
                  </a:txBody>
                  <a:tcPr marL="91425" marR="91425" marT="91425" marB="91425"/>
                </a:tc>
                <a:tc>
                  <a:txBody>
                    <a:bodyPr/>
                    <a:lstStyle/>
                    <a:p>
                      <a:pPr marL="0" marR="0" lvl="0" indent="0" algn="l" rtl="0">
                        <a:lnSpc>
                          <a:spcPct val="150000"/>
                        </a:lnSpc>
                        <a:spcBef>
                          <a:spcPts val="0"/>
                        </a:spcBef>
                        <a:spcAft>
                          <a:spcPts val="0"/>
                        </a:spcAft>
                        <a:buNone/>
                      </a:pPr>
                      <a:r>
                        <a:rPr lang="vi" sz="1600">
                          <a:solidFill>
                            <a:schemeClr val="dk1"/>
                          </a:solidFill>
                          <a:latin typeface="Times New Roman"/>
                          <a:ea typeface="Times New Roman"/>
                          <a:cs typeface="Times New Roman"/>
                          <a:sym typeface="Times New Roman"/>
                        </a:rPr>
                        <a:t>Khởi tạo dự án,thiết kế csdl, thiết kế giao diện, khảo sát, biểu đồ quan hệ csdl, thiết kế chức năng</a:t>
                      </a:r>
                      <a:endParaRPr sz="1700">
                        <a:solidFill>
                          <a:schemeClr val="dk1"/>
                        </a:solidFill>
                      </a:endParaRPr>
                    </a:p>
                  </a:txBody>
                  <a:tcPr marL="91425" marR="91425" marT="91425" marB="91425"/>
                </a:tc>
                <a:extLst>
                  <a:ext uri="{0D108BD9-81ED-4DB2-BD59-A6C34878D82A}">
                    <a16:rowId xmlns:a16="http://schemas.microsoft.com/office/drawing/2014/main" val="10001"/>
                  </a:ext>
                </a:extLst>
              </a:tr>
              <a:tr h="823063">
                <a:tc>
                  <a:txBody>
                    <a:bodyPr/>
                    <a:lstStyle/>
                    <a:p>
                      <a:pPr marL="0" lvl="0" indent="0" algn="l" rtl="0">
                        <a:spcBef>
                          <a:spcPts val="0"/>
                        </a:spcBef>
                        <a:spcAft>
                          <a:spcPts val="0"/>
                        </a:spcAft>
                        <a:buNone/>
                      </a:pPr>
                      <a:r>
                        <a:rPr lang="vi" sz="1600">
                          <a:solidFill>
                            <a:schemeClr val="dk1"/>
                          </a:solidFill>
                        </a:rPr>
                        <a:t>Đào Văn Hải</a:t>
                      </a:r>
                      <a:endParaRPr sz="1600">
                        <a:solidFill>
                          <a:schemeClr val="dk1"/>
                        </a:solidFill>
                      </a:endParaRPr>
                    </a:p>
                  </a:txBody>
                  <a:tcPr marL="91425" marR="91425" marT="91425" marB="91425"/>
                </a:tc>
                <a:tc>
                  <a:txBody>
                    <a:bodyPr/>
                    <a:lstStyle/>
                    <a:p>
                      <a:pPr marL="0" marR="0" lvl="0" indent="0" algn="l" rtl="0">
                        <a:lnSpc>
                          <a:spcPct val="150000"/>
                        </a:lnSpc>
                        <a:spcBef>
                          <a:spcPts val="0"/>
                        </a:spcBef>
                        <a:spcAft>
                          <a:spcPts val="0"/>
                        </a:spcAft>
                        <a:buNone/>
                      </a:pPr>
                      <a:r>
                        <a:rPr lang="vi" sz="1600">
                          <a:solidFill>
                            <a:schemeClr val="dk1"/>
                          </a:solidFill>
                          <a:latin typeface="Times New Roman"/>
                          <a:ea typeface="Times New Roman"/>
                          <a:cs typeface="Times New Roman"/>
                          <a:sym typeface="Times New Roman"/>
                        </a:rPr>
                        <a:t>Kế hoạch dự án, sơ đồ phân rã công việc, thiết kế chức năng, quản lý rủi ro, quản lý thời gian</a:t>
                      </a:r>
                      <a:endParaRPr sz="1700">
                        <a:solidFill>
                          <a:schemeClr val="dk1"/>
                        </a:solidFill>
                      </a:endParaRPr>
                    </a:p>
                  </a:txBody>
                  <a:tcPr marL="91425" marR="91425" marT="91425" marB="91425"/>
                </a:tc>
                <a:extLst>
                  <a:ext uri="{0D108BD9-81ED-4DB2-BD59-A6C34878D82A}">
                    <a16:rowId xmlns:a16="http://schemas.microsoft.com/office/drawing/2014/main" val="10002"/>
                  </a:ext>
                </a:extLst>
              </a:tr>
              <a:tr h="823063">
                <a:tc>
                  <a:txBody>
                    <a:bodyPr/>
                    <a:lstStyle/>
                    <a:p>
                      <a:pPr marL="0" lvl="0" indent="0" algn="l" rtl="0">
                        <a:spcBef>
                          <a:spcPts val="0"/>
                        </a:spcBef>
                        <a:spcAft>
                          <a:spcPts val="0"/>
                        </a:spcAft>
                        <a:buNone/>
                      </a:pPr>
                      <a:r>
                        <a:rPr lang="vi">
                          <a:solidFill>
                            <a:schemeClr val="dk1"/>
                          </a:solidFill>
                        </a:rPr>
                        <a:t>Nguyễn Nhật Minh</a:t>
                      </a:r>
                      <a:endParaRPr>
                        <a:solidFill>
                          <a:schemeClr val="dk1"/>
                        </a:solidFill>
                      </a:endParaRPr>
                    </a:p>
                  </a:txBody>
                  <a:tcPr marL="91425" marR="91425" marT="91425" marB="91425"/>
                </a:tc>
                <a:tc>
                  <a:txBody>
                    <a:bodyPr/>
                    <a:lstStyle/>
                    <a:p>
                      <a:pPr marL="0" marR="0" lvl="0" indent="0" algn="l" rtl="0">
                        <a:lnSpc>
                          <a:spcPct val="150000"/>
                        </a:lnSpc>
                        <a:spcBef>
                          <a:spcPts val="0"/>
                        </a:spcBef>
                        <a:spcAft>
                          <a:spcPts val="0"/>
                        </a:spcAft>
                        <a:buNone/>
                      </a:pPr>
                      <a:r>
                        <a:rPr lang="vi" sz="1600" dirty="0">
                          <a:solidFill>
                            <a:schemeClr val="dk1"/>
                          </a:solidFill>
                          <a:latin typeface="Times New Roman"/>
                          <a:ea typeface="Times New Roman"/>
                          <a:cs typeface="Times New Roman"/>
                          <a:sym typeface="Times New Roman"/>
                        </a:rPr>
                        <a:t>Gặp gỡ và khảo sát khách hàng,phân tích và thiết kế hệ thống, chi phí, chuyển giao, thiết kế giao diện, phạm vi tài nguyên</a:t>
                      </a:r>
                      <a:endParaRPr sz="1700" dirty="0">
                        <a:solidFill>
                          <a:schemeClr val="dk1"/>
                        </a:solidFill>
                      </a:endParaRPr>
                    </a:p>
                  </a:txBody>
                  <a:tcPr marL="91425" marR="91425" marT="91425" marB="91425"/>
                </a:tc>
                <a:extLst>
                  <a:ext uri="{0D108BD9-81ED-4DB2-BD59-A6C34878D82A}">
                    <a16:rowId xmlns:a16="http://schemas.microsoft.com/office/drawing/2014/main" val="10003"/>
                  </a:ext>
                </a:extLst>
              </a:tr>
              <a:tr h="523742">
                <a:tc>
                  <a:txBody>
                    <a:bodyPr/>
                    <a:lstStyle/>
                    <a:p>
                      <a:pPr marL="0" lvl="0" indent="0" algn="l" rtl="0">
                        <a:spcBef>
                          <a:spcPts val="0"/>
                        </a:spcBef>
                        <a:spcAft>
                          <a:spcPts val="0"/>
                        </a:spcAft>
                        <a:buNone/>
                      </a:pPr>
                      <a:r>
                        <a:rPr lang="vi">
                          <a:solidFill>
                            <a:schemeClr val="dk1"/>
                          </a:solidFill>
                        </a:rPr>
                        <a:t>Phùng Quang Anh</a:t>
                      </a:r>
                      <a:endParaRPr>
                        <a:solidFill>
                          <a:schemeClr val="dk1"/>
                        </a:solidFill>
                      </a:endParaRPr>
                    </a:p>
                  </a:txBody>
                  <a:tcPr marL="91425" marR="91425" marT="91425" marB="91425"/>
                </a:tc>
                <a:tc>
                  <a:txBody>
                    <a:bodyPr/>
                    <a:lstStyle/>
                    <a:p>
                      <a:pPr marL="0" marR="0" lvl="0" indent="0" algn="l" rtl="0">
                        <a:lnSpc>
                          <a:spcPct val="150000"/>
                        </a:lnSpc>
                        <a:spcBef>
                          <a:spcPts val="0"/>
                        </a:spcBef>
                        <a:spcAft>
                          <a:spcPts val="0"/>
                        </a:spcAft>
                        <a:buNone/>
                      </a:pPr>
                      <a:r>
                        <a:rPr lang="vi" sz="1600">
                          <a:solidFill>
                            <a:schemeClr val="dk1"/>
                          </a:solidFill>
                          <a:latin typeface="Times New Roman"/>
                          <a:ea typeface="Times New Roman"/>
                          <a:cs typeface="Times New Roman"/>
                          <a:sym typeface="Times New Roman"/>
                        </a:rPr>
                        <a:t>Thiết kế biểu đồ ngữ cảnh,biểu đồ hoạt động,biểu đồ usecase</a:t>
                      </a:r>
                      <a:endParaRPr sz="1700">
                        <a:solidFill>
                          <a:schemeClr val="dk1"/>
                        </a:solidFill>
                      </a:endParaRPr>
                    </a:p>
                  </a:txBody>
                  <a:tcPr marL="91425" marR="91425" marT="91425" marB="91425"/>
                </a:tc>
                <a:extLst>
                  <a:ext uri="{0D108BD9-81ED-4DB2-BD59-A6C34878D82A}">
                    <a16:rowId xmlns:a16="http://schemas.microsoft.com/office/drawing/2014/main" val="10004"/>
                  </a:ext>
                </a:extLst>
              </a:tr>
              <a:tr h="823063">
                <a:tc>
                  <a:txBody>
                    <a:bodyPr/>
                    <a:lstStyle/>
                    <a:p>
                      <a:pPr marL="0" lvl="0" indent="0" algn="l" rtl="0">
                        <a:spcBef>
                          <a:spcPts val="0"/>
                        </a:spcBef>
                        <a:spcAft>
                          <a:spcPts val="0"/>
                        </a:spcAft>
                        <a:buNone/>
                      </a:pPr>
                      <a:r>
                        <a:rPr lang="vi" dirty="0">
                          <a:solidFill>
                            <a:schemeClr val="dk1"/>
                          </a:solidFill>
                        </a:rPr>
                        <a:t>Lê Trọng Ninh</a:t>
                      </a:r>
                      <a:endParaRPr dirty="0">
                        <a:solidFill>
                          <a:schemeClr val="dk1"/>
                        </a:solidFill>
                      </a:endParaRPr>
                    </a:p>
                  </a:txBody>
                  <a:tcPr marL="91425" marR="91425" marT="91425" marB="91425"/>
                </a:tc>
                <a:tc>
                  <a:txBody>
                    <a:bodyPr/>
                    <a:lstStyle/>
                    <a:p>
                      <a:pPr marL="0" marR="0" lvl="0" indent="0" algn="l" rtl="0">
                        <a:lnSpc>
                          <a:spcPct val="150000"/>
                        </a:lnSpc>
                        <a:spcBef>
                          <a:spcPts val="0"/>
                        </a:spcBef>
                        <a:spcAft>
                          <a:spcPts val="0"/>
                        </a:spcAft>
                        <a:buNone/>
                      </a:pPr>
                      <a:r>
                        <a:rPr lang="vi" sz="1600" dirty="0">
                          <a:solidFill>
                            <a:schemeClr val="dk1"/>
                          </a:solidFill>
                          <a:latin typeface="Times New Roman"/>
                          <a:ea typeface="Times New Roman"/>
                          <a:cs typeface="Times New Roman"/>
                          <a:sym typeface="Times New Roman"/>
                        </a:rPr>
                        <a:t>Kiểm thử, tôn chỉ,xây dựng kế hoạch, quản lý thời gian,gặp gỡ và khảo sát, chuyển giao,quản lý chi phí </a:t>
                      </a:r>
                      <a:endParaRPr sz="1700" dirty="0">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circle(in)">
                                      <p:cBhvr>
                                        <p:cTn id="7" dur="2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lnSpc>
                <a:spcPct val="85000"/>
              </a:lnSpc>
              <a:spcBef>
                <a:spcPts val="0"/>
              </a:spcBef>
              <a:spcAft>
                <a:spcPts val="0"/>
              </a:spcAft>
              <a:buClr>
                <a:srgbClr val="3F3F3F"/>
              </a:buClr>
              <a:buSzPts val="4800"/>
              <a:buFont typeface="Calibri"/>
              <a:buNone/>
            </a:pPr>
            <a:r>
              <a:rPr lang="vi" sz="3800" b="1" dirty="0">
                <a:solidFill>
                  <a:srgbClr val="FF9900"/>
                </a:solidFill>
                <a:latin typeface="Arial"/>
                <a:ea typeface="Arial"/>
                <a:cs typeface="Arial"/>
                <a:sym typeface="Arial"/>
              </a:rPr>
              <a:t>LÝ DO CHỌN ĐỀ TÀI</a:t>
            </a:r>
            <a:endParaRPr sz="2900" dirty="0">
              <a:solidFill>
                <a:srgbClr val="FF9900"/>
              </a:solidFill>
              <a:latin typeface="Arial"/>
              <a:ea typeface="Arial"/>
              <a:cs typeface="Arial"/>
              <a:sym typeface="Arial"/>
            </a:endParaRPr>
          </a:p>
        </p:txBody>
      </p:sp>
      <p:sp>
        <p:nvSpPr>
          <p:cNvPr id="264" name="Google Shape;264;p36"/>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457200" lvl="0" indent="-317500" algn="l" rtl="0">
              <a:lnSpc>
                <a:spcPct val="150000"/>
              </a:lnSpc>
              <a:spcBef>
                <a:spcPts val="0"/>
              </a:spcBef>
              <a:spcAft>
                <a:spcPts val="0"/>
              </a:spcAft>
              <a:buSzPts val="1400"/>
              <a:buFont typeface="Times New Roman"/>
              <a:buChar char="-"/>
            </a:pPr>
            <a:r>
              <a:rPr lang="vi" sz="1400" dirty="0">
                <a:latin typeface="Times New Roman"/>
                <a:ea typeface="Times New Roman"/>
                <a:cs typeface="Times New Roman"/>
                <a:sym typeface="Times New Roman"/>
              </a:rPr>
              <a:t>Hiện nay công nghệ thông tin ngày càng phát triển mạnh mẽ Internet được phổ biến rộng rãi nhu cầu đặt hàng  trực tuyến ngày càng tăng nên việc đặt mua các sản phẩm công nghệ qua mạng không còn mới lạ với mọi người. Đây cũng là một cơ hội rất lớn cho những thương mại điện tử ở Việt Nam phát triển đề tài xây dựng website giới thiệu và đặt mua hàng trực tuyến rất thực tế và phù hợp với tình hình hiện nay .Việc thiết lập một website đặt mua thiết bị công nghệ trực tuyến nhanh chóng với nhiều dịch vụ tiện ích và hoàn toàn miễn phí có thể quảng bá được các sản phẩm mới tạo cơ hội thuận lợi cho mọi người tiết kiệm được khoảng thời gian và hoàn toàn thuận lợi cho tất cả mọi người =&gt;đây có thể coi là giải pháp tối ưu thiết thực đối với nhu cầu mua sắm online ngày càng cao. </a:t>
            </a:r>
            <a:endParaRPr sz="1600" dirty="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vi" sz="1400" dirty="0">
                <a:latin typeface="Times New Roman"/>
                <a:ea typeface="Times New Roman"/>
                <a:cs typeface="Times New Roman"/>
                <a:sym typeface="Times New Roman"/>
              </a:rPr>
              <a:t>Vì vậy , nhóm em đã tập trung tìm hiểu và thực hiện đề tài “ XÂY DỰNG WEBSITE BÁN THIẾT BỊ CÔNG NGHỆ”. Để thực hiện được dự án này, nhóm em đã được G.V Trần Hồng Diệp chỉ dạy và hỗ trợ rất nhiều.</a:t>
            </a:r>
            <a:endParaRPr sz="1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wipe(down)">
                                      <p:cBhvr>
                                        <p:cTn id="7" dur="5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4">
                                            <p:txEl>
                                              <p:pRg st="0" end="0"/>
                                            </p:txEl>
                                          </p:spTgt>
                                        </p:tgtEl>
                                        <p:attrNameLst>
                                          <p:attrName>style.visibility</p:attrName>
                                        </p:attrNameLst>
                                      </p:cBhvr>
                                      <p:to>
                                        <p:strVal val="visible"/>
                                      </p:to>
                                    </p:set>
                                    <p:animEffect transition="in" filter="fade">
                                      <p:cBhvr>
                                        <p:cTn id="12" dur="500"/>
                                        <p:tgtEl>
                                          <p:spTgt spid="26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4">
                                            <p:txEl>
                                              <p:pRg st="1" end="1"/>
                                            </p:txEl>
                                          </p:spTgt>
                                        </p:tgtEl>
                                        <p:attrNameLst>
                                          <p:attrName>style.visibility</p:attrName>
                                        </p:attrNameLst>
                                      </p:cBhvr>
                                      <p:to>
                                        <p:strVal val="visible"/>
                                      </p:to>
                                    </p:set>
                                    <p:animEffect transition="in" filter="fade">
                                      <p:cBhvr>
                                        <p:cTn id="17" dur="500"/>
                                        <p:tgtEl>
                                          <p:spTgt spid="2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26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lnSpc>
                <a:spcPct val="85000"/>
              </a:lnSpc>
              <a:spcBef>
                <a:spcPts val="0"/>
              </a:spcBef>
              <a:spcAft>
                <a:spcPts val="0"/>
              </a:spcAft>
              <a:buNone/>
            </a:pPr>
            <a:endParaRPr sz="4320" b="1" dirty="0">
              <a:solidFill>
                <a:srgbClr val="3F3F3F"/>
              </a:solidFill>
              <a:latin typeface="Calibri"/>
              <a:ea typeface="Calibri"/>
              <a:cs typeface="Calibri"/>
              <a:sym typeface="Calibri"/>
            </a:endParaRPr>
          </a:p>
          <a:p>
            <a:pPr marL="0" lvl="0" indent="0" algn="ctr" rtl="0">
              <a:lnSpc>
                <a:spcPct val="85000"/>
              </a:lnSpc>
              <a:spcBef>
                <a:spcPts val="0"/>
              </a:spcBef>
              <a:spcAft>
                <a:spcPts val="0"/>
              </a:spcAft>
              <a:buClr>
                <a:srgbClr val="3F3F3F"/>
              </a:buClr>
              <a:buSzPts val="4320"/>
              <a:buFont typeface="Calibri"/>
              <a:buNone/>
            </a:pPr>
            <a:r>
              <a:rPr lang="vi" sz="4020" b="1" dirty="0">
                <a:solidFill>
                  <a:srgbClr val="FF9900"/>
                </a:solidFill>
                <a:latin typeface="Calibri"/>
                <a:ea typeface="Calibri"/>
                <a:cs typeface="Calibri"/>
                <a:sym typeface="Calibri"/>
              </a:rPr>
              <a:t>TỔNG QUAN VỀ DỰ ÁN</a:t>
            </a:r>
            <a:endParaRPr sz="4020" b="1" dirty="0">
              <a:solidFill>
                <a:srgbClr val="FF9900"/>
              </a:solidFill>
              <a:latin typeface="Calibri"/>
              <a:ea typeface="Calibri"/>
              <a:cs typeface="Calibri"/>
              <a:sym typeface="Calibri"/>
            </a:endParaRPr>
          </a:p>
          <a:p>
            <a:pPr marL="0" lvl="0" indent="0" algn="ctr" rtl="0">
              <a:spcBef>
                <a:spcPts val="0"/>
              </a:spcBef>
              <a:spcAft>
                <a:spcPts val="0"/>
              </a:spcAft>
              <a:buNone/>
            </a:pPr>
            <a:endParaRPr dirty="0"/>
          </a:p>
        </p:txBody>
      </p:sp>
      <p:sp>
        <p:nvSpPr>
          <p:cNvPr id="270" name="Google Shape;270;p37"/>
          <p:cNvSpPr txBox="1">
            <a:spLocks noGrp="1"/>
          </p:cNvSpPr>
          <p:nvPr>
            <p:ph type="body" idx="1"/>
          </p:nvPr>
        </p:nvSpPr>
        <p:spPr>
          <a:xfrm>
            <a:off x="457200" y="1200150"/>
            <a:ext cx="8686800" cy="39432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300"/>
              <a:buFont typeface="Arial"/>
              <a:buNone/>
            </a:pPr>
            <a:r>
              <a:rPr lang="vi" sz="2300" dirty="0">
                <a:latin typeface="Calibri"/>
                <a:ea typeface="Calibri"/>
                <a:cs typeface="Calibri"/>
                <a:sym typeface="Calibri"/>
              </a:rPr>
              <a:t>⮚</a:t>
            </a:r>
            <a:r>
              <a:rPr lang="vi" sz="2300" dirty="0">
                <a:solidFill>
                  <a:srgbClr val="3F3F3F"/>
                </a:solidFill>
                <a:latin typeface="Calibri"/>
                <a:ea typeface="Calibri"/>
                <a:cs typeface="Calibri"/>
                <a:sym typeface="Calibri"/>
              </a:rPr>
              <a:t> </a:t>
            </a:r>
            <a:r>
              <a:rPr lang="vi" dirty="0">
                <a:latin typeface="Times New Roman"/>
                <a:ea typeface="Times New Roman"/>
                <a:cs typeface="Times New Roman"/>
                <a:sym typeface="Times New Roman"/>
              </a:rPr>
              <a:t>Tên dự án: Quản lý hệ thống bán thiết bị công nghệ</a:t>
            </a:r>
            <a:endParaRPr sz="2400" dirty="0">
              <a:latin typeface="Calibri"/>
              <a:ea typeface="Calibri"/>
              <a:cs typeface="Calibri"/>
              <a:sym typeface="Calibri"/>
            </a:endParaRPr>
          </a:p>
          <a:p>
            <a:pPr marL="0" lvl="0" indent="0" algn="l" rtl="0">
              <a:lnSpc>
                <a:spcPct val="90000"/>
              </a:lnSpc>
              <a:spcBef>
                <a:spcPts val="0"/>
              </a:spcBef>
              <a:spcAft>
                <a:spcPts val="0"/>
              </a:spcAft>
              <a:buNone/>
            </a:pPr>
            <a:r>
              <a:rPr lang="vi" sz="2300" dirty="0">
                <a:latin typeface="Calibri"/>
                <a:ea typeface="Calibri"/>
                <a:cs typeface="Calibri"/>
                <a:sym typeface="Calibri"/>
              </a:rPr>
              <a:t>⮚</a:t>
            </a:r>
            <a:r>
              <a:rPr lang="vi" sz="2300" dirty="0">
                <a:solidFill>
                  <a:srgbClr val="3F3F3F"/>
                </a:solidFill>
                <a:latin typeface="Calibri"/>
                <a:ea typeface="Calibri"/>
                <a:cs typeface="Calibri"/>
                <a:sym typeface="Calibri"/>
              </a:rPr>
              <a:t> </a:t>
            </a:r>
            <a:r>
              <a:rPr lang="vi" dirty="0">
                <a:latin typeface="Times New Roman"/>
                <a:ea typeface="Times New Roman"/>
                <a:cs typeface="Times New Roman"/>
                <a:sym typeface="Times New Roman"/>
              </a:rPr>
              <a:t>Mục tiêu dự án:</a:t>
            </a:r>
            <a:endParaRPr sz="2000" dirty="0">
              <a:latin typeface="Times New Roman"/>
              <a:ea typeface="Times New Roman"/>
              <a:cs typeface="Times New Roman"/>
              <a:sym typeface="Times New Roman"/>
            </a:endParaRPr>
          </a:p>
          <a:p>
            <a:pPr marL="723900" lvl="0"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Về phía giao diện người dùng:</a:t>
            </a:r>
            <a:endParaRPr sz="1600" dirty="0">
              <a:latin typeface="Times New Roman"/>
              <a:ea typeface="Times New Roman"/>
              <a:cs typeface="Times New Roman"/>
              <a:sym typeface="Times New Roman"/>
            </a:endParaRPr>
          </a:p>
          <a:p>
            <a:pPr marL="457200" lvl="0" indent="457200" algn="l" rtl="0">
              <a:lnSpc>
                <a:spcPct val="138000"/>
              </a:lnSpc>
              <a:spcBef>
                <a:spcPts val="0"/>
              </a:spcBef>
              <a:spcAft>
                <a:spcPts val="0"/>
              </a:spcAft>
              <a:buNone/>
            </a:pPr>
            <a:r>
              <a:rPr lang="vi" sz="1600" dirty="0">
                <a:latin typeface="Times New Roman"/>
                <a:ea typeface="Times New Roman"/>
                <a:cs typeface="Times New Roman"/>
                <a:sym typeface="Times New Roman"/>
              </a:rPr>
              <a:t>Giao diện dễ nhìn, thân thiện với người dùng.</a:t>
            </a:r>
            <a:endParaRPr sz="1600" dirty="0">
              <a:latin typeface="Times New Roman"/>
              <a:ea typeface="Times New Roman"/>
              <a:cs typeface="Times New Roman"/>
              <a:sym typeface="Times New Roman"/>
            </a:endParaRPr>
          </a:p>
          <a:p>
            <a:pPr marL="457200" lvl="0" indent="457200" algn="l" rtl="0">
              <a:lnSpc>
                <a:spcPct val="138000"/>
              </a:lnSpc>
              <a:spcBef>
                <a:spcPts val="0"/>
              </a:spcBef>
              <a:spcAft>
                <a:spcPts val="0"/>
              </a:spcAft>
              <a:buNone/>
            </a:pPr>
            <a:r>
              <a:rPr lang="vi" sz="1600" dirty="0">
                <a:latin typeface="Times New Roman"/>
                <a:ea typeface="Times New Roman"/>
                <a:cs typeface="Times New Roman"/>
                <a:sym typeface="Times New Roman"/>
              </a:rPr>
              <a:t>Dễ sử dụng.</a:t>
            </a:r>
            <a:endParaRPr sz="1600" dirty="0">
              <a:latin typeface="Times New Roman"/>
              <a:ea typeface="Times New Roman"/>
              <a:cs typeface="Times New Roman"/>
              <a:sym typeface="Times New Roman"/>
            </a:endParaRPr>
          </a:p>
          <a:p>
            <a:pPr marL="457200" lvl="0" indent="457200" algn="l" rtl="0">
              <a:lnSpc>
                <a:spcPct val="138000"/>
              </a:lnSpc>
              <a:spcBef>
                <a:spcPts val="0"/>
              </a:spcBef>
              <a:spcAft>
                <a:spcPts val="0"/>
              </a:spcAft>
              <a:buNone/>
            </a:pPr>
            <a:r>
              <a:rPr lang="vi" sz="1600" dirty="0">
                <a:latin typeface="Times New Roman"/>
                <a:ea typeface="Times New Roman"/>
                <a:cs typeface="Times New Roman"/>
                <a:sym typeface="Times New Roman"/>
              </a:rPr>
              <a:t>Thông tin hiển thị chi tiết, khoa học nhất.</a:t>
            </a:r>
            <a:endParaRPr sz="1600" dirty="0">
              <a:latin typeface="Times New Roman"/>
              <a:ea typeface="Times New Roman"/>
              <a:cs typeface="Times New Roman"/>
              <a:sym typeface="Times New Roman"/>
            </a:endParaRPr>
          </a:p>
          <a:p>
            <a:pPr marL="723900" lvl="0"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Các chức năng:</a:t>
            </a:r>
            <a:endParaRPr sz="1600" dirty="0">
              <a:latin typeface="Times New Roman"/>
              <a:ea typeface="Times New Roman"/>
              <a:cs typeface="Times New Roman"/>
              <a:sym typeface="Times New Roman"/>
            </a:endParaRPr>
          </a:p>
          <a:p>
            <a:pPr marL="914400" lvl="0" indent="0" algn="l" rtl="0">
              <a:lnSpc>
                <a:spcPct val="138000"/>
              </a:lnSpc>
              <a:spcBef>
                <a:spcPts val="0"/>
              </a:spcBef>
              <a:spcAft>
                <a:spcPts val="0"/>
              </a:spcAft>
              <a:buNone/>
            </a:pPr>
            <a:r>
              <a:rPr lang="vi" sz="1600" dirty="0">
                <a:latin typeface="Times New Roman"/>
                <a:ea typeface="Times New Roman"/>
                <a:cs typeface="Times New Roman"/>
                <a:sym typeface="Times New Roman"/>
              </a:rPr>
              <a:t>Đăng nhập, đăng ký.</a:t>
            </a:r>
            <a:endParaRPr sz="1600" dirty="0">
              <a:latin typeface="Times New Roman"/>
              <a:ea typeface="Times New Roman"/>
              <a:cs typeface="Times New Roman"/>
              <a:sym typeface="Times New Roman"/>
            </a:endParaRPr>
          </a:p>
          <a:p>
            <a:pPr marL="914400" lvl="0" indent="0" algn="l" rtl="0">
              <a:lnSpc>
                <a:spcPct val="138000"/>
              </a:lnSpc>
              <a:spcBef>
                <a:spcPts val="0"/>
              </a:spcBef>
              <a:spcAft>
                <a:spcPts val="0"/>
              </a:spcAft>
              <a:buNone/>
            </a:pPr>
            <a:r>
              <a:rPr lang="vi" sz="1600" dirty="0">
                <a:latin typeface="Times New Roman"/>
                <a:ea typeface="Times New Roman"/>
                <a:cs typeface="Times New Roman"/>
                <a:sym typeface="Times New Roman"/>
              </a:rPr>
              <a:t>Khách hàng xem hàng, đặt hàng, mua hàng, thanh toán online.</a:t>
            </a:r>
            <a:endParaRPr sz="1600" dirty="0">
              <a:latin typeface="Times New Roman"/>
              <a:ea typeface="Times New Roman"/>
              <a:cs typeface="Times New Roman"/>
              <a:sym typeface="Times New Roman"/>
            </a:endParaRPr>
          </a:p>
          <a:p>
            <a:pPr marL="914400" lvl="0" indent="0" algn="l" rtl="0">
              <a:lnSpc>
                <a:spcPct val="138000"/>
              </a:lnSpc>
              <a:spcBef>
                <a:spcPts val="0"/>
              </a:spcBef>
              <a:spcAft>
                <a:spcPts val="0"/>
              </a:spcAft>
              <a:buNone/>
            </a:pPr>
            <a:r>
              <a:rPr lang="vi" sz="1600" dirty="0">
                <a:latin typeface="Times New Roman"/>
                <a:ea typeface="Times New Roman"/>
                <a:cs typeface="Times New Roman"/>
                <a:sym typeface="Times New Roman"/>
              </a:rPr>
              <a:t>Người quản lý thống kê, quản lý sản phẩm, hóa đơn, doanh thu.</a:t>
            </a:r>
            <a:endParaRPr sz="1600" dirty="0">
              <a:latin typeface="Times New Roman"/>
              <a:ea typeface="Times New Roman"/>
              <a:cs typeface="Times New Roman"/>
              <a:sym typeface="Times New Roman"/>
            </a:endParaRPr>
          </a:p>
          <a:p>
            <a:pPr marL="914400" lvl="0" indent="0" algn="l" rtl="0">
              <a:lnSpc>
                <a:spcPct val="138000"/>
              </a:lnSpc>
              <a:spcBef>
                <a:spcPts val="0"/>
              </a:spcBef>
              <a:spcAft>
                <a:spcPts val="0"/>
              </a:spcAft>
              <a:buNone/>
            </a:pPr>
            <a:r>
              <a:rPr lang="vi" sz="1600" dirty="0">
                <a:latin typeface="Times New Roman"/>
                <a:ea typeface="Times New Roman"/>
                <a:cs typeface="Times New Roman"/>
                <a:sym typeface="Times New Roman"/>
              </a:rPr>
              <a:t>Nhân viên xử lý đơn đặt hàng của khách hàng.</a:t>
            </a:r>
            <a:endParaRPr sz="16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wipe(down)">
                                      <p:cBhvr>
                                        <p:cTn id="7" dur="5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0">
                                            <p:txEl>
                                              <p:pRg st="0" end="0"/>
                                            </p:txEl>
                                          </p:spTgt>
                                        </p:tgtEl>
                                        <p:attrNameLst>
                                          <p:attrName>style.visibility</p:attrName>
                                        </p:attrNameLst>
                                      </p:cBhvr>
                                      <p:to>
                                        <p:strVal val="visible"/>
                                      </p:to>
                                    </p:set>
                                    <p:anim calcmode="lin" valueType="num">
                                      <p:cBhvr additive="base">
                                        <p:cTn id="12" dur="500" fill="hold"/>
                                        <p:tgtEl>
                                          <p:spTgt spid="27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0">
                                            <p:txEl>
                                              <p:pRg st="1" end="1"/>
                                            </p:txEl>
                                          </p:spTgt>
                                        </p:tgtEl>
                                        <p:attrNameLst>
                                          <p:attrName>style.visibility</p:attrName>
                                        </p:attrNameLst>
                                      </p:cBhvr>
                                      <p:to>
                                        <p:strVal val="visible"/>
                                      </p:to>
                                    </p:set>
                                    <p:anim calcmode="lin" valueType="num">
                                      <p:cBhvr additive="base">
                                        <p:cTn id="18" dur="500" fill="hold"/>
                                        <p:tgtEl>
                                          <p:spTgt spid="27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70">
                                            <p:txEl>
                                              <p:pRg st="2" end="2"/>
                                            </p:txEl>
                                          </p:spTgt>
                                        </p:tgtEl>
                                        <p:attrNameLst>
                                          <p:attrName>style.visibility</p:attrName>
                                        </p:attrNameLst>
                                      </p:cBhvr>
                                      <p:to>
                                        <p:strVal val="visible"/>
                                      </p:to>
                                    </p:set>
                                    <p:anim calcmode="lin" valueType="num">
                                      <p:cBhvr additive="base">
                                        <p:cTn id="24" dur="5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70">
                                            <p:txEl>
                                              <p:pRg st="3" end="3"/>
                                            </p:txEl>
                                          </p:spTgt>
                                        </p:tgtEl>
                                        <p:attrNameLst>
                                          <p:attrName>style.visibility</p:attrName>
                                        </p:attrNameLst>
                                      </p:cBhvr>
                                      <p:to>
                                        <p:strVal val="visible"/>
                                      </p:to>
                                    </p:set>
                                    <p:anim calcmode="lin" valueType="num">
                                      <p:cBhvr additive="base">
                                        <p:cTn id="30" dur="500" fill="hold"/>
                                        <p:tgtEl>
                                          <p:spTgt spid="27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70">
                                            <p:txEl>
                                              <p:pRg st="4" end="4"/>
                                            </p:txEl>
                                          </p:spTgt>
                                        </p:tgtEl>
                                        <p:attrNameLst>
                                          <p:attrName>style.visibility</p:attrName>
                                        </p:attrNameLst>
                                      </p:cBhvr>
                                      <p:to>
                                        <p:strVal val="visible"/>
                                      </p:to>
                                    </p:set>
                                    <p:anim calcmode="lin" valueType="num">
                                      <p:cBhvr additive="base">
                                        <p:cTn id="36" dur="500" fill="hold"/>
                                        <p:tgtEl>
                                          <p:spTgt spid="270">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70">
                                            <p:txEl>
                                              <p:pRg st="5" end="5"/>
                                            </p:txEl>
                                          </p:spTgt>
                                        </p:tgtEl>
                                        <p:attrNameLst>
                                          <p:attrName>style.visibility</p:attrName>
                                        </p:attrNameLst>
                                      </p:cBhvr>
                                      <p:to>
                                        <p:strVal val="visible"/>
                                      </p:to>
                                    </p:set>
                                    <p:anim calcmode="lin" valueType="num">
                                      <p:cBhvr additive="base">
                                        <p:cTn id="42" dur="500" fill="hold"/>
                                        <p:tgtEl>
                                          <p:spTgt spid="270">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70">
                                            <p:txEl>
                                              <p:pRg st="6" end="6"/>
                                            </p:txEl>
                                          </p:spTgt>
                                        </p:tgtEl>
                                        <p:attrNameLst>
                                          <p:attrName>style.visibility</p:attrName>
                                        </p:attrNameLst>
                                      </p:cBhvr>
                                      <p:to>
                                        <p:strVal val="visible"/>
                                      </p:to>
                                    </p:set>
                                    <p:anim calcmode="lin" valueType="num">
                                      <p:cBhvr additive="base">
                                        <p:cTn id="48" dur="500" fill="hold"/>
                                        <p:tgtEl>
                                          <p:spTgt spid="270">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70">
                                            <p:txEl>
                                              <p:pRg st="7" end="7"/>
                                            </p:txEl>
                                          </p:spTgt>
                                        </p:tgtEl>
                                        <p:attrNameLst>
                                          <p:attrName>style.visibility</p:attrName>
                                        </p:attrNameLst>
                                      </p:cBhvr>
                                      <p:to>
                                        <p:strVal val="visible"/>
                                      </p:to>
                                    </p:set>
                                    <p:anim calcmode="lin" valueType="num">
                                      <p:cBhvr additive="base">
                                        <p:cTn id="54" dur="500" fill="hold"/>
                                        <p:tgtEl>
                                          <p:spTgt spid="270">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70">
                                            <p:txEl>
                                              <p:pRg st="8" end="8"/>
                                            </p:txEl>
                                          </p:spTgt>
                                        </p:tgtEl>
                                        <p:attrNameLst>
                                          <p:attrName>style.visibility</p:attrName>
                                        </p:attrNameLst>
                                      </p:cBhvr>
                                      <p:to>
                                        <p:strVal val="visible"/>
                                      </p:to>
                                    </p:set>
                                    <p:anim calcmode="lin" valueType="num">
                                      <p:cBhvr additive="base">
                                        <p:cTn id="60" dur="500" fill="hold"/>
                                        <p:tgtEl>
                                          <p:spTgt spid="270">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70">
                                            <p:txEl>
                                              <p:pRg st="9" end="9"/>
                                            </p:txEl>
                                          </p:spTgt>
                                        </p:tgtEl>
                                        <p:attrNameLst>
                                          <p:attrName>style.visibility</p:attrName>
                                        </p:attrNameLst>
                                      </p:cBhvr>
                                      <p:to>
                                        <p:strVal val="visible"/>
                                      </p:to>
                                    </p:set>
                                    <p:anim calcmode="lin" valueType="num">
                                      <p:cBhvr additive="base">
                                        <p:cTn id="66" dur="500" fill="hold"/>
                                        <p:tgtEl>
                                          <p:spTgt spid="270">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70">
                                            <p:txEl>
                                              <p:pRg st="10" end="10"/>
                                            </p:txEl>
                                          </p:spTgt>
                                        </p:tgtEl>
                                        <p:attrNameLst>
                                          <p:attrName>style.visibility</p:attrName>
                                        </p:attrNameLst>
                                      </p:cBhvr>
                                      <p:to>
                                        <p:strVal val="visible"/>
                                      </p:to>
                                    </p:set>
                                    <p:anim calcmode="lin" valueType="num">
                                      <p:cBhvr additive="base">
                                        <p:cTn id="72" dur="500" fill="hold"/>
                                        <p:tgtEl>
                                          <p:spTgt spid="270">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7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p:bldP spid="27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lnSpc>
                <a:spcPct val="85000"/>
              </a:lnSpc>
              <a:spcBef>
                <a:spcPts val="0"/>
              </a:spcBef>
              <a:spcAft>
                <a:spcPts val="0"/>
              </a:spcAft>
              <a:buNone/>
            </a:pPr>
            <a:endParaRPr sz="4320" b="1" dirty="0">
              <a:solidFill>
                <a:srgbClr val="3F3F3F"/>
              </a:solidFill>
              <a:latin typeface="Calibri"/>
              <a:ea typeface="Calibri"/>
              <a:cs typeface="Calibri"/>
              <a:sym typeface="Calibri"/>
            </a:endParaRPr>
          </a:p>
          <a:p>
            <a:pPr marL="0" lvl="0" indent="0" algn="ctr" rtl="0">
              <a:lnSpc>
                <a:spcPct val="85000"/>
              </a:lnSpc>
              <a:spcBef>
                <a:spcPts val="0"/>
              </a:spcBef>
              <a:spcAft>
                <a:spcPts val="0"/>
              </a:spcAft>
              <a:buClr>
                <a:srgbClr val="3F3F3F"/>
              </a:buClr>
              <a:buSzPts val="4320"/>
              <a:buFont typeface="Calibri"/>
              <a:buNone/>
            </a:pPr>
            <a:r>
              <a:rPr lang="vi" sz="4020" b="1" dirty="0">
                <a:solidFill>
                  <a:srgbClr val="FF9900"/>
                </a:solidFill>
                <a:latin typeface="Calibri"/>
                <a:ea typeface="Calibri"/>
                <a:cs typeface="Calibri"/>
                <a:sym typeface="Calibri"/>
              </a:rPr>
              <a:t>TỔNG QUAN VỀ DỰ ÁN</a:t>
            </a:r>
            <a:endParaRPr sz="4020" b="1" dirty="0">
              <a:solidFill>
                <a:srgbClr val="FF9900"/>
              </a:solidFill>
              <a:latin typeface="Calibri"/>
              <a:ea typeface="Calibri"/>
              <a:cs typeface="Calibri"/>
              <a:sym typeface="Calibri"/>
            </a:endParaRPr>
          </a:p>
          <a:p>
            <a:pPr marL="0" lvl="0" indent="0" algn="ctr" rtl="0">
              <a:spcBef>
                <a:spcPts val="0"/>
              </a:spcBef>
              <a:spcAft>
                <a:spcPts val="0"/>
              </a:spcAft>
              <a:buNone/>
            </a:pPr>
            <a:endParaRPr dirty="0"/>
          </a:p>
        </p:txBody>
      </p:sp>
      <p:sp>
        <p:nvSpPr>
          <p:cNvPr id="276" name="Google Shape;276;p38"/>
          <p:cNvSpPr txBox="1">
            <a:spLocks noGrp="1"/>
          </p:cNvSpPr>
          <p:nvPr>
            <p:ph type="body" idx="1"/>
          </p:nvPr>
        </p:nvSpPr>
        <p:spPr>
          <a:xfrm>
            <a:off x="457200" y="1200150"/>
            <a:ext cx="8458200" cy="23535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vi" sz="2300" dirty="0">
                <a:latin typeface="Calibri"/>
                <a:ea typeface="Calibri"/>
                <a:cs typeface="Calibri"/>
                <a:sym typeface="Calibri"/>
              </a:rPr>
              <a:t>⮚</a:t>
            </a:r>
            <a:r>
              <a:rPr lang="vi" sz="2300" dirty="0">
                <a:solidFill>
                  <a:srgbClr val="3F3F3F"/>
                </a:solidFill>
                <a:latin typeface="Calibri"/>
                <a:ea typeface="Calibri"/>
                <a:cs typeface="Calibri"/>
                <a:sym typeface="Calibri"/>
              </a:rPr>
              <a:t> </a:t>
            </a:r>
            <a:r>
              <a:rPr lang="vi" dirty="0">
                <a:latin typeface="Times New Roman"/>
                <a:ea typeface="Times New Roman"/>
                <a:cs typeface="Times New Roman"/>
                <a:sym typeface="Times New Roman"/>
              </a:rPr>
              <a:t>Thu thập dữ liệu người dùng:</a:t>
            </a:r>
            <a:endParaRPr dirty="0">
              <a:latin typeface="Times New Roman"/>
              <a:ea typeface="Times New Roman"/>
              <a:cs typeface="Times New Roman"/>
              <a:sym typeface="Times New Roman"/>
            </a:endParaRPr>
          </a:p>
          <a:p>
            <a:pPr marL="723900" lvl="1"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Xử lý dữ liệu người dùng.</a:t>
            </a:r>
            <a:endParaRPr sz="1600" dirty="0">
              <a:latin typeface="Times New Roman"/>
              <a:ea typeface="Times New Roman"/>
              <a:cs typeface="Times New Roman"/>
              <a:sym typeface="Times New Roman"/>
            </a:endParaRPr>
          </a:p>
          <a:p>
            <a:pPr marL="723900" lvl="1"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Khai phá dữ liệu thu thập được để phát triển hệ thống.</a:t>
            </a:r>
            <a:endParaRPr sz="1600" dirty="0">
              <a:latin typeface="Times New Roman"/>
              <a:ea typeface="Times New Roman"/>
              <a:cs typeface="Times New Roman"/>
              <a:sym typeface="Times New Roman"/>
            </a:endParaRPr>
          </a:p>
          <a:p>
            <a:pPr marL="723900" lvl="1" indent="-330200" algn="l" rtl="0">
              <a:lnSpc>
                <a:spcPct val="115000"/>
              </a:lnSpc>
              <a:spcBef>
                <a:spcPts val="0"/>
              </a:spcBef>
              <a:spcAft>
                <a:spcPts val="0"/>
              </a:spcAft>
              <a:buSzPts val="1600"/>
              <a:buFont typeface="Times New Roman"/>
              <a:buChar char="○"/>
            </a:pPr>
            <a:r>
              <a:rPr lang="vi" sz="1600" dirty="0">
                <a:latin typeface="Times New Roman"/>
                <a:ea typeface="Times New Roman"/>
                <a:cs typeface="Times New Roman"/>
                <a:sym typeface="Times New Roman"/>
              </a:rPr>
              <a:t>Khi có dữ liệu, làm sao để thu hút khách hàng và hiển thị các sản phẩm phù hợp với yêu cầu của khách hàng nhất.</a:t>
            </a:r>
            <a:endParaRPr sz="2500" dirty="0">
              <a:latin typeface="Calibri"/>
              <a:ea typeface="Calibri"/>
              <a:cs typeface="Calibri"/>
              <a:sym typeface="Calibri"/>
            </a:endParaRPr>
          </a:p>
          <a:p>
            <a:pPr marL="0" lvl="0" indent="0" algn="l" rtl="0">
              <a:lnSpc>
                <a:spcPct val="90000"/>
              </a:lnSpc>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anim calcmode="lin" valueType="num">
                                      <p:cBhvr>
                                        <p:cTn id="8" dur="1000" fill="hold"/>
                                        <p:tgtEl>
                                          <p:spTgt spid="275"/>
                                        </p:tgtEl>
                                        <p:attrNameLst>
                                          <p:attrName>ppt_x</p:attrName>
                                        </p:attrNameLst>
                                      </p:cBhvr>
                                      <p:tavLst>
                                        <p:tav tm="0">
                                          <p:val>
                                            <p:strVal val="#ppt_x"/>
                                          </p:val>
                                        </p:tav>
                                        <p:tav tm="100000">
                                          <p:val>
                                            <p:strVal val="#ppt_x"/>
                                          </p:val>
                                        </p:tav>
                                      </p:tavLst>
                                    </p:anim>
                                    <p:anim calcmode="lin" valueType="num">
                                      <p:cBhvr>
                                        <p:cTn id="9" dur="1000" fill="hold"/>
                                        <p:tgtEl>
                                          <p:spTgt spid="2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76">
                                            <p:txEl>
                                              <p:pRg st="0" end="0"/>
                                            </p:txEl>
                                          </p:spTgt>
                                        </p:tgtEl>
                                        <p:attrNameLst>
                                          <p:attrName>style.visibility</p:attrName>
                                        </p:attrNameLst>
                                      </p:cBhvr>
                                      <p:to>
                                        <p:strVal val="visible"/>
                                      </p:to>
                                    </p:set>
                                    <p:animEffect transition="in" filter="barn(inVertical)">
                                      <p:cBhvr>
                                        <p:cTn id="14" dur="500"/>
                                        <p:tgtEl>
                                          <p:spTgt spid="276">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276">
                                            <p:txEl>
                                              <p:pRg st="1" end="1"/>
                                            </p:txEl>
                                          </p:spTgt>
                                        </p:tgtEl>
                                        <p:attrNameLst>
                                          <p:attrName>style.visibility</p:attrName>
                                        </p:attrNameLst>
                                      </p:cBhvr>
                                      <p:to>
                                        <p:strVal val="visible"/>
                                      </p:to>
                                    </p:set>
                                    <p:animEffect transition="in" filter="barn(inVertical)">
                                      <p:cBhvr>
                                        <p:cTn id="17" dur="500"/>
                                        <p:tgtEl>
                                          <p:spTgt spid="276">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76">
                                            <p:txEl>
                                              <p:pRg st="2" end="2"/>
                                            </p:txEl>
                                          </p:spTgt>
                                        </p:tgtEl>
                                        <p:attrNameLst>
                                          <p:attrName>style.visibility</p:attrName>
                                        </p:attrNameLst>
                                      </p:cBhvr>
                                      <p:to>
                                        <p:strVal val="visible"/>
                                      </p:to>
                                    </p:set>
                                    <p:animEffect transition="in" filter="barn(inVertical)">
                                      <p:cBhvr>
                                        <p:cTn id="20" dur="500"/>
                                        <p:tgtEl>
                                          <p:spTgt spid="276">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76">
                                            <p:txEl>
                                              <p:pRg st="3" end="3"/>
                                            </p:txEl>
                                          </p:spTgt>
                                        </p:tgtEl>
                                        <p:attrNameLst>
                                          <p:attrName>style.visibility</p:attrName>
                                        </p:attrNameLst>
                                      </p:cBhvr>
                                      <p:to>
                                        <p:strVal val="visible"/>
                                      </p:to>
                                    </p:set>
                                    <p:animEffect transition="in" filter="barn(inVertical)">
                                      <p:cBhvr>
                                        <p:cTn id="23" dur="500"/>
                                        <p:tgtEl>
                                          <p:spTgt spid="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7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lnSpc>
                <a:spcPct val="85000"/>
              </a:lnSpc>
              <a:spcBef>
                <a:spcPts val="0"/>
              </a:spcBef>
              <a:spcAft>
                <a:spcPts val="0"/>
              </a:spcAft>
              <a:buNone/>
            </a:pPr>
            <a:endParaRPr sz="4320" b="1" dirty="0">
              <a:solidFill>
                <a:srgbClr val="3F3F3F"/>
              </a:solidFill>
              <a:latin typeface="Calibri"/>
              <a:ea typeface="Calibri"/>
              <a:cs typeface="Calibri"/>
              <a:sym typeface="Calibri"/>
            </a:endParaRPr>
          </a:p>
          <a:p>
            <a:pPr marL="0" lvl="0" indent="0" algn="ctr" rtl="0">
              <a:lnSpc>
                <a:spcPct val="85000"/>
              </a:lnSpc>
              <a:spcBef>
                <a:spcPts val="0"/>
              </a:spcBef>
              <a:spcAft>
                <a:spcPts val="0"/>
              </a:spcAft>
              <a:buNone/>
            </a:pPr>
            <a:r>
              <a:rPr lang="vi" sz="4020" b="1" dirty="0">
                <a:solidFill>
                  <a:srgbClr val="FF9900"/>
                </a:solidFill>
                <a:latin typeface="Calibri"/>
                <a:ea typeface="Calibri"/>
                <a:cs typeface="Calibri"/>
                <a:sym typeface="Calibri"/>
              </a:rPr>
              <a:t>CÔNG CỤ PHÁT TRIỂN</a:t>
            </a:r>
            <a:endParaRPr sz="4020" b="1" dirty="0">
              <a:solidFill>
                <a:srgbClr val="FF9900"/>
              </a:solidFill>
              <a:latin typeface="Calibri"/>
              <a:ea typeface="Calibri"/>
              <a:cs typeface="Calibri"/>
              <a:sym typeface="Calibri"/>
            </a:endParaRPr>
          </a:p>
          <a:p>
            <a:pPr marL="0" lvl="0" indent="0" algn="ctr" rtl="0">
              <a:spcBef>
                <a:spcPts val="0"/>
              </a:spcBef>
              <a:spcAft>
                <a:spcPts val="0"/>
              </a:spcAft>
              <a:buNone/>
            </a:pPr>
            <a:endParaRPr dirty="0"/>
          </a:p>
        </p:txBody>
      </p:sp>
      <p:sp>
        <p:nvSpPr>
          <p:cNvPr id="282" name="Google Shape;282;p39"/>
          <p:cNvSpPr txBox="1">
            <a:spLocks noGrp="1"/>
          </p:cNvSpPr>
          <p:nvPr>
            <p:ph type="body" idx="1"/>
          </p:nvPr>
        </p:nvSpPr>
        <p:spPr>
          <a:xfrm>
            <a:off x="457200" y="1200150"/>
            <a:ext cx="8686800" cy="39432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vi" sz="2000" dirty="0">
                <a:latin typeface="Calibri"/>
                <a:ea typeface="Calibri"/>
                <a:cs typeface="Calibri"/>
                <a:sym typeface="Calibri"/>
              </a:rPr>
              <a:t>⮚</a:t>
            </a:r>
            <a:r>
              <a:rPr lang="vi" sz="2000" dirty="0">
                <a:solidFill>
                  <a:srgbClr val="3F3F3F"/>
                </a:solidFill>
                <a:latin typeface="Times New Roman"/>
                <a:ea typeface="Times New Roman"/>
                <a:cs typeface="Times New Roman"/>
                <a:sym typeface="Times New Roman"/>
              </a:rPr>
              <a:t> </a:t>
            </a:r>
            <a:r>
              <a:rPr lang="vi" sz="2000" dirty="0">
                <a:latin typeface="Times New Roman"/>
                <a:ea typeface="Times New Roman"/>
                <a:cs typeface="Times New Roman"/>
                <a:sym typeface="Times New Roman"/>
              </a:rPr>
              <a:t>Website được viết bằng ngôn ngữ lập trình HTML,CSS,JS kết hợp với PHP theo chuẩn của WordPress.</a:t>
            </a:r>
            <a:endParaRPr sz="20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vi" sz="2000" dirty="0">
                <a:latin typeface="Times New Roman"/>
                <a:ea typeface="Times New Roman"/>
                <a:cs typeface="Times New Roman"/>
                <a:sym typeface="Times New Roman"/>
              </a:rPr>
              <a:t>⮚</a:t>
            </a:r>
            <a:r>
              <a:rPr lang="vi" sz="2000" dirty="0">
                <a:solidFill>
                  <a:srgbClr val="3F3F3F"/>
                </a:solidFill>
                <a:latin typeface="Times New Roman"/>
                <a:ea typeface="Times New Roman"/>
                <a:cs typeface="Times New Roman"/>
                <a:sym typeface="Times New Roman"/>
              </a:rPr>
              <a:t> </a:t>
            </a:r>
            <a:r>
              <a:rPr lang="vi" sz="2000" dirty="0">
                <a:latin typeface="Times New Roman"/>
                <a:ea typeface="Times New Roman"/>
                <a:cs typeface="Times New Roman"/>
                <a:sym typeface="Times New Roman"/>
              </a:rPr>
              <a:t>Hệ quản trị cơ sở dữ liệu MySQL:</a:t>
            </a:r>
            <a:endParaRPr sz="20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vi" sz="2000" dirty="0">
                <a:latin typeface="Times New Roman"/>
                <a:ea typeface="Times New Roman"/>
                <a:cs typeface="Times New Roman"/>
                <a:sym typeface="Times New Roman"/>
              </a:rPr>
              <a:t>-Mysql là một hệ quản trị cơ sở dữ liệu phổ biến nhất thế giới,được các nhà phát triển ưa chuộng.</a:t>
            </a:r>
            <a:endParaRPr sz="20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vi" sz="2000" dirty="0">
                <a:latin typeface="Times New Roman"/>
                <a:ea typeface="Times New Roman"/>
                <a:cs typeface="Times New Roman"/>
                <a:sym typeface="Times New Roman"/>
              </a:rPr>
              <a:t>-Mysql là hệ quản trị cơ sở dữ liệu có tốc độ cao,ổn định,dễ sử dụng,và có lượng người dùng hỗ trợ đông đảo.</a:t>
            </a:r>
            <a:endParaRPr sz="20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vi" sz="2000" dirty="0">
                <a:latin typeface="Times New Roman"/>
                <a:ea typeface="Times New Roman"/>
                <a:cs typeface="Times New Roman"/>
                <a:sym typeface="Times New Roman"/>
              </a:rPr>
              <a:t>-Mysql có độ ổn định cao,dễ sử dụng,hoạt động trên nhiều hệ điều hành khác nhau.</a:t>
            </a:r>
            <a:endParaRPr sz="20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r>
              <a:rPr lang="vi" sz="2000" dirty="0">
                <a:latin typeface="Times New Roman"/>
                <a:ea typeface="Times New Roman"/>
                <a:cs typeface="Times New Roman"/>
                <a:sym typeface="Times New Roman"/>
              </a:rPr>
              <a:t>-Mysql hỗ trợ nhiều ngôn ngữ lập trình,phổ biến nhất là PHP.</a:t>
            </a:r>
            <a:endParaRPr sz="2000"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700" b="1" dirty="0">
              <a:latin typeface="Arial"/>
              <a:ea typeface="Arial"/>
              <a:cs typeface="Arial"/>
              <a:sym typeface="Arial"/>
            </a:endParaRPr>
          </a:p>
          <a:p>
            <a:pPr marL="0" lvl="0" indent="0" algn="l" rtl="0">
              <a:lnSpc>
                <a:spcPct val="90000"/>
              </a:lnSpc>
              <a:spcBef>
                <a:spcPts val="0"/>
              </a:spcBef>
              <a:spcAft>
                <a:spcPts val="0"/>
              </a:spcAft>
              <a:buNone/>
            </a:pPr>
            <a:endParaRPr sz="1700" b="1" dirty="0">
              <a:latin typeface="Arial"/>
              <a:ea typeface="Arial"/>
              <a:cs typeface="Arial"/>
              <a:sym typeface="Arial"/>
            </a:endParaRPr>
          </a:p>
        </p:txBody>
      </p:sp>
      <p:sp>
        <p:nvSpPr>
          <p:cNvPr id="283" name="Google Shape;283;p39"/>
          <p:cNvSpPr/>
          <p:nvPr/>
        </p:nvSpPr>
        <p:spPr>
          <a:xfrm>
            <a:off x="738625" y="3909050"/>
            <a:ext cx="1092300" cy="54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txBox="1"/>
          <p:nvPr/>
        </p:nvSpPr>
        <p:spPr>
          <a:xfrm>
            <a:off x="2252075" y="3831175"/>
            <a:ext cx="60198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vi" sz="2400" b="1">
                <a:solidFill>
                  <a:srgbClr val="FFFF00"/>
                </a:solidFill>
              </a:rPr>
              <a:t>Do đó nó là lựa chọn hàng đầu cho việc phát triển website.</a:t>
            </a:r>
            <a:endParaRPr sz="2200">
              <a:solidFill>
                <a:srgbClr val="FFFF00"/>
              </a:solidFill>
              <a:latin typeface="Arimo"/>
              <a:ea typeface="Arimo"/>
              <a:cs typeface="Arimo"/>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barn(inVertical)">
                                      <p:cBhvr>
                                        <p:cTn id="7" dur="5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2">
                                            <p:txEl>
                                              <p:pRg st="0" end="0"/>
                                            </p:txEl>
                                          </p:spTgt>
                                        </p:tgtEl>
                                        <p:attrNameLst>
                                          <p:attrName>style.visibility</p:attrName>
                                        </p:attrNameLst>
                                      </p:cBhvr>
                                      <p:to>
                                        <p:strVal val="visible"/>
                                      </p:to>
                                    </p:set>
                                    <p:anim calcmode="lin" valueType="num">
                                      <p:cBhvr additive="base">
                                        <p:cTn id="12" dur="500" fill="hold"/>
                                        <p:tgtEl>
                                          <p:spTgt spid="28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2">
                                            <p:txEl>
                                              <p:pRg st="1" end="1"/>
                                            </p:txEl>
                                          </p:spTgt>
                                        </p:tgtEl>
                                        <p:attrNameLst>
                                          <p:attrName>style.visibility</p:attrName>
                                        </p:attrNameLst>
                                      </p:cBhvr>
                                      <p:to>
                                        <p:strVal val="visible"/>
                                      </p:to>
                                    </p:set>
                                    <p:anim calcmode="lin" valueType="num">
                                      <p:cBhvr additive="base">
                                        <p:cTn id="18" dur="500" fill="hold"/>
                                        <p:tgtEl>
                                          <p:spTgt spid="28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82">
                                            <p:txEl>
                                              <p:pRg st="2" end="2"/>
                                            </p:txEl>
                                          </p:spTgt>
                                        </p:tgtEl>
                                        <p:attrNameLst>
                                          <p:attrName>style.visibility</p:attrName>
                                        </p:attrNameLst>
                                      </p:cBhvr>
                                      <p:to>
                                        <p:strVal val="visible"/>
                                      </p:to>
                                    </p:set>
                                    <p:anim calcmode="lin" valueType="num">
                                      <p:cBhvr additive="base">
                                        <p:cTn id="24" dur="500" fill="hold"/>
                                        <p:tgtEl>
                                          <p:spTgt spid="28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82">
                                            <p:txEl>
                                              <p:pRg st="3" end="3"/>
                                            </p:txEl>
                                          </p:spTgt>
                                        </p:tgtEl>
                                        <p:attrNameLst>
                                          <p:attrName>style.visibility</p:attrName>
                                        </p:attrNameLst>
                                      </p:cBhvr>
                                      <p:to>
                                        <p:strVal val="visible"/>
                                      </p:to>
                                    </p:set>
                                    <p:anim calcmode="lin" valueType="num">
                                      <p:cBhvr additive="base">
                                        <p:cTn id="30" dur="500" fill="hold"/>
                                        <p:tgtEl>
                                          <p:spTgt spid="28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82">
                                            <p:txEl>
                                              <p:pRg st="4" end="4"/>
                                            </p:txEl>
                                          </p:spTgt>
                                        </p:tgtEl>
                                        <p:attrNameLst>
                                          <p:attrName>style.visibility</p:attrName>
                                        </p:attrNameLst>
                                      </p:cBhvr>
                                      <p:to>
                                        <p:strVal val="visible"/>
                                      </p:to>
                                    </p:set>
                                    <p:anim calcmode="lin" valueType="num">
                                      <p:cBhvr additive="base">
                                        <p:cTn id="36" dur="500" fill="hold"/>
                                        <p:tgtEl>
                                          <p:spTgt spid="28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82">
                                            <p:txEl>
                                              <p:pRg st="5" end="5"/>
                                            </p:txEl>
                                          </p:spTgt>
                                        </p:tgtEl>
                                        <p:attrNameLst>
                                          <p:attrName>style.visibility</p:attrName>
                                        </p:attrNameLst>
                                      </p:cBhvr>
                                      <p:to>
                                        <p:strVal val="visible"/>
                                      </p:to>
                                    </p:set>
                                    <p:anim calcmode="lin" valueType="num">
                                      <p:cBhvr additive="base">
                                        <p:cTn id="42" dur="500" fill="hold"/>
                                        <p:tgtEl>
                                          <p:spTgt spid="282">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8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P spid="28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800" b="1" dirty="0">
                <a:solidFill>
                  <a:srgbClr val="FF9900"/>
                </a:solidFill>
                <a:latin typeface="Calibri"/>
                <a:ea typeface="Calibri"/>
                <a:cs typeface="Calibri"/>
                <a:sym typeface="Calibri"/>
              </a:rPr>
              <a:t>LOẠI HÌNH TRANG WEB</a:t>
            </a:r>
            <a:endParaRPr sz="5100" b="1" dirty="0">
              <a:solidFill>
                <a:srgbClr val="FF9900"/>
              </a:solidFill>
              <a:latin typeface="Calibri"/>
              <a:ea typeface="Calibri"/>
              <a:cs typeface="Calibri"/>
              <a:sym typeface="Calibri"/>
            </a:endParaRPr>
          </a:p>
        </p:txBody>
      </p:sp>
      <p:sp>
        <p:nvSpPr>
          <p:cNvPr id="290" name="Google Shape;290;p40"/>
          <p:cNvSpPr txBox="1">
            <a:spLocks noGrp="1"/>
          </p:cNvSpPr>
          <p:nvPr>
            <p:ph type="body" idx="1"/>
          </p:nvPr>
        </p:nvSpPr>
        <p:spPr>
          <a:xfrm>
            <a:off x="457200" y="1953490"/>
            <a:ext cx="8229600" cy="2868909"/>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Thương mại điện tử, hay còn gọi là e-commerce, e-comm hay EC, là sự mua bán sản phẩm hay dịch vụ trên các hệ thống điện tử như Internet và các mạng máy tính.</a:t>
            </a:r>
            <a:endParaRPr dirty="0"/>
          </a:p>
          <a:p>
            <a:pPr marL="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Thương mại điện tử bao gồm việc sản xuất, quảng cáo, bán hàng và phân phối sản phẩm được mua bán và thanh toán trên mạng Internet, nhưng được giao nhận một cách hữu hình, cả các sản phẩm giao nhận cũng như những thông tin số hoá thông qua mạng Internet.</a:t>
            </a:r>
            <a:endParaRPr dirty="0"/>
          </a:p>
          <a:p>
            <a:pPr marL="0" lvl="0" indent="0" algn="l" rtl="0">
              <a:spcBef>
                <a:spcPts val="360"/>
              </a:spcBef>
              <a:spcAft>
                <a:spcPts val="0"/>
              </a:spcAft>
              <a:buNone/>
            </a:pPr>
            <a:r>
              <a:rPr lang="vi" dirty="0"/>
              <a:t> </a:t>
            </a:r>
            <a:endParaRPr dirty="0"/>
          </a:p>
        </p:txBody>
      </p:sp>
      <p:sp>
        <p:nvSpPr>
          <p:cNvPr id="291" name="Google Shape;291;p40"/>
          <p:cNvSpPr txBox="1"/>
          <p:nvPr/>
        </p:nvSpPr>
        <p:spPr>
          <a:xfrm>
            <a:off x="457200" y="1137338"/>
            <a:ext cx="5961000" cy="615600"/>
          </a:xfrm>
          <a:prstGeom prst="rect">
            <a:avLst/>
          </a:prstGeom>
          <a:noFill/>
          <a:ln>
            <a:noFill/>
          </a:ln>
        </p:spPr>
        <p:txBody>
          <a:bodyPr spcFirstLastPara="1" wrap="square" lIns="91425" tIns="91425" rIns="91425" bIns="91425" anchor="t" anchorCtr="0">
            <a:spAutoFit/>
          </a:bodyPr>
          <a:lstStyle/>
          <a:p>
            <a:pPr marL="457200" lvl="0" indent="-406400" algn="l" rtl="0">
              <a:spcBef>
                <a:spcPts val="360"/>
              </a:spcBef>
              <a:spcAft>
                <a:spcPts val="0"/>
              </a:spcAft>
              <a:buClr>
                <a:schemeClr val="dk1"/>
              </a:buClr>
              <a:buSzPts val="2800"/>
              <a:buFont typeface="Arimo"/>
              <a:buAutoNum type="romanUcPeriod"/>
            </a:pPr>
            <a:r>
              <a:rPr lang="vi" sz="2800" dirty="0">
                <a:solidFill>
                  <a:schemeClr val="dk1"/>
                </a:solidFill>
                <a:latin typeface="Arimo"/>
                <a:ea typeface="Arimo"/>
                <a:cs typeface="Arimo"/>
                <a:sym typeface="Arimo"/>
              </a:rPr>
              <a:t>Tổng quan về thương mại điện tử</a:t>
            </a:r>
            <a:endParaRPr sz="3600" b="1" dirty="0">
              <a:solidFill>
                <a:schemeClr val="accent4"/>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base">
                                        <p:cTn id="7" dur="500" fill="hold"/>
                                        <p:tgtEl>
                                          <p:spTgt spid="289"/>
                                        </p:tgtEl>
                                        <p:attrNameLst>
                                          <p:attrName>ppt_x</p:attrName>
                                        </p:attrNameLst>
                                      </p:cBhvr>
                                      <p:tavLst>
                                        <p:tav tm="0">
                                          <p:val>
                                            <p:strVal val="#ppt_x"/>
                                          </p:val>
                                        </p:tav>
                                        <p:tav tm="100000">
                                          <p:val>
                                            <p:strVal val="#ppt_x"/>
                                          </p:val>
                                        </p:tav>
                                      </p:tavLst>
                                    </p:anim>
                                    <p:anim calcmode="lin" valueType="num">
                                      <p:cBhvr additive="base">
                                        <p:cTn id="8"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1"/>
                                        </p:tgtEl>
                                        <p:attrNameLst>
                                          <p:attrName>style.visibility</p:attrName>
                                        </p:attrNameLst>
                                      </p:cBhvr>
                                      <p:to>
                                        <p:strVal val="visible"/>
                                      </p:to>
                                    </p:set>
                                    <p:animEffect transition="in" filter="fade">
                                      <p:cBhvr>
                                        <p:cTn id="13" dur="500"/>
                                        <p:tgtEl>
                                          <p:spTgt spid="29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0">
                                            <p:txEl>
                                              <p:pRg st="0" end="0"/>
                                            </p:txEl>
                                          </p:spTgt>
                                        </p:tgtEl>
                                        <p:attrNameLst>
                                          <p:attrName>style.visibility</p:attrName>
                                        </p:attrNameLst>
                                      </p:cBhvr>
                                      <p:to>
                                        <p:strVal val="visible"/>
                                      </p:to>
                                    </p:set>
                                    <p:animEffect transition="in" filter="fade">
                                      <p:cBhvr>
                                        <p:cTn id="18" dur="500"/>
                                        <p:tgtEl>
                                          <p:spTgt spid="29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0">
                                            <p:txEl>
                                              <p:pRg st="1" end="1"/>
                                            </p:txEl>
                                          </p:spTgt>
                                        </p:tgtEl>
                                        <p:attrNameLst>
                                          <p:attrName>style.visibility</p:attrName>
                                        </p:attrNameLst>
                                      </p:cBhvr>
                                      <p:to>
                                        <p:strVal val="visible"/>
                                      </p:to>
                                    </p:set>
                                    <p:animEffect transition="in" filter="fade">
                                      <p:cBhvr>
                                        <p:cTn id="23" dur="500"/>
                                        <p:tgtEl>
                                          <p:spTgt spid="29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0">
                                            <p:txEl>
                                              <p:pRg st="2" end="2"/>
                                            </p:txEl>
                                          </p:spTgt>
                                        </p:tgtEl>
                                        <p:attrNameLst>
                                          <p:attrName>style.visibility</p:attrName>
                                        </p:attrNameLst>
                                      </p:cBhvr>
                                      <p:to>
                                        <p:strVal val="visible"/>
                                      </p:to>
                                    </p:set>
                                    <p:animEffect transition="in" filter="fade">
                                      <p:cBhvr>
                                        <p:cTn id="28" dur="500"/>
                                        <p:tgtEl>
                                          <p:spTgt spid="2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p:bldP spid="290" grpId="0" build="p"/>
      <p:bldP spid="2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457200" y="511250"/>
            <a:ext cx="8229600" cy="596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vi" sz="3800" b="1" dirty="0">
                <a:solidFill>
                  <a:srgbClr val="FF9900"/>
                </a:solidFill>
                <a:latin typeface="Calibri"/>
                <a:ea typeface="Calibri"/>
                <a:cs typeface="Calibri"/>
                <a:sym typeface="Calibri"/>
              </a:rPr>
              <a:t>LOẠI HÌNH TRANG WEB</a:t>
            </a:r>
            <a:endParaRPr dirty="0"/>
          </a:p>
        </p:txBody>
      </p:sp>
      <p:sp>
        <p:nvSpPr>
          <p:cNvPr id="297" name="Google Shape;297;p41"/>
          <p:cNvSpPr txBox="1">
            <a:spLocks noGrp="1"/>
          </p:cNvSpPr>
          <p:nvPr>
            <p:ph type="body" idx="1"/>
          </p:nvPr>
        </p:nvSpPr>
        <p:spPr>
          <a:xfrm>
            <a:off x="457200" y="1661250"/>
            <a:ext cx="8412000" cy="3534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sz="200" dirty="0"/>
          </a:p>
          <a:p>
            <a:pPr marL="457200" lvl="0" indent="-342900" algn="l" rtl="0">
              <a:spcBef>
                <a:spcPts val="360"/>
              </a:spcBef>
              <a:spcAft>
                <a:spcPts val="0"/>
              </a:spcAft>
              <a:buSzPts val="1800"/>
              <a:buChar char="-"/>
            </a:pPr>
            <a:r>
              <a:rPr lang="vi" dirty="0"/>
              <a:t>Thông qua một số trang web của những công ty nổi tiếng về lĩnh vực bán hàng   thiết bị cao như: Phong Vũ, Điện máy xanh, FPT,..</a:t>
            </a:r>
            <a:endParaRPr dirty="0"/>
          </a:p>
          <a:p>
            <a:pPr marL="457200" lvl="0" indent="-342900" algn="l" rtl="0">
              <a:spcBef>
                <a:spcPts val="0"/>
              </a:spcBef>
              <a:spcAft>
                <a:spcPts val="0"/>
              </a:spcAft>
              <a:buSzPts val="1800"/>
              <a:buChar char="-"/>
            </a:pPr>
            <a:r>
              <a:rPr lang="vi" dirty="0"/>
              <a:t>Các trang web này đều có chung đặc điểm nổi bật của thương mại điện tử đó là:</a:t>
            </a:r>
            <a:endParaRPr dirty="0"/>
          </a:p>
          <a:p>
            <a:pPr marL="45720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 Hình ảnh và video trực quan, chất lượng.</a:t>
            </a:r>
            <a:endParaRPr dirty="0"/>
          </a:p>
          <a:p>
            <a:pPr marL="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 Cung cấp thông tin nhanh và chính xác.</a:t>
            </a:r>
            <a:endParaRPr dirty="0"/>
          </a:p>
          <a:p>
            <a:pPr marL="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 Thao tác thuận tiện và nhanh chóng.</a:t>
            </a:r>
            <a:endParaRPr dirty="0"/>
          </a:p>
          <a:p>
            <a:pPr marL="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 Dễ dàng tương tác với người bán.</a:t>
            </a:r>
            <a:endParaRPr dirty="0"/>
          </a:p>
          <a:p>
            <a:pPr marL="0" lvl="0" indent="0" algn="l" rtl="0">
              <a:spcBef>
                <a:spcPts val="360"/>
              </a:spcBef>
              <a:spcAft>
                <a:spcPts val="0"/>
              </a:spcAft>
              <a:buNone/>
            </a:pPr>
            <a:r>
              <a:rPr lang="vi" dirty="0"/>
              <a:t>          </a:t>
            </a:r>
            <a:r>
              <a:rPr lang="vi" sz="2300" dirty="0">
                <a:latin typeface="Calibri"/>
                <a:ea typeface="Calibri"/>
                <a:cs typeface="Calibri"/>
                <a:sym typeface="Calibri"/>
              </a:rPr>
              <a:t>⮚</a:t>
            </a:r>
            <a:r>
              <a:rPr lang="vi" dirty="0"/>
              <a:t> Hình thức thanh toán đa dạng.</a:t>
            </a:r>
            <a:endParaRPr dirty="0"/>
          </a:p>
          <a:p>
            <a:pPr marL="0" lvl="0" indent="0" algn="l" rtl="0">
              <a:spcBef>
                <a:spcPts val="360"/>
              </a:spcBef>
              <a:spcAft>
                <a:spcPts val="0"/>
              </a:spcAft>
              <a:buNone/>
            </a:pPr>
            <a:endParaRPr dirty="0"/>
          </a:p>
        </p:txBody>
      </p:sp>
      <p:sp>
        <p:nvSpPr>
          <p:cNvPr id="298" name="Google Shape;298;p41"/>
          <p:cNvSpPr txBox="1"/>
          <p:nvPr/>
        </p:nvSpPr>
        <p:spPr>
          <a:xfrm>
            <a:off x="457200" y="1107350"/>
            <a:ext cx="8686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600" b="1" dirty="0">
                <a:solidFill>
                  <a:schemeClr val="dk1"/>
                </a:solidFill>
                <a:latin typeface="Calibri"/>
                <a:ea typeface="Calibri"/>
                <a:cs typeface="Calibri"/>
                <a:sym typeface="Calibri"/>
              </a:rPr>
              <a:t>II.  Phân tích một số trang web thương mại điện tử tiêu biểu</a:t>
            </a:r>
            <a:endParaRPr dirty="0">
              <a:latin typeface="Arimo"/>
              <a:ea typeface="Arimo"/>
              <a:cs typeface="Arimo"/>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
                                        </p:tgtEl>
                                        <p:attrNameLst>
                                          <p:attrName>style.visibility</p:attrName>
                                        </p:attrNameLst>
                                      </p:cBhvr>
                                      <p:to>
                                        <p:strVal val="visible"/>
                                      </p:to>
                                    </p:set>
                                    <p:anim calcmode="lin" valueType="num">
                                      <p:cBhvr additive="base">
                                        <p:cTn id="7" dur="500" fill="hold"/>
                                        <p:tgtEl>
                                          <p:spTgt spid="296"/>
                                        </p:tgtEl>
                                        <p:attrNameLst>
                                          <p:attrName>ppt_x</p:attrName>
                                        </p:attrNameLst>
                                      </p:cBhvr>
                                      <p:tavLst>
                                        <p:tav tm="0">
                                          <p:val>
                                            <p:strVal val="#ppt_x"/>
                                          </p:val>
                                        </p:tav>
                                        <p:tav tm="100000">
                                          <p:val>
                                            <p:strVal val="#ppt_x"/>
                                          </p:val>
                                        </p:tav>
                                      </p:tavLst>
                                    </p:anim>
                                    <p:anim calcmode="lin" valueType="num">
                                      <p:cBhvr additive="base">
                                        <p:cTn id="8" dur="500" fill="hold"/>
                                        <p:tgtEl>
                                          <p:spTgt spid="2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8"/>
                                        </p:tgtEl>
                                        <p:attrNameLst>
                                          <p:attrName>style.visibility</p:attrName>
                                        </p:attrNameLst>
                                      </p:cBhvr>
                                      <p:to>
                                        <p:strVal val="visible"/>
                                      </p:to>
                                    </p:set>
                                    <p:anim calcmode="lin" valueType="num">
                                      <p:cBhvr additive="base">
                                        <p:cTn id="13" dur="500" fill="hold"/>
                                        <p:tgtEl>
                                          <p:spTgt spid="298"/>
                                        </p:tgtEl>
                                        <p:attrNameLst>
                                          <p:attrName>ppt_x</p:attrName>
                                        </p:attrNameLst>
                                      </p:cBhvr>
                                      <p:tavLst>
                                        <p:tav tm="0">
                                          <p:val>
                                            <p:strVal val="#ppt_x"/>
                                          </p:val>
                                        </p:tav>
                                        <p:tav tm="100000">
                                          <p:val>
                                            <p:strVal val="#ppt_x"/>
                                          </p:val>
                                        </p:tav>
                                      </p:tavLst>
                                    </p:anim>
                                    <p:anim calcmode="lin" valueType="num">
                                      <p:cBhvr additive="base">
                                        <p:cTn id="14" dur="500" fill="hold"/>
                                        <p:tgtEl>
                                          <p:spTgt spid="2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build="p"/>
      <p:bldP spid="298" grpId="0"/>
    </p:bldLst>
  </p:timing>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2148</Words>
  <Application>Microsoft Office PowerPoint</Application>
  <PresentationFormat>On-screen Show (16:9)</PresentationFormat>
  <Paragraphs>175</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Calibri</vt:lpstr>
      <vt:lpstr>Anaheim</vt:lpstr>
      <vt:lpstr>Times New Roman</vt:lpstr>
      <vt:lpstr>Arimo</vt:lpstr>
      <vt:lpstr>Arial</vt:lpstr>
      <vt:lpstr>Roboto Condensed Light</vt:lpstr>
      <vt:lpstr>Bebas Neue</vt:lpstr>
      <vt:lpstr>Helvetica Neue</vt:lpstr>
      <vt:lpstr>Data Analysis for Business by Slidesgo</vt:lpstr>
      <vt:lpstr>PowerPoint Presentation</vt:lpstr>
      <vt:lpstr>PowerPoint Presentation</vt:lpstr>
      <vt:lpstr>PHÂN CÔNG CÔNG VIỆC CÁC THÀNH VIÊN </vt:lpstr>
      <vt:lpstr>LÝ DO CHỌN ĐỀ TÀI</vt:lpstr>
      <vt:lpstr> TỔNG QUAN VỀ DỰ ÁN </vt:lpstr>
      <vt:lpstr> TỔNG QUAN VỀ DỰ ÁN </vt:lpstr>
      <vt:lpstr> CÔNG CỤ PHÁT TRIỂN </vt:lpstr>
      <vt:lpstr>LOẠI HÌNH TRANG WEB</vt:lpstr>
      <vt:lpstr>LOẠI HÌNH TRANG WEB</vt:lpstr>
      <vt:lpstr>KHẢO SÁT, PHÂN TÍCH HỆ THỐNG</vt:lpstr>
      <vt:lpstr>KHẢO SÁT, PHÂN TÍCH HỆ THỐNG</vt:lpstr>
      <vt:lpstr>KHẢO SÁT, PHÂN TÍCH HỆ THỐNG</vt:lpstr>
      <vt:lpstr>KHẢO SÁT, PHÂN TÍCH HỆ THỐNG</vt:lpstr>
      <vt:lpstr>MÔ TẢ NGHIỆP VỤ</vt:lpstr>
      <vt:lpstr>ĐẶC TẢ VÀ PHÂN TÍCH THIẾT KẾ HỆ THỐNG</vt:lpstr>
      <vt:lpstr>ĐẶC TẢ VÀ PHÂN TÍCH THIẾT KẾ HỆ THỐNG</vt:lpstr>
      <vt:lpstr>ĐẶC TẢ VÀ PHÂN TÍCH THIẾT KẾ HỆ THỐNG</vt:lpstr>
      <vt:lpstr>ĐẶC TẢ VÀ PHÂN TÍCH THIẾT KẾ HỆ THỐNG</vt:lpstr>
      <vt:lpstr>QUẢN TRỊ HỆ THỐNG UNIMART</vt:lpstr>
      <vt:lpstr>DANH SÁCH CÁC ĐƠN HÀNG </vt:lpstr>
      <vt:lpstr>CHI TIẾT HÓA ĐƠN</vt:lpstr>
      <vt:lpstr>GIAO DIỆN QUẢN LÝ SẢN PHẨM</vt:lpstr>
      <vt:lpstr>GIAO DIỆN TRANG CHỦ</vt:lpstr>
      <vt:lpstr>GIAO DIỆN TRANG SẢN PHẨM</vt:lpstr>
      <vt:lpstr>GIAO DIỆN CHI TIẾT SẢN PHẨM</vt:lpstr>
      <vt:lpstr>GIAO DIỆN TRANG GIỎ HÀNG</vt:lpstr>
      <vt:lpstr>GIAO DIỆN TRANG THANH TOÁN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4</cp:revision>
  <dcterms:modified xsi:type="dcterms:W3CDTF">2021-12-10T00:59:48Z</dcterms:modified>
</cp:coreProperties>
</file>