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67" r:id="rId2"/>
    <p:sldId id="265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81" r:id="rId12"/>
    <p:sldId id="278" r:id="rId13"/>
    <p:sldId id="279" r:id="rId14"/>
    <p:sldId id="280" r:id="rId15"/>
    <p:sldId id="282" r:id="rId16"/>
    <p:sldId id="261" r:id="rId1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0"/>
    <p:restoredTop sz="94610"/>
  </p:normalViewPr>
  <p:slideViewPr>
    <p:cSldViewPr snapToGrid="0" snapToObjects="1">
      <p:cViewPr varScale="1">
        <p:scale>
          <a:sx n="144" d="100"/>
          <a:sy n="144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0425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rst_last_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76D3A1BF-6F1C-B281-8ED0-F5681273C6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73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EB86AE03-3878-2139-4099-A4BE803FBB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2">
            <a:extLst>
              <a:ext uri="{FF2B5EF4-FFF2-40B4-BE49-F238E27FC236}">
                <a16:creationId xmlns:a16="http://schemas.microsoft.com/office/drawing/2014/main" id="{834A7C44-3189-2592-E83C-B4D6B367BA93}"/>
              </a:ext>
            </a:extLst>
          </p:cNvPr>
          <p:cNvSpPr/>
          <p:nvPr userDrawn="1"/>
        </p:nvSpPr>
        <p:spPr>
          <a:xfrm>
            <a:off x="4143375" y="2982516"/>
            <a:ext cx="857250" cy="28575"/>
          </a:xfrm>
          <a:prstGeom prst="rect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7333900A-0A21-91D6-0BC6-72F9C3601B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Shape 0">
            <a:extLst>
              <a:ext uri="{FF2B5EF4-FFF2-40B4-BE49-F238E27FC236}">
                <a16:creationId xmlns:a16="http://schemas.microsoft.com/office/drawing/2014/main" id="{0656EB34-8BEF-729F-C7A4-B3F1264C1A7B}"/>
              </a:ext>
            </a:extLst>
          </p:cNvPr>
          <p:cNvSpPr/>
          <p:nvPr userDrawn="1"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9" name="Image 1" descr="preencoded.png">
            <a:extLst>
              <a:ext uri="{FF2B5EF4-FFF2-40B4-BE49-F238E27FC236}">
                <a16:creationId xmlns:a16="http://schemas.microsoft.com/office/drawing/2014/main" id="{3DD38DE4-6B22-4AB6-FCC7-6A12CEF77A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4025" y="114300"/>
            <a:ext cx="584225" cy="285750"/>
          </a:xfrm>
          <a:prstGeom prst="rect">
            <a:avLst/>
          </a:prstGeom>
        </p:spPr>
      </p:pic>
      <p:sp>
        <p:nvSpPr>
          <p:cNvPr id="14" name="Text 15">
            <a:extLst>
              <a:ext uri="{FF2B5EF4-FFF2-40B4-BE49-F238E27FC236}">
                <a16:creationId xmlns:a16="http://schemas.microsoft.com/office/drawing/2014/main" id="{22566EAF-8BB7-C913-B2B0-C1CA21CADFB2}"/>
              </a:ext>
            </a:extLst>
          </p:cNvPr>
          <p:cNvSpPr/>
          <p:nvPr userDrawn="1"/>
        </p:nvSpPr>
        <p:spPr>
          <a:xfrm>
            <a:off x="278977" y="4966527"/>
            <a:ext cx="1305437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Long-reads Transcriptomics</a:t>
            </a:r>
            <a:endParaRPr lang="en-US" sz="800" dirty="0"/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63DEA6DA-0035-52E8-C3CD-8F955E965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7623" y="489085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FB3DE5-0BF2-9949-8E8E-62041A1EAF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9">
            <a:extLst>
              <a:ext uri="{FF2B5EF4-FFF2-40B4-BE49-F238E27FC236}">
                <a16:creationId xmlns:a16="http://schemas.microsoft.com/office/drawing/2014/main" id="{84A4C2B4-7358-EEA5-8321-7784F71C7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61" y="110192"/>
            <a:ext cx="7882304" cy="340289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3402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DBDB3EC4-127B-8DB8-0B65-11DFC2A243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Shape 0">
            <a:extLst>
              <a:ext uri="{FF2B5EF4-FFF2-40B4-BE49-F238E27FC236}">
                <a16:creationId xmlns:a16="http://schemas.microsoft.com/office/drawing/2014/main" id="{D52A0FAE-5DD7-9140-68BC-11C57A5E7F25}"/>
              </a:ext>
            </a:extLst>
          </p:cNvPr>
          <p:cNvSpPr/>
          <p:nvPr userDrawn="1"/>
        </p:nvSpPr>
        <p:spPr>
          <a:xfrm>
            <a:off x="0" y="0"/>
            <a:ext cx="9144000" cy="514350"/>
          </a:xfrm>
          <a:prstGeom prst="rect">
            <a:avLst/>
          </a:prstGeom>
          <a:solidFill>
            <a:srgbClr val="0047AB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>
            <a:extLst>
              <a:ext uri="{FF2B5EF4-FFF2-40B4-BE49-F238E27FC236}">
                <a16:creationId xmlns:a16="http://schemas.microsoft.com/office/drawing/2014/main" id="{76FA9A19-3EE1-AE33-1451-7F5DFA6853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74025" y="114300"/>
            <a:ext cx="584225" cy="285750"/>
          </a:xfrm>
          <a:prstGeom prst="rect">
            <a:avLst/>
          </a:prstGeom>
        </p:spPr>
      </p:pic>
      <p:sp>
        <p:nvSpPr>
          <p:cNvPr id="6" name="Shape 13">
            <a:extLst>
              <a:ext uri="{FF2B5EF4-FFF2-40B4-BE49-F238E27FC236}">
                <a16:creationId xmlns:a16="http://schemas.microsoft.com/office/drawing/2014/main" id="{9F487DB7-7893-6F35-257B-69A287402663}"/>
              </a:ext>
            </a:extLst>
          </p:cNvPr>
          <p:cNvSpPr/>
          <p:nvPr userDrawn="1"/>
        </p:nvSpPr>
        <p:spPr>
          <a:xfrm>
            <a:off x="0" y="4850606"/>
            <a:ext cx="9144000" cy="29289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15">
            <a:extLst>
              <a:ext uri="{FF2B5EF4-FFF2-40B4-BE49-F238E27FC236}">
                <a16:creationId xmlns:a16="http://schemas.microsoft.com/office/drawing/2014/main" id="{44F95E02-841A-592C-6ED8-65F90CAC75EB}"/>
              </a:ext>
            </a:extLst>
          </p:cNvPr>
          <p:cNvSpPr/>
          <p:nvPr userDrawn="1"/>
        </p:nvSpPr>
        <p:spPr>
          <a:xfrm>
            <a:off x="278977" y="4935497"/>
            <a:ext cx="1305437" cy="12311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Long-reads Transcriptomics</a:t>
            </a:r>
            <a:endParaRPr lang="en-US" sz="800" dirty="0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24796D1D-577A-6319-1CA1-19E59E8A9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7623" y="4890857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FB3DE5-0BF2-9949-8E8E-62041A1EAFC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971F105-4880-47AF-28B3-B781B2D4E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861" y="110192"/>
            <a:ext cx="7882304" cy="340289"/>
          </a:xfrm>
          <a:prstGeom prst="rect">
            <a:avLst/>
          </a:prstGeom>
        </p:spPr>
        <p:txBody>
          <a:bodyPr/>
          <a:lstStyle>
            <a:lvl1pPr algn="l"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6065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43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2" descr="preencoded.png">
            <a:extLst>
              <a:ext uri="{FF2B5EF4-FFF2-40B4-BE49-F238E27FC236}">
                <a16:creationId xmlns:a16="http://schemas.microsoft.com/office/drawing/2014/main" id="{FE02196B-C3EF-E373-12A8-ABBD288A7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538" y="366256"/>
            <a:ext cx="3157461" cy="666131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437D2A66-D3EB-75E4-B05B-CB20DB265198}"/>
              </a:ext>
            </a:extLst>
          </p:cNvPr>
          <p:cNvSpPr/>
          <p:nvPr/>
        </p:nvSpPr>
        <p:spPr>
          <a:xfrm>
            <a:off x="1983116" y="2314575"/>
            <a:ext cx="5177768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Bioinformatics Summer School</a:t>
            </a:r>
            <a:endParaRPr lang="en-US" sz="270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5A2A2202-2830-5D69-0C87-70AD17AE61BB}"/>
              </a:ext>
            </a:extLst>
          </p:cNvPr>
          <p:cNvSpPr/>
          <p:nvPr/>
        </p:nvSpPr>
        <p:spPr>
          <a:xfrm>
            <a:off x="2807061" y="2906823"/>
            <a:ext cx="3529878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Long-reads Transcriptomics</a:t>
            </a:r>
            <a:endParaRPr lang="en-US" sz="2025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46DAA440-B861-0240-74B2-DB786C53F3BA}"/>
              </a:ext>
            </a:extLst>
          </p:cNvPr>
          <p:cNvSpPr/>
          <p:nvPr/>
        </p:nvSpPr>
        <p:spPr>
          <a:xfrm>
            <a:off x="3841482" y="3579357"/>
            <a:ext cx="1461042" cy="1905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i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Mahmud Sami Aydin</a:t>
            </a:r>
            <a:endParaRPr lang="en-US" sz="1238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0F6266-A92D-55B2-9424-1F5C35A674D1}"/>
              </a:ext>
            </a:extLst>
          </p:cNvPr>
          <p:cNvGrpSpPr/>
          <p:nvPr/>
        </p:nvGrpSpPr>
        <p:grpSpPr>
          <a:xfrm>
            <a:off x="0" y="4700588"/>
            <a:ext cx="9144000" cy="300037"/>
            <a:chOff x="0" y="4700588"/>
            <a:chExt cx="9144000" cy="300037"/>
          </a:xfrm>
        </p:grpSpPr>
        <p:sp>
          <p:nvSpPr>
            <p:cNvPr id="7" name="Text 5">
              <a:extLst>
                <a:ext uri="{FF2B5EF4-FFF2-40B4-BE49-F238E27FC236}">
                  <a16:creationId xmlns:a16="http://schemas.microsoft.com/office/drawing/2014/main" id="{32D1C78B-2DB3-ECFC-B08D-64B438E39FF8}"/>
                </a:ext>
              </a:extLst>
            </p:cNvPr>
            <p:cNvSpPr/>
            <p:nvPr/>
          </p:nvSpPr>
          <p:spPr>
            <a:xfrm>
              <a:off x="0" y="4700588"/>
              <a:ext cx="9144000" cy="15001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FFFFFF"/>
                  </a:solidFill>
                  <a:latin typeface="Arial" pitchFamily="34" charset="0"/>
                  <a:ea typeface="Arial" pitchFamily="34" charset="-122"/>
                  <a:cs typeface="Arial" pitchFamily="34" charset="-120"/>
                </a:rPr>
                <a:t>LongTREC - The Long-reads TRanscriptome European Consortium</a:t>
              </a:r>
              <a:endParaRPr lang="en-US" sz="788" dirty="0"/>
            </a:p>
          </p:txBody>
        </p:sp>
        <p:sp>
          <p:nvSpPr>
            <p:cNvPr id="8" name="Text 6">
              <a:extLst>
                <a:ext uri="{FF2B5EF4-FFF2-40B4-BE49-F238E27FC236}">
                  <a16:creationId xmlns:a16="http://schemas.microsoft.com/office/drawing/2014/main" id="{04E444D1-75E5-06DC-132D-2916EED5A15C}"/>
                </a:ext>
              </a:extLst>
            </p:cNvPr>
            <p:cNvSpPr/>
            <p:nvPr/>
          </p:nvSpPr>
          <p:spPr>
            <a:xfrm>
              <a:off x="0" y="4850606"/>
              <a:ext cx="9144000" cy="15001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788" dirty="0">
                  <a:solidFill>
                    <a:srgbClr val="FFFFFF"/>
                  </a:solidFill>
                  <a:latin typeface="Arial" pitchFamily="34" charset="0"/>
                  <a:ea typeface="Arial" pitchFamily="34" charset="-122"/>
                  <a:cs typeface="Arial" pitchFamily="34" charset="-120"/>
                </a:rPr>
                <a:t>Marie Skłodowska-Curie grant agreement No 101072892</a:t>
              </a:r>
              <a:endParaRPr lang="en-US" sz="788" dirty="0"/>
            </a:p>
          </p:txBody>
        </p:sp>
      </p:grpSp>
      <p:pic>
        <p:nvPicPr>
          <p:cNvPr id="9" name="Picture 8" descr="A black and white logo&#10;&#10;AI-generated content may be incorrect.">
            <a:extLst>
              <a:ext uri="{FF2B5EF4-FFF2-40B4-BE49-F238E27FC236}">
                <a16:creationId xmlns:a16="http://schemas.microsoft.com/office/drawing/2014/main" id="{814113B4-15E9-C0F6-BD3C-E763094DC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88" y="292893"/>
            <a:ext cx="1792975" cy="87722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0D300135-E5CE-8230-C572-3A6A3176462E}"/>
              </a:ext>
            </a:extLst>
          </p:cNvPr>
          <p:cNvGrpSpPr/>
          <p:nvPr/>
        </p:nvGrpSpPr>
        <p:grpSpPr>
          <a:xfrm>
            <a:off x="3420726" y="4056629"/>
            <a:ext cx="2302548" cy="357188"/>
            <a:chOff x="3827195" y="4123817"/>
            <a:chExt cx="2302548" cy="357188"/>
          </a:xfrm>
        </p:grpSpPr>
        <p:sp>
          <p:nvSpPr>
            <p:cNvPr id="11" name="Snip Diagonal Corner Rectangle 10">
              <a:extLst>
                <a:ext uri="{FF2B5EF4-FFF2-40B4-BE49-F238E27FC236}">
                  <a16:creationId xmlns:a16="http://schemas.microsoft.com/office/drawing/2014/main" id="{D92FC9AA-F839-F6FB-F65D-70E0C0E0A36A}"/>
                </a:ext>
              </a:extLst>
            </p:cNvPr>
            <p:cNvSpPr/>
            <p:nvPr/>
          </p:nvSpPr>
          <p:spPr>
            <a:xfrm rot="10800000">
              <a:off x="3862915" y="4123817"/>
              <a:ext cx="2231109" cy="357188"/>
            </a:xfrm>
            <a:prstGeom prst="snip2DiagRect">
              <a:avLst/>
            </a:prstGeom>
            <a:solidFill>
              <a:srgbClr val="FF8C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 4">
              <a:extLst>
                <a:ext uri="{FF2B5EF4-FFF2-40B4-BE49-F238E27FC236}">
                  <a16:creationId xmlns:a16="http://schemas.microsoft.com/office/drawing/2014/main" id="{DDBDE0B7-627D-613E-ED45-017301D63A48}"/>
                </a:ext>
              </a:extLst>
            </p:cNvPr>
            <p:cNvSpPr/>
            <p:nvPr/>
          </p:nvSpPr>
          <p:spPr>
            <a:xfrm>
              <a:off x="3827195" y="4123817"/>
              <a:ext cx="2302548" cy="357188"/>
            </a:xfrm>
            <a:prstGeom prst="rect">
              <a:avLst/>
            </a:prstGeom>
            <a:noFill/>
            <a:ln/>
          </p:spPr>
          <p:txBody>
            <a:bodyPr wrap="square" lIns="170053" tIns="85090" rIns="170053" bIns="85090" rtlCol="0" anchor="ctr">
              <a:spAutoFit/>
            </a:bodyPr>
            <a:lstStyle/>
            <a:p>
              <a:pPr marL="0" indent="0" algn="ctr">
                <a:buNone/>
              </a:pPr>
              <a:r>
                <a:rPr lang="en-US" sz="1125" dirty="0">
                  <a:solidFill>
                    <a:srgbClr val="FFFFFF"/>
                  </a:solidFill>
                  <a:latin typeface="Arial" pitchFamily="34" charset="0"/>
                  <a:ea typeface="Arial" pitchFamily="34" charset="-122"/>
                  <a:cs typeface="Arial" pitchFamily="34" charset="-120"/>
                </a:rPr>
                <a:t>Stockholm </a:t>
              </a:r>
              <a:r>
                <a:rPr lang="en-US" sz="1125" dirty="0" err="1">
                  <a:solidFill>
                    <a:srgbClr val="FFFFFF"/>
                  </a:solidFill>
                  <a:latin typeface="Arial" pitchFamily="34" charset="0"/>
                  <a:ea typeface="Arial" pitchFamily="34" charset="-122"/>
                  <a:cs typeface="Arial" pitchFamily="34" charset="-120"/>
                </a:rPr>
                <a:t>University,Sweden</a:t>
              </a:r>
              <a:endParaRPr lang="en-US" sz="1125" dirty="0"/>
            </a:p>
          </p:txBody>
        </p:sp>
      </p:grpSp>
    </p:spTree>
    <p:extLst>
      <p:ext uri="{BB962C8B-B14F-4D97-AF65-F5344CB8AC3E}">
        <p14:creationId xmlns:p14="http://schemas.microsoft.com/office/powerpoint/2010/main" val="3538920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A1ED4-4313-BCF6-A3B3-9C59BA9E5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5CC6B666-8034-CEB5-3CF8-32B36DD2D092}"/>
              </a:ext>
            </a:extLst>
          </p:cNvPr>
          <p:cNvSpPr/>
          <p:nvPr/>
        </p:nvSpPr>
        <p:spPr>
          <a:xfrm>
            <a:off x="285750" y="107156"/>
            <a:ext cx="276133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Long-reads Transcriptomics</a:t>
            </a:r>
            <a:endParaRPr lang="en-US" sz="1575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4523DB51-5AF2-AD80-60FE-E6A325F7DFAB}"/>
              </a:ext>
            </a:extLst>
          </p:cNvPr>
          <p:cNvSpPr/>
          <p:nvPr/>
        </p:nvSpPr>
        <p:spPr>
          <a:xfrm>
            <a:off x="285750" y="826840"/>
            <a:ext cx="8643938" cy="22512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63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 graph-based index: de Bruijn Graph</a:t>
            </a:r>
            <a:endParaRPr lang="en-US" sz="1463" dirty="0"/>
          </a:p>
        </p:txBody>
      </p:sp>
      <p:sp>
        <p:nvSpPr>
          <p:cNvPr id="11" name="Shape 5">
            <a:extLst>
              <a:ext uri="{FF2B5EF4-FFF2-40B4-BE49-F238E27FC236}">
                <a16:creationId xmlns:a16="http://schemas.microsoft.com/office/drawing/2014/main" id="{18A5E3B9-283A-BBAD-0B32-8025CB9F8DAF}"/>
              </a:ext>
            </a:extLst>
          </p:cNvPr>
          <p:cNvSpPr/>
          <p:nvPr/>
        </p:nvSpPr>
        <p:spPr>
          <a:xfrm>
            <a:off x="285750" y="1621631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B91972FE-78AD-E5D5-7FFD-8692AC546E0E}"/>
              </a:ext>
            </a:extLst>
          </p:cNvPr>
          <p:cNvSpPr/>
          <p:nvPr/>
        </p:nvSpPr>
        <p:spPr>
          <a:xfrm>
            <a:off x="478631" y="1559191"/>
            <a:ext cx="3798401" cy="5715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/>
              <a:t>Instead of linear index, having a graph-based index can highlights repetitions and continuations which make search easier.</a:t>
            </a: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130E5F0E-14C1-8DCB-4A2A-29538ECA04A1}"/>
              </a:ext>
            </a:extLst>
          </p:cNvPr>
          <p:cNvSpPr/>
          <p:nvPr/>
        </p:nvSpPr>
        <p:spPr>
          <a:xfrm>
            <a:off x="285750" y="2524967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E0B532C6-FAFC-F2BA-63B1-FE1D8F6E3794}"/>
              </a:ext>
            </a:extLst>
          </p:cNvPr>
          <p:cNvSpPr/>
          <p:nvPr/>
        </p:nvSpPr>
        <p:spPr>
          <a:xfrm>
            <a:off x="478631" y="2462171"/>
            <a:ext cx="3798401" cy="5715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One graph-based index is de Bruijn Graph:</a:t>
            </a:r>
          </a:p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cs typeface="Arial" pitchFamily="34" charset="-120"/>
              </a:rPr>
              <a:t>Making graph of k-</a:t>
            </a:r>
            <a:r>
              <a:rPr lang="en-US" sz="1238" dirty="0" err="1">
                <a:solidFill>
                  <a:srgbClr val="333333"/>
                </a:solidFill>
                <a:latin typeface="Arial" pitchFamily="34" charset="0"/>
                <a:cs typeface="Arial" pitchFamily="34" charset="-120"/>
              </a:rPr>
              <a:t>mers</a:t>
            </a:r>
            <a:r>
              <a:rPr lang="en-US" sz="1238" dirty="0">
                <a:solidFill>
                  <a:srgbClr val="333333"/>
                </a:solidFill>
                <a:latin typeface="Arial" pitchFamily="34" charset="0"/>
                <a:cs typeface="Arial" pitchFamily="34" charset="-120"/>
              </a:rPr>
              <a:t> that are node and adjacent k k-</a:t>
            </a:r>
            <a:r>
              <a:rPr lang="en-US" sz="1238" dirty="0" err="1">
                <a:solidFill>
                  <a:srgbClr val="333333"/>
                </a:solidFill>
                <a:latin typeface="Arial" pitchFamily="34" charset="0"/>
                <a:cs typeface="Arial" pitchFamily="34" charset="-120"/>
              </a:rPr>
              <a:t>mers</a:t>
            </a:r>
            <a:r>
              <a:rPr lang="en-US" sz="1238" dirty="0">
                <a:solidFill>
                  <a:srgbClr val="333333"/>
                </a:solidFill>
                <a:latin typeface="Arial" pitchFamily="34" charset="0"/>
                <a:cs typeface="Arial" pitchFamily="34" charset="-120"/>
              </a:rPr>
              <a:t> has edge between them.</a:t>
            </a:r>
            <a:endParaRPr lang="en-US" sz="1238" dirty="0"/>
          </a:p>
        </p:txBody>
      </p:sp>
      <p:sp>
        <p:nvSpPr>
          <p:cNvPr id="15" name="Shape 9">
            <a:extLst>
              <a:ext uri="{FF2B5EF4-FFF2-40B4-BE49-F238E27FC236}">
                <a16:creationId xmlns:a16="http://schemas.microsoft.com/office/drawing/2014/main" id="{C856E3F3-17CE-32A1-3B9F-3369CC2C89AB}"/>
              </a:ext>
            </a:extLst>
          </p:cNvPr>
          <p:cNvSpPr/>
          <p:nvPr/>
        </p:nvSpPr>
        <p:spPr>
          <a:xfrm>
            <a:off x="285750" y="3605291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F036ADFD-F5FD-F82E-C45D-23979013BA1B}"/>
              </a:ext>
            </a:extLst>
          </p:cNvPr>
          <p:cNvSpPr/>
          <p:nvPr/>
        </p:nvSpPr>
        <p:spPr>
          <a:xfrm>
            <a:off x="478631" y="3554657"/>
            <a:ext cx="3798401" cy="7620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cs typeface="Arial" pitchFamily="34" charset="-120"/>
              </a:rPr>
              <a:t>In example,</a:t>
            </a:r>
          </a:p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cs typeface="Arial" pitchFamily="34" charset="-120"/>
              </a:rPr>
              <a:t>Graph of Mississippi is generated with k = 4.</a:t>
            </a:r>
          </a:p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cs typeface="Arial" pitchFamily="34" charset="-120"/>
              </a:rPr>
              <a:t>We also can search 6-mers with two stepping in one query.</a:t>
            </a:r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B561B8CE-1996-9CE9-CA81-6F7736D98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7623" y="4890857"/>
            <a:ext cx="2057400" cy="274637"/>
          </a:xfrm>
        </p:spPr>
        <p:txBody>
          <a:bodyPr/>
          <a:lstStyle/>
          <a:p>
            <a:fld id="{38FB3DE5-0BF2-9949-8E8E-62041A1EAFCC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1661CB7E-813D-DA8A-8459-144D8159C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2886" y="699123"/>
            <a:ext cx="2509513" cy="397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1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DE138-E5EE-29CA-8BE2-3639135C2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3EA15054-C76E-CBE0-941C-A182B5026DBC}"/>
              </a:ext>
            </a:extLst>
          </p:cNvPr>
          <p:cNvSpPr/>
          <p:nvPr/>
        </p:nvSpPr>
        <p:spPr>
          <a:xfrm>
            <a:off x="285750" y="107156"/>
            <a:ext cx="276133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Long-reads Transcriptomics</a:t>
            </a:r>
            <a:endParaRPr lang="en-US" sz="1575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B2BC77C3-719C-F39E-7133-38DD68CBBF67}"/>
              </a:ext>
            </a:extLst>
          </p:cNvPr>
          <p:cNvSpPr/>
          <p:nvPr/>
        </p:nvSpPr>
        <p:spPr>
          <a:xfrm>
            <a:off x="285750" y="826840"/>
            <a:ext cx="8643938" cy="22512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63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How does alignment decide best location?</a:t>
            </a:r>
            <a:endParaRPr lang="en-US" sz="1463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BCC7FD65-66BD-8DA2-5F13-6B2E8930E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7623" y="4890857"/>
            <a:ext cx="2057400" cy="274637"/>
          </a:xfrm>
        </p:spPr>
        <p:txBody>
          <a:bodyPr/>
          <a:lstStyle/>
          <a:p>
            <a:fld id="{38FB3DE5-0BF2-9949-8E8E-62041A1EAFC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Shape 3">
            <a:extLst>
              <a:ext uri="{FF2B5EF4-FFF2-40B4-BE49-F238E27FC236}">
                <a16:creationId xmlns:a16="http://schemas.microsoft.com/office/drawing/2014/main" id="{045A44AD-056E-DB91-5C6C-978D26F33F2F}"/>
              </a:ext>
            </a:extLst>
          </p:cNvPr>
          <p:cNvSpPr/>
          <p:nvPr/>
        </p:nvSpPr>
        <p:spPr>
          <a:xfrm>
            <a:off x="403740" y="1287673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8DF3DA36-656B-AF5C-115E-DE92D7EB9E06}"/>
              </a:ext>
            </a:extLst>
          </p:cNvPr>
          <p:cNvSpPr/>
          <p:nvPr/>
        </p:nvSpPr>
        <p:spPr>
          <a:xfrm>
            <a:off x="596621" y="1253144"/>
            <a:ext cx="5488493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/>
              <a:t>It is completely according to scoring criteria</a:t>
            </a:r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0FAFEE90-263F-BF3F-95BE-377E05D63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7719" y="1253144"/>
            <a:ext cx="3857392" cy="3019243"/>
          </a:xfrm>
          <a:prstGeom prst="rect">
            <a:avLst/>
          </a:prstGeom>
        </p:spPr>
      </p:pic>
      <p:sp>
        <p:nvSpPr>
          <p:cNvPr id="7" name="Shape 3">
            <a:extLst>
              <a:ext uri="{FF2B5EF4-FFF2-40B4-BE49-F238E27FC236}">
                <a16:creationId xmlns:a16="http://schemas.microsoft.com/office/drawing/2014/main" id="{BCFE1851-81FC-9BD6-EC5B-4E80602DF80F}"/>
              </a:ext>
            </a:extLst>
          </p:cNvPr>
          <p:cNvSpPr/>
          <p:nvPr/>
        </p:nvSpPr>
        <p:spPr>
          <a:xfrm>
            <a:off x="438156" y="1912023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F60EEA75-5397-ABDE-8BCD-951ECD9E4875}"/>
              </a:ext>
            </a:extLst>
          </p:cNvPr>
          <p:cNvSpPr/>
          <p:nvPr/>
        </p:nvSpPr>
        <p:spPr>
          <a:xfrm>
            <a:off x="645785" y="1841236"/>
            <a:ext cx="5488493" cy="3810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/>
              <a:t>If gap extension penalty is low, first one become best</a:t>
            </a:r>
          </a:p>
          <a:p>
            <a:pPr marL="0" indent="0" algn="l">
              <a:buNone/>
            </a:pPr>
            <a:r>
              <a:rPr lang="en-US" sz="1238" dirty="0"/>
              <a:t>like in spliced alignment</a:t>
            </a:r>
          </a:p>
        </p:txBody>
      </p:sp>
      <p:sp>
        <p:nvSpPr>
          <p:cNvPr id="10" name="Shape 3">
            <a:extLst>
              <a:ext uri="{FF2B5EF4-FFF2-40B4-BE49-F238E27FC236}">
                <a16:creationId xmlns:a16="http://schemas.microsoft.com/office/drawing/2014/main" id="{8277F1E8-8835-D670-9E06-530A0D72FBF0}"/>
              </a:ext>
            </a:extLst>
          </p:cNvPr>
          <p:cNvSpPr/>
          <p:nvPr/>
        </p:nvSpPr>
        <p:spPr>
          <a:xfrm>
            <a:off x="472569" y="2669105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CB593455-A77E-D46C-C402-EE8D7ACE0D8B}"/>
              </a:ext>
            </a:extLst>
          </p:cNvPr>
          <p:cNvSpPr/>
          <p:nvPr/>
        </p:nvSpPr>
        <p:spPr>
          <a:xfrm>
            <a:off x="665450" y="2634576"/>
            <a:ext cx="5488493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/>
              <a:t>If mismatch penalty is low, second one become best</a:t>
            </a:r>
          </a:p>
        </p:txBody>
      </p:sp>
      <p:sp>
        <p:nvSpPr>
          <p:cNvPr id="12" name="Shape 3">
            <a:extLst>
              <a:ext uri="{FF2B5EF4-FFF2-40B4-BE49-F238E27FC236}">
                <a16:creationId xmlns:a16="http://schemas.microsoft.com/office/drawing/2014/main" id="{A31C3B9E-77F0-DEB2-7D25-0A1BB032CAA8}"/>
              </a:ext>
            </a:extLst>
          </p:cNvPr>
          <p:cNvSpPr/>
          <p:nvPr/>
        </p:nvSpPr>
        <p:spPr>
          <a:xfrm>
            <a:off x="477485" y="3411440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3A0E2C2E-56C9-0214-49B6-65B265C3429F}"/>
              </a:ext>
            </a:extLst>
          </p:cNvPr>
          <p:cNvSpPr/>
          <p:nvPr/>
        </p:nvSpPr>
        <p:spPr>
          <a:xfrm>
            <a:off x="670366" y="3362163"/>
            <a:ext cx="5488493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/>
              <a:t>If gap opening penalty is low, last one become best</a:t>
            </a:r>
          </a:p>
        </p:txBody>
      </p:sp>
      <p:sp>
        <p:nvSpPr>
          <p:cNvPr id="14" name="Shape 3">
            <a:extLst>
              <a:ext uri="{FF2B5EF4-FFF2-40B4-BE49-F238E27FC236}">
                <a16:creationId xmlns:a16="http://schemas.microsoft.com/office/drawing/2014/main" id="{4491E945-A963-A91F-6F98-DA33BDE563B4}"/>
              </a:ext>
            </a:extLst>
          </p:cNvPr>
          <p:cNvSpPr/>
          <p:nvPr/>
        </p:nvSpPr>
        <p:spPr>
          <a:xfrm>
            <a:off x="511900" y="4050534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DC2AEDCA-F100-9050-5DE7-604E6053CEFD}"/>
              </a:ext>
            </a:extLst>
          </p:cNvPr>
          <p:cNvSpPr/>
          <p:nvPr/>
        </p:nvSpPr>
        <p:spPr>
          <a:xfrm>
            <a:off x="704781" y="4016005"/>
            <a:ext cx="5488493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/>
              <a:t>Therefore, context is import for alignment parameters</a:t>
            </a:r>
          </a:p>
        </p:txBody>
      </p:sp>
    </p:spTree>
    <p:extLst>
      <p:ext uri="{BB962C8B-B14F-4D97-AF65-F5344CB8AC3E}">
        <p14:creationId xmlns:p14="http://schemas.microsoft.com/office/powerpoint/2010/main" val="3655437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3EA4A-BDDA-0971-7D44-33903A703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9F045540-2959-2EA2-7AE4-BBE7444DB719}"/>
              </a:ext>
            </a:extLst>
          </p:cNvPr>
          <p:cNvSpPr/>
          <p:nvPr/>
        </p:nvSpPr>
        <p:spPr>
          <a:xfrm>
            <a:off x="285750" y="107156"/>
            <a:ext cx="276133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Long-reads Transcriptomics</a:t>
            </a:r>
            <a:endParaRPr lang="en-US" sz="1575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49809B5E-3BA8-4D96-D20A-ABBB6411EB28}"/>
              </a:ext>
            </a:extLst>
          </p:cNvPr>
          <p:cNvSpPr/>
          <p:nvPr/>
        </p:nvSpPr>
        <p:spPr>
          <a:xfrm>
            <a:off x="285750" y="826840"/>
            <a:ext cx="8643938" cy="22512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63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Mapping Tools for Splice long-read RNA</a:t>
            </a:r>
            <a:endParaRPr lang="en-US" sz="1463" dirty="0"/>
          </a:p>
        </p:txBody>
      </p:sp>
      <p:sp>
        <p:nvSpPr>
          <p:cNvPr id="11" name="Shape 5">
            <a:extLst>
              <a:ext uri="{FF2B5EF4-FFF2-40B4-BE49-F238E27FC236}">
                <a16:creationId xmlns:a16="http://schemas.microsoft.com/office/drawing/2014/main" id="{5B61AD03-0C79-038B-0299-D6967952E350}"/>
              </a:ext>
            </a:extLst>
          </p:cNvPr>
          <p:cNvSpPr/>
          <p:nvPr/>
        </p:nvSpPr>
        <p:spPr>
          <a:xfrm>
            <a:off x="860938" y="1592134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1AE562A3-B3D6-16B7-C806-15A77C4A9BBC}"/>
              </a:ext>
            </a:extLst>
          </p:cNvPr>
          <p:cNvSpPr/>
          <p:nvPr/>
        </p:nvSpPr>
        <p:spPr>
          <a:xfrm>
            <a:off x="1053818" y="1559346"/>
            <a:ext cx="3798401" cy="5715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/>
              <a:t>minimap2:</a:t>
            </a:r>
          </a:p>
          <a:p>
            <a:pPr marL="285750" indent="-285750" algn="l">
              <a:buFontTx/>
              <a:buChar char="-"/>
            </a:pPr>
            <a:r>
              <a:rPr lang="en-US" sz="1238" dirty="0"/>
              <a:t>Minimizers</a:t>
            </a:r>
          </a:p>
          <a:p>
            <a:pPr marL="285750" indent="-285750" algn="l">
              <a:buFontTx/>
              <a:buChar char="-"/>
            </a:pPr>
            <a:r>
              <a:rPr lang="en-US" sz="1238" dirty="0"/>
              <a:t>Seed-Chain-Extend</a:t>
            </a: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380CB130-1785-D67E-550E-59957C648C7E}"/>
              </a:ext>
            </a:extLst>
          </p:cNvPr>
          <p:cNvSpPr/>
          <p:nvPr/>
        </p:nvSpPr>
        <p:spPr>
          <a:xfrm>
            <a:off x="860938" y="2495470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5CEB0646-82B2-953B-EF08-4DCEABE09B50}"/>
              </a:ext>
            </a:extLst>
          </p:cNvPr>
          <p:cNvSpPr/>
          <p:nvPr/>
        </p:nvSpPr>
        <p:spPr>
          <a:xfrm>
            <a:off x="1053819" y="2337425"/>
            <a:ext cx="3798401" cy="7620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deSALT:</a:t>
            </a:r>
          </a:p>
          <a:p>
            <a:pPr marL="285750" indent="-285750" algn="l">
              <a:buFontTx/>
              <a:buChar char="-"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cs typeface="Arial" pitchFamily="34" charset="-120"/>
              </a:rPr>
              <a:t>de Bruijn Graph</a:t>
            </a:r>
          </a:p>
          <a:p>
            <a:pPr marL="285750" indent="-285750" algn="l">
              <a:buFontTx/>
              <a:buChar char="-"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cs typeface="Arial" pitchFamily="34" charset="-120"/>
              </a:rPr>
              <a:t>Sparse Dynamic Programming</a:t>
            </a:r>
          </a:p>
          <a:p>
            <a:pPr marL="285750" indent="-285750" algn="l">
              <a:buFontTx/>
              <a:buChar char="-"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cs typeface="Arial" pitchFamily="34" charset="-120"/>
              </a:rPr>
              <a:t>Local Refinements</a:t>
            </a:r>
            <a:endParaRPr lang="en-US" sz="1238" dirty="0"/>
          </a:p>
        </p:txBody>
      </p:sp>
      <p:sp>
        <p:nvSpPr>
          <p:cNvPr id="15" name="Shape 9">
            <a:extLst>
              <a:ext uri="{FF2B5EF4-FFF2-40B4-BE49-F238E27FC236}">
                <a16:creationId xmlns:a16="http://schemas.microsoft.com/office/drawing/2014/main" id="{1516BAA7-E645-A58B-4DD0-94442513C54B}"/>
              </a:ext>
            </a:extLst>
          </p:cNvPr>
          <p:cNvSpPr/>
          <p:nvPr/>
        </p:nvSpPr>
        <p:spPr>
          <a:xfrm>
            <a:off x="860938" y="3575794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81F5094C-96ED-78B4-9BBB-390A3485537F}"/>
              </a:ext>
            </a:extLst>
          </p:cNvPr>
          <p:cNvSpPr/>
          <p:nvPr/>
        </p:nvSpPr>
        <p:spPr>
          <a:xfrm>
            <a:off x="1053818" y="3566347"/>
            <a:ext cx="3798401" cy="5715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cs typeface="Arial" pitchFamily="34" charset="-120"/>
              </a:rPr>
              <a:t>uLTRA:</a:t>
            </a:r>
          </a:p>
          <a:p>
            <a:pPr marL="285750" indent="-285750" algn="l">
              <a:buFontTx/>
              <a:buChar char="-"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cs typeface="Arial" pitchFamily="34" charset="-120"/>
              </a:rPr>
              <a:t>Seed-Chain-Extend</a:t>
            </a:r>
          </a:p>
          <a:p>
            <a:pPr marL="285750" indent="-285750" algn="l">
              <a:buFontTx/>
              <a:buChar char="-"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cs typeface="Arial" pitchFamily="34" charset="-120"/>
              </a:rPr>
              <a:t>Multiple Chaining</a:t>
            </a:r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4B304E9D-AB3F-8902-8B0A-7DF7E94BBF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7623" y="4890857"/>
            <a:ext cx="2057400" cy="274637"/>
          </a:xfrm>
        </p:spPr>
        <p:txBody>
          <a:bodyPr/>
          <a:lstStyle/>
          <a:p>
            <a:fld id="{38FB3DE5-0BF2-9949-8E8E-62041A1EAFC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62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71522-13CC-0E0A-E8AF-1E8EF24CA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0E33798D-745C-C274-7E67-F242D8DCA347}"/>
              </a:ext>
            </a:extLst>
          </p:cNvPr>
          <p:cNvSpPr/>
          <p:nvPr/>
        </p:nvSpPr>
        <p:spPr>
          <a:xfrm>
            <a:off x="285750" y="107156"/>
            <a:ext cx="276133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Long-reads Transcriptomics</a:t>
            </a:r>
            <a:endParaRPr lang="en-US" sz="1575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F739FD40-16C3-0C0F-B340-2BB34A7A78DF}"/>
              </a:ext>
            </a:extLst>
          </p:cNvPr>
          <p:cNvSpPr/>
          <p:nvPr/>
        </p:nvSpPr>
        <p:spPr>
          <a:xfrm>
            <a:off x="285750" y="826840"/>
            <a:ext cx="8643938" cy="22512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63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Comparison between Tools</a:t>
            </a:r>
            <a:endParaRPr lang="en-US" sz="1463" dirty="0"/>
          </a:p>
        </p:txBody>
      </p:sp>
      <p:sp>
        <p:nvSpPr>
          <p:cNvPr id="11" name="Shape 5">
            <a:extLst>
              <a:ext uri="{FF2B5EF4-FFF2-40B4-BE49-F238E27FC236}">
                <a16:creationId xmlns:a16="http://schemas.microsoft.com/office/drawing/2014/main" id="{D87A2AC7-C0A3-E7CE-7358-4C7EDC3DAAF8}"/>
              </a:ext>
            </a:extLst>
          </p:cNvPr>
          <p:cNvSpPr/>
          <p:nvPr/>
        </p:nvSpPr>
        <p:spPr>
          <a:xfrm>
            <a:off x="860938" y="1592134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7B730993-B26B-C1E2-2C9E-EF15FEE58FAB}"/>
              </a:ext>
            </a:extLst>
          </p:cNvPr>
          <p:cNvSpPr/>
          <p:nvPr/>
        </p:nvSpPr>
        <p:spPr>
          <a:xfrm>
            <a:off x="1053818" y="1464096"/>
            <a:ext cx="3798401" cy="7620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/>
              <a:t>minimap2:</a:t>
            </a:r>
          </a:p>
          <a:p>
            <a:pPr marL="285750" indent="-285750" algn="l">
              <a:buFontTx/>
              <a:buChar char="-"/>
            </a:pPr>
            <a:r>
              <a:rPr lang="en-US" sz="1238" dirty="0"/>
              <a:t>State of the art for genomic reads</a:t>
            </a:r>
          </a:p>
          <a:p>
            <a:pPr marL="285750" indent="-285750" algn="l">
              <a:buFontTx/>
              <a:buChar char="-"/>
            </a:pPr>
            <a:r>
              <a:rPr lang="en-US" sz="1238" dirty="0"/>
              <a:t>Low memory consumption</a:t>
            </a:r>
          </a:p>
          <a:p>
            <a:pPr marL="285750" indent="-285750" algn="l">
              <a:buFontTx/>
              <a:buChar char="-"/>
            </a:pPr>
            <a:r>
              <a:rPr lang="en-US" sz="1238" dirty="0"/>
              <a:t>Weakness of short exon detection</a:t>
            </a: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DF040802-D6C5-A3D9-BA0B-AEB2BD3C1435}"/>
              </a:ext>
            </a:extLst>
          </p:cNvPr>
          <p:cNvSpPr/>
          <p:nvPr/>
        </p:nvSpPr>
        <p:spPr>
          <a:xfrm>
            <a:off x="860938" y="2495470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202032D1-6AF8-9ABC-AB50-9BD79D45351A}"/>
              </a:ext>
            </a:extLst>
          </p:cNvPr>
          <p:cNvSpPr/>
          <p:nvPr/>
        </p:nvSpPr>
        <p:spPr>
          <a:xfrm>
            <a:off x="1053819" y="2337425"/>
            <a:ext cx="7057793" cy="7620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deSALT:</a:t>
            </a:r>
          </a:p>
          <a:p>
            <a:pPr marL="285750" indent="-285750" algn="l">
              <a:buFontTx/>
              <a:buChar char="-"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cs typeface="Arial" pitchFamily="34" charset="-120"/>
              </a:rPr>
              <a:t>Better than minimap2 for short exons</a:t>
            </a:r>
          </a:p>
          <a:p>
            <a:pPr marL="285750" indent="-285750" algn="l">
              <a:buFontTx/>
              <a:buChar char="-"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cs typeface="Arial" pitchFamily="34" charset="-120"/>
              </a:rPr>
              <a:t>Construction of de Bruijn takes significant times and memory but required ones </a:t>
            </a:r>
          </a:p>
          <a:p>
            <a:pPr marL="285750" indent="-285750" algn="l">
              <a:buFontTx/>
              <a:buChar char="-"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cs typeface="Arial" pitchFamily="34" charset="-120"/>
              </a:rPr>
              <a:t>Better query time with some limitations</a:t>
            </a:r>
            <a:endParaRPr lang="en-US" sz="1238" dirty="0"/>
          </a:p>
        </p:txBody>
      </p:sp>
      <p:sp>
        <p:nvSpPr>
          <p:cNvPr id="15" name="Shape 9">
            <a:extLst>
              <a:ext uri="{FF2B5EF4-FFF2-40B4-BE49-F238E27FC236}">
                <a16:creationId xmlns:a16="http://schemas.microsoft.com/office/drawing/2014/main" id="{D953AB58-2D18-93F0-EA04-63C2CA94A441}"/>
              </a:ext>
            </a:extLst>
          </p:cNvPr>
          <p:cNvSpPr/>
          <p:nvPr/>
        </p:nvSpPr>
        <p:spPr>
          <a:xfrm>
            <a:off x="860938" y="3575794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8E7D8583-2442-2A76-C2FA-91B6AEF9797F}"/>
              </a:ext>
            </a:extLst>
          </p:cNvPr>
          <p:cNvSpPr/>
          <p:nvPr/>
        </p:nvSpPr>
        <p:spPr>
          <a:xfrm>
            <a:off x="1053818" y="3566347"/>
            <a:ext cx="3798401" cy="5715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cs typeface="Arial" pitchFamily="34" charset="-120"/>
              </a:rPr>
              <a:t>uLTRA:</a:t>
            </a:r>
          </a:p>
          <a:p>
            <a:pPr marL="285750" indent="-285750" algn="l">
              <a:buFontTx/>
              <a:buChar char="-"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cs typeface="Arial" pitchFamily="34" charset="-120"/>
              </a:rPr>
              <a:t>Good for extremely short exons</a:t>
            </a:r>
          </a:p>
          <a:p>
            <a:pPr marL="285750" indent="-285750" algn="l">
              <a:buFontTx/>
              <a:buChar char="-"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cs typeface="Arial" pitchFamily="34" charset="-120"/>
              </a:rPr>
              <a:t>It requires more time than others </a:t>
            </a:r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34AC61FA-45BF-17C3-E452-66AEE3E08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7623" y="4890857"/>
            <a:ext cx="2057400" cy="274637"/>
          </a:xfrm>
        </p:spPr>
        <p:txBody>
          <a:bodyPr/>
          <a:lstStyle/>
          <a:p>
            <a:fld id="{38FB3DE5-0BF2-9949-8E8E-62041A1EAFC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5817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22CF9-DB65-A2BF-02A7-5396A48EE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7B45A868-EC8D-7984-BD0E-C5DA630E6033}"/>
              </a:ext>
            </a:extLst>
          </p:cNvPr>
          <p:cNvSpPr/>
          <p:nvPr/>
        </p:nvSpPr>
        <p:spPr>
          <a:xfrm>
            <a:off x="285750" y="107156"/>
            <a:ext cx="276133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Long-reads Transcriptomics</a:t>
            </a:r>
            <a:endParaRPr lang="en-US" sz="1575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E5198AEB-33EF-E247-BB87-AA97576D2B6D}"/>
              </a:ext>
            </a:extLst>
          </p:cNvPr>
          <p:cNvSpPr/>
          <p:nvPr/>
        </p:nvSpPr>
        <p:spPr>
          <a:xfrm>
            <a:off x="285750" y="826840"/>
            <a:ext cx="8643938" cy="22512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63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Comparison between Tools</a:t>
            </a:r>
            <a:endParaRPr lang="en-US" sz="1463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D93E41A5-6858-5A7C-E036-AC2ABD28B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7623" y="4890857"/>
            <a:ext cx="2057400" cy="274637"/>
          </a:xfrm>
        </p:spPr>
        <p:txBody>
          <a:bodyPr/>
          <a:lstStyle/>
          <a:p>
            <a:fld id="{38FB3DE5-0BF2-9949-8E8E-62041A1EAFC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Shape 3">
            <a:extLst>
              <a:ext uri="{FF2B5EF4-FFF2-40B4-BE49-F238E27FC236}">
                <a16:creationId xmlns:a16="http://schemas.microsoft.com/office/drawing/2014/main" id="{A9E1B2CB-8853-3434-58EA-9898016AC81D}"/>
              </a:ext>
            </a:extLst>
          </p:cNvPr>
          <p:cNvSpPr/>
          <p:nvPr/>
        </p:nvSpPr>
        <p:spPr>
          <a:xfrm>
            <a:off x="536473" y="3676906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32FDC35C-C07D-9FA7-246F-4F018390FCEC}"/>
              </a:ext>
            </a:extLst>
          </p:cNvPr>
          <p:cNvSpPr/>
          <p:nvPr/>
        </p:nvSpPr>
        <p:spPr>
          <a:xfrm>
            <a:off x="729354" y="3642377"/>
            <a:ext cx="5488493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/>
              <a:t>In hands-out session, we will run minimap2 and uLTRA 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4FF26CA-2F2F-FBC0-059F-B22260628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1375958"/>
            <a:ext cx="7772400" cy="190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067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C55E7-1570-8712-6874-C89946116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1E309CCE-4F11-53EE-1645-B87B8E6802A0}"/>
              </a:ext>
            </a:extLst>
          </p:cNvPr>
          <p:cNvSpPr/>
          <p:nvPr/>
        </p:nvSpPr>
        <p:spPr>
          <a:xfrm>
            <a:off x="285750" y="107156"/>
            <a:ext cx="276133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Long-reads Transcriptomics</a:t>
            </a:r>
            <a:endParaRPr lang="en-US" sz="1575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CA375B9A-DC42-7190-DA90-E1C411F817EE}"/>
              </a:ext>
            </a:extLst>
          </p:cNvPr>
          <p:cNvSpPr/>
          <p:nvPr/>
        </p:nvSpPr>
        <p:spPr>
          <a:xfrm>
            <a:off x="285750" y="826840"/>
            <a:ext cx="8643938" cy="22512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63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Questions</a:t>
            </a:r>
            <a:endParaRPr lang="en-US" sz="1463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0ABB419F-D164-9166-2DEE-F80E7FD2D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7623" y="4890857"/>
            <a:ext cx="2057400" cy="274637"/>
          </a:xfrm>
        </p:spPr>
        <p:txBody>
          <a:bodyPr/>
          <a:lstStyle/>
          <a:p>
            <a:fld id="{38FB3DE5-0BF2-9949-8E8E-62041A1EAFC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Shape 3">
            <a:extLst>
              <a:ext uri="{FF2B5EF4-FFF2-40B4-BE49-F238E27FC236}">
                <a16:creationId xmlns:a16="http://schemas.microsoft.com/office/drawing/2014/main" id="{5A7F34B0-99A4-3F34-6936-C9777F79C139}"/>
              </a:ext>
            </a:extLst>
          </p:cNvPr>
          <p:cNvSpPr/>
          <p:nvPr/>
        </p:nvSpPr>
        <p:spPr>
          <a:xfrm>
            <a:off x="521233" y="1787146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9475475A-9056-AC74-0399-ADD8EC4349FA}"/>
              </a:ext>
            </a:extLst>
          </p:cNvPr>
          <p:cNvSpPr/>
          <p:nvPr/>
        </p:nvSpPr>
        <p:spPr>
          <a:xfrm>
            <a:off x="706494" y="1737377"/>
            <a:ext cx="5488493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/>
              <a:t>What is the difference between mapping and alignment?</a:t>
            </a:r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2210411F-3EEA-42AE-3565-8B718BE60A0D}"/>
              </a:ext>
            </a:extLst>
          </p:cNvPr>
          <p:cNvSpPr/>
          <p:nvPr/>
        </p:nvSpPr>
        <p:spPr>
          <a:xfrm>
            <a:off x="528853" y="2259586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B4160D87-9811-022A-F52A-E41C871F89DF}"/>
              </a:ext>
            </a:extLst>
          </p:cNvPr>
          <p:cNvSpPr/>
          <p:nvPr/>
        </p:nvSpPr>
        <p:spPr>
          <a:xfrm>
            <a:off x="721734" y="2202197"/>
            <a:ext cx="7454526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/>
              <a:t>How should we change k value if long read technology has lower error rate?</a:t>
            </a:r>
          </a:p>
        </p:txBody>
      </p:sp>
      <p:sp>
        <p:nvSpPr>
          <p:cNvPr id="9" name="Shape 3">
            <a:extLst>
              <a:ext uri="{FF2B5EF4-FFF2-40B4-BE49-F238E27FC236}">
                <a16:creationId xmlns:a16="http://schemas.microsoft.com/office/drawing/2014/main" id="{6C19A1CB-7428-11D1-1EAC-D622BD816048}"/>
              </a:ext>
            </a:extLst>
          </p:cNvPr>
          <p:cNvSpPr/>
          <p:nvPr/>
        </p:nvSpPr>
        <p:spPr>
          <a:xfrm>
            <a:off x="528853" y="2686306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A0C0D61D-C49F-4704-CF88-374200C09E7A}"/>
              </a:ext>
            </a:extLst>
          </p:cNvPr>
          <p:cNvSpPr/>
          <p:nvPr/>
        </p:nvSpPr>
        <p:spPr>
          <a:xfrm>
            <a:off x="721734" y="2651777"/>
            <a:ext cx="5488493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/>
              <a:t>What is the strategy that provides efficient memory usage ? </a:t>
            </a:r>
          </a:p>
        </p:txBody>
      </p:sp>
    </p:spTree>
    <p:extLst>
      <p:ext uri="{BB962C8B-B14F-4D97-AF65-F5344CB8AC3E}">
        <p14:creationId xmlns:p14="http://schemas.microsoft.com/office/powerpoint/2010/main" val="3163497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577903" y="1207936"/>
            <a:ext cx="2059605" cy="5572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92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Thank You!</a:t>
            </a:r>
            <a:endParaRPr lang="en-US" sz="2925" dirty="0"/>
          </a:p>
        </p:txBody>
      </p:sp>
      <p:sp>
        <p:nvSpPr>
          <p:cNvPr id="4" name="Shape 1"/>
          <p:cNvSpPr/>
          <p:nvPr/>
        </p:nvSpPr>
        <p:spPr>
          <a:xfrm>
            <a:off x="4143375" y="1908023"/>
            <a:ext cx="857250" cy="28575"/>
          </a:xfrm>
          <a:prstGeom prst="rect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7625" y="2222348"/>
            <a:ext cx="1428750" cy="69880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89739" y="3135464"/>
            <a:ext cx="4635959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 more information about the LongTREC Summer School: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3824278" y="3535514"/>
            <a:ext cx="156685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FF8C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https://longtrec.eu</a:t>
            </a:r>
            <a:endParaRPr lang="en-US" sz="1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4FF1A2C6-CF2B-DA26-D483-FB22198B828C}"/>
              </a:ext>
            </a:extLst>
          </p:cNvPr>
          <p:cNvSpPr/>
          <p:nvPr/>
        </p:nvSpPr>
        <p:spPr>
          <a:xfrm>
            <a:off x="285750" y="107156"/>
            <a:ext cx="276133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Long-reads Transcriptomics</a:t>
            </a:r>
            <a:endParaRPr lang="en-US" sz="1575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C7EE2A1E-B69F-0440-A958-D7898F48D786}"/>
              </a:ext>
            </a:extLst>
          </p:cNvPr>
          <p:cNvSpPr/>
          <p:nvPr/>
        </p:nvSpPr>
        <p:spPr>
          <a:xfrm>
            <a:off x="285750" y="826840"/>
            <a:ext cx="8643938" cy="22512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63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to Mapping</a:t>
            </a:r>
            <a:endParaRPr lang="en-US" sz="1463" dirty="0"/>
          </a:p>
        </p:txBody>
      </p:sp>
      <p:sp>
        <p:nvSpPr>
          <p:cNvPr id="9" name="Shape 3">
            <a:extLst>
              <a:ext uri="{FF2B5EF4-FFF2-40B4-BE49-F238E27FC236}">
                <a16:creationId xmlns:a16="http://schemas.microsoft.com/office/drawing/2014/main" id="{3C084A2F-8B26-278A-7CDD-99B76E689E4A}"/>
              </a:ext>
            </a:extLst>
          </p:cNvPr>
          <p:cNvSpPr/>
          <p:nvPr/>
        </p:nvSpPr>
        <p:spPr>
          <a:xfrm>
            <a:off x="285750" y="1278731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B629D4B5-7C16-BE66-83D0-3AC4BD255B4D}"/>
              </a:ext>
            </a:extLst>
          </p:cNvPr>
          <p:cNvSpPr/>
          <p:nvPr/>
        </p:nvSpPr>
        <p:spPr>
          <a:xfrm>
            <a:off x="478631" y="1244202"/>
            <a:ext cx="5488493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/>
              <a:t>Mapping is finding the location of read in reference genome</a:t>
            </a:r>
          </a:p>
        </p:txBody>
      </p:sp>
      <p:sp>
        <p:nvSpPr>
          <p:cNvPr id="11" name="Shape 5">
            <a:extLst>
              <a:ext uri="{FF2B5EF4-FFF2-40B4-BE49-F238E27FC236}">
                <a16:creationId xmlns:a16="http://schemas.microsoft.com/office/drawing/2014/main" id="{7506F5F9-7039-40D7-5052-599F26AC1F2C}"/>
              </a:ext>
            </a:extLst>
          </p:cNvPr>
          <p:cNvSpPr/>
          <p:nvPr/>
        </p:nvSpPr>
        <p:spPr>
          <a:xfrm>
            <a:off x="285750" y="1621631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ADA7ACCD-6C8C-AC96-2761-D2D2008CB8E1}"/>
              </a:ext>
            </a:extLst>
          </p:cNvPr>
          <p:cNvSpPr/>
          <p:nvPr/>
        </p:nvSpPr>
        <p:spPr>
          <a:xfrm>
            <a:off x="478631" y="1587102"/>
            <a:ext cx="6754220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Alignment is fitting the read to location in the reference </a:t>
            </a:r>
            <a:endParaRPr lang="en-US" sz="1238" dirty="0"/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24009CD4-DD42-8827-4AF1-E65E4D9CAAB4}"/>
              </a:ext>
            </a:extLst>
          </p:cNvPr>
          <p:cNvSpPr/>
          <p:nvPr/>
        </p:nvSpPr>
        <p:spPr>
          <a:xfrm>
            <a:off x="285750" y="1964531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0B234D72-EC41-279F-08FA-58BF9C3AE5BB}"/>
              </a:ext>
            </a:extLst>
          </p:cNvPr>
          <p:cNvSpPr/>
          <p:nvPr/>
        </p:nvSpPr>
        <p:spPr>
          <a:xfrm>
            <a:off x="478631" y="1930002"/>
            <a:ext cx="6658617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Mapping find candidate locations, Alignment decide best one</a:t>
            </a:r>
            <a:endParaRPr lang="en-US" sz="1238" dirty="0"/>
          </a:p>
        </p:txBody>
      </p:sp>
      <p:sp>
        <p:nvSpPr>
          <p:cNvPr id="15" name="Shape 9">
            <a:extLst>
              <a:ext uri="{FF2B5EF4-FFF2-40B4-BE49-F238E27FC236}">
                <a16:creationId xmlns:a16="http://schemas.microsoft.com/office/drawing/2014/main" id="{32B2FA39-24BC-0750-164C-5DF5AC494B7C}"/>
              </a:ext>
            </a:extLst>
          </p:cNvPr>
          <p:cNvSpPr/>
          <p:nvPr/>
        </p:nvSpPr>
        <p:spPr>
          <a:xfrm>
            <a:off x="285750" y="2307431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9AFE7F92-3432-4922-146F-8AF31F60EFAD}"/>
              </a:ext>
            </a:extLst>
          </p:cNvPr>
          <p:cNvSpPr/>
          <p:nvPr/>
        </p:nvSpPr>
        <p:spPr>
          <a:xfrm>
            <a:off x="478631" y="2269990"/>
            <a:ext cx="5112246" cy="7620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Mapping problem includes:</a:t>
            </a:r>
          </a:p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Short or long reads</a:t>
            </a:r>
          </a:p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Genomic or spliced reads </a:t>
            </a:r>
          </a:p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</a:t>
            </a:r>
            <a:endParaRPr lang="en-US" sz="1238" dirty="0"/>
          </a:p>
        </p:txBody>
      </p:sp>
      <p:sp>
        <p:nvSpPr>
          <p:cNvPr id="17" name="Shape 11">
            <a:extLst>
              <a:ext uri="{FF2B5EF4-FFF2-40B4-BE49-F238E27FC236}">
                <a16:creationId xmlns:a16="http://schemas.microsoft.com/office/drawing/2014/main" id="{8501FEDD-72B9-20B9-96A1-0C8E53EEF4B9}"/>
              </a:ext>
            </a:extLst>
          </p:cNvPr>
          <p:cNvSpPr/>
          <p:nvPr/>
        </p:nvSpPr>
        <p:spPr>
          <a:xfrm>
            <a:off x="285750" y="3012940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2">
            <a:extLst>
              <a:ext uri="{FF2B5EF4-FFF2-40B4-BE49-F238E27FC236}">
                <a16:creationId xmlns:a16="http://schemas.microsoft.com/office/drawing/2014/main" id="{3ABDC31B-DE96-604B-BDC7-D9E9C8A9D500}"/>
              </a:ext>
            </a:extLst>
          </p:cNvPr>
          <p:cNvSpPr/>
          <p:nvPr/>
        </p:nvSpPr>
        <p:spPr>
          <a:xfrm>
            <a:off x="478631" y="2978411"/>
            <a:ext cx="6658087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Our specific problem is spliced long reads</a:t>
            </a:r>
            <a:endParaRPr lang="en-US" sz="1238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1A81DAC4-341B-7F09-E659-C8A2676A8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7623" y="4890857"/>
            <a:ext cx="2057400" cy="274637"/>
          </a:xfrm>
        </p:spPr>
        <p:txBody>
          <a:bodyPr/>
          <a:lstStyle/>
          <a:p>
            <a:fld id="{38FB3DE5-0BF2-9949-8E8E-62041A1EAFCC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E828A8D-41EF-FB8A-F286-245C6CE53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079" y="1051966"/>
            <a:ext cx="3097087" cy="3391173"/>
          </a:xfrm>
          <a:prstGeom prst="rect">
            <a:avLst/>
          </a:prstGeom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2C28DF79-7D21-43AA-240C-4D457C1A3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974" y="3333156"/>
            <a:ext cx="2313604" cy="113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545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35698-F1B2-A9CF-C87C-FD603B918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D94045E8-A6DB-84F1-CA90-26FE96C1C649}"/>
              </a:ext>
            </a:extLst>
          </p:cNvPr>
          <p:cNvSpPr/>
          <p:nvPr/>
        </p:nvSpPr>
        <p:spPr>
          <a:xfrm>
            <a:off x="285750" y="107156"/>
            <a:ext cx="276133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Long-reads Transcriptomics</a:t>
            </a:r>
            <a:endParaRPr lang="en-US" sz="1575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546F0F55-3BA3-0075-5F10-6FFD98FBF4F7}"/>
              </a:ext>
            </a:extLst>
          </p:cNvPr>
          <p:cNvSpPr/>
          <p:nvPr/>
        </p:nvSpPr>
        <p:spPr>
          <a:xfrm>
            <a:off x="285750" y="826840"/>
            <a:ext cx="8643938" cy="22512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63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How is the mapping done?</a:t>
            </a:r>
            <a:endParaRPr lang="en-US" sz="1463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00FF6C3C-146E-5728-2463-7BC9A99F9026}"/>
              </a:ext>
            </a:extLst>
          </p:cNvPr>
          <p:cNvSpPr/>
          <p:nvPr/>
        </p:nvSpPr>
        <p:spPr>
          <a:xfrm>
            <a:off x="478631" y="1220868"/>
            <a:ext cx="5488493" cy="3810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/>
              <a:t>Key concept is indexing:</a:t>
            </a:r>
          </a:p>
          <a:p>
            <a:pPr marL="0" indent="0" algn="l">
              <a:buNone/>
            </a:pPr>
            <a:r>
              <a:rPr lang="en-US" sz="1238" dirty="0"/>
              <a:t> “remembering each piece of reference with its position”</a:t>
            </a:r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14C13A29-DB34-25F0-896F-FE501F8A03F6}"/>
              </a:ext>
            </a:extLst>
          </p:cNvPr>
          <p:cNvSpPr/>
          <p:nvPr/>
        </p:nvSpPr>
        <p:spPr>
          <a:xfrm>
            <a:off x="478631" y="1587102"/>
            <a:ext cx="6754220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endParaRPr lang="en-US" sz="1238" dirty="0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6AAD5600-F7D7-132F-0149-5EBEA108EDA9}"/>
              </a:ext>
            </a:extLst>
          </p:cNvPr>
          <p:cNvSpPr/>
          <p:nvPr/>
        </p:nvSpPr>
        <p:spPr>
          <a:xfrm>
            <a:off x="478631" y="1930002"/>
            <a:ext cx="6658617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endParaRPr lang="en-US" sz="1238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FD95B9F0-5FB1-E24C-7D29-8D2B1D588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7623" y="4890857"/>
            <a:ext cx="2057400" cy="274637"/>
          </a:xfrm>
        </p:spPr>
        <p:txBody>
          <a:bodyPr/>
          <a:lstStyle/>
          <a:p>
            <a:fld id="{38FB3DE5-0BF2-9949-8E8E-62041A1EAFCC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292715B9-E9E7-4A15-C5C2-A7EA00299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" y="1732154"/>
            <a:ext cx="7772400" cy="2852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8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E1DE3-F7F6-9F56-0B99-9AC141199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5E9551ED-4DFB-0885-2816-8A57F5AE5EC8}"/>
              </a:ext>
            </a:extLst>
          </p:cNvPr>
          <p:cNvSpPr/>
          <p:nvPr/>
        </p:nvSpPr>
        <p:spPr>
          <a:xfrm>
            <a:off x="285750" y="107156"/>
            <a:ext cx="276133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Long-reads Transcriptomics</a:t>
            </a:r>
            <a:endParaRPr lang="en-US" sz="1575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7EC64957-09C5-B52E-7F19-6C261EF63136}"/>
              </a:ext>
            </a:extLst>
          </p:cNvPr>
          <p:cNvSpPr/>
          <p:nvPr/>
        </p:nvSpPr>
        <p:spPr>
          <a:xfrm>
            <a:off x="285750" y="826840"/>
            <a:ext cx="8643938" cy="22512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63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Is it that easy?</a:t>
            </a:r>
            <a:endParaRPr lang="en-US" sz="1463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97CB67A2-FE8C-855A-1475-A6EBF6B5D250}"/>
              </a:ext>
            </a:extLst>
          </p:cNvPr>
          <p:cNvSpPr/>
          <p:nvPr/>
        </p:nvSpPr>
        <p:spPr>
          <a:xfrm>
            <a:off x="478631" y="1224283"/>
            <a:ext cx="5488493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/>
              <a:t>Conceptually yes, but:</a:t>
            </a:r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0EE7BE37-F59E-463D-87E5-B66435DD3D7A}"/>
              </a:ext>
            </a:extLst>
          </p:cNvPr>
          <p:cNvSpPr/>
          <p:nvPr/>
        </p:nvSpPr>
        <p:spPr>
          <a:xfrm>
            <a:off x="478631" y="1754800"/>
            <a:ext cx="6754220" cy="4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endParaRPr lang="en-US" sz="1238" dirty="0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01A7F476-4E37-96B7-062E-0F6365337C7C}"/>
              </a:ext>
            </a:extLst>
          </p:cNvPr>
          <p:cNvSpPr/>
          <p:nvPr/>
        </p:nvSpPr>
        <p:spPr>
          <a:xfrm>
            <a:off x="478631" y="2097700"/>
            <a:ext cx="6658617" cy="4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endParaRPr lang="en-US" sz="1238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3BCF2294-C2F7-6CC1-7541-D5A32AE1E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7623" y="4890857"/>
            <a:ext cx="2057400" cy="274637"/>
          </a:xfrm>
        </p:spPr>
        <p:txBody>
          <a:bodyPr/>
          <a:lstStyle/>
          <a:p>
            <a:fld id="{38FB3DE5-0BF2-9949-8E8E-62041A1EAFC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EF51A331-D858-AADF-BD0C-785C27EAD84C}"/>
              </a:ext>
            </a:extLst>
          </p:cNvPr>
          <p:cNvSpPr/>
          <p:nvPr/>
        </p:nvSpPr>
        <p:spPr>
          <a:xfrm>
            <a:off x="515540" y="1845768"/>
            <a:ext cx="8112919" cy="4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endParaRPr lang="en-US" sz="1238" dirty="0"/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74903B55-FB23-7B59-3A86-99B379FC5DDD}"/>
              </a:ext>
            </a:extLst>
          </p:cNvPr>
          <p:cNvSpPr/>
          <p:nvPr/>
        </p:nvSpPr>
        <p:spPr>
          <a:xfrm>
            <a:off x="534590" y="2436318"/>
            <a:ext cx="8112919" cy="4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endParaRPr lang="en-US" sz="1238" dirty="0"/>
          </a:p>
        </p:txBody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706BD4A7-575B-7B05-C766-30B4FF0E1901}"/>
              </a:ext>
            </a:extLst>
          </p:cNvPr>
          <p:cNvSpPr/>
          <p:nvPr/>
        </p:nvSpPr>
        <p:spPr>
          <a:xfrm>
            <a:off x="507206" y="2850175"/>
            <a:ext cx="7465219" cy="4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238" dirty="0"/>
              <a:t>Also, in this case we assume reads has fixed length and perfectly match with reference.</a:t>
            </a:r>
          </a:p>
        </p:txBody>
      </p:sp>
      <p:sp>
        <p:nvSpPr>
          <p:cNvPr id="16" name="Text 6">
            <a:extLst>
              <a:ext uri="{FF2B5EF4-FFF2-40B4-BE49-F238E27FC236}">
                <a16:creationId xmlns:a16="http://schemas.microsoft.com/office/drawing/2014/main" id="{550D732F-E35E-F78E-4940-AB798B8BE9BC}"/>
              </a:ext>
            </a:extLst>
          </p:cNvPr>
          <p:cNvSpPr/>
          <p:nvPr/>
        </p:nvSpPr>
        <p:spPr>
          <a:xfrm>
            <a:off x="507206" y="3402625"/>
            <a:ext cx="7465218" cy="4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238" dirty="0"/>
              <a:t>In reality, read length is not fixed and there are read errors as well as variation between individuals</a:t>
            </a:r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E109C1DA-595A-84A9-05C3-4D39C2928E86}"/>
              </a:ext>
            </a:extLst>
          </p:cNvPr>
          <p:cNvSpPr/>
          <p:nvPr/>
        </p:nvSpPr>
        <p:spPr>
          <a:xfrm>
            <a:off x="497681" y="1726225"/>
            <a:ext cx="7465219" cy="4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238" dirty="0"/>
              <a:t>Reads are long, storing every possible reads with length of 1000 nucleotide requires 4</a:t>
            </a:r>
            <a:r>
              <a:rPr lang="en-US" sz="1238" baseline="30000" dirty="0"/>
              <a:t>1000 </a:t>
            </a:r>
            <a:r>
              <a:rPr lang="en-US" sz="1238" dirty="0"/>
              <a:t> entry.</a:t>
            </a:r>
          </a:p>
        </p:txBody>
      </p:sp>
      <p:sp>
        <p:nvSpPr>
          <p:cNvPr id="22" name="Text 6">
            <a:extLst>
              <a:ext uri="{FF2B5EF4-FFF2-40B4-BE49-F238E27FC236}">
                <a16:creationId xmlns:a16="http://schemas.microsoft.com/office/drawing/2014/main" id="{8032BC39-134F-899E-A9E3-E9FF9D548ADB}"/>
              </a:ext>
            </a:extLst>
          </p:cNvPr>
          <p:cNvSpPr/>
          <p:nvPr/>
        </p:nvSpPr>
        <p:spPr>
          <a:xfrm>
            <a:off x="478631" y="2170422"/>
            <a:ext cx="7465218" cy="3810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238" dirty="0"/>
              <a:t>Every entry become bigger than 125 Byte. Therefore, index size become more than 250 GB for human genome.</a:t>
            </a:r>
          </a:p>
        </p:txBody>
      </p:sp>
      <p:sp>
        <p:nvSpPr>
          <p:cNvPr id="24" name="Shape 3">
            <a:extLst>
              <a:ext uri="{FF2B5EF4-FFF2-40B4-BE49-F238E27FC236}">
                <a16:creationId xmlns:a16="http://schemas.microsoft.com/office/drawing/2014/main" id="{DD2B2FD3-344A-6AA2-9093-DAE9363FAF59}"/>
              </a:ext>
            </a:extLst>
          </p:cNvPr>
          <p:cNvSpPr/>
          <p:nvPr/>
        </p:nvSpPr>
        <p:spPr>
          <a:xfrm>
            <a:off x="285750" y="1716881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5" name="Shape 3">
            <a:extLst>
              <a:ext uri="{FF2B5EF4-FFF2-40B4-BE49-F238E27FC236}">
                <a16:creationId xmlns:a16="http://schemas.microsoft.com/office/drawing/2014/main" id="{9A1E0D53-D9DE-B323-33DC-D88CD3A00768}"/>
              </a:ext>
            </a:extLst>
          </p:cNvPr>
          <p:cNvSpPr/>
          <p:nvPr/>
        </p:nvSpPr>
        <p:spPr>
          <a:xfrm>
            <a:off x="285750" y="2221706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6" name="Shape 3">
            <a:extLst>
              <a:ext uri="{FF2B5EF4-FFF2-40B4-BE49-F238E27FC236}">
                <a16:creationId xmlns:a16="http://schemas.microsoft.com/office/drawing/2014/main" id="{4541CDDD-1FB9-05AE-AEAE-F9B9E7A66092}"/>
              </a:ext>
            </a:extLst>
          </p:cNvPr>
          <p:cNvSpPr/>
          <p:nvPr/>
        </p:nvSpPr>
        <p:spPr>
          <a:xfrm>
            <a:off x="285750" y="2831306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7" name="Shape 3">
            <a:extLst>
              <a:ext uri="{FF2B5EF4-FFF2-40B4-BE49-F238E27FC236}">
                <a16:creationId xmlns:a16="http://schemas.microsoft.com/office/drawing/2014/main" id="{1628092F-882E-C0EA-301C-BEC016F2282D}"/>
              </a:ext>
            </a:extLst>
          </p:cNvPr>
          <p:cNvSpPr/>
          <p:nvPr/>
        </p:nvSpPr>
        <p:spPr>
          <a:xfrm>
            <a:off x="285750" y="3383756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42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E3E73-B2D1-04B0-72FE-45A70D99E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863014EB-D2CD-0D97-7FB2-D30BBCC2DABE}"/>
              </a:ext>
            </a:extLst>
          </p:cNvPr>
          <p:cNvSpPr/>
          <p:nvPr/>
        </p:nvSpPr>
        <p:spPr>
          <a:xfrm>
            <a:off x="285750" y="107156"/>
            <a:ext cx="276133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Long-reads Transcriptomics</a:t>
            </a:r>
            <a:endParaRPr lang="en-US" sz="1575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F13F0EF8-4DEF-A2ED-1CE3-F9C8ED01CFF3}"/>
              </a:ext>
            </a:extLst>
          </p:cNvPr>
          <p:cNvSpPr/>
          <p:nvPr/>
        </p:nvSpPr>
        <p:spPr>
          <a:xfrm>
            <a:off x="285750" y="826840"/>
            <a:ext cx="8643938" cy="22512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63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How can we tolerate the error?</a:t>
            </a:r>
            <a:endParaRPr lang="en-US" sz="1463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F77A436F-C757-890F-A6E2-06088B557BC6}"/>
              </a:ext>
            </a:extLst>
          </p:cNvPr>
          <p:cNvSpPr/>
          <p:nvPr/>
        </p:nvSpPr>
        <p:spPr>
          <a:xfrm>
            <a:off x="478631" y="1224283"/>
            <a:ext cx="5488493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/>
              <a:t>Instead of searching whole read, search pieces (seeds) in read. </a:t>
            </a:r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7EF65CFF-1FF5-2149-7F02-A84BFBCE2413}"/>
              </a:ext>
            </a:extLst>
          </p:cNvPr>
          <p:cNvSpPr/>
          <p:nvPr/>
        </p:nvSpPr>
        <p:spPr>
          <a:xfrm>
            <a:off x="478631" y="1754800"/>
            <a:ext cx="6754220" cy="4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endParaRPr lang="en-US" sz="1238" dirty="0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3ED0625-08D8-04AF-633C-1801D30B0C7A}"/>
              </a:ext>
            </a:extLst>
          </p:cNvPr>
          <p:cNvSpPr/>
          <p:nvPr/>
        </p:nvSpPr>
        <p:spPr>
          <a:xfrm>
            <a:off x="478631" y="2097700"/>
            <a:ext cx="6658617" cy="4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endParaRPr lang="en-US" sz="1238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11647A43-7EAE-34E4-9BE2-2B9B36FFBC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7623" y="4890857"/>
            <a:ext cx="2057400" cy="274637"/>
          </a:xfrm>
        </p:spPr>
        <p:txBody>
          <a:bodyPr/>
          <a:lstStyle/>
          <a:p>
            <a:fld id="{38FB3DE5-0BF2-9949-8E8E-62041A1EAFC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A11FE83A-5FB1-44BA-0DF5-720BC3ED3E7A}"/>
              </a:ext>
            </a:extLst>
          </p:cNvPr>
          <p:cNvSpPr/>
          <p:nvPr/>
        </p:nvSpPr>
        <p:spPr>
          <a:xfrm>
            <a:off x="515540" y="1845768"/>
            <a:ext cx="8112919" cy="4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endParaRPr lang="en-US" sz="1238" dirty="0"/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44C15DD5-3F56-B02A-B686-AADE2561755A}"/>
              </a:ext>
            </a:extLst>
          </p:cNvPr>
          <p:cNvSpPr/>
          <p:nvPr/>
        </p:nvSpPr>
        <p:spPr>
          <a:xfrm>
            <a:off x="534590" y="2436318"/>
            <a:ext cx="8112919" cy="4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endParaRPr lang="en-US" sz="1238" dirty="0"/>
          </a:p>
        </p:txBody>
      </p:sp>
      <p:sp>
        <p:nvSpPr>
          <p:cNvPr id="24" name="Shape 3">
            <a:extLst>
              <a:ext uri="{FF2B5EF4-FFF2-40B4-BE49-F238E27FC236}">
                <a16:creationId xmlns:a16="http://schemas.microsoft.com/office/drawing/2014/main" id="{5507D6FF-592B-4175-5FBB-06BD4304A864}"/>
              </a:ext>
            </a:extLst>
          </p:cNvPr>
          <p:cNvSpPr/>
          <p:nvPr/>
        </p:nvSpPr>
        <p:spPr>
          <a:xfrm>
            <a:off x="285750" y="1716881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66777502-174E-7EF6-FBE8-6EF7F0E9ADA9}"/>
              </a:ext>
            </a:extLst>
          </p:cNvPr>
          <p:cNvSpPr/>
          <p:nvPr/>
        </p:nvSpPr>
        <p:spPr>
          <a:xfrm>
            <a:off x="478631" y="1653777"/>
            <a:ext cx="5488493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/>
              <a:t>Simplest way is using k-</a:t>
            </a:r>
            <a:r>
              <a:rPr lang="en-US" sz="1238" dirty="0" err="1"/>
              <a:t>mers</a:t>
            </a:r>
            <a:r>
              <a:rPr lang="en-US" sz="1238" dirty="0"/>
              <a:t> (k consecutive nucleotides)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C6C659B4-A4FD-2A85-09FF-9DDFF73C1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" y="1901428"/>
            <a:ext cx="5884069" cy="2350795"/>
          </a:xfrm>
          <a:prstGeom prst="rect">
            <a:avLst/>
          </a:prstGeom>
        </p:spPr>
      </p:pic>
      <p:sp>
        <p:nvSpPr>
          <p:cNvPr id="7" name="Shape 3">
            <a:extLst>
              <a:ext uri="{FF2B5EF4-FFF2-40B4-BE49-F238E27FC236}">
                <a16:creationId xmlns:a16="http://schemas.microsoft.com/office/drawing/2014/main" id="{7221F8BF-BB2C-9D84-921E-DE544E2DAF8B}"/>
              </a:ext>
            </a:extLst>
          </p:cNvPr>
          <p:cNvSpPr/>
          <p:nvPr/>
        </p:nvSpPr>
        <p:spPr>
          <a:xfrm>
            <a:off x="295275" y="4288631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EA42B898-500A-FFEB-1D78-BCC5F423E72D}"/>
              </a:ext>
            </a:extLst>
          </p:cNvPr>
          <p:cNvSpPr/>
          <p:nvPr/>
        </p:nvSpPr>
        <p:spPr>
          <a:xfrm>
            <a:off x="488156" y="4225527"/>
            <a:ext cx="5884069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/>
              <a:t>Intuitively we see, position of the read around 9 to 16 but what is algorithmic way?</a:t>
            </a:r>
          </a:p>
        </p:txBody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5D544BD7-22EB-2D0B-D9EF-90116F9DFB9E}"/>
              </a:ext>
            </a:extLst>
          </p:cNvPr>
          <p:cNvSpPr/>
          <p:nvPr/>
        </p:nvSpPr>
        <p:spPr>
          <a:xfrm>
            <a:off x="276225" y="1269206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4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F67B0-9B07-0382-7D7A-A8E1BE149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18BAB718-5CBB-0DE3-9CB6-91968AFE70F2}"/>
              </a:ext>
            </a:extLst>
          </p:cNvPr>
          <p:cNvSpPr/>
          <p:nvPr/>
        </p:nvSpPr>
        <p:spPr>
          <a:xfrm>
            <a:off x="285750" y="107156"/>
            <a:ext cx="276133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Long-reads Transcriptomics</a:t>
            </a:r>
            <a:endParaRPr lang="en-US" sz="1575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272C3688-09DB-BFDB-1500-A672327023AB}"/>
              </a:ext>
            </a:extLst>
          </p:cNvPr>
          <p:cNvSpPr/>
          <p:nvPr/>
        </p:nvSpPr>
        <p:spPr>
          <a:xfrm>
            <a:off x="285750" y="826840"/>
            <a:ext cx="8643938" cy="22512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63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Seed-Chain-Extend Method</a:t>
            </a:r>
            <a:endParaRPr lang="en-US" sz="1463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68611934-AB37-3BDA-85E9-1078D0741ECE}"/>
              </a:ext>
            </a:extLst>
          </p:cNvPr>
          <p:cNvSpPr/>
          <p:nvPr/>
        </p:nvSpPr>
        <p:spPr>
          <a:xfrm>
            <a:off x="478631" y="1244202"/>
            <a:ext cx="5488493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/>
              <a:t>Three step method that find the mapping:</a:t>
            </a:r>
          </a:p>
        </p:txBody>
      </p:sp>
      <p:sp>
        <p:nvSpPr>
          <p:cNvPr id="11" name="Shape 5">
            <a:extLst>
              <a:ext uri="{FF2B5EF4-FFF2-40B4-BE49-F238E27FC236}">
                <a16:creationId xmlns:a16="http://schemas.microsoft.com/office/drawing/2014/main" id="{DED5A4A2-43FC-8B21-6658-4EBD017226D2}"/>
              </a:ext>
            </a:extLst>
          </p:cNvPr>
          <p:cNvSpPr/>
          <p:nvPr/>
        </p:nvSpPr>
        <p:spPr>
          <a:xfrm>
            <a:off x="285750" y="1621631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2A3B6712-B5E0-70EE-38B6-C6DE99097E54}"/>
              </a:ext>
            </a:extLst>
          </p:cNvPr>
          <p:cNvSpPr/>
          <p:nvPr/>
        </p:nvSpPr>
        <p:spPr>
          <a:xfrm>
            <a:off x="478631" y="1587102"/>
            <a:ext cx="6754220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/>
              <a:t>Seeding: Finding the small pieces of read in reference</a:t>
            </a: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E4380FC2-980B-E4A6-2EE8-806689A863D0}"/>
              </a:ext>
            </a:extLst>
          </p:cNvPr>
          <p:cNvSpPr/>
          <p:nvPr/>
        </p:nvSpPr>
        <p:spPr>
          <a:xfrm>
            <a:off x="285750" y="1964531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5396DF3A-ED08-F0A5-7CD3-1C2B5137E523}"/>
              </a:ext>
            </a:extLst>
          </p:cNvPr>
          <p:cNvSpPr/>
          <p:nvPr/>
        </p:nvSpPr>
        <p:spPr>
          <a:xfrm>
            <a:off x="478631" y="1930002"/>
            <a:ext cx="6658617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Chaining: Make optimal chain of seeds  by dynamic programming </a:t>
            </a:r>
            <a:endParaRPr lang="en-US" sz="1238" dirty="0"/>
          </a:p>
        </p:txBody>
      </p:sp>
      <p:sp>
        <p:nvSpPr>
          <p:cNvPr id="15" name="Shape 9">
            <a:extLst>
              <a:ext uri="{FF2B5EF4-FFF2-40B4-BE49-F238E27FC236}">
                <a16:creationId xmlns:a16="http://schemas.microsoft.com/office/drawing/2014/main" id="{407D60B7-77A5-B13D-662C-E339E8BB4BBD}"/>
              </a:ext>
            </a:extLst>
          </p:cNvPr>
          <p:cNvSpPr/>
          <p:nvPr/>
        </p:nvSpPr>
        <p:spPr>
          <a:xfrm>
            <a:off x="285750" y="2307431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9CE69DF1-B601-265A-3200-6404F2BD1D31}"/>
              </a:ext>
            </a:extLst>
          </p:cNvPr>
          <p:cNvSpPr/>
          <p:nvPr/>
        </p:nvSpPr>
        <p:spPr>
          <a:xfrm>
            <a:off x="478631" y="2279516"/>
            <a:ext cx="5112246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Extending: Getting whole map by considering margins</a:t>
            </a:r>
            <a:endParaRPr lang="en-US" sz="1238" dirty="0"/>
          </a:p>
        </p:txBody>
      </p:sp>
      <p:sp>
        <p:nvSpPr>
          <p:cNvPr id="18" name="Text 12">
            <a:extLst>
              <a:ext uri="{FF2B5EF4-FFF2-40B4-BE49-F238E27FC236}">
                <a16:creationId xmlns:a16="http://schemas.microsoft.com/office/drawing/2014/main" id="{17FEF845-A88B-499D-788D-DA6F199A14C1}"/>
              </a:ext>
            </a:extLst>
          </p:cNvPr>
          <p:cNvSpPr/>
          <p:nvPr/>
        </p:nvSpPr>
        <p:spPr>
          <a:xfrm>
            <a:off x="478631" y="3178106"/>
            <a:ext cx="6658087" cy="3810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This method is not only tolerating the errors or variations </a:t>
            </a:r>
          </a:p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but also splicing by allowing gaps between seeds.</a:t>
            </a:r>
            <a:endParaRPr lang="en-US" sz="1238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6BE1F146-1619-A9B1-59D4-5A2EDCDE5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7623" y="4890857"/>
            <a:ext cx="2057400" cy="274637"/>
          </a:xfrm>
        </p:spPr>
        <p:txBody>
          <a:bodyPr/>
          <a:lstStyle/>
          <a:p>
            <a:fld id="{38FB3DE5-0BF2-9949-8E8E-62041A1EAFC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2" name="Resim 1">
            <a:extLst>
              <a:ext uri="{FF2B5EF4-FFF2-40B4-BE49-F238E27FC236}">
                <a16:creationId xmlns:a16="http://schemas.microsoft.com/office/drawing/2014/main" id="{A835D2BF-FD59-7171-E7ED-7A57ECE01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424" y="939403"/>
            <a:ext cx="2544199" cy="370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6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68126-0BA1-D943-7956-4829F92DF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615AE642-4C03-E6F2-964A-6022EDE75754}"/>
              </a:ext>
            </a:extLst>
          </p:cNvPr>
          <p:cNvSpPr/>
          <p:nvPr/>
        </p:nvSpPr>
        <p:spPr>
          <a:xfrm>
            <a:off x="285750" y="107156"/>
            <a:ext cx="276133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Long-reads Transcriptomics</a:t>
            </a:r>
            <a:endParaRPr lang="en-US" sz="1575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493991E7-4FF3-2C40-7D06-A108EF8A86C4}"/>
              </a:ext>
            </a:extLst>
          </p:cNvPr>
          <p:cNvSpPr/>
          <p:nvPr/>
        </p:nvSpPr>
        <p:spPr>
          <a:xfrm>
            <a:off x="285750" y="826840"/>
            <a:ext cx="8643938" cy="22512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63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How should we choose k?</a:t>
            </a:r>
            <a:endParaRPr lang="en-US" sz="1463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47408607-A9F1-5D31-D6A2-0FBB9C4F4138}"/>
              </a:ext>
            </a:extLst>
          </p:cNvPr>
          <p:cNvSpPr/>
          <p:nvPr/>
        </p:nvSpPr>
        <p:spPr>
          <a:xfrm>
            <a:off x="297656" y="1244202"/>
            <a:ext cx="5488493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/>
              <a:t>Let’s start with extreme points:</a:t>
            </a:r>
          </a:p>
        </p:txBody>
      </p:sp>
      <p:sp>
        <p:nvSpPr>
          <p:cNvPr id="11" name="Shape 5">
            <a:extLst>
              <a:ext uri="{FF2B5EF4-FFF2-40B4-BE49-F238E27FC236}">
                <a16:creationId xmlns:a16="http://schemas.microsoft.com/office/drawing/2014/main" id="{6BB24A0C-B3B8-A1ED-E2F1-14B6D8A40D5C}"/>
              </a:ext>
            </a:extLst>
          </p:cNvPr>
          <p:cNvSpPr/>
          <p:nvPr/>
        </p:nvSpPr>
        <p:spPr>
          <a:xfrm>
            <a:off x="285750" y="1621631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83FE79A5-0EE5-F5E2-B79B-9A403A7AB7EC}"/>
              </a:ext>
            </a:extLst>
          </p:cNvPr>
          <p:cNvSpPr/>
          <p:nvPr/>
        </p:nvSpPr>
        <p:spPr>
          <a:xfrm>
            <a:off x="478631" y="1587102"/>
            <a:ext cx="6754220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/>
              <a:t>What if we choose k = 1:</a:t>
            </a:r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B1FF89C4-CFE7-56C2-4764-B71A1A16A1F3}"/>
              </a:ext>
            </a:extLst>
          </p:cNvPr>
          <p:cNvSpPr/>
          <p:nvPr/>
        </p:nvSpPr>
        <p:spPr>
          <a:xfrm>
            <a:off x="478631" y="1739502"/>
            <a:ext cx="7912894" cy="5715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/>
              <a:t>We see A,C,G,T everywhere. </a:t>
            </a:r>
            <a:br>
              <a:rPr lang="en-US" sz="1238" dirty="0"/>
            </a:br>
            <a:r>
              <a:rPr lang="en-US" sz="1238" dirty="0"/>
              <a:t>Chaining is almost impossible since every read contains every 1-mer random position in reference</a:t>
            </a:r>
          </a:p>
          <a:p>
            <a:pPr marL="0" indent="0" algn="l">
              <a:buNone/>
            </a:pPr>
            <a:r>
              <a:rPr lang="en-US" sz="1238" dirty="0"/>
              <a:t>Probably everything will be mapped everywhere </a:t>
            </a:r>
          </a:p>
        </p:txBody>
      </p:sp>
      <p:sp>
        <p:nvSpPr>
          <p:cNvPr id="15" name="Shape 9">
            <a:extLst>
              <a:ext uri="{FF2B5EF4-FFF2-40B4-BE49-F238E27FC236}">
                <a16:creationId xmlns:a16="http://schemas.microsoft.com/office/drawing/2014/main" id="{AD8A71DA-42CB-D103-71E0-7399D8EC1EFA}"/>
              </a:ext>
            </a:extLst>
          </p:cNvPr>
          <p:cNvSpPr/>
          <p:nvPr/>
        </p:nvSpPr>
        <p:spPr>
          <a:xfrm>
            <a:off x="285750" y="2545556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4DE252F1-EB4C-6213-E2B5-4C0FFAC6866B}"/>
              </a:ext>
            </a:extLst>
          </p:cNvPr>
          <p:cNvSpPr/>
          <p:nvPr/>
        </p:nvSpPr>
        <p:spPr>
          <a:xfrm>
            <a:off x="478631" y="2517641"/>
            <a:ext cx="5112246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if we choose k = 1000:</a:t>
            </a:r>
            <a:endParaRPr lang="en-US" sz="1238" dirty="0"/>
          </a:p>
        </p:txBody>
      </p:sp>
      <p:sp>
        <p:nvSpPr>
          <p:cNvPr id="18" name="Text 12">
            <a:extLst>
              <a:ext uri="{FF2B5EF4-FFF2-40B4-BE49-F238E27FC236}">
                <a16:creationId xmlns:a16="http://schemas.microsoft.com/office/drawing/2014/main" id="{BB8C47CF-A5C0-F6DA-B12E-02E41D536FB0}"/>
              </a:ext>
            </a:extLst>
          </p:cNvPr>
          <p:cNvSpPr/>
          <p:nvPr/>
        </p:nvSpPr>
        <p:spPr>
          <a:xfrm>
            <a:off x="478631" y="2749152"/>
            <a:ext cx="6658087" cy="3810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 discussed previously, it is not error tolerant. </a:t>
            </a:r>
          </a:p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Also, it requires a lot of memory.</a:t>
            </a:r>
            <a:endParaRPr lang="en-US" sz="1238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B2F1C5F1-3B96-1587-3C5B-14A43F17C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7623" y="4890857"/>
            <a:ext cx="2057400" cy="274637"/>
          </a:xfrm>
        </p:spPr>
        <p:txBody>
          <a:bodyPr/>
          <a:lstStyle/>
          <a:p>
            <a:fld id="{38FB3DE5-0BF2-9949-8E8E-62041A1EAFC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ext 8">
            <a:extLst>
              <a:ext uri="{FF2B5EF4-FFF2-40B4-BE49-F238E27FC236}">
                <a16:creationId xmlns:a16="http://schemas.microsoft.com/office/drawing/2014/main" id="{332CC3B2-AF29-0CA0-9286-422ABD50249A}"/>
              </a:ext>
            </a:extLst>
          </p:cNvPr>
          <p:cNvSpPr/>
          <p:nvPr/>
        </p:nvSpPr>
        <p:spPr>
          <a:xfrm>
            <a:off x="497681" y="2653902"/>
            <a:ext cx="7912894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endParaRPr lang="en-US" sz="1238" dirty="0"/>
          </a:p>
        </p:txBody>
      </p:sp>
      <p:sp>
        <p:nvSpPr>
          <p:cNvPr id="4" name="Shape 9">
            <a:extLst>
              <a:ext uri="{FF2B5EF4-FFF2-40B4-BE49-F238E27FC236}">
                <a16:creationId xmlns:a16="http://schemas.microsoft.com/office/drawing/2014/main" id="{93E7F739-F26C-61E4-F3DE-5BE2D11DE39F}"/>
              </a:ext>
            </a:extLst>
          </p:cNvPr>
          <p:cNvSpPr/>
          <p:nvPr/>
        </p:nvSpPr>
        <p:spPr>
          <a:xfrm>
            <a:off x="342900" y="4012406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10">
            <a:extLst>
              <a:ext uri="{FF2B5EF4-FFF2-40B4-BE49-F238E27FC236}">
                <a16:creationId xmlns:a16="http://schemas.microsoft.com/office/drawing/2014/main" id="{67B506DB-D2ED-1679-1D8F-10D659D173AF}"/>
              </a:ext>
            </a:extLst>
          </p:cNvPr>
          <p:cNvSpPr/>
          <p:nvPr/>
        </p:nvSpPr>
        <p:spPr>
          <a:xfrm>
            <a:off x="535781" y="3984491"/>
            <a:ext cx="5112246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if we choose k = 15:</a:t>
            </a:r>
            <a:endParaRPr lang="en-US" sz="1238" dirty="0"/>
          </a:p>
        </p:txBody>
      </p:sp>
      <p:sp>
        <p:nvSpPr>
          <p:cNvPr id="7" name="Shape 9">
            <a:extLst>
              <a:ext uri="{FF2B5EF4-FFF2-40B4-BE49-F238E27FC236}">
                <a16:creationId xmlns:a16="http://schemas.microsoft.com/office/drawing/2014/main" id="{40ED805A-9268-7863-2540-6A3527F188B6}"/>
              </a:ext>
            </a:extLst>
          </p:cNvPr>
          <p:cNvSpPr/>
          <p:nvPr/>
        </p:nvSpPr>
        <p:spPr>
          <a:xfrm>
            <a:off x="314325" y="3288506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10">
            <a:extLst>
              <a:ext uri="{FF2B5EF4-FFF2-40B4-BE49-F238E27FC236}">
                <a16:creationId xmlns:a16="http://schemas.microsoft.com/office/drawing/2014/main" id="{D02714D3-2B22-800E-935C-CCD99626917A}"/>
              </a:ext>
            </a:extLst>
          </p:cNvPr>
          <p:cNvSpPr/>
          <p:nvPr/>
        </p:nvSpPr>
        <p:spPr>
          <a:xfrm>
            <a:off x="507206" y="3260591"/>
            <a:ext cx="5112246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if we choose k = 5:</a:t>
            </a:r>
            <a:endParaRPr lang="en-US" sz="1238" dirty="0"/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72935C2F-81D0-511D-BFFB-E6EBEBAA224C}"/>
              </a:ext>
            </a:extLst>
          </p:cNvPr>
          <p:cNvSpPr/>
          <p:nvPr/>
        </p:nvSpPr>
        <p:spPr>
          <a:xfrm>
            <a:off x="478631" y="3521817"/>
            <a:ext cx="7722394" cy="3810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There are 4</a:t>
            </a:r>
            <a:r>
              <a:rPr lang="en-US" sz="1238" baseline="300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</a:t>
            </a: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possible k-mer.</a:t>
            </a:r>
          </a:p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cs typeface="Arial" pitchFamily="34" charset="-120"/>
              </a:rPr>
              <a:t>Expected random occurrences of every k-</a:t>
            </a:r>
            <a:r>
              <a:rPr lang="en-US" sz="1238" dirty="0" err="1">
                <a:solidFill>
                  <a:srgbClr val="333333"/>
                </a:solidFill>
                <a:latin typeface="Arial" pitchFamily="34" charset="0"/>
                <a:cs typeface="Arial" pitchFamily="34" charset="-120"/>
              </a:rPr>
              <a:t>mer</a:t>
            </a:r>
            <a:r>
              <a:rPr lang="en-US" sz="1238" dirty="0">
                <a:solidFill>
                  <a:srgbClr val="333333"/>
                </a:solidFill>
                <a:latin typeface="Arial" pitchFamily="34" charset="0"/>
                <a:cs typeface="Arial" pitchFamily="34" charset="-120"/>
              </a:rPr>
              <a:t> is around 1000. Therefore, it is too small for our search space</a:t>
            </a:r>
            <a:endParaRPr lang="en-US" sz="1238" dirty="0"/>
          </a:p>
        </p:txBody>
      </p:sp>
      <p:sp>
        <p:nvSpPr>
          <p:cNvPr id="21" name="Text 12">
            <a:extLst>
              <a:ext uri="{FF2B5EF4-FFF2-40B4-BE49-F238E27FC236}">
                <a16:creationId xmlns:a16="http://schemas.microsoft.com/office/drawing/2014/main" id="{1B883AF2-013F-901E-BFCB-4E473D2487A7}"/>
              </a:ext>
            </a:extLst>
          </p:cNvPr>
          <p:cNvSpPr/>
          <p:nvPr/>
        </p:nvSpPr>
        <p:spPr>
          <a:xfrm>
            <a:off x="507206" y="4283817"/>
            <a:ext cx="7722394" cy="3810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 is good enough to eliminate having too many seed.</a:t>
            </a:r>
          </a:p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 can tolerate splicing and errors.</a:t>
            </a:r>
          </a:p>
        </p:txBody>
      </p:sp>
    </p:spTree>
    <p:extLst>
      <p:ext uri="{BB962C8B-B14F-4D97-AF65-F5344CB8AC3E}">
        <p14:creationId xmlns:p14="http://schemas.microsoft.com/office/powerpoint/2010/main" val="3001315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0E6AF-DA7E-8A70-4FD3-91428886B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AAD49CE5-5651-DA0F-E711-25E3A9831208}"/>
              </a:ext>
            </a:extLst>
          </p:cNvPr>
          <p:cNvSpPr/>
          <p:nvPr/>
        </p:nvSpPr>
        <p:spPr>
          <a:xfrm>
            <a:off x="285750" y="107156"/>
            <a:ext cx="276133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Long-reads Transcriptomics</a:t>
            </a:r>
            <a:endParaRPr lang="en-US" sz="1575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BC492B63-5A39-BE10-B44B-98D3E5DC2FBE}"/>
              </a:ext>
            </a:extLst>
          </p:cNvPr>
          <p:cNvSpPr/>
          <p:nvPr/>
        </p:nvSpPr>
        <p:spPr>
          <a:xfrm>
            <a:off x="285750" y="826840"/>
            <a:ext cx="8643938" cy="22512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63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Is there better way than k-</a:t>
            </a:r>
            <a:r>
              <a:rPr lang="en-US" sz="1463" b="1" dirty="0" err="1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mer</a:t>
            </a:r>
            <a:r>
              <a:rPr lang="en-US" sz="1463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index for memory?</a:t>
            </a:r>
            <a:endParaRPr lang="en-US" sz="1463" dirty="0"/>
          </a:p>
        </p:txBody>
      </p:sp>
      <p:sp>
        <p:nvSpPr>
          <p:cNvPr id="11" name="Shape 5">
            <a:extLst>
              <a:ext uri="{FF2B5EF4-FFF2-40B4-BE49-F238E27FC236}">
                <a16:creationId xmlns:a16="http://schemas.microsoft.com/office/drawing/2014/main" id="{C0EDA33C-9428-3C72-56A6-3C98FA052D12}"/>
              </a:ext>
            </a:extLst>
          </p:cNvPr>
          <p:cNvSpPr/>
          <p:nvPr/>
        </p:nvSpPr>
        <p:spPr>
          <a:xfrm>
            <a:off x="285750" y="1231106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5CCCFB4A-A407-9F45-A854-45FE6AA6936E}"/>
              </a:ext>
            </a:extLst>
          </p:cNvPr>
          <p:cNvSpPr/>
          <p:nvPr/>
        </p:nvSpPr>
        <p:spPr>
          <a:xfrm>
            <a:off x="478631" y="1187052"/>
            <a:ext cx="6754220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/>
              <a:t>K-</a:t>
            </a:r>
            <a:r>
              <a:rPr lang="en-US" sz="1238" dirty="0" err="1"/>
              <a:t>mer</a:t>
            </a:r>
            <a:r>
              <a:rPr lang="en-US" sz="1238" dirty="0"/>
              <a:t> index contains too many repeated information.</a:t>
            </a:r>
          </a:p>
        </p:txBody>
      </p:sp>
      <p:sp>
        <p:nvSpPr>
          <p:cNvPr id="15" name="Shape 9">
            <a:extLst>
              <a:ext uri="{FF2B5EF4-FFF2-40B4-BE49-F238E27FC236}">
                <a16:creationId xmlns:a16="http://schemas.microsoft.com/office/drawing/2014/main" id="{A1D64AD3-6E90-2008-92F2-56787EB3BDDD}"/>
              </a:ext>
            </a:extLst>
          </p:cNvPr>
          <p:cNvSpPr/>
          <p:nvPr/>
        </p:nvSpPr>
        <p:spPr>
          <a:xfrm>
            <a:off x="285750" y="1678781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9314E244-DE82-2378-AFF5-76787C6C1EFC}"/>
              </a:ext>
            </a:extLst>
          </p:cNvPr>
          <p:cNvSpPr/>
          <p:nvPr/>
        </p:nvSpPr>
        <p:spPr>
          <a:xfrm>
            <a:off x="478631" y="1642007"/>
            <a:ext cx="5112246" cy="3810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Redundancy is good for error tolerance,</a:t>
            </a:r>
          </a:p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But storing too much for small amount of information is problematic </a:t>
            </a:r>
            <a:endParaRPr lang="en-US" sz="1238" dirty="0"/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405C501B-5ADD-84CD-C50C-322043FF0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7623" y="4890857"/>
            <a:ext cx="2057400" cy="274637"/>
          </a:xfrm>
        </p:spPr>
        <p:txBody>
          <a:bodyPr/>
          <a:lstStyle/>
          <a:p>
            <a:fld id="{38FB3DE5-0BF2-9949-8E8E-62041A1EAFC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8">
            <a:extLst>
              <a:ext uri="{FF2B5EF4-FFF2-40B4-BE49-F238E27FC236}">
                <a16:creationId xmlns:a16="http://schemas.microsoft.com/office/drawing/2014/main" id="{3FCD1042-FAB2-E40B-2C61-53A7768CA88F}"/>
              </a:ext>
            </a:extLst>
          </p:cNvPr>
          <p:cNvSpPr/>
          <p:nvPr/>
        </p:nvSpPr>
        <p:spPr>
          <a:xfrm>
            <a:off x="497681" y="2653902"/>
            <a:ext cx="7912894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endParaRPr lang="en-US" sz="1238" dirty="0"/>
          </a:p>
        </p:txBody>
      </p:sp>
      <p:sp>
        <p:nvSpPr>
          <p:cNvPr id="4" name="Shape 9">
            <a:extLst>
              <a:ext uri="{FF2B5EF4-FFF2-40B4-BE49-F238E27FC236}">
                <a16:creationId xmlns:a16="http://schemas.microsoft.com/office/drawing/2014/main" id="{2ACE740A-D0AC-C09D-16E1-935EDF8DAC1F}"/>
              </a:ext>
            </a:extLst>
          </p:cNvPr>
          <p:cNvSpPr/>
          <p:nvPr/>
        </p:nvSpPr>
        <p:spPr>
          <a:xfrm>
            <a:off x="342900" y="3002756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10">
            <a:extLst>
              <a:ext uri="{FF2B5EF4-FFF2-40B4-BE49-F238E27FC236}">
                <a16:creationId xmlns:a16="http://schemas.microsoft.com/office/drawing/2014/main" id="{EEE51A90-39DD-6593-333D-6FA05E87C72F}"/>
              </a:ext>
            </a:extLst>
          </p:cNvPr>
          <p:cNvSpPr/>
          <p:nvPr/>
        </p:nvSpPr>
        <p:spPr>
          <a:xfrm>
            <a:off x="535781" y="2974841"/>
            <a:ext cx="5112246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This is called subsampling.</a:t>
            </a:r>
            <a:endParaRPr lang="en-US" sz="1238" dirty="0"/>
          </a:p>
        </p:txBody>
      </p:sp>
      <p:sp>
        <p:nvSpPr>
          <p:cNvPr id="7" name="Shape 9">
            <a:extLst>
              <a:ext uri="{FF2B5EF4-FFF2-40B4-BE49-F238E27FC236}">
                <a16:creationId xmlns:a16="http://schemas.microsoft.com/office/drawing/2014/main" id="{11594ADA-DEA6-D266-4BCD-C042C2DAE4EF}"/>
              </a:ext>
            </a:extLst>
          </p:cNvPr>
          <p:cNvSpPr/>
          <p:nvPr/>
        </p:nvSpPr>
        <p:spPr>
          <a:xfrm>
            <a:off x="314325" y="2393156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10">
            <a:extLst>
              <a:ext uri="{FF2B5EF4-FFF2-40B4-BE49-F238E27FC236}">
                <a16:creationId xmlns:a16="http://schemas.microsoft.com/office/drawing/2014/main" id="{A2EA63CA-7CC2-14D7-A33F-B74F61E991D5}"/>
              </a:ext>
            </a:extLst>
          </p:cNvPr>
          <p:cNvSpPr/>
          <p:nvPr/>
        </p:nvSpPr>
        <p:spPr>
          <a:xfrm>
            <a:off x="507206" y="2365241"/>
            <a:ext cx="5112246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Consistently, selecting some of k-</a:t>
            </a:r>
            <a:r>
              <a:rPr lang="en-US" sz="1238" dirty="0" err="1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mers</a:t>
            </a: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provide efficient memory usage </a:t>
            </a:r>
            <a:endParaRPr lang="en-US" sz="1238" dirty="0"/>
          </a:p>
        </p:txBody>
      </p:sp>
      <p:pic>
        <p:nvPicPr>
          <p:cNvPr id="17" name="Resim 16">
            <a:extLst>
              <a:ext uri="{FF2B5EF4-FFF2-40B4-BE49-F238E27FC236}">
                <a16:creationId xmlns:a16="http://schemas.microsoft.com/office/drawing/2014/main" id="{EA270D85-2DE4-CFFF-935A-00B2229A6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033" y="750600"/>
            <a:ext cx="1968213" cy="1942086"/>
          </a:xfrm>
          <a:prstGeom prst="rect">
            <a:avLst/>
          </a:prstGeom>
        </p:spPr>
      </p:pic>
      <p:sp>
        <p:nvSpPr>
          <p:cNvPr id="19" name="Shape 9">
            <a:extLst>
              <a:ext uri="{FF2B5EF4-FFF2-40B4-BE49-F238E27FC236}">
                <a16:creationId xmlns:a16="http://schemas.microsoft.com/office/drawing/2014/main" id="{4663923E-A487-3E0E-106B-1274D013C16F}"/>
              </a:ext>
            </a:extLst>
          </p:cNvPr>
          <p:cNvSpPr/>
          <p:nvPr/>
        </p:nvSpPr>
        <p:spPr>
          <a:xfrm>
            <a:off x="352425" y="3612356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8FD7EBA9-7633-A8DD-4FD9-507B0ACBF3A1}"/>
              </a:ext>
            </a:extLst>
          </p:cNvPr>
          <p:cNvSpPr/>
          <p:nvPr/>
        </p:nvSpPr>
        <p:spPr>
          <a:xfrm>
            <a:off x="535781" y="3549249"/>
            <a:ext cx="5112246" cy="5715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Some subsampling methods are:</a:t>
            </a:r>
          </a:p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Minimizer, </a:t>
            </a:r>
            <a:r>
              <a:rPr lang="en-US" sz="1238" dirty="0" err="1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Syncmer</a:t>
            </a: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, </a:t>
            </a:r>
            <a:r>
              <a:rPr lang="en-US" sz="1238" dirty="0" err="1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Strobemer</a:t>
            </a:r>
            <a:b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</a:br>
            <a:endParaRPr lang="en-US" sz="1238" dirty="0">
              <a:solidFill>
                <a:srgbClr val="333333"/>
              </a:solidFill>
              <a:latin typeface="Arial" pitchFamily="34" charset="0"/>
              <a:ea typeface="Arial" pitchFamily="34" charset="-122"/>
              <a:cs typeface="Arial" pitchFamily="34" charset="-120"/>
            </a:endParaRPr>
          </a:p>
        </p:txBody>
      </p:sp>
      <p:pic>
        <p:nvPicPr>
          <p:cNvPr id="24" name="Resim 23">
            <a:extLst>
              <a:ext uri="{FF2B5EF4-FFF2-40B4-BE49-F238E27FC236}">
                <a16:creationId xmlns:a16="http://schemas.microsoft.com/office/drawing/2014/main" id="{A098FA79-4BB1-1E41-D787-9FEB9D6F8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033" y="2692686"/>
            <a:ext cx="1968212" cy="194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2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3288C-C2EB-0BC7-C95D-D7DBB08A8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61935814-0847-B862-55E6-32A88DC165A1}"/>
              </a:ext>
            </a:extLst>
          </p:cNvPr>
          <p:cNvSpPr/>
          <p:nvPr/>
        </p:nvSpPr>
        <p:spPr>
          <a:xfrm>
            <a:off x="285750" y="107156"/>
            <a:ext cx="2761338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75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Long-reads Transcriptomics</a:t>
            </a:r>
            <a:endParaRPr lang="en-US" sz="1575" dirty="0"/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F72E855D-8ABE-BCA8-B052-E875F0502493}"/>
              </a:ext>
            </a:extLst>
          </p:cNvPr>
          <p:cNvSpPr/>
          <p:nvPr/>
        </p:nvSpPr>
        <p:spPr>
          <a:xfrm>
            <a:off x="285750" y="826840"/>
            <a:ext cx="8643938" cy="22512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463" b="1" dirty="0">
                <a:solidFill>
                  <a:srgbClr val="0047A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Minimizer Method</a:t>
            </a:r>
            <a:endParaRPr lang="en-US" sz="1463" dirty="0"/>
          </a:p>
        </p:txBody>
      </p:sp>
      <p:sp>
        <p:nvSpPr>
          <p:cNvPr id="11" name="Shape 5">
            <a:extLst>
              <a:ext uri="{FF2B5EF4-FFF2-40B4-BE49-F238E27FC236}">
                <a16:creationId xmlns:a16="http://schemas.microsoft.com/office/drawing/2014/main" id="{134597C4-DDFA-31A0-6602-BB22CF86CE65}"/>
              </a:ext>
            </a:extLst>
          </p:cNvPr>
          <p:cNvSpPr/>
          <p:nvPr/>
        </p:nvSpPr>
        <p:spPr>
          <a:xfrm>
            <a:off x="285750" y="1621631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11E52851-DC67-8163-F532-3AE6B1C20C52}"/>
              </a:ext>
            </a:extLst>
          </p:cNvPr>
          <p:cNvSpPr/>
          <p:nvPr/>
        </p:nvSpPr>
        <p:spPr>
          <a:xfrm>
            <a:off x="478631" y="1603080"/>
            <a:ext cx="6754220" cy="5715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/>
              <a:t>In a context window with size of w smallest k-</a:t>
            </a:r>
            <a:r>
              <a:rPr lang="en-US" sz="1238" dirty="0" err="1"/>
              <a:t>mer</a:t>
            </a:r>
            <a:r>
              <a:rPr lang="en-US" sz="1238" dirty="0"/>
              <a:t> </a:t>
            </a:r>
          </a:p>
          <a:p>
            <a:pPr marL="0" indent="0" algn="l">
              <a:buNone/>
            </a:pPr>
            <a:r>
              <a:rPr lang="en-US" sz="1238" dirty="0"/>
              <a:t>According to a hash function is selected </a:t>
            </a:r>
          </a:p>
          <a:p>
            <a:pPr marL="0" indent="0" algn="l">
              <a:buNone/>
            </a:pPr>
            <a:r>
              <a:rPr lang="en-US" sz="1238" dirty="0"/>
              <a:t>as representative of that window.</a:t>
            </a: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EAD46452-8795-D1D4-D25A-DFCC92E3E343}"/>
              </a:ext>
            </a:extLst>
          </p:cNvPr>
          <p:cNvSpPr/>
          <p:nvPr/>
        </p:nvSpPr>
        <p:spPr>
          <a:xfrm>
            <a:off x="285750" y="2524967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41BA0357-5150-1B02-B3C2-992B2D1AF7E3}"/>
              </a:ext>
            </a:extLst>
          </p:cNvPr>
          <p:cNvSpPr/>
          <p:nvPr/>
        </p:nvSpPr>
        <p:spPr>
          <a:xfrm>
            <a:off x="478631" y="2490438"/>
            <a:ext cx="6658617" cy="19050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Each representative k-</a:t>
            </a:r>
            <a:r>
              <a:rPr lang="en-US" sz="1238" dirty="0" err="1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mer</a:t>
            </a:r>
            <a:r>
              <a:rPr lang="en-US" sz="1238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is called minimizer.</a:t>
            </a:r>
            <a:endParaRPr lang="en-US" sz="1238" dirty="0"/>
          </a:p>
        </p:txBody>
      </p:sp>
      <p:sp>
        <p:nvSpPr>
          <p:cNvPr id="15" name="Shape 9">
            <a:extLst>
              <a:ext uri="{FF2B5EF4-FFF2-40B4-BE49-F238E27FC236}">
                <a16:creationId xmlns:a16="http://schemas.microsoft.com/office/drawing/2014/main" id="{EA5D7D5A-D446-AE6B-7CDD-7876ADD7F8D5}"/>
              </a:ext>
            </a:extLst>
          </p:cNvPr>
          <p:cNvSpPr/>
          <p:nvPr/>
        </p:nvSpPr>
        <p:spPr>
          <a:xfrm>
            <a:off x="285750" y="3074349"/>
            <a:ext cx="85725" cy="85725"/>
          </a:xfrm>
          <a:prstGeom prst="ellipse">
            <a:avLst/>
          </a:prstGeom>
          <a:solidFill>
            <a:srgbClr val="FF8C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F0CE08B0-EC17-0C84-ACEA-2517E7A93C5D}"/>
              </a:ext>
            </a:extLst>
          </p:cNvPr>
          <p:cNvSpPr/>
          <p:nvPr/>
        </p:nvSpPr>
        <p:spPr>
          <a:xfrm>
            <a:off x="478631" y="2996794"/>
            <a:ext cx="5112246" cy="114300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cs typeface="Arial" pitchFamily="34" charset="-120"/>
              </a:rPr>
              <a:t>In example, </a:t>
            </a:r>
          </a:p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cs typeface="Arial" pitchFamily="34" charset="-120"/>
              </a:rPr>
              <a:t>Reference is on top row</a:t>
            </a:r>
          </a:p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cs typeface="Arial" pitchFamily="34" charset="-120"/>
              </a:rPr>
              <a:t>Hash function is in the middle column</a:t>
            </a:r>
          </a:p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cs typeface="Arial" pitchFamily="34" charset="-120"/>
              </a:rPr>
              <a:t>Blue diamonds show minimizers with their k-</a:t>
            </a:r>
            <a:r>
              <a:rPr lang="en-US" sz="1238" dirty="0" err="1">
                <a:solidFill>
                  <a:srgbClr val="333333"/>
                </a:solidFill>
                <a:latin typeface="Arial" pitchFamily="34" charset="0"/>
                <a:cs typeface="Arial" pitchFamily="34" charset="-120"/>
              </a:rPr>
              <a:t>mers</a:t>
            </a:r>
            <a:endParaRPr lang="en-US" sz="1238" dirty="0">
              <a:solidFill>
                <a:srgbClr val="333333"/>
              </a:solidFill>
              <a:latin typeface="Arial" pitchFamily="34" charset="0"/>
              <a:cs typeface="Arial" pitchFamily="34" charset="-120"/>
            </a:endParaRPr>
          </a:p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cs typeface="Arial" pitchFamily="34" charset="-120"/>
              </a:rPr>
              <a:t>w = 12</a:t>
            </a:r>
          </a:p>
          <a:p>
            <a:pPr marL="0" indent="0" algn="l">
              <a:buNone/>
            </a:pPr>
            <a:r>
              <a:rPr lang="en-US" sz="1238" dirty="0">
                <a:solidFill>
                  <a:srgbClr val="333333"/>
                </a:solidFill>
                <a:latin typeface="Arial" pitchFamily="34" charset="0"/>
                <a:cs typeface="Arial" pitchFamily="34" charset="-120"/>
              </a:rPr>
              <a:t>k = 6</a:t>
            </a:r>
          </a:p>
        </p:txBody>
      </p:sp>
      <p:sp>
        <p:nvSpPr>
          <p:cNvPr id="23" name="Slide Number Placeholder 1">
            <a:extLst>
              <a:ext uri="{FF2B5EF4-FFF2-40B4-BE49-F238E27FC236}">
                <a16:creationId xmlns:a16="http://schemas.microsoft.com/office/drawing/2014/main" id="{07ADE40E-2CA5-DC33-E1A4-C45FAB127F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07623" y="4890857"/>
            <a:ext cx="2057400" cy="274637"/>
          </a:xfrm>
        </p:spPr>
        <p:txBody>
          <a:bodyPr/>
          <a:lstStyle/>
          <a:p>
            <a:fld id="{38FB3DE5-0BF2-9949-8E8E-62041A1EAFCC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B762928-92DF-1E61-3BEC-77347033C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2467" y="1103146"/>
            <a:ext cx="4230609" cy="279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3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ongTREC_PowerPoint_Template" id="{CC4E40BC-BE01-B34D-9C90-CC136DB86376}" vid="{B3F24151-5428-BE4A-9FF9-141C8CA6E3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1080</TotalTime>
  <Words>880</Words>
  <Application>Microsoft Macintosh PowerPoint</Application>
  <PresentationFormat>Ekran Gösterisi (16:9)</PresentationFormat>
  <Paragraphs>143</Paragraphs>
  <Slides>16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1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18" baseType="lpstr">
      <vt:lpstr>Arial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mahmud sami aydin</cp:lastModifiedBy>
  <cp:revision>8</cp:revision>
  <dcterms:created xsi:type="dcterms:W3CDTF">2025-06-02T15:22:23Z</dcterms:created>
  <dcterms:modified xsi:type="dcterms:W3CDTF">2025-07-14T05:51:52Z</dcterms:modified>
</cp:coreProperties>
</file>