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30"/>
  </p:notesMasterIdLst>
  <p:sldIdLst>
    <p:sldId id="267" r:id="rId2"/>
    <p:sldId id="273" r:id="rId3"/>
    <p:sldId id="274" r:id="rId4"/>
    <p:sldId id="268" r:id="rId5"/>
    <p:sldId id="269" r:id="rId6"/>
    <p:sldId id="270" r:id="rId7"/>
    <p:sldId id="275" r:id="rId8"/>
    <p:sldId id="638" r:id="rId9"/>
    <p:sldId id="639" r:id="rId10"/>
    <p:sldId id="642" r:id="rId11"/>
    <p:sldId id="641" r:id="rId12"/>
    <p:sldId id="637" r:id="rId13"/>
    <p:sldId id="630" r:id="rId14"/>
    <p:sldId id="276" r:id="rId15"/>
    <p:sldId id="644" r:id="rId16"/>
    <p:sldId id="632" r:id="rId17"/>
    <p:sldId id="626" r:id="rId18"/>
    <p:sldId id="627" r:id="rId19"/>
    <p:sldId id="633" r:id="rId20"/>
    <p:sldId id="562" r:id="rId21"/>
    <p:sldId id="518" r:id="rId22"/>
    <p:sldId id="519" r:id="rId23"/>
    <p:sldId id="565" r:id="rId24"/>
    <p:sldId id="566" r:id="rId25"/>
    <p:sldId id="263" r:id="rId26"/>
    <p:sldId id="261" r:id="rId27"/>
    <p:sldId id="643" r:id="rId28"/>
    <p:sldId id="625" r:id="rId2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FF8C00"/>
    <a:srgbClr val="0047AB"/>
    <a:srgbClr val="333333"/>
    <a:srgbClr val="A5A5A5"/>
    <a:srgbClr val="C4816F"/>
    <a:srgbClr val="FFFFFF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39"/>
    <p:restoredTop sz="86871"/>
  </p:normalViewPr>
  <p:slideViewPr>
    <p:cSldViewPr snapToGrid="0" snapToObjects="1">
      <p:cViewPr varScale="1">
        <p:scale>
          <a:sx n="140" d="100"/>
          <a:sy n="140" d="100"/>
        </p:scale>
        <p:origin x="192" y="208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8FFE31-56A7-6241-84A6-7625C8FC816B}" type="doc">
      <dgm:prSet loTypeId="urn:microsoft.com/office/officeart/2005/8/layout/default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32DB2956-F984-E247-B1C4-194339A92B57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dirty="0"/>
            <a:t>Transcriptome reconstruction</a:t>
          </a:r>
        </a:p>
      </dgm:t>
    </dgm:pt>
    <dgm:pt modelId="{786141B8-9FA9-A243-9DF0-B293D10574BB}" type="parTrans" cxnId="{2918BCBF-47B2-5C40-B025-D90266EC87D9}">
      <dgm:prSet/>
      <dgm:spPr/>
      <dgm:t>
        <a:bodyPr/>
        <a:lstStyle/>
        <a:p>
          <a:endParaRPr lang="en-GB" sz="1800"/>
        </a:p>
      </dgm:t>
    </dgm:pt>
    <dgm:pt modelId="{D23A09AE-B653-A043-AC9A-2FED87D185B4}" type="sibTrans" cxnId="{2918BCBF-47B2-5C40-B025-D90266EC87D9}">
      <dgm:prSet/>
      <dgm:spPr/>
      <dgm:t>
        <a:bodyPr/>
        <a:lstStyle/>
        <a:p>
          <a:endParaRPr lang="en-GB" sz="1800"/>
        </a:p>
      </dgm:t>
    </dgm:pt>
    <dgm:pt modelId="{875A148E-123D-B44D-8619-5D093D681909}">
      <dgm:prSet phldrT="[Text]" custT="1"/>
      <dgm:spPr/>
      <dgm:t>
        <a:bodyPr/>
        <a:lstStyle/>
        <a:p>
          <a:r>
            <a:rPr lang="en-GB" sz="1800" dirty="0"/>
            <a:t>Quality control</a:t>
          </a:r>
        </a:p>
      </dgm:t>
    </dgm:pt>
    <dgm:pt modelId="{7E0D3F52-A3EC-CC40-8915-6EE4A8FB13B0}" type="parTrans" cxnId="{64E2192E-8FE3-F84A-8368-DFAC0771BD25}">
      <dgm:prSet/>
      <dgm:spPr/>
      <dgm:t>
        <a:bodyPr/>
        <a:lstStyle/>
        <a:p>
          <a:endParaRPr lang="en-GB" sz="1800"/>
        </a:p>
      </dgm:t>
    </dgm:pt>
    <dgm:pt modelId="{1408B276-D8F1-834B-AFE6-18D1F3599CE6}" type="sibTrans" cxnId="{64E2192E-8FE3-F84A-8368-DFAC0771BD25}">
      <dgm:prSet/>
      <dgm:spPr/>
      <dgm:t>
        <a:bodyPr/>
        <a:lstStyle/>
        <a:p>
          <a:endParaRPr lang="en-GB" sz="1800"/>
        </a:p>
      </dgm:t>
    </dgm:pt>
    <dgm:pt modelId="{6ED86BD3-ADA2-4041-A56A-A40D94F10B1A}">
      <dgm:prSet phldrT="[Text]" custT="1"/>
      <dgm:spPr/>
      <dgm:t>
        <a:bodyPr/>
        <a:lstStyle/>
        <a:p>
          <a:r>
            <a:rPr lang="en-GB" sz="1800" dirty="0"/>
            <a:t>Statistical analysis</a:t>
          </a:r>
        </a:p>
      </dgm:t>
    </dgm:pt>
    <dgm:pt modelId="{9FEE1605-F6DE-E945-ACE8-6B33E599AEC7}" type="parTrans" cxnId="{5EBFF7AB-85B2-0749-BB5B-77CB5389EC1E}">
      <dgm:prSet/>
      <dgm:spPr/>
      <dgm:t>
        <a:bodyPr/>
        <a:lstStyle/>
        <a:p>
          <a:endParaRPr lang="en-GB" sz="1800"/>
        </a:p>
      </dgm:t>
    </dgm:pt>
    <dgm:pt modelId="{9D35E6DD-8984-E74B-A46B-3F88B4F007C6}" type="sibTrans" cxnId="{5EBFF7AB-85B2-0749-BB5B-77CB5389EC1E}">
      <dgm:prSet/>
      <dgm:spPr/>
      <dgm:t>
        <a:bodyPr/>
        <a:lstStyle/>
        <a:p>
          <a:endParaRPr lang="en-GB" sz="1800"/>
        </a:p>
      </dgm:t>
    </dgm:pt>
    <dgm:pt modelId="{807D7522-21AB-784E-A1D0-1D44CC1453FA}">
      <dgm:prSet phldrT="[Text]" custT="1"/>
      <dgm:spPr/>
      <dgm:t>
        <a:bodyPr/>
        <a:lstStyle/>
        <a:p>
          <a:r>
            <a:rPr lang="en-GB" sz="1800" dirty="0"/>
            <a:t>Novel transcript classification</a:t>
          </a:r>
        </a:p>
      </dgm:t>
    </dgm:pt>
    <dgm:pt modelId="{8B70013A-E3D0-0247-94DA-BC7C3476AA01}" type="parTrans" cxnId="{EC75873D-0535-0742-B008-94168ECBABBC}">
      <dgm:prSet/>
      <dgm:spPr/>
      <dgm:t>
        <a:bodyPr/>
        <a:lstStyle/>
        <a:p>
          <a:endParaRPr lang="en-GB" sz="1800"/>
        </a:p>
      </dgm:t>
    </dgm:pt>
    <dgm:pt modelId="{E6C27539-5EFE-B246-B07D-88C2BCBF0E9C}" type="sibTrans" cxnId="{EC75873D-0535-0742-B008-94168ECBABBC}">
      <dgm:prSet/>
      <dgm:spPr/>
      <dgm:t>
        <a:bodyPr/>
        <a:lstStyle/>
        <a:p>
          <a:endParaRPr lang="en-GB" sz="1800"/>
        </a:p>
      </dgm:t>
    </dgm:pt>
    <dgm:pt modelId="{7979C357-F331-874E-AE36-1458E324C965}">
      <dgm:prSet phldrT="[Text]" custT="1"/>
      <dgm:spPr/>
      <dgm:t>
        <a:bodyPr/>
        <a:lstStyle/>
        <a:p>
          <a:r>
            <a:rPr lang="en-GB" sz="1800" dirty="0"/>
            <a:t>Visualisation</a:t>
          </a:r>
        </a:p>
      </dgm:t>
    </dgm:pt>
    <dgm:pt modelId="{63BE8FF6-2FBF-E747-9539-27431D3C0DA3}" type="parTrans" cxnId="{937E955C-1ECF-434A-A6CD-D78B9797D647}">
      <dgm:prSet/>
      <dgm:spPr/>
      <dgm:t>
        <a:bodyPr/>
        <a:lstStyle/>
        <a:p>
          <a:endParaRPr lang="en-GB" sz="1800"/>
        </a:p>
      </dgm:t>
    </dgm:pt>
    <dgm:pt modelId="{67044A3E-FB12-DF48-8A38-B1F97E4535E1}" type="sibTrans" cxnId="{937E955C-1ECF-434A-A6CD-D78B9797D647}">
      <dgm:prSet/>
      <dgm:spPr/>
      <dgm:t>
        <a:bodyPr/>
        <a:lstStyle/>
        <a:p>
          <a:endParaRPr lang="en-GB" sz="1800"/>
        </a:p>
      </dgm:t>
    </dgm:pt>
    <dgm:pt modelId="{DA6BA9B0-209D-A84B-B9E2-6213103E0ADC}">
      <dgm:prSet phldrT="[Text]" custT="1"/>
      <dgm:spPr/>
      <dgm:t>
        <a:bodyPr/>
        <a:lstStyle/>
        <a:p>
          <a:r>
            <a:rPr lang="en-GB" sz="1800" dirty="0"/>
            <a:t>Data export</a:t>
          </a:r>
        </a:p>
      </dgm:t>
    </dgm:pt>
    <dgm:pt modelId="{1EE22232-7CDC-2148-B693-A48A290AE8BC}" type="parTrans" cxnId="{E950CBEC-BF0A-0249-8001-A2F11D9A0262}">
      <dgm:prSet/>
      <dgm:spPr/>
      <dgm:t>
        <a:bodyPr/>
        <a:lstStyle/>
        <a:p>
          <a:endParaRPr lang="en-GB" sz="1800"/>
        </a:p>
      </dgm:t>
    </dgm:pt>
    <dgm:pt modelId="{48108C88-B05E-C144-820C-552881266C70}" type="sibTrans" cxnId="{E950CBEC-BF0A-0249-8001-A2F11D9A0262}">
      <dgm:prSet/>
      <dgm:spPr/>
      <dgm:t>
        <a:bodyPr/>
        <a:lstStyle/>
        <a:p>
          <a:endParaRPr lang="en-GB" sz="1800"/>
        </a:p>
      </dgm:t>
    </dgm:pt>
    <dgm:pt modelId="{C3766A40-377A-5442-9F43-129110B54CFC}" type="pres">
      <dgm:prSet presAssocID="{C38FFE31-56A7-6241-84A6-7625C8FC816B}" presName="diagram" presStyleCnt="0">
        <dgm:presLayoutVars>
          <dgm:dir/>
          <dgm:resizeHandles val="exact"/>
        </dgm:presLayoutVars>
      </dgm:prSet>
      <dgm:spPr/>
    </dgm:pt>
    <dgm:pt modelId="{EBC67D06-AA29-FE4B-9DC5-297C3685A6A4}" type="pres">
      <dgm:prSet presAssocID="{32DB2956-F984-E247-B1C4-194339A92B57}" presName="node" presStyleLbl="node1" presStyleIdx="0" presStyleCnt="6">
        <dgm:presLayoutVars>
          <dgm:bulletEnabled val="1"/>
        </dgm:presLayoutVars>
      </dgm:prSet>
      <dgm:spPr/>
    </dgm:pt>
    <dgm:pt modelId="{1AE015F3-C58B-DE44-A585-6EC02EB86816}" type="pres">
      <dgm:prSet presAssocID="{D23A09AE-B653-A043-AC9A-2FED87D185B4}" presName="sibTrans" presStyleCnt="0"/>
      <dgm:spPr/>
    </dgm:pt>
    <dgm:pt modelId="{2306A2E7-7527-F84A-AE18-0ECC7517B0F5}" type="pres">
      <dgm:prSet presAssocID="{875A148E-123D-B44D-8619-5D093D681909}" presName="node" presStyleLbl="node1" presStyleIdx="1" presStyleCnt="6">
        <dgm:presLayoutVars>
          <dgm:bulletEnabled val="1"/>
        </dgm:presLayoutVars>
      </dgm:prSet>
      <dgm:spPr/>
    </dgm:pt>
    <dgm:pt modelId="{3550C694-84C2-2D4B-BECA-F9E5DD548283}" type="pres">
      <dgm:prSet presAssocID="{1408B276-D8F1-834B-AFE6-18D1F3599CE6}" presName="sibTrans" presStyleCnt="0"/>
      <dgm:spPr/>
    </dgm:pt>
    <dgm:pt modelId="{90D60BB2-5622-3E4E-80DF-93CA15B570FF}" type="pres">
      <dgm:prSet presAssocID="{807D7522-21AB-784E-A1D0-1D44CC1453FA}" presName="node" presStyleLbl="node1" presStyleIdx="2" presStyleCnt="6">
        <dgm:presLayoutVars>
          <dgm:bulletEnabled val="1"/>
        </dgm:presLayoutVars>
      </dgm:prSet>
      <dgm:spPr/>
    </dgm:pt>
    <dgm:pt modelId="{83CB886B-71AD-4340-B8E1-E1783AF110AA}" type="pres">
      <dgm:prSet presAssocID="{E6C27539-5EFE-B246-B07D-88C2BCBF0E9C}" presName="sibTrans" presStyleCnt="0"/>
      <dgm:spPr/>
    </dgm:pt>
    <dgm:pt modelId="{EFA2E1C8-C4A4-FC4A-91E1-488B2014E5D0}" type="pres">
      <dgm:prSet presAssocID="{6ED86BD3-ADA2-4041-A56A-A40D94F10B1A}" presName="node" presStyleLbl="node1" presStyleIdx="3" presStyleCnt="6">
        <dgm:presLayoutVars>
          <dgm:bulletEnabled val="1"/>
        </dgm:presLayoutVars>
      </dgm:prSet>
      <dgm:spPr/>
    </dgm:pt>
    <dgm:pt modelId="{C325636A-A37B-2D4A-9356-7D8F05853470}" type="pres">
      <dgm:prSet presAssocID="{9D35E6DD-8984-E74B-A46B-3F88B4F007C6}" presName="sibTrans" presStyleCnt="0"/>
      <dgm:spPr/>
    </dgm:pt>
    <dgm:pt modelId="{E8381887-B45C-8D43-A835-D957A472B93E}" type="pres">
      <dgm:prSet presAssocID="{7979C357-F331-874E-AE36-1458E324C965}" presName="node" presStyleLbl="node1" presStyleIdx="4" presStyleCnt="6">
        <dgm:presLayoutVars>
          <dgm:bulletEnabled val="1"/>
        </dgm:presLayoutVars>
      </dgm:prSet>
      <dgm:spPr/>
    </dgm:pt>
    <dgm:pt modelId="{C8D369D5-C106-BF4D-8E54-3BF20787BFE0}" type="pres">
      <dgm:prSet presAssocID="{67044A3E-FB12-DF48-8A38-B1F97E4535E1}" presName="sibTrans" presStyleCnt="0"/>
      <dgm:spPr/>
    </dgm:pt>
    <dgm:pt modelId="{6974CE09-093E-6548-BB4C-9ED3AD74A43C}" type="pres">
      <dgm:prSet presAssocID="{DA6BA9B0-209D-A84B-B9E2-6213103E0ADC}" presName="node" presStyleLbl="node1" presStyleIdx="5" presStyleCnt="6">
        <dgm:presLayoutVars>
          <dgm:bulletEnabled val="1"/>
        </dgm:presLayoutVars>
      </dgm:prSet>
      <dgm:spPr/>
    </dgm:pt>
  </dgm:ptLst>
  <dgm:cxnLst>
    <dgm:cxn modelId="{AB221D0E-95A3-244F-A7F6-D384CEA302ED}" type="presOf" srcId="{DA6BA9B0-209D-A84B-B9E2-6213103E0ADC}" destId="{6974CE09-093E-6548-BB4C-9ED3AD74A43C}" srcOrd="0" destOrd="0" presId="urn:microsoft.com/office/officeart/2005/8/layout/default"/>
    <dgm:cxn modelId="{CA7C7412-EDA8-DF46-9F62-658EB7830E1A}" type="presOf" srcId="{875A148E-123D-B44D-8619-5D093D681909}" destId="{2306A2E7-7527-F84A-AE18-0ECC7517B0F5}" srcOrd="0" destOrd="0" presId="urn:microsoft.com/office/officeart/2005/8/layout/default"/>
    <dgm:cxn modelId="{64E2192E-8FE3-F84A-8368-DFAC0771BD25}" srcId="{C38FFE31-56A7-6241-84A6-7625C8FC816B}" destId="{875A148E-123D-B44D-8619-5D093D681909}" srcOrd="1" destOrd="0" parTransId="{7E0D3F52-A3EC-CC40-8915-6EE4A8FB13B0}" sibTransId="{1408B276-D8F1-834B-AFE6-18D1F3599CE6}"/>
    <dgm:cxn modelId="{EC75873D-0535-0742-B008-94168ECBABBC}" srcId="{C38FFE31-56A7-6241-84A6-7625C8FC816B}" destId="{807D7522-21AB-784E-A1D0-1D44CC1453FA}" srcOrd="2" destOrd="0" parTransId="{8B70013A-E3D0-0247-94DA-BC7C3476AA01}" sibTransId="{E6C27539-5EFE-B246-B07D-88C2BCBF0E9C}"/>
    <dgm:cxn modelId="{E0F9013E-977E-5F42-A579-2E06D43D82D1}" type="presOf" srcId="{807D7522-21AB-784E-A1D0-1D44CC1453FA}" destId="{90D60BB2-5622-3E4E-80DF-93CA15B570FF}" srcOrd="0" destOrd="0" presId="urn:microsoft.com/office/officeart/2005/8/layout/default"/>
    <dgm:cxn modelId="{937E955C-1ECF-434A-A6CD-D78B9797D647}" srcId="{C38FFE31-56A7-6241-84A6-7625C8FC816B}" destId="{7979C357-F331-874E-AE36-1458E324C965}" srcOrd="4" destOrd="0" parTransId="{63BE8FF6-2FBF-E747-9539-27431D3C0DA3}" sibTransId="{67044A3E-FB12-DF48-8A38-B1F97E4535E1}"/>
    <dgm:cxn modelId="{75EBFC8C-F2BA-CD40-BF64-AD232DCFCEFE}" type="presOf" srcId="{6ED86BD3-ADA2-4041-A56A-A40D94F10B1A}" destId="{EFA2E1C8-C4A4-FC4A-91E1-488B2014E5D0}" srcOrd="0" destOrd="0" presId="urn:microsoft.com/office/officeart/2005/8/layout/default"/>
    <dgm:cxn modelId="{2419A4A0-A3A0-5E42-8F1D-42E929EA13F0}" type="presOf" srcId="{7979C357-F331-874E-AE36-1458E324C965}" destId="{E8381887-B45C-8D43-A835-D957A472B93E}" srcOrd="0" destOrd="0" presId="urn:microsoft.com/office/officeart/2005/8/layout/default"/>
    <dgm:cxn modelId="{5EBFF7AB-85B2-0749-BB5B-77CB5389EC1E}" srcId="{C38FFE31-56A7-6241-84A6-7625C8FC816B}" destId="{6ED86BD3-ADA2-4041-A56A-A40D94F10B1A}" srcOrd="3" destOrd="0" parTransId="{9FEE1605-F6DE-E945-ACE8-6B33E599AEC7}" sibTransId="{9D35E6DD-8984-E74B-A46B-3F88B4F007C6}"/>
    <dgm:cxn modelId="{2918BCBF-47B2-5C40-B025-D90266EC87D9}" srcId="{C38FFE31-56A7-6241-84A6-7625C8FC816B}" destId="{32DB2956-F984-E247-B1C4-194339A92B57}" srcOrd="0" destOrd="0" parTransId="{786141B8-9FA9-A243-9DF0-B293D10574BB}" sibTransId="{D23A09AE-B653-A043-AC9A-2FED87D185B4}"/>
    <dgm:cxn modelId="{E950CBEC-BF0A-0249-8001-A2F11D9A0262}" srcId="{C38FFE31-56A7-6241-84A6-7625C8FC816B}" destId="{DA6BA9B0-209D-A84B-B9E2-6213103E0ADC}" srcOrd="5" destOrd="0" parTransId="{1EE22232-7CDC-2148-B693-A48A290AE8BC}" sibTransId="{48108C88-B05E-C144-820C-552881266C70}"/>
    <dgm:cxn modelId="{929575F1-80C4-D843-8C9D-C20BC621F996}" type="presOf" srcId="{32DB2956-F984-E247-B1C4-194339A92B57}" destId="{EBC67D06-AA29-FE4B-9DC5-297C3685A6A4}" srcOrd="0" destOrd="0" presId="urn:microsoft.com/office/officeart/2005/8/layout/default"/>
    <dgm:cxn modelId="{3B40EAFF-8C13-204E-AA1C-B2D4D4FEFF9D}" type="presOf" srcId="{C38FFE31-56A7-6241-84A6-7625C8FC816B}" destId="{C3766A40-377A-5442-9F43-129110B54CFC}" srcOrd="0" destOrd="0" presId="urn:microsoft.com/office/officeart/2005/8/layout/default"/>
    <dgm:cxn modelId="{2A7C3DD5-A040-4B43-9F0D-49467512AA7A}" type="presParOf" srcId="{C3766A40-377A-5442-9F43-129110B54CFC}" destId="{EBC67D06-AA29-FE4B-9DC5-297C3685A6A4}" srcOrd="0" destOrd="0" presId="urn:microsoft.com/office/officeart/2005/8/layout/default"/>
    <dgm:cxn modelId="{7CDA1AE7-EA42-EC4E-B967-D6F95E7CBA84}" type="presParOf" srcId="{C3766A40-377A-5442-9F43-129110B54CFC}" destId="{1AE015F3-C58B-DE44-A585-6EC02EB86816}" srcOrd="1" destOrd="0" presId="urn:microsoft.com/office/officeart/2005/8/layout/default"/>
    <dgm:cxn modelId="{B516F918-6DCD-6C40-8F91-2160463ADDF1}" type="presParOf" srcId="{C3766A40-377A-5442-9F43-129110B54CFC}" destId="{2306A2E7-7527-F84A-AE18-0ECC7517B0F5}" srcOrd="2" destOrd="0" presId="urn:microsoft.com/office/officeart/2005/8/layout/default"/>
    <dgm:cxn modelId="{CB5AB362-A5EE-0D45-8C18-A00733C21034}" type="presParOf" srcId="{C3766A40-377A-5442-9F43-129110B54CFC}" destId="{3550C694-84C2-2D4B-BECA-F9E5DD548283}" srcOrd="3" destOrd="0" presId="urn:microsoft.com/office/officeart/2005/8/layout/default"/>
    <dgm:cxn modelId="{96C1871B-B7F6-E148-B8CB-4DAC40592CF9}" type="presParOf" srcId="{C3766A40-377A-5442-9F43-129110B54CFC}" destId="{90D60BB2-5622-3E4E-80DF-93CA15B570FF}" srcOrd="4" destOrd="0" presId="urn:microsoft.com/office/officeart/2005/8/layout/default"/>
    <dgm:cxn modelId="{2746D734-3198-FD4B-89A9-A13ACB49A677}" type="presParOf" srcId="{C3766A40-377A-5442-9F43-129110B54CFC}" destId="{83CB886B-71AD-4340-B8E1-E1783AF110AA}" srcOrd="5" destOrd="0" presId="urn:microsoft.com/office/officeart/2005/8/layout/default"/>
    <dgm:cxn modelId="{38082365-9E95-E94F-A393-F661190D5F0F}" type="presParOf" srcId="{C3766A40-377A-5442-9F43-129110B54CFC}" destId="{EFA2E1C8-C4A4-FC4A-91E1-488B2014E5D0}" srcOrd="6" destOrd="0" presId="urn:microsoft.com/office/officeart/2005/8/layout/default"/>
    <dgm:cxn modelId="{FF9F0F49-2DF8-6C44-9FB8-4B953FC71A6E}" type="presParOf" srcId="{C3766A40-377A-5442-9F43-129110B54CFC}" destId="{C325636A-A37B-2D4A-9356-7D8F05853470}" srcOrd="7" destOrd="0" presId="urn:microsoft.com/office/officeart/2005/8/layout/default"/>
    <dgm:cxn modelId="{CE599EFA-F652-2744-BD1C-72C412875992}" type="presParOf" srcId="{C3766A40-377A-5442-9F43-129110B54CFC}" destId="{E8381887-B45C-8D43-A835-D957A472B93E}" srcOrd="8" destOrd="0" presId="urn:microsoft.com/office/officeart/2005/8/layout/default"/>
    <dgm:cxn modelId="{D79B4B87-C924-8C4F-9B18-A3F725B4BF77}" type="presParOf" srcId="{C3766A40-377A-5442-9F43-129110B54CFC}" destId="{C8D369D5-C106-BF4D-8E54-3BF20787BFE0}" srcOrd="9" destOrd="0" presId="urn:microsoft.com/office/officeart/2005/8/layout/default"/>
    <dgm:cxn modelId="{646A475A-E651-E145-B08D-4D24A861F6EC}" type="presParOf" srcId="{C3766A40-377A-5442-9F43-129110B54CFC}" destId="{6974CE09-093E-6548-BB4C-9ED3AD74A43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5D6F12-74B2-8847-A2D2-409A9C7E1F3C}" type="doc">
      <dgm:prSet loTypeId="urn:microsoft.com/office/officeart/2008/layout/VerticalCurvedList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50BF97E8-EF26-8341-9BE1-B876E97A48BC}">
      <dgm:prSet phldrT="[Text]" custT="1"/>
      <dgm:spPr/>
      <dgm:t>
        <a:bodyPr/>
        <a:lstStyle/>
        <a:p>
          <a:r>
            <a:rPr lang="en-GB" sz="1800" dirty="0"/>
            <a:t>Transcript identification and quantification</a:t>
          </a:r>
        </a:p>
      </dgm:t>
    </dgm:pt>
    <dgm:pt modelId="{63D446F3-C503-344D-AD88-E51C63E76209}" type="parTrans" cxnId="{200B692E-61CC-CF45-A657-E2CBA901255C}">
      <dgm:prSet/>
      <dgm:spPr/>
      <dgm:t>
        <a:bodyPr/>
        <a:lstStyle/>
        <a:p>
          <a:endParaRPr lang="en-GB" sz="1800"/>
        </a:p>
      </dgm:t>
    </dgm:pt>
    <dgm:pt modelId="{D2E362ED-A9AD-CE49-BC26-FF392D2D5AC4}" type="sibTrans" cxnId="{200B692E-61CC-CF45-A657-E2CBA901255C}">
      <dgm:prSet/>
      <dgm:spPr/>
      <dgm:t>
        <a:bodyPr/>
        <a:lstStyle/>
        <a:p>
          <a:endParaRPr lang="en-GB" sz="1800"/>
        </a:p>
      </dgm:t>
    </dgm:pt>
    <dgm:pt modelId="{03761A17-F68B-3E49-954D-977DD25DDF93}">
      <dgm:prSet phldrT="[Text]" custT="1"/>
      <dgm:spPr/>
      <dgm:t>
        <a:bodyPr/>
        <a:lstStyle/>
        <a:p>
          <a:r>
            <a:rPr lang="en-GB" sz="1800" dirty="0"/>
            <a:t>Gene model characteristics</a:t>
          </a:r>
        </a:p>
      </dgm:t>
    </dgm:pt>
    <dgm:pt modelId="{42D9CD13-90A1-AF4C-BB5A-EB6E936152F9}" type="parTrans" cxnId="{13DE5174-C6F6-3749-9AD7-F9FCEBE0BC95}">
      <dgm:prSet/>
      <dgm:spPr/>
      <dgm:t>
        <a:bodyPr/>
        <a:lstStyle/>
        <a:p>
          <a:endParaRPr lang="en-GB" sz="1800"/>
        </a:p>
      </dgm:t>
    </dgm:pt>
    <dgm:pt modelId="{FED20520-29C8-BF42-984E-FD8E3CC553EC}" type="sibTrans" cxnId="{13DE5174-C6F6-3749-9AD7-F9FCEBE0BC95}">
      <dgm:prSet/>
      <dgm:spPr/>
      <dgm:t>
        <a:bodyPr/>
        <a:lstStyle/>
        <a:p>
          <a:endParaRPr lang="en-GB" sz="1800"/>
        </a:p>
      </dgm:t>
    </dgm:pt>
    <dgm:pt modelId="{F100CF44-DEC3-0446-853D-3047B4FCE8D4}">
      <dgm:prSet phldrT="[Text]" custT="1"/>
      <dgm:spPr/>
      <dgm:t>
        <a:bodyPr/>
        <a:lstStyle/>
        <a:p>
          <a:r>
            <a:rPr lang="en-GB" sz="1800" dirty="0"/>
            <a:t>Alternative splicing analysis</a:t>
          </a:r>
        </a:p>
      </dgm:t>
    </dgm:pt>
    <dgm:pt modelId="{18173FDD-F063-3E4D-AC61-8755470C4D4D}" type="parTrans" cxnId="{726E84C3-4D03-FA4F-A6EA-7462EAC4E32F}">
      <dgm:prSet/>
      <dgm:spPr/>
      <dgm:t>
        <a:bodyPr/>
        <a:lstStyle/>
        <a:p>
          <a:endParaRPr lang="en-GB" sz="1800"/>
        </a:p>
      </dgm:t>
    </dgm:pt>
    <dgm:pt modelId="{D7DAD585-7ED8-254D-851E-349313EF678C}" type="sibTrans" cxnId="{726E84C3-4D03-FA4F-A6EA-7462EAC4E32F}">
      <dgm:prSet/>
      <dgm:spPr/>
      <dgm:t>
        <a:bodyPr/>
        <a:lstStyle/>
        <a:p>
          <a:endParaRPr lang="en-GB" sz="1800"/>
        </a:p>
      </dgm:t>
    </dgm:pt>
    <dgm:pt modelId="{CA363121-D816-6C49-948C-BEE63A792FDB}" type="pres">
      <dgm:prSet presAssocID="{525D6F12-74B2-8847-A2D2-409A9C7E1F3C}" presName="Name0" presStyleCnt="0">
        <dgm:presLayoutVars>
          <dgm:chMax val="7"/>
          <dgm:chPref val="7"/>
          <dgm:dir/>
        </dgm:presLayoutVars>
      </dgm:prSet>
      <dgm:spPr/>
    </dgm:pt>
    <dgm:pt modelId="{0E59F9BE-4C2D-0F48-B88F-1F48085A6F84}" type="pres">
      <dgm:prSet presAssocID="{525D6F12-74B2-8847-A2D2-409A9C7E1F3C}" presName="Name1" presStyleCnt="0"/>
      <dgm:spPr/>
    </dgm:pt>
    <dgm:pt modelId="{7FA1DFFB-A46C-B84D-866E-423F222CDE9B}" type="pres">
      <dgm:prSet presAssocID="{525D6F12-74B2-8847-A2D2-409A9C7E1F3C}" presName="cycle" presStyleCnt="0"/>
      <dgm:spPr/>
    </dgm:pt>
    <dgm:pt modelId="{371C0149-60A9-5C4C-9BE7-24ADE46F5840}" type="pres">
      <dgm:prSet presAssocID="{525D6F12-74B2-8847-A2D2-409A9C7E1F3C}" presName="srcNode" presStyleLbl="node1" presStyleIdx="0" presStyleCnt="3"/>
      <dgm:spPr/>
    </dgm:pt>
    <dgm:pt modelId="{D6080E0F-22B4-2D4E-AB73-C81C6479701C}" type="pres">
      <dgm:prSet presAssocID="{525D6F12-74B2-8847-A2D2-409A9C7E1F3C}" presName="conn" presStyleLbl="parChTrans1D2" presStyleIdx="0" presStyleCnt="1"/>
      <dgm:spPr/>
    </dgm:pt>
    <dgm:pt modelId="{5C7671D3-FE03-BE49-B543-35452E8E077B}" type="pres">
      <dgm:prSet presAssocID="{525D6F12-74B2-8847-A2D2-409A9C7E1F3C}" presName="extraNode" presStyleLbl="node1" presStyleIdx="0" presStyleCnt="3"/>
      <dgm:spPr/>
    </dgm:pt>
    <dgm:pt modelId="{D8F67917-B90B-FC49-B357-C34FFFD869DD}" type="pres">
      <dgm:prSet presAssocID="{525D6F12-74B2-8847-A2D2-409A9C7E1F3C}" presName="dstNode" presStyleLbl="node1" presStyleIdx="0" presStyleCnt="3"/>
      <dgm:spPr/>
    </dgm:pt>
    <dgm:pt modelId="{862329BF-09AC-C843-B5E1-B35C3D7B3D87}" type="pres">
      <dgm:prSet presAssocID="{50BF97E8-EF26-8341-9BE1-B876E97A48BC}" presName="text_1" presStyleLbl="node1" presStyleIdx="0" presStyleCnt="3" custScaleY="90234">
        <dgm:presLayoutVars>
          <dgm:bulletEnabled val="1"/>
        </dgm:presLayoutVars>
      </dgm:prSet>
      <dgm:spPr/>
    </dgm:pt>
    <dgm:pt modelId="{BE2C5924-89F3-7D41-95DC-D977A40E502C}" type="pres">
      <dgm:prSet presAssocID="{50BF97E8-EF26-8341-9BE1-B876E97A48BC}" presName="accent_1" presStyleCnt="0"/>
      <dgm:spPr/>
    </dgm:pt>
    <dgm:pt modelId="{869E8C60-EF3A-1745-A800-86445BAC902A}" type="pres">
      <dgm:prSet presAssocID="{50BF97E8-EF26-8341-9BE1-B876E97A48BC}" presName="accentRepeatNode" presStyleLbl="solidFgAcc1" presStyleIdx="0" presStyleCnt="3" custScaleX="70866" custScaleY="70866"/>
      <dgm:spPr/>
    </dgm:pt>
    <dgm:pt modelId="{99770CEC-47FF-6247-B676-309DB3DDABD7}" type="pres">
      <dgm:prSet presAssocID="{03761A17-F68B-3E49-954D-977DD25DDF93}" presName="text_2" presStyleLbl="node1" presStyleIdx="1" presStyleCnt="3" custScaleY="90234">
        <dgm:presLayoutVars>
          <dgm:bulletEnabled val="1"/>
        </dgm:presLayoutVars>
      </dgm:prSet>
      <dgm:spPr/>
    </dgm:pt>
    <dgm:pt modelId="{57A0A670-F5DC-2C41-9614-3A33C302B963}" type="pres">
      <dgm:prSet presAssocID="{03761A17-F68B-3E49-954D-977DD25DDF93}" presName="accent_2" presStyleCnt="0"/>
      <dgm:spPr/>
    </dgm:pt>
    <dgm:pt modelId="{3D755BC2-B238-DD44-9357-A538D1EEAC75}" type="pres">
      <dgm:prSet presAssocID="{03761A17-F68B-3E49-954D-977DD25DDF93}" presName="accentRepeatNode" presStyleLbl="solidFgAcc1" presStyleIdx="1" presStyleCnt="3" custScaleX="70866" custScaleY="70866"/>
      <dgm:spPr/>
    </dgm:pt>
    <dgm:pt modelId="{8B7BA094-A048-1B45-A5AE-8D2A005ECF48}" type="pres">
      <dgm:prSet presAssocID="{F100CF44-DEC3-0446-853D-3047B4FCE8D4}" presName="text_3" presStyleLbl="node1" presStyleIdx="2" presStyleCnt="3" custScaleY="90234">
        <dgm:presLayoutVars>
          <dgm:bulletEnabled val="1"/>
        </dgm:presLayoutVars>
      </dgm:prSet>
      <dgm:spPr/>
    </dgm:pt>
    <dgm:pt modelId="{47773B15-9FB3-7B47-A617-8BFB53CB6CA2}" type="pres">
      <dgm:prSet presAssocID="{F100CF44-DEC3-0446-853D-3047B4FCE8D4}" presName="accent_3" presStyleCnt="0"/>
      <dgm:spPr/>
    </dgm:pt>
    <dgm:pt modelId="{474CDD16-E3A2-804D-AFAA-45309DFF0ECE}" type="pres">
      <dgm:prSet presAssocID="{F100CF44-DEC3-0446-853D-3047B4FCE8D4}" presName="accentRepeatNode" presStyleLbl="solidFgAcc1" presStyleIdx="2" presStyleCnt="3" custScaleX="70866" custScaleY="70866"/>
      <dgm:spPr/>
    </dgm:pt>
  </dgm:ptLst>
  <dgm:cxnLst>
    <dgm:cxn modelId="{8428411A-CDE5-0840-8240-121F54FF2E85}" type="presOf" srcId="{525D6F12-74B2-8847-A2D2-409A9C7E1F3C}" destId="{CA363121-D816-6C49-948C-BEE63A792FDB}" srcOrd="0" destOrd="0" presId="urn:microsoft.com/office/officeart/2008/layout/VerticalCurvedList"/>
    <dgm:cxn modelId="{200B692E-61CC-CF45-A657-E2CBA901255C}" srcId="{525D6F12-74B2-8847-A2D2-409A9C7E1F3C}" destId="{50BF97E8-EF26-8341-9BE1-B876E97A48BC}" srcOrd="0" destOrd="0" parTransId="{63D446F3-C503-344D-AD88-E51C63E76209}" sibTransId="{D2E362ED-A9AD-CE49-BC26-FF392D2D5AC4}"/>
    <dgm:cxn modelId="{13DE5174-C6F6-3749-9AD7-F9FCEBE0BC95}" srcId="{525D6F12-74B2-8847-A2D2-409A9C7E1F3C}" destId="{03761A17-F68B-3E49-954D-977DD25DDF93}" srcOrd="1" destOrd="0" parTransId="{42D9CD13-90A1-AF4C-BB5A-EB6E936152F9}" sibTransId="{FED20520-29C8-BF42-984E-FD8E3CC553EC}"/>
    <dgm:cxn modelId="{1287109B-08B6-394B-A10D-0F6276E00F29}" type="presOf" srcId="{D2E362ED-A9AD-CE49-BC26-FF392D2D5AC4}" destId="{D6080E0F-22B4-2D4E-AB73-C81C6479701C}" srcOrd="0" destOrd="0" presId="urn:microsoft.com/office/officeart/2008/layout/VerticalCurvedList"/>
    <dgm:cxn modelId="{726E84C3-4D03-FA4F-A6EA-7462EAC4E32F}" srcId="{525D6F12-74B2-8847-A2D2-409A9C7E1F3C}" destId="{F100CF44-DEC3-0446-853D-3047B4FCE8D4}" srcOrd="2" destOrd="0" parTransId="{18173FDD-F063-3E4D-AC61-8755470C4D4D}" sibTransId="{D7DAD585-7ED8-254D-851E-349313EF678C}"/>
    <dgm:cxn modelId="{F548D5C4-F75E-3B4B-AFA7-86EC85ED49DC}" type="presOf" srcId="{03761A17-F68B-3E49-954D-977DD25DDF93}" destId="{99770CEC-47FF-6247-B676-309DB3DDABD7}" srcOrd="0" destOrd="0" presId="urn:microsoft.com/office/officeart/2008/layout/VerticalCurvedList"/>
    <dgm:cxn modelId="{B1B7FDD0-8328-154A-A21F-E62103EED94D}" type="presOf" srcId="{50BF97E8-EF26-8341-9BE1-B876E97A48BC}" destId="{862329BF-09AC-C843-B5E1-B35C3D7B3D87}" srcOrd="0" destOrd="0" presId="urn:microsoft.com/office/officeart/2008/layout/VerticalCurvedList"/>
    <dgm:cxn modelId="{11F200D3-AE76-9E4F-BCB3-24E10B17B1C8}" type="presOf" srcId="{F100CF44-DEC3-0446-853D-3047B4FCE8D4}" destId="{8B7BA094-A048-1B45-A5AE-8D2A005ECF48}" srcOrd="0" destOrd="0" presId="urn:microsoft.com/office/officeart/2008/layout/VerticalCurvedList"/>
    <dgm:cxn modelId="{9C6A711B-C805-8E41-B950-3EFDBFE7A7E6}" type="presParOf" srcId="{CA363121-D816-6C49-948C-BEE63A792FDB}" destId="{0E59F9BE-4C2D-0F48-B88F-1F48085A6F84}" srcOrd="0" destOrd="0" presId="urn:microsoft.com/office/officeart/2008/layout/VerticalCurvedList"/>
    <dgm:cxn modelId="{791740CD-FB65-2141-830B-07852D0E9043}" type="presParOf" srcId="{0E59F9BE-4C2D-0F48-B88F-1F48085A6F84}" destId="{7FA1DFFB-A46C-B84D-866E-423F222CDE9B}" srcOrd="0" destOrd="0" presId="urn:microsoft.com/office/officeart/2008/layout/VerticalCurvedList"/>
    <dgm:cxn modelId="{3A22E462-0DFD-5148-A2CD-B4AC0B818704}" type="presParOf" srcId="{7FA1DFFB-A46C-B84D-866E-423F222CDE9B}" destId="{371C0149-60A9-5C4C-9BE7-24ADE46F5840}" srcOrd="0" destOrd="0" presId="urn:microsoft.com/office/officeart/2008/layout/VerticalCurvedList"/>
    <dgm:cxn modelId="{0A187D35-E624-CA40-A2BA-D8DC9DDBC30D}" type="presParOf" srcId="{7FA1DFFB-A46C-B84D-866E-423F222CDE9B}" destId="{D6080E0F-22B4-2D4E-AB73-C81C6479701C}" srcOrd="1" destOrd="0" presId="urn:microsoft.com/office/officeart/2008/layout/VerticalCurvedList"/>
    <dgm:cxn modelId="{4DFA31F9-D5EE-6B45-8670-A76F5F13AF9E}" type="presParOf" srcId="{7FA1DFFB-A46C-B84D-866E-423F222CDE9B}" destId="{5C7671D3-FE03-BE49-B543-35452E8E077B}" srcOrd="2" destOrd="0" presId="urn:microsoft.com/office/officeart/2008/layout/VerticalCurvedList"/>
    <dgm:cxn modelId="{71E22F83-9CCB-E74F-B49F-18972B3A5517}" type="presParOf" srcId="{7FA1DFFB-A46C-B84D-866E-423F222CDE9B}" destId="{D8F67917-B90B-FC49-B357-C34FFFD869DD}" srcOrd="3" destOrd="0" presId="urn:microsoft.com/office/officeart/2008/layout/VerticalCurvedList"/>
    <dgm:cxn modelId="{BBF7FD8C-ACAF-4D44-BEEA-4BF4FD17EB3D}" type="presParOf" srcId="{0E59F9BE-4C2D-0F48-B88F-1F48085A6F84}" destId="{862329BF-09AC-C843-B5E1-B35C3D7B3D87}" srcOrd="1" destOrd="0" presId="urn:microsoft.com/office/officeart/2008/layout/VerticalCurvedList"/>
    <dgm:cxn modelId="{B1EDBD11-3E48-584C-BACE-734DE0F63DA8}" type="presParOf" srcId="{0E59F9BE-4C2D-0F48-B88F-1F48085A6F84}" destId="{BE2C5924-89F3-7D41-95DC-D977A40E502C}" srcOrd="2" destOrd="0" presId="urn:microsoft.com/office/officeart/2008/layout/VerticalCurvedList"/>
    <dgm:cxn modelId="{D5B47997-057E-5741-8833-C35F88A77C07}" type="presParOf" srcId="{BE2C5924-89F3-7D41-95DC-D977A40E502C}" destId="{869E8C60-EF3A-1745-A800-86445BAC902A}" srcOrd="0" destOrd="0" presId="urn:microsoft.com/office/officeart/2008/layout/VerticalCurvedList"/>
    <dgm:cxn modelId="{20E7962E-1FC0-7749-A679-79F532A15625}" type="presParOf" srcId="{0E59F9BE-4C2D-0F48-B88F-1F48085A6F84}" destId="{99770CEC-47FF-6247-B676-309DB3DDABD7}" srcOrd="3" destOrd="0" presId="urn:microsoft.com/office/officeart/2008/layout/VerticalCurvedList"/>
    <dgm:cxn modelId="{AA32F3C1-61AB-3E4A-8CBE-E15F6459E4D5}" type="presParOf" srcId="{0E59F9BE-4C2D-0F48-B88F-1F48085A6F84}" destId="{57A0A670-F5DC-2C41-9614-3A33C302B963}" srcOrd="4" destOrd="0" presId="urn:microsoft.com/office/officeart/2008/layout/VerticalCurvedList"/>
    <dgm:cxn modelId="{E1D428BA-A736-CC40-9716-0FDBF02189C8}" type="presParOf" srcId="{57A0A670-F5DC-2C41-9614-3A33C302B963}" destId="{3D755BC2-B238-DD44-9357-A538D1EEAC75}" srcOrd="0" destOrd="0" presId="urn:microsoft.com/office/officeart/2008/layout/VerticalCurvedList"/>
    <dgm:cxn modelId="{6BF7C9FF-6FE0-3D4E-AA22-C94F8F1ED4A1}" type="presParOf" srcId="{0E59F9BE-4C2D-0F48-B88F-1F48085A6F84}" destId="{8B7BA094-A048-1B45-A5AE-8D2A005ECF48}" srcOrd="5" destOrd="0" presId="urn:microsoft.com/office/officeart/2008/layout/VerticalCurvedList"/>
    <dgm:cxn modelId="{31F317DB-7798-5D4E-A37D-B391C79CF5AC}" type="presParOf" srcId="{0E59F9BE-4C2D-0F48-B88F-1F48085A6F84}" destId="{47773B15-9FB3-7B47-A617-8BFB53CB6CA2}" srcOrd="6" destOrd="0" presId="urn:microsoft.com/office/officeart/2008/layout/VerticalCurvedList"/>
    <dgm:cxn modelId="{A610BCA4-F1D6-694B-9884-D2C0399B9342}" type="presParOf" srcId="{47773B15-9FB3-7B47-A617-8BFB53CB6CA2}" destId="{474CDD16-E3A2-804D-AFAA-45309DFF0EC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5D6F12-74B2-8847-A2D2-409A9C7E1F3C}" type="doc">
      <dgm:prSet loTypeId="urn:microsoft.com/office/officeart/2008/layout/VerticalCurvedList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50BF97E8-EF26-8341-9BE1-B876E97A48BC}">
      <dgm:prSet phldrT="[Text]" custT="1"/>
      <dgm:spPr/>
      <dgm:t>
        <a:bodyPr/>
        <a:lstStyle/>
        <a:p>
          <a:r>
            <a:rPr lang="en-GB" sz="1800" dirty="0"/>
            <a:t>Transcript identification and quantification</a:t>
          </a:r>
        </a:p>
      </dgm:t>
    </dgm:pt>
    <dgm:pt modelId="{63D446F3-C503-344D-AD88-E51C63E76209}" type="parTrans" cxnId="{200B692E-61CC-CF45-A657-E2CBA901255C}">
      <dgm:prSet/>
      <dgm:spPr/>
      <dgm:t>
        <a:bodyPr/>
        <a:lstStyle/>
        <a:p>
          <a:endParaRPr lang="en-GB" sz="1800"/>
        </a:p>
      </dgm:t>
    </dgm:pt>
    <dgm:pt modelId="{D2E362ED-A9AD-CE49-BC26-FF392D2D5AC4}" type="sibTrans" cxnId="{200B692E-61CC-CF45-A657-E2CBA901255C}">
      <dgm:prSet/>
      <dgm:spPr/>
      <dgm:t>
        <a:bodyPr/>
        <a:lstStyle/>
        <a:p>
          <a:endParaRPr lang="en-GB" sz="1800"/>
        </a:p>
      </dgm:t>
    </dgm:pt>
    <dgm:pt modelId="{03761A17-F68B-3E49-954D-977DD25DDF93}">
      <dgm:prSet phldrT="[Text]" custT="1"/>
      <dgm:spPr/>
      <dgm:t>
        <a:bodyPr/>
        <a:lstStyle/>
        <a:p>
          <a:r>
            <a:rPr lang="en-GB" sz="1800" dirty="0"/>
            <a:t>Gene model characteristics</a:t>
          </a:r>
        </a:p>
      </dgm:t>
    </dgm:pt>
    <dgm:pt modelId="{42D9CD13-90A1-AF4C-BB5A-EB6E936152F9}" type="parTrans" cxnId="{13DE5174-C6F6-3749-9AD7-F9FCEBE0BC95}">
      <dgm:prSet/>
      <dgm:spPr/>
      <dgm:t>
        <a:bodyPr/>
        <a:lstStyle/>
        <a:p>
          <a:endParaRPr lang="en-GB" sz="1800"/>
        </a:p>
      </dgm:t>
    </dgm:pt>
    <dgm:pt modelId="{FED20520-29C8-BF42-984E-FD8E3CC553EC}" type="sibTrans" cxnId="{13DE5174-C6F6-3749-9AD7-F9FCEBE0BC95}">
      <dgm:prSet/>
      <dgm:spPr/>
      <dgm:t>
        <a:bodyPr/>
        <a:lstStyle/>
        <a:p>
          <a:endParaRPr lang="en-GB" sz="1800"/>
        </a:p>
      </dgm:t>
    </dgm:pt>
    <dgm:pt modelId="{F100CF44-DEC3-0446-853D-3047B4FCE8D4}">
      <dgm:prSet phldrT="[Text]" custT="1"/>
      <dgm:spPr/>
      <dgm:t>
        <a:bodyPr/>
        <a:lstStyle/>
        <a:p>
          <a:r>
            <a:rPr lang="en-GB" sz="1800" dirty="0"/>
            <a:t>Alternative splicing analysis</a:t>
          </a:r>
        </a:p>
      </dgm:t>
    </dgm:pt>
    <dgm:pt modelId="{18173FDD-F063-3E4D-AC61-8755470C4D4D}" type="parTrans" cxnId="{726E84C3-4D03-FA4F-A6EA-7462EAC4E32F}">
      <dgm:prSet/>
      <dgm:spPr/>
      <dgm:t>
        <a:bodyPr/>
        <a:lstStyle/>
        <a:p>
          <a:endParaRPr lang="en-GB" sz="1800"/>
        </a:p>
      </dgm:t>
    </dgm:pt>
    <dgm:pt modelId="{D7DAD585-7ED8-254D-851E-349313EF678C}" type="sibTrans" cxnId="{726E84C3-4D03-FA4F-A6EA-7462EAC4E32F}">
      <dgm:prSet/>
      <dgm:spPr/>
      <dgm:t>
        <a:bodyPr/>
        <a:lstStyle/>
        <a:p>
          <a:endParaRPr lang="en-GB" sz="1800"/>
        </a:p>
      </dgm:t>
    </dgm:pt>
    <dgm:pt modelId="{CA363121-D816-6C49-948C-BEE63A792FDB}" type="pres">
      <dgm:prSet presAssocID="{525D6F12-74B2-8847-A2D2-409A9C7E1F3C}" presName="Name0" presStyleCnt="0">
        <dgm:presLayoutVars>
          <dgm:chMax val="7"/>
          <dgm:chPref val="7"/>
          <dgm:dir/>
        </dgm:presLayoutVars>
      </dgm:prSet>
      <dgm:spPr/>
    </dgm:pt>
    <dgm:pt modelId="{0E59F9BE-4C2D-0F48-B88F-1F48085A6F84}" type="pres">
      <dgm:prSet presAssocID="{525D6F12-74B2-8847-A2D2-409A9C7E1F3C}" presName="Name1" presStyleCnt="0"/>
      <dgm:spPr/>
    </dgm:pt>
    <dgm:pt modelId="{7FA1DFFB-A46C-B84D-866E-423F222CDE9B}" type="pres">
      <dgm:prSet presAssocID="{525D6F12-74B2-8847-A2D2-409A9C7E1F3C}" presName="cycle" presStyleCnt="0"/>
      <dgm:spPr/>
    </dgm:pt>
    <dgm:pt modelId="{371C0149-60A9-5C4C-9BE7-24ADE46F5840}" type="pres">
      <dgm:prSet presAssocID="{525D6F12-74B2-8847-A2D2-409A9C7E1F3C}" presName="srcNode" presStyleLbl="node1" presStyleIdx="0" presStyleCnt="3"/>
      <dgm:spPr/>
    </dgm:pt>
    <dgm:pt modelId="{D6080E0F-22B4-2D4E-AB73-C81C6479701C}" type="pres">
      <dgm:prSet presAssocID="{525D6F12-74B2-8847-A2D2-409A9C7E1F3C}" presName="conn" presStyleLbl="parChTrans1D2" presStyleIdx="0" presStyleCnt="1"/>
      <dgm:spPr/>
    </dgm:pt>
    <dgm:pt modelId="{5C7671D3-FE03-BE49-B543-35452E8E077B}" type="pres">
      <dgm:prSet presAssocID="{525D6F12-74B2-8847-A2D2-409A9C7E1F3C}" presName="extraNode" presStyleLbl="node1" presStyleIdx="0" presStyleCnt="3"/>
      <dgm:spPr/>
    </dgm:pt>
    <dgm:pt modelId="{D8F67917-B90B-FC49-B357-C34FFFD869DD}" type="pres">
      <dgm:prSet presAssocID="{525D6F12-74B2-8847-A2D2-409A9C7E1F3C}" presName="dstNode" presStyleLbl="node1" presStyleIdx="0" presStyleCnt="3"/>
      <dgm:spPr/>
    </dgm:pt>
    <dgm:pt modelId="{862329BF-09AC-C843-B5E1-B35C3D7B3D87}" type="pres">
      <dgm:prSet presAssocID="{50BF97E8-EF26-8341-9BE1-B876E97A48BC}" presName="text_1" presStyleLbl="node1" presStyleIdx="0" presStyleCnt="3" custScaleY="90234">
        <dgm:presLayoutVars>
          <dgm:bulletEnabled val="1"/>
        </dgm:presLayoutVars>
      </dgm:prSet>
      <dgm:spPr/>
    </dgm:pt>
    <dgm:pt modelId="{BE2C5924-89F3-7D41-95DC-D977A40E502C}" type="pres">
      <dgm:prSet presAssocID="{50BF97E8-EF26-8341-9BE1-B876E97A48BC}" presName="accent_1" presStyleCnt="0"/>
      <dgm:spPr/>
    </dgm:pt>
    <dgm:pt modelId="{869E8C60-EF3A-1745-A800-86445BAC902A}" type="pres">
      <dgm:prSet presAssocID="{50BF97E8-EF26-8341-9BE1-B876E97A48BC}" presName="accentRepeatNode" presStyleLbl="solidFgAcc1" presStyleIdx="0" presStyleCnt="3" custScaleX="70866" custScaleY="70866"/>
      <dgm:spPr/>
    </dgm:pt>
    <dgm:pt modelId="{99770CEC-47FF-6247-B676-309DB3DDABD7}" type="pres">
      <dgm:prSet presAssocID="{03761A17-F68B-3E49-954D-977DD25DDF93}" presName="text_2" presStyleLbl="node1" presStyleIdx="1" presStyleCnt="3" custScaleY="90234">
        <dgm:presLayoutVars>
          <dgm:bulletEnabled val="1"/>
        </dgm:presLayoutVars>
      </dgm:prSet>
      <dgm:spPr/>
    </dgm:pt>
    <dgm:pt modelId="{57A0A670-F5DC-2C41-9614-3A33C302B963}" type="pres">
      <dgm:prSet presAssocID="{03761A17-F68B-3E49-954D-977DD25DDF93}" presName="accent_2" presStyleCnt="0"/>
      <dgm:spPr/>
    </dgm:pt>
    <dgm:pt modelId="{3D755BC2-B238-DD44-9357-A538D1EEAC75}" type="pres">
      <dgm:prSet presAssocID="{03761A17-F68B-3E49-954D-977DD25DDF93}" presName="accentRepeatNode" presStyleLbl="solidFgAcc1" presStyleIdx="1" presStyleCnt="3" custScaleX="70866" custScaleY="70866"/>
      <dgm:spPr/>
    </dgm:pt>
    <dgm:pt modelId="{8B7BA094-A048-1B45-A5AE-8D2A005ECF48}" type="pres">
      <dgm:prSet presAssocID="{F100CF44-DEC3-0446-853D-3047B4FCE8D4}" presName="text_3" presStyleLbl="node1" presStyleIdx="2" presStyleCnt="3" custScaleY="90234">
        <dgm:presLayoutVars>
          <dgm:bulletEnabled val="1"/>
        </dgm:presLayoutVars>
      </dgm:prSet>
      <dgm:spPr/>
    </dgm:pt>
    <dgm:pt modelId="{47773B15-9FB3-7B47-A617-8BFB53CB6CA2}" type="pres">
      <dgm:prSet presAssocID="{F100CF44-DEC3-0446-853D-3047B4FCE8D4}" presName="accent_3" presStyleCnt="0"/>
      <dgm:spPr/>
    </dgm:pt>
    <dgm:pt modelId="{474CDD16-E3A2-804D-AFAA-45309DFF0ECE}" type="pres">
      <dgm:prSet presAssocID="{F100CF44-DEC3-0446-853D-3047B4FCE8D4}" presName="accentRepeatNode" presStyleLbl="solidFgAcc1" presStyleIdx="2" presStyleCnt="3" custScaleX="70866" custScaleY="70866"/>
      <dgm:spPr/>
    </dgm:pt>
  </dgm:ptLst>
  <dgm:cxnLst>
    <dgm:cxn modelId="{8428411A-CDE5-0840-8240-121F54FF2E85}" type="presOf" srcId="{525D6F12-74B2-8847-A2D2-409A9C7E1F3C}" destId="{CA363121-D816-6C49-948C-BEE63A792FDB}" srcOrd="0" destOrd="0" presId="urn:microsoft.com/office/officeart/2008/layout/VerticalCurvedList"/>
    <dgm:cxn modelId="{200B692E-61CC-CF45-A657-E2CBA901255C}" srcId="{525D6F12-74B2-8847-A2D2-409A9C7E1F3C}" destId="{50BF97E8-EF26-8341-9BE1-B876E97A48BC}" srcOrd="0" destOrd="0" parTransId="{63D446F3-C503-344D-AD88-E51C63E76209}" sibTransId="{D2E362ED-A9AD-CE49-BC26-FF392D2D5AC4}"/>
    <dgm:cxn modelId="{13DE5174-C6F6-3749-9AD7-F9FCEBE0BC95}" srcId="{525D6F12-74B2-8847-A2D2-409A9C7E1F3C}" destId="{03761A17-F68B-3E49-954D-977DD25DDF93}" srcOrd="1" destOrd="0" parTransId="{42D9CD13-90A1-AF4C-BB5A-EB6E936152F9}" sibTransId="{FED20520-29C8-BF42-984E-FD8E3CC553EC}"/>
    <dgm:cxn modelId="{1287109B-08B6-394B-A10D-0F6276E00F29}" type="presOf" srcId="{D2E362ED-A9AD-CE49-BC26-FF392D2D5AC4}" destId="{D6080E0F-22B4-2D4E-AB73-C81C6479701C}" srcOrd="0" destOrd="0" presId="urn:microsoft.com/office/officeart/2008/layout/VerticalCurvedList"/>
    <dgm:cxn modelId="{726E84C3-4D03-FA4F-A6EA-7462EAC4E32F}" srcId="{525D6F12-74B2-8847-A2D2-409A9C7E1F3C}" destId="{F100CF44-DEC3-0446-853D-3047B4FCE8D4}" srcOrd="2" destOrd="0" parTransId="{18173FDD-F063-3E4D-AC61-8755470C4D4D}" sibTransId="{D7DAD585-7ED8-254D-851E-349313EF678C}"/>
    <dgm:cxn modelId="{F548D5C4-F75E-3B4B-AFA7-86EC85ED49DC}" type="presOf" srcId="{03761A17-F68B-3E49-954D-977DD25DDF93}" destId="{99770CEC-47FF-6247-B676-309DB3DDABD7}" srcOrd="0" destOrd="0" presId="urn:microsoft.com/office/officeart/2008/layout/VerticalCurvedList"/>
    <dgm:cxn modelId="{B1B7FDD0-8328-154A-A21F-E62103EED94D}" type="presOf" srcId="{50BF97E8-EF26-8341-9BE1-B876E97A48BC}" destId="{862329BF-09AC-C843-B5E1-B35C3D7B3D87}" srcOrd="0" destOrd="0" presId="urn:microsoft.com/office/officeart/2008/layout/VerticalCurvedList"/>
    <dgm:cxn modelId="{11F200D3-AE76-9E4F-BCB3-24E10B17B1C8}" type="presOf" srcId="{F100CF44-DEC3-0446-853D-3047B4FCE8D4}" destId="{8B7BA094-A048-1B45-A5AE-8D2A005ECF48}" srcOrd="0" destOrd="0" presId="urn:microsoft.com/office/officeart/2008/layout/VerticalCurvedList"/>
    <dgm:cxn modelId="{9C6A711B-C805-8E41-B950-3EFDBFE7A7E6}" type="presParOf" srcId="{CA363121-D816-6C49-948C-BEE63A792FDB}" destId="{0E59F9BE-4C2D-0F48-B88F-1F48085A6F84}" srcOrd="0" destOrd="0" presId="urn:microsoft.com/office/officeart/2008/layout/VerticalCurvedList"/>
    <dgm:cxn modelId="{791740CD-FB65-2141-830B-07852D0E9043}" type="presParOf" srcId="{0E59F9BE-4C2D-0F48-B88F-1F48085A6F84}" destId="{7FA1DFFB-A46C-B84D-866E-423F222CDE9B}" srcOrd="0" destOrd="0" presId="urn:microsoft.com/office/officeart/2008/layout/VerticalCurvedList"/>
    <dgm:cxn modelId="{3A22E462-0DFD-5148-A2CD-B4AC0B818704}" type="presParOf" srcId="{7FA1DFFB-A46C-B84D-866E-423F222CDE9B}" destId="{371C0149-60A9-5C4C-9BE7-24ADE46F5840}" srcOrd="0" destOrd="0" presId="urn:microsoft.com/office/officeart/2008/layout/VerticalCurvedList"/>
    <dgm:cxn modelId="{0A187D35-E624-CA40-A2BA-D8DC9DDBC30D}" type="presParOf" srcId="{7FA1DFFB-A46C-B84D-866E-423F222CDE9B}" destId="{D6080E0F-22B4-2D4E-AB73-C81C6479701C}" srcOrd="1" destOrd="0" presId="urn:microsoft.com/office/officeart/2008/layout/VerticalCurvedList"/>
    <dgm:cxn modelId="{4DFA31F9-D5EE-6B45-8670-A76F5F13AF9E}" type="presParOf" srcId="{7FA1DFFB-A46C-B84D-866E-423F222CDE9B}" destId="{5C7671D3-FE03-BE49-B543-35452E8E077B}" srcOrd="2" destOrd="0" presId="urn:microsoft.com/office/officeart/2008/layout/VerticalCurvedList"/>
    <dgm:cxn modelId="{71E22F83-9CCB-E74F-B49F-18972B3A5517}" type="presParOf" srcId="{7FA1DFFB-A46C-B84D-866E-423F222CDE9B}" destId="{D8F67917-B90B-FC49-B357-C34FFFD869DD}" srcOrd="3" destOrd="0" presId="urn:microsoft.com/office/officeart/2008/layout/VerticalCurvedList"/>
    <dgm:cxn modelId="{BBF7FD8C-ACAF-4D44-BEEA-4BF4FD17EB3D}" type="presParOf" srcId="{0E59F9BE-4C2D-0F48-B88F-1F48085A6F84}" destId="{862329BF-09AC-C843-B5E1-B35C3D7B3D87}" srcOrd="1" destOrd="0" presId="urn:microsoft.com/office/officeart/2008/layout/VerticalCurvedList"/>
    <dgm:cxn modelId="{B1EDBD11-3E48-584C-BACE-734DE0F63DA8}" type="presParOf" srcId="{0E59F9BE-4C2D-0F48-B88F-1F48085A6F84}" destId="{BE2C5924-89F3-7D41-95DC-D977A40E502C}" srcOrd="2" destOrd="0" presId="urn:microsoft.com/office/officeart/2008/layout/VerticalCurvedList"/>
    <dgm:cxn modelId="{D5B47997-057E-5741-8833-C35F88A77C07}" type="presParOf" srcId="{BE2C5924-89F3-7D41-95DC-D977A40E502C}" destId="{869E8C60-EF3A-1745-A800-86445BAC902A}" srcOrd="0" destOrd="0" presId="urn:microsoft.com/office/officeart/2008/layout/VerticalCurvedList"/>
    <dgm:cxn modelId="{20E7962E-1FC0-7749-A679-79F532A15625}" type="presParOf" srcId="{0E59F9BE-4C2D-0F48-B88F-1F48085A6F84}" destId="{99770CEC-47FF-6247-B676-309DB3DDABD7}" srcOrd="3" destOrd="0" presId="urn:microsoft.com/office/officeart/2008/layout/VerticalCurvedList"/>
    <dgm:cxn modelId="{AA32F3C1-61AB-3E4A-8CBE-E15F6459E4D5}" type="presParOf" srcId="{0E59F9BE-4C2D-0F48-B88F-1F48085A6F84}" destId="{57A0A670-F5DC-2C41-9614-3A33C302B963}" srcOrd="4" destOrd="0" presId="urn:microsoft.com/office/officeart/2008/layout/VerticalCurvedList"/>
    <dgm:cxn modelId="{E1D428BA-A736-CC40-9716-0FDBF02189C8}" type="presParOf" srcId="{57A0A670-F5DC-2C41-9614-3A33C302B963}" destId="{3D755BC2-B238-DD44-9357-A538D1EEAC75}" srcOrd="0" destOrd="0" presId="urn:microsoft.com/office/officeart/2008/layout/VerticalCurvedList"/>
    <dgm:cxn modelId="{6BF7C9FF-6FE0-3D4E-AA22-C94F8F1ED4A1}" type="presParOf" srcId="{0E59F9BE-4C2D-0F48-B88F-1F48085A6F84}" destId="{8B7BA094-A048-1B45-A5AE-8D2A005ECF48}" srcOrd="5" destOrd="0" presId="urn:microsoft.com/office/officeart/2008/layout/VerticalCurvedList"/>
    <dgm:cxn modelId="{31F317DB-7798-5D4E-A37D-B391C79CF5AC}" type="presParOf" srcId="{0E59F9BE-4C2D-0F48-B88F-1F48085A6F84}" destId="{47773B15-9FB3-7B47-A617-8BFB53CB6CA2}" srcOrd="6" destOrd="0" presId="urn:microsoft.com/office/officeart/2008/layout/VerticalCurvedList"/>
    <dgm:cxn modelId="{A610BCA4-F1D6-694B-9884-D2C0399B9342}" type="presParOf" srcId="{47773B15-9FB3-7B47-A617-8BFB53CB6CA2}" destId="{474CDD16-E3A2-804D-AFAA-45309DFF0EC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5D6F12-74B2-8847-A2D2-409A9C7E1F3C}" type="doc">
      <dgm:prSet loTypeId="urn:microsoft.com/office/officeart/2008/layout/VerticalCurvedList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50BF97E8-EF26-8341-9BE1-B876E97A48BC}">
      <dgm:prSet phldrT="[Text]" custT="1"/>
      <dgm:spPr/>
      <dgm:t>
        <a:bodyPr/>
        <a:lstStyle/>
        <a:p>
          <a:r>
            <a:rPr lang="en-GB" sz="1800" dirty="0"/>
            <a:t>Transcript identification and quantification</a:t>
          </a:r>
        </a:p>
      </dgm:t>
    </dgm:pt>
    <dgm:pt modelId="{63D446F3-C503-344D-AD88-E51C63E76209}" type="parTrans" cxnId="{200B692E-61CC-CF45-A657-E2CBA901255C}">
      <dgm:prSet/>
      <dgm:spPr/>
      <dgm:t>
        <a:bodyPr/>
        <a:lstStyle/>
        <a:p>
          <a:endParaRPr lang="en-GB" sz="1800"/>
        </a:p>
      </dgm:t>
    </dgm:pt>
    <dgm:pt modelId="{D2E362ED-A9AD-CE49-BC26-FF392D2D5AC4}" type="sibTrans" cxnId="{200B692E-61CC-CF45-A657-E2CBA901255C}">
      <dgm:prSet/>
      <dgm:spPr/>
      <dgm:t>
        <a:bodyPr/>
        <a:lstStyle/>
        <a:p>
          <a:endParaRPr lang="en-GB" sz="1800"/>
        </a:p>
      </dgm:t>
    </dgm:pt>
    <dgm:pt modelId="{03761A17-F68B-3E49-954D-977DD25DDF93}">
      <dgm:prSet phldrT="[Text]" custT="1"/>
      <dgm:spPr/>
      <dgm:t>
        <a:bodyPr/>
        <a:lstStyle/>
        <a:p>
          <a:r>
            <a:rPr lang="en-GB" sz="1800" dirty="0"/>
            <a:t>Gene model characteristics</a:t>
          </a:r>
        </a:p>
      </dgm:t>
    </dgm:pt>
    <dgm:pt modelId="{42D9CD13-90A1-AF4C-BB5A-EB6E936152F9}" type="parTrans" cxnId="{13DE5174-C6F6-3749-9AD7-F9FCEBE0BC95}">
      <dgm:prSet/>
      <dgm:spPr/>
      <dgm:t>
        <a:bodyPr/>
        <a:lstStyle/>
        <a:p>
          <a:endParaRPr lang="en-GB" sz="1800"/>
        </a:p>
      </dgm:t>
    </dgm:pt>
    <dgm:pt modelId="{FED20520-29C8-BF42-984E-FD8E3CC553EC}" type="sibTrans" cxnId="{13DE5174-C6F6-3749-9AD7-F9FCEBE0BC95}">
      <dgm:prSet/>
      <dgm:spPr/>
      <dgm:t>
        <a:bodyPr/>
        <a:lstStyle/>
        <a:p>
          <a:endParaRPr lang="en-GB" sz="1800"/>
        </a:p>
      </dgm:t>
    </dgm:pt>
    <dgm:pt modelId="{F100CF44-DEC3-0446-853D-3047B4FCE8D4}">
      <dgm:prSet phldrT="[Text]" custT="1"/>
      <dgm:spPr/>
      <dgm:t>
        <a:bodyPr/>
        <a:lstStyle/>
        <a:p>
          <a:r>
            <a:rPr lang="en-GB" sz="1800" dirty="0"/>
            <a:t>Alternative splicing analysis</a:t>
          </a:r>
        </a:p>
      </dgm:t>
    </dgm:pt>
    <dgm:pt modelId="{18173FDD-F063-3E4D-AC61-8755470C4D4D}" type="parTrans" cxnId="{726E84C3-4D03-FA4F-A6EA-7462EAC4E32F}">
      <dgm:prSet/>
      <dgm:spPr/>
      <dgm:t>
        <a:bodyPr/>
        <a:lstStyle/>
        <a:p>
          <a:endParaRPr lang="en-GB" sz="1800"/>
        </a:p>
      </dgm:t>
    </dgm:pt>
    <dgm:pt modelId="{D7DAD585-7ED8-254D-851E-349313EF678C}" type="sibTrans" cxnId="{726E84C3-4D03-FA4F-A6EA-7462EAC4E32F}">
      <dgm:prSet/>
      <dgm:spPr/>
      <dgm:t>
        <a:bodyPr/>
        <a:lstStyle/>
        <a:p>
          <a:endParaRPr lang="en-GB" sz="1800"/>
        </a:p>
      </dgm:t>
    </dgm:pt>
    <dgm:pt modelId="{CA363121-D816-6C49-948C-BEE63A792FDB}" type="pres">
      <dgm:prSet presAssocID="{525D6F12-74B2-8847-A2D2-409A9C7E1F3C}" presName="Name0" presStyleCnt="0">
        <dgm:presLayoutVars>
          <dgm:chMax val="7"/>
          <dgm:chPref val="7"/>
          <dgm:dir/>
        </dgm:presLayoutVars>
      </dgm:prSet>
      <dgm:spPr/>
    </dgm:pt>
    <dgm:pt modelId="{0E59F9BE-4C2D-0F48-B88F-1F48085A6F84}" type="pres">
      <dgm:prSet presAssocID="{525D6F12-74B2-8847-A2D2-409A9C7E1F3C}" presName="Name1" presStyleCnt="0"/>
      <dgm:spPr/>
    </dgm:pt>
    <dgm:pt modelId="{7FA1DFFB-A46C-B84D-866E-423F222CDE9B}" type="pres">
      <dgm:prSet presAssocID="{525D6F12-74B2-8847-A2D2-409A9C7E1F3C}" presName="cycle" presStyleCnt="0"/>
      <dgm:spPr/>
    </dgm:pt>
    <dgm:pt modelId="{371C0149-60A9-5C4C-9BE7-24ADE46F5840}" type="pres">
      <dgm:prSet presAssocID="{525D6F12-74B2-8847-A2D2-409A9C7E1F3C}" presName="srcNode" presStyleLbl="node1" presStyleIdx="0" presStyleCnt="3"/>
      <dgm:spPr/>
    </dgm:pt>
    <dgm:pt modelId="{D6080E0F-22B4-2D4E-AB73-C81C6479701C}" type="pres">
      <dgm:prSet presAssocID="{525D6F12-74B2-8847-A2D2-409A9C7E1F3C}" presName="conn" presStyleLbl="parChTrans1D2" presStyleIdx="0" presStyleCnt="1"/>
      <dgm:spPr/>
    </dgm:pt>
    <dgm:pt modelId="{5C7671D3-FE03-BE49-B543-35452E8E077B}" type="pres">
      <dgm:prSet presAssocID="{525D6F12-74B2-8847-A2D2-409A9C7E1F3C}" presName="extraNode" presStyleLbl="node1" presStyleIdx="0" presStyleCnt="3"/>
      <dgm:spPr/>
    </dgm:pt>
    <dgm:pt modelId="{D8F67917-B90B-FC49-B357-C34FFFD869DD}" type="pres">
      <dgm:prSet presAssocID="{525D6F12-74B2-8847-A2D2-409A9C7E1F3C}" presName="dstNode" presStyleLbl="node1" presStyleIdx="0" presStyleCnt="3"/>
      <dgm:spPr/>
    </dgm:pt>
    <dgm:pt modelId="{862329BF-09AC-C843-B5E1-B35C3D7B3D87}" type="pres">
      <dgm:prSet presAssocID="{50BF97E8-EF26-8341-9BE1-B876E97A48BC}" presName="text_1" presStyleLbl="node1" presStyleIdx="0" presStyleCnt="3" custScaleY="90234">
        <dgm:presLayoutVars>
          <dgm:bulletEnabled val="1"/>
        </dgm:presLayoutVars>
      </dgm:prSet>
      <dgm:spPr/>
    </dgm:pt>
    <dgm:pt modelId="{BE2C5924-89F3-7D41-95DC-D977A40E502C}" type="pres">
      <dgm:prSet presAssocID="{50BF97E8-EF26-8341-9BE1-B876E97A48BC}" presName="accent_1" presStyleCnt="0"/>
      <dgm:spPr/>
    </dgm:pt>
    <dgm:pt modelId="{869E8C60-EF3A-1745-A800-86445BAC902A}" type="pres">
      <dgm:prSet presAssocID="{50BF97E8-EF26-8341-9BE1-B876E97A48BC}" presName="accentRepeatNode" presStyleLbl="solidFgAcc1" presStyleIdx="0" presStyleCnt="3" custScaleX="70866" custScaleY="70866"/>
      <dgm:spPr/>
    </dgm:pt>
    <dgm:pt modelId="{99770CEC-47FF-6247-B676-309DB3DDABD7}" type="pres">
      <dgm:prSet presAssocID="{03761A17-F68B-3E49-954D-977DD25DDF93}" presName="text_2" presStyleLbl="node1" presStyleIdx="1" presStyleCnt="3" custScaleY="90234">
        <dgm:presLayoutVars>
          <dgm:bulletEnabled val="1"/>
        </dgm:presLayoutVars>
      </dgm:prSet>
      <dgm:spPr/>
    </dgm:pt>
    <dgm:pt modelId="{57A0A670-F5DC-2C41-9614-3A33C302B963}" type="pres">
      <dgm:prSet presAssocID="{03761A17-F68B-3E49-954D-977DD25DDF93}" presName="accent_2" presStyleCnt="0"/>
      <dgm:spPr/>
    </dgm:pt>
    <dgm:pt modelId="{3D755BC2-B238-DD44-9357-A538D1EEAC75}" type="pres">
      <dgm:prSet presAssocID="{03761A17-F68B-3E49-954D-977DD25DDF93}" presName="accentRepeatNode" presStyleLbl="solidFgAcc1" presStyleIdx="1" presStyleCnt="3" custScaleX="70866" custScaleY="70866"/>
      <dgm:spPr/>
    </dgm:pt>
    <dgm:pt modelId="{8B7BA094-A048-1B45-A5AE-8D2A005ECF48}" type="pres">
      <dgm:prSet presAssocID="{F100CF44-DEC3-0446-853D-3047B4FCE8D4}" presName="text_3" presStyleLbl="node1" presStyleIdx="2" presStyleCnt="3" custScaleY="90234">
        <dgm:presLayoutVars>
          <dgm:bulletEnabled val="1"/>
        </dgm:presLayoutVars>
      </dgm:prSet>
      <dgm:spPr/>
    </dgm:pt>
    <dgm:pt modelId="{47773B15-9FB3-7B47-A617-8BFB53CB6CA2}" type="pres">
      <dgm:prSet presAssocID="{F100CF44-DEC3-0446-853D-3047B4FCE8D4}" presName="accent_3" presStyleCnt="0"/>
      <dgm:spPr/>
    </dgm:pt>
    <dgm:pt modelId="{474CDD16-E3A2-804D-AFAA-45309DFF0ECE}" type="pres">
      <dgm:prSet presAssocID="{F100CF44-DEC3-0446-853D-3047B4FCE8D4}" presName="accentRepeatNode" presStyleLbl="solidFgAcc1" presStyleIdx="2" presStyleCnt="3" custScaleX="70866" custScaleY="70866"/>
      <dgm:spPr/>
    </dgm:pt>
  </dgm:ptLst>
  <dgm:cxnLst>
    <dgm:cxn modelId="{8428411A-CDE5-0840-8240-121F54FF2E85}" type="presOf" srcId="{525D6F12-74B2-8847-A2D2-409A9C7E1F3C}" destId="{CA363121-D816-6C49-948C-BEE63A792FDB}" srcOrd="0" destOrd="0" presId="urn:microsoft.com/office/officeart/2008/layout/VerticalCurvedList"/>
    <dgm:cxn modelId="{200B692E-61CC-CF45-A657-E2CBA901255C}" srcId="{525D6F12-74B2-8847-A2D2-409A9C7E1F3C}" destId="{50BF97E8-EF26-8341-9BE1-B876E97A48BC}" srcOrd="0" destOrd="0" parTransId="{63D446F3-C503-344D-AD88-E51C63E76209}" sibTransId="{D2E362ED-A9AD-CE49-BC26-FF392D2D5AC4}"/>
    <dgm:cxn modelId="{13DE5174-C6F6-3749-9AD7-F9FCEBE0BC95}" srcId="{525D6F12-74B2-8847-A2D2-409A9C7E1F3C}" destId="{03761A17-F68B-3E49-954D-977DD25DDF93}" srcOrd="1" destOrd="0" parTransId="{42D9CD13-90A1-AF4C-BB5A-EB6E936152F9}" sibTransId="{FED20520-29C8-BF42-984E-FD8E3CC553EC}"/>
    <dgm:cxn modelId="{1287109B-08B6-394B-A10D-0F6276E00F29}" type="presOf" srcId="{D2E362ED-A9AD-CE49-BC26-FF392D2D5AC4}" destId="{D6080E0F-22B4-2D4E-AB73-C81C6479701C}" srcOrd="0" destOrd="0" presId="urn:microsoft.com/office/officeart/2008/layout/VerticalCurvedList"/>
    <dgm:cxn modelId="{726E84C3-4D03-FA4F-A6EA-7462EAC4E32F}" srcId="{525D6F12-74B2-8847-A2D2-409A9C7E1F3C}" destId="{F100CF44-DEC3-0446-853D-3047B4FCE8D4}" srcOrd="2" destOrd="0" parTransId="{18173FDD-F063-3E4D-AC61-8755470C4D4D}" sibTransId="{D7DAD585-7ED8-254D-851E-349313EF678C}"/>
    <dgm:cxn modelId="{F548D5C4-F75E-3B4B-AFA7-86EC85ED49DC}" type="presOf" srcId="{03761A17-F68B-3E49-954D-977DD25DDF93}" destId="{99770CEC-47FF-6247-B676-309DB3DDABD7}" srcOrd="0" destOrd="0" presId="urn:microsoft.com/office/officeart/2008/layout/VerticalCurvedList"/>
    <dgm:cxn modelId="{B1B7FDD0-8328-154A-A21F-E62103EED94D}" type="presOf" srcId="{50BF97E8-EF26-8341-9BE1-B876E97A48BC}" destId="{862329BF-09AC-C843-B5E1-B35C3D7B3D87}" srcOrd="0" destOrd="0" presId="urn:microsoft.com/office/officeart/2008/layout/VerticalCurvedList"/>
    <dgm:cxn modelId="{11F200D3-AE76-9E4F-BCB3-24E10B17B1C8}" type="presOf" srcId="{F100CF44-DEC3-0446-853D-3047B4FCE8D4}" destId="{8B7BA094-A048-1B45-A5AE-8D2A005ECF48}" srcOrd="0" destOrd="0" presId="urn:microsoft.com/office/officeart/2008/layout/VerticalCurvedList"/>
    <dgm:cxn modelId="{9C6A711B-C805-8E41-B950-3EFDBFE7A7E6}" type="presParOf" srcId="{CA363121-D816-6C49-948C-BEE63A792FDB}" destId="{0E59F9BE-4C2D-0F48-B88F-1F48085A6F84}" srcOrd="0" destOrd="0" presId="urn:microsoft.com/office/officeart/2008/layout/VerticalCurvedList"/>
    <dgm:cxn modelId="{791740CD-FB65-2141-830B-07852D0E9043}" type="presParOf" srcId="{0E59F9BE-4C2D-0F48-B88F-1F48085A6F84}" destId="{7FA1DFFB-A46C-B84D-866E-423F222CDE9B}" srcOrd="0" destOrd="0" presId="urn:microsoft.com/office/officeart/2008/layout/VerticalCurvedList"/>
    <dgm:cxn modelId="{3A22E462-0DFD-5148-A2CD-B4AC0B818704}" type="presParOf" srcId="{7FA1DFFB-A46C-B84D-866E-423F222CDE9B}" destId="{371C0149-60A9-5C4C-9BE7-24ADE46F5840}" srcOrd="0" destOrd="0" presId="urn:microsoft.com/office/officeart/2008/layout/VerticalCurvedList"/>
    <dgm:cxn modelId="{0A187D35-E624-CA40-A2BA-D8DC9DDBC30D}" type="presParOf" srcId="{7FA1DFFB-A46C-B84D-866E-423F222CDE9B}" destId="{D6080E0F-22B4-2D4E-AB73-C81C6479701C}" srcOrd="1" destOrd="0" presId="urn:microsoft.com/office/officeart/2008/layout/VerticalCurvedList"/>
    <dgm:cxn modelId="{4DFA31F9-D5EE-6B45-8670-A76F5F13AF9E}" type="presParOf" srcId="{7FA1DFFB-A46C-B84D-866E-423F222CDE9B}" destId="{5C7671D3-FE03-BE49-B543-35452E8E077B}" srcOrd="2" destOrd="0" presId="urn:microsoft.com/office/officeart/2008/layout/VerticalCurvedList"/>
    <dgm:cxn modelId="{71E22F83-9CCB-E74F-B49F-18972B3A5517}" type="presParOf" srcId="{7FA1DFFB-A46C-B84D-866E-423F222CDE9B}" destId="{D8F67917-B90B-FC49-B357-C34FFFD869DD}" srcOrd="3" destOrd="0" presId="urn:microsoft.com/office/officeart/2008/layout/VerticalCurvedList"/>
    <dgm:cxn modelId="{BBF7FD8C-ACAF-4D44-BEEA-4BF4FD17EB3D}" type="presParOf" srcId="{0E59F9BE-4C2D-0F48-B88F-1F48085A6F84}" destId="{862329BF-09AC-C843-B5E1-B35C3D7B3D87}" srcOrd="1" destOrd="0" presId="urn:microsoft.com/office/officeart/2008/layout/VerticalCurvedList"/>
    <dgm:cxn modelId="{B1EDBD11-3E48-584C-BACE-734DE0F63DA8}" type="presParOf" srcId="{0E59F9BE-4C2D-0F48-B88F-1F48085A6F84}" destId="{BE2C5924-89F3-7D41-95DC-D977A40E502C}" srcOrd="2" destOrd="0" presId="urn:microsoft.com/office/officeart/2008/layout/VerticalCurvedList"/>
    <dgm:cxn modelId="{D5B47997-057E-5741-8833-C35F88A77C07}" type="presParOf" srcId="{BE2C5924-89F3-7D41-95DC-D977A40E502C}" destId="{869E8C60-EF3A-1745-A800-86445BAC902A}" srcOrd="0" destOrd="0" presId="urn:microsoft.com/office/officeart/2008/layout/VerticalCurvedList"/>
    <dgm:cxn modelId="{20E7962E-1FC0-7749-A679-79F532A15625}" type="presParOf" srcId="{0E59F9BE-4C2D-0F48-B88F-1F48085A6F84}" destId="{99770CEC-47FF-6247-B676-309DB3DDABD7}" srcOrd="3" destOrd="0" presId="urn:microsoft.com/office/officeart/2008/layout/VerticalCurvedList"/>
    <dgm:cxn modelId="{AA32F3C1-61AB-3E4A-8CBE-E15F6459E4D5}" type="presParOf" srcId="{0E59F9BE-4C2D-0F48-B88F-1F48085A6F84}" destId="{57A0A670-F5DC-2C41-9614-3A33C302B963}" srcOrd="4" destOrd="0" presId="urn:microsoft.com/office/officeart/2008/layout/VerticalCurvedList"/>
    <dgm:cxn modelId="{E1D428BA-A736-CC40-9716-0FDBF02189C8}" type="presParOf" srcId="{57A0A670-F5DC-2C41-9614-3A33C302B963}" destId="{3D755BC2-B238-DD44-9357-A538D1EEAC75}" srcOrd="0" destOrd="0" presId="urn:microsoft.com/office/officeart/2008/layout/VerticalCurvedList"/>
    <dgm:cxn modelId="{6BF7C9FF-6FE0-3D4E-AA22-C94F8F1ED4A1}" type="presParOf" srcId="{0E59F9BE-4C2D-0F48-B88F-1F48085A6F84}" destId="{8B7BA094-A048-1B45-A5AE-8D2A005ECF48}" srcOrd="5" destOrd="0" presId="urn:microsoft.com/office/officeart/2008/layout/VerticalCurvedList"/>
    <dgm:cxn modelId="{31F317DB-7798-5D4E-A37D-B391C79CF5AC}" type="presParOf" srcId="{0E59F9BE-4C2D-0F48-B88F-1F48085A6F84}" destId="{47773B15-9FB3-7B47-A617-8BFB53CB6CA2}" srcOrd="6" destOrd="0" presId="urn:microsoft.com/office/officeart/2008/layout/VerticalCurvedList"/>
    <dgm:cxn modelId="{A610BCA4-F1D6-694B-9884-D2C0399B9342}" type="presParOf" srcId="{47773B15-9FB3-7B47-A617-8BFB53CB6CA2}" destId="{474CDD16-E3A2-804D-AFAA-45309DFF0EC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67D06-AA29-FE4B-9DC5-297C3685A6A4}">
      <dsp:nvSpPr>
        <dsp:cNvPr id="0" name=""/>
        <dsp:cNvSpPr/>
      </dsp:nvSpPr>
      <dsp:spPr>
        <a:xfrm>
          <a:off x="773437" y="1458"/>
          <a:ext cx="1991601" cy="11949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Transcriptome reconstruction</a:t>
          </a:r>
        </a:p>
      </dsp:txBody>
      <dsp:txXfrm>
        <a:off x="773437" y="1458"/>
        <a:ext cx="1991601" cy="1194960"/>
      </dsp:txXfrm>
    </dsp:sp>
    <dsp:sp modelId="{2306A2E7-7527-F84A-AE18-0ECC7517B0F5}">
      <dsp:nvSpPr>
        <dsp:cNvPr id="0" name=""/>
        <dsp:cNvSpPr/>
      </dsp:nvSpPr>
      <dsp:spPr>
        <a:xfrm>
          <a:off x="2964199" y="1458"/>
          <a:ext cx="1991601" cy="11949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Quality control</a:t>
          </a:r>
        </a:p>
      </dsp:txBody>
      <dsp:txXfrm>
        <a:off x="2964199" y="1458"/>
        <a:ext cx="1991601" cy="1194960"/>
      </dsp:txXfrm>
    </dsp:sp>
    <dsp:sp modelId="{90D60BB2-5622-3E4E-80DF-93CA15B570FF}">
      <dsp:nvSpPr>
        <dsp:cNvPr id="0" name=""/>
        <dsp:cNvSpPr/>
      </dsp:nvSpPr>
      <dsp:spPr>
        <a:xfrm>
          <a:off x="5154960" y="1458"/>
          <a:ext cx="1991601" cy="11949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Novel transcript classification</a:t>
          </a:r>
        </a:p>
      </dsp:txBody>
      <dsp:txXfrm>
        <a:off x="5154960" y="1458"/>
        <a:ext cx="1991601" cy="1194960"/>
      </dsp:txXfrm>
    </dsp:sp>
    <dsp:sp modelId="{EFA2E1C8-C4A4-FC4A-91E1-488B2014E5D0}">
      <dsp:nvSpPr>
        <dsp:cNvPr id="0" name=""/>
        <dsp:cNvSpPr/>
      </dsp:nvSpPr>
      <dsp:spPr>
        <a:xfrm>
          <a:off x="773437" y="1395580"/>
          <a:ext cx="1991601" cy="11949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Statistical analysis</a:t>
          </a:r>
        </a:p>
      </dsp:txBody>
      <dsp:txXfrm>
        <a:off x="773437" y="1395580"/>
        <a:ext cx="1991601" cy="1194960"/>
      </dsp:txXfrm>
    </dsp:sp>
    <dsp:sp modelId="{E8381887-B45C-8D43-A835-D957A472B93E}">
      <dsp:nvSpPr>
        <dsp:cNvPr id="0" name=""/>
        <dsp:cNvSpPr/>
      </dsp:nvSpPr>
      <dsp:spPr>
        <a:xfrm>
          <a:off x="2964199" y="1395580"/>
          <a:ext cx="1991601" cy="11949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Visualisation</a:t>
          </a:r>
        </a:p>
      </dsp:txBody>
      <dsp:txXfrm>
        <a:off x="2964199" y="1395580"/>
        <a:ext cx="1991601" cy="1194960"/>
      </dsp:txXfrm>
    </dsp:sp>
    <dsp:sp modelId="{6974CE09-093E-6548-BB4C-9ED3AD74A43C}">
      <dsp:nvSpPr>
        <dsp:cNvPr id="0" name=""/>
        <dsp:cNvSpPr/>
      </dsp:nvSpPr>
      <dsp:spPr>
        <a:xfrm>
          <a:off x="5154960" y="1395580"/>
          <a:ext cx="1991601" cy="11949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Data export</a:t>
          </a:r>
        </a:p>
      </dsp:txBody>
      <dsp:txXfrm>
        <a:off x="5154960" y="1395580"/>
        <a:ext cx="1991601" cy="1194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80E0F-22B4-2D4E-AB73-C81C6479701C}">
      <dsp:nvSpPr>
        <dsp:cNvPr id="0" name=""/>
        <dsp:cNvSpPr/>
      </dsp:nvSpPr>
      <dsp:spPr>
        <a:xfrm>
          <a:off x="-3833136" y="-588685"/>
          <a:ext cx="4568566" cy="4568566"/>
        </a:xfrm>
        <a:prstGeom prst="blockArc">
          <a:avLst>
            <a:gd name="adj1" fmla="val 18900000"/>
            <a:gd name="adj2" fmla="val 2700000"/>
            <a:gd name="adj3" fmla="val 473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2329BF-09AC-C843-B5E1-B35C3D7B3D87}">
      <dsp:nvSpPr>
        <dsp:cNvPr id="0" name=""/>
        <dsp:cNvSpPr/>
      </dsp:nvSpPr>
      <dsp:spPr>
        <a:xfrm>
          <a:off x="472936" y="372237"/>
          <a:ext cx="3697151" cy="6120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352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Transcript identification and quantification</a:t>
          </a:r>
        </a:p>
      </dsp:txBody>
      <dsp:txXfrm>
        <a:off x="472936" y="372237"/>
        <a:ext cx="3697151" cy="612002"/>
      </dsp:txXfrm>
    </dsp:sp>
    <dsp:sp modelId="{869E8C60-EF3A-1745-A800-86445BAC902A}">
      <dsp:nvSpPr>
        <dsp:cNvPr id="0" name=""/>
        <dsp:cNvSpPr/>
      </dsp:nvSpPr>
      <dsp:spPr>
        <a:xfrm>
          <a:off x="172535" y="377838"/>
          <a:ext cx="600801" cy="6008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770CEC-47FF-6247-B676-309DB3DDABD7}">
      <dsp:nvSpPr>
        <dsp:cNvPr id="0" name=""/>
        <dsp:cNvSpPr/>
      </dsp:nvSpPr>
      <dsp:spPr>
        <a:xfrm>
          <a:off x="719475" y="1389596"/>
          <a:ext cx="3450611" cy="612002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352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Gene model characteristics</a:t>
          </a:r>
        </a:p>
      </dsp:txBody>
      <dsp:txXfrm>
        <a:off x="719475" y="1389596"/>
        <a:ext cx="3450611" cy="612002"/>
      </dsp:txXfrm>
    </dsp:sp>
    <dsp:sp modelId="{3D755BC2-B238-DD44-9357-A538D1EEAC75}">
      <dsp:nvSpPr>
        <dsp:cNvPr id="0" name=""/>
        <dsp:cNvSpPr/>
      </dsp:nvSpPr>
      <dsp:spPr>
        <a:xfrm>
          <a:off x="419075" y="1395196"/>
          <a:ext cx="600801" cy="6008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7BA094-A048-1B45-A5AE-8D2A005ECF48}">
      <dsp:nvSpPr>
        <dsp:cNvPr id="0" name=""/>
        <dsp:cNvSpPr/>
      </dsp:nvSpPr>
      <dsp:spPr>
        <a:xfrm>
          <a:off x="472936" y="2406954"/>
          <a:ext cx="3697151" cy="61200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352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Alternative splicing analysis</a:t>
          </a:r>
        </a:p>
      </dsp:txBody>
      <dsp:txXfrm>
        <a:off x="472936" y="2406954"/>
        <a:ext cx="3697151" cy="612002"/>
      </dsp:txXfrm>
    </dsp:sp>
    <dsp:sp modelId="{474CDD16-E3A2-804D-AFAA-45309DFF0ECE}">
      <dsp:nvSpPr>
        <dsp:cNvPr id="0" name=""/>
        <dsp:cNvSpPr/>
      </dsp:nvSpPr>
      <dsp:spPr>
        <a:xfrm>
          <a:off x="172535" y="2412555"/>
          <a:ext cx="600801" cy="6008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80E0F-22B4-2D4E-AB73-C81C6479701C}">
      <dsp:nvSpPr>
        <dsp:cNvPr id="0" name=""/>
        <dsp:cNvSpPr/>
      </dsp:nvSpPr>
      <dsp:spPr>
        <a:xfrm>
          <a:off x="-3833136" y="-588685"/>
          <a:ext cx="4568566" cy="4568566"/>
        </a:xfrm>
        <a:prstGeom prst="blockArc">
          <a:avLst>
            <a:gd name="adj1" fmla="val 18900000"/>
            <a:gd name="adj2" fmla="val 2700000"/>
            <a:gd name="adj3" fmla="val 473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2329BF-09AC-C843-B5E1-B35C3D7B3D87}">
      <dsp:nvSpPr>
        <dsp:cNvPr id="0" name=""/>
        <dsp:cNvSpPr/>
      </dsp:nvSpPr>
      <dsp:spPr>
        <a:xfrm>
          <a:off x="472936" y="372237"/>
          <a:ext cx="3697151" cy="6120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352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Transcript identification and quantification</a:t>
          </a:r>
        </a:p>
      </dsp:txBody>
      <dsp:txXfrm>
        <a:off x="472936" y="372237"/>
        <a:ext cx="3697151" cy="612002"/>
      </dsp:txXfrm>
    </dsp:sp>
    <dsp:sp modelId="{869E8C60-EF3A-1745-A800-86445BAC902A}">
      <dsp:nvSpPr>
        <dsp:cNvPr id="0" name=""/>
        <dsp:cNvSpPr/>
      </dsp:nvSpPr>
      <dsp:spPr>
        <a:xfrm>
          <a:off x="172535" y="377838"/>
          <a:ext cx="600801" cy="6008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770CEC-47FF-6247-B676-309DB3DDABD7}">
      <dsp:nvSpPr>
        <dsp:cNvPr id="0" name=""/>
        <dsp:cNvSpPr/>
      </dsp:nvSpPr>
      <dsp:spPr>
        <a:xfrm>
          <a:off x="719475" y="1389596"/>
          <a:ext cx="3450611" cy="612002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352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Gene model characteristics</a:t>
          </a:r>
        </a:p>
      </dsp:txBody>
      <dsp:txXfrm>
        <a:off x="719475" y="1389596"/>
        <a:ext cx="3450611" cy="612002"/>
      </dsp:txXfrm>
    </dsp:sp>
    <dsp:sp modelId="{3D755BC2-B238-DD44-9357-A538D1EEAC75}">
      <dsp:nvSpPr>
        <dsp:cNvPr id="0" name=""/>
        <dsp:cNvSpPr/>
      </dsp:nvSpPr>
      <dsp:spPr>
        <a:xfrm>
          <a:off x="419075" y="1395196"/>
          <a:ext cx="600801" cy="6008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7BA094-A048-1B45-A5AE-8D2A005ECF48}">
      <dsp:nvSpPr>
        <dsp:cNvPr id="0" name=""/>
        <dsp:cNvSpPr/>
      </dsp:nvSpPr>
      <dsp:spPr>
        <a:xfrm>
          <a:off x="472936" y="2406954"/>
          <a:ext cx="3697151" cy="61200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352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Alternative splicing analysis</a:t>
          </a:r>
        </a:p>
      </dsp:txBody>
      <dsp:txXfrm>
        <a:off x="472936" y="2406954"/>
        <a:ext cx="3697151" cy="612002"/>
      </dsp:txXfrm>
    </dsp:sp>
    <dsp:sp modelId="{474CDD16-E3A2-804D-AFAA-45309DFF0ECE}">
      <dsp:nvSpPr>
        <dsp:cNvPr id="0" name=""/>
        <dsp:cNvSpPr/>
      </dsp:nvSpPr>
      <dsp:spPr>
        <a:xfrm>
          <a:off x="172535" y="2412555"/>
          <a:ext cx="600801" cy="6008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080E0F-22B4-2D4E-AB73-C81C6479701C}">
      <dsp:nvSpPr>
        <dsp:cNvPr id="0" name=""/>
        <dsp:cNvSpPr/>
      </dsp:nvSpPr>
      <dsp:spPr>
        <a:xfrm>
          <a:off x="-3833136" y="-588685"/>
          <a:ext cx="4568566" cy="4568566"/>
        </a:xfrm>
        <a:prstGeom prst="blockArc">
          <a:avLst>
            <a:gd name="adj1" fmla="val 18900000"/>
            <a:gd name="adj2" fmla="val 2700000"/>
            <a:gd name="adj3" fmla="val 473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2329BF-09AC-C843-B5E1-B35C3D7B3D87}">
      <dsp:nvSpPr>
        <dsp:cNvPr id="0" name=""/>
        <dsp:cNvSpPr/>
      </dsp:nvSpPr>
      <dsp:spPr>
        <a:xfrm>
          <a:off x="472936" y="372237"/>
          <a:ext cx="3697151" cy="6120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352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Transcript identification and quantification</a:t>
          </a:r>
        </a:p>
      </dsp:txBody>
      <dsp:txXfrm>
        <a:off x="472936" y="372237"/>
        <a:ext cx="3697151" cy="612002"/>
      </dsp:txXfrm>
    </dsp:sp>
    <dsp:sp modelId="{869E8C60-EF3A-1745-A800-86445BAC902A}">
      <dsp:nvSpPr>
        <dsp:cNvPr id="0" name=""/>
        <dsp:cNvSpPr/>
      </dsp:nvSpPr>
      <dsp:spPr>
        <a:xfrm>
          <a:off x="172535" y="377838"/>
          <a:ext cx="600801" cy="6008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770CEC-47FF-6247-B676-309DB3DDABD7}">
      <dsp:nvSpPr>
        <dsp:cNvPr id="0" name=""/>
        <dsp:cNvSpPr/>
      </dsp:nvSpPr>
      <dsp:spPr>
        <a:xfrm>
          <a:off x="719475" y="1389596"/>
          <a:ext cx="3450611" cy="612002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352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Gene model characteristics</a:t>
          </a:r>
        </a:p>
      </dsp:txBody>
      <dsp:txXfrm>
        <a:off x="719475" y="1389596"/>
        <a:ext cx="3450611" cy="612002"/>
      </dsp:txXfrm>
    </dsp:sp>
    <dsp:sp modelId="{3D755BC2-B238-DD44-9357-A538D1EEAC75}">
      <dsp:nvSpPr>
        <dsp:cNvPr id="0" name=""/>
        <dsp:cNvSpPr/>
      </dsp:nvSpPr>
      <dsp:spPr>
        <a:xfrm>
          <a:off x="419075" y="1395196"/>
          <a:ext cx="600801" cy="6008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7BA094-A048-1B45-A5AE-8D2A005ECF48}">
      <dsp:nvSpPr>
        <dsp:cNvPr id="0" name=""/>
        <dsp:cNvSpPr/>
      </dsp:nvSpPr>
      <dsp:spPr>
        <a:xfrm>
          <a:off x="472936" y="2406954"/>
          <a:ext cx="3697151" cy="61200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8352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Alternative splicing analysis</a:t>
          </a:r>
        </a:p>
      </dsp:txBody>
      <dsp:txXfrm>
        <a:off x="472936" y="2406954"/>
        <a:ext cx="3697151" cy="612002"/>
      </dsp:txXfrm>
    </dsp:sp>
    <dsp:sp modelId="{474CDD16-E3A2-804D-AFAA-45309DFF0ECE}">
      <dsp:nvSpPr>
        <dsp:cNvPr id="0" name=""/>
        <dsp:cNvSpPr/>
      </dsp:nvSpPr>
      <dsp:spPr>
        <a:xfrm>
          <a:off x="172535" y="2412555"/>
          <a:ext cx="600801" cy="6008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9:39.7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2668 24575,'7'0'0,"-2"0"0,4 0 0,0 0 0,0-2 0,2 0 0,0-1 0,2-1 0,1-3 0,-2-2 0,1 0 0,1-1 0,0 2 0,2-3 0,2 0 0,0-3 0,-1-2 0,-1-1 0,0-1 0,-1-2 0,0-2 0,1-2 0,0-2 0,-1 0 0,0-1 0,-1 1 0,0 1 0,-1-1 0,-1 0 0,1-4 0,-1 0 0,2-4 0,1-3 0,-1-3 0,2-3 0,-2-1 0,-2 2 0,0 1 0,-1 4 0,0 1 0,0 0 0,-1 0 0,-2-2 0,-2 1 0,-2 0 0,0-2 0,-2 0 0,2-3 0,0-2 0,1 0 0,1-2 0,0 0 0,2 0 0,1 2 0,-1 4 0,0 5 0,-3 7 0,-1 1 0,-2 2 0,1-2 0,-2-1 0,2-1 0,-2-3 0,1 0 0,0-1 0,0 1 0,0 1 0,1 2 0,1-1 0,1 2 0,0 0 0,0-2 0,-1 2 0,0 1 0,0-1 0,-1 0 0,1-1 0,-1 0 0,0 0 0,2 1 0,-2 1 0,1 5 0,0 2 0,-1 3 0,0 2 0,0-1 0,-1 0 0,2-3 0,-1 1 0,1-2 0,0 2 0,-1 0 0,1 1 0,0 2 0,1-1 0,0 1 0,1-1 0,1-1 0,0 2 0,0 0 0,-1 3 0,1-1 0,0 0 0,1 1 0,0-1 0,-1 2 0,0 0 0,0 1 0,1 1 0,0-2 0,-1 2 0,0 0 0,0 2 0,-1 1 0,0 1 0,0 2 0,-1 0 0,1 1 0,1 0 0,1 0 0,1 0 0,1 0 0,-1 1 0,0 1 0,1 0 0,1 0 0,0 0 0,-1 0 0,1 0 0,-1 1 0,-1 2 0,0 3 0,1 3 0,-1 4 0,1 3 0,0 2 0,-1 2 0,-1 0 0,-1 1 0,0 1 0,0-1 0,-1 1 0,-1-3 0,0-3 0,-1 0 0,1 1 0,0 3 0,0 6 0,-1 2 0,0 3 0,-1-2 0,0-6 0,0-2 0,-1-3 0,0-1 0,1-3 0,0 2 0,2 4 0,0 5 0,1 4 0,0-2 0,-1-3 0,0-3 0,-1-2 0,1-1 0,0 3 0,-1 3 0,1 2 0,0 2 0,0 0 0,1-1 0,-1-3 0,-1-2 0,1 0 0,0 2 0,0 3 0,-1 1 0,0-2 0,0-3 0,-1-3 0,0-1 0,0-2 0,0 1 0,1 0 0,0 0 0,0 4 0,0 3 0,0 1 0,2 1 0,-1-1 0,0 0 0,1 0 0,-1 1 0,2 2 0,0 2 0,1-3 0,-1 0 0,0-4 0,-1-2 0,-1-1 0,0-2 0,1-1 0,-2-1 0,0-3 0,0 0 0,0-2 0,0 1 0,2 1 0,0 4 0,2 0 0,-1 2 0,0 0 0,0-2 0,0 1 0,0-1 0,-1-2 0,-1-2 0,0 0 0,0-2 0,-1 1 0,1 0 0,0-1 0,1 1 0,-1-1 0,0 1 0,-1-1 0,0 1 0,2-1 0,0 1 0,1-1 0,-2 1 0,1-1 0,0 1 0,1 0 0,0-2 0,-1 0 0,0-1 0,0 2 0,0 0 0,0 1 0,1-1 0,-1-1 0,0 0 0,0-1 0,0 2 0,1 1 0,0-2 0,0 0 0,0-1 0,1 2 0,-1 0 0,1 1 0,1-1 0,-1 0 0,1-1 0,1 0 0,-1-1 0,0-1 0,1 0 0,-1-1 0,1 1 0,0 0 0,-1 0 0,2-2 0,0 1 0,1 0 0,2 2 0,-1 0 0,2 0 0,-2-2 0,-1 0 0,-1 0 0,0 0 0,0-1 0,0-1 0,0 0 0,-3 0 0,0-2 0,-1 0 0,0 1 0,2 0 0,-1 0 0,0-1 0,0 0 0,0 1 0,1 1 0,0-1 0,1 0 0,-1-1 0,1 1 0,-1 0 0,1 1 0,-1-2 0,1 1 0,-1-1 0,0 1 0,1 1 0,-1 1 0,1-1 0,-1 0 0,2 0 0,0-1 0,1 0 0,0 0 0,-1-2 0,-1 1 0,-2-1 0,-2 0 0,-1-1 0,0-1 0,0 1 0,2 1 0,1 0 0,1 0 0,0 1 0,0-2 0,-1 1 0,-1-1 0,0 0 0,-2-1 0,-2-1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9:39.7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1012 24575,'5'0'0,"-1"0"0,3 0 0,0 0 0,-1 0 0,3-1 0,-1 0 0,1-1 0,2 0 0,-2-2 0,1 1 0,0-1 0,1 1 0,1-1 0,1 0 0,1-2 0,-1 0 0,-1 0 0,0-1 0,-1-1 0,1 0 0,-1-1 0,1-1 0,0 0 0,-1 0 0,0 0 0,-1 0 0,-1 1 0,1-1 0,-1-1 0,1-1 0,0-1 0,1-1 0,0-1 0,1-1 0,-2-1 0,0 1 0,-1 1 0,-1 0 0,0 2 0,0-1 0,0 0 0,-2 0 0,-2 0 0,0 0 0,-2-1 0,0 0 0,1-1 0,0 0 0,0-1 0,2 0 0,0-1 0,1 1 0,0 0 0,1 2 0,-2 2 0,-1 2 0,-1 1 0,-1 0 0,0 0 0,-1-1 0,1 0 0,-1-1 0,0 0 0,1 0 0,-1-1 0,1 2 0,0 0 0,1-1 0,0 2 0,1-1 0,0-1 0,-1 2 0,0-1 0,0 1 0,-1-1 0,1 0 0,0 0 0,-1 0 0,1 1 0,0 0 0,0 1 0,0 1 0,-1 2 0,1 0 0,-1 0 0,-1 0 0,2-1 0,-1 0 0,1 0 0,0 0 0,0 0 0,0 0 0,0 2 0,1-1 0,-1 0 0,2 0 0,0-1 0,1 2 0,-1-1 0,-1 1 0,1 1 0,1-1 0,-1 0 0,1 0 0,0 1 0,-1 0 0,1 0 0,-1 1 0,1-1 0,0 0 0,-1 1 0,0 0 0,-1 1 0,1 0 0,0 1 0,-1 0 0,0 0 0,1 0 0,1 0 0,1 0 0,0 1 0,0-1 0,0 1 0,0 0 0,1 0 0,1 0 0,-1 0 0,0 0 0,-1 1 0,0 0 0,0 1 0,0 2 0,1 1 0,-1 1 0,0 1 0,0 0 0,-1 1 0,-1-1 0,0 2 0,0-1 0,0 0 0,-1-1 0,0 0 0,-1-1 0,1 0 0,-1 2 0,1 1 0,-1 2 0,0 1 0,-1-1 0,0-2 0,1-1 0,-2-1 0,1-1 0,0-1 0,1 1 0,0 2 0,1 1 0,0 2 0,1 0 0,-1-2 0,-1-1 0,1-1 0,-1 0 0,1 1 0,-1 1 0,1 1 0,-1 0 0,1 1 0,0-1 0,0-1 0,0 0 0,-1-1 0,1 1 0,0 1 0,-1 1 0,0-1 0,-1-2 0,1 0 0,-1-1 0,0 0 0,1 0 0,0-1 0,0 1 0,0 2 0,0 0 0,0 1 0,1 0 0,0 0 0,0 0 0,0 0 0,0 0 0,1 1 0,1 1 0,-1-1 0,1-1 0,-1-1 0,0-1 0,-2 1 0,1-2 0,0 0 0,0-1 0,-1-1 0,0 0 0,0 0 0,0 0 0,1 0 0,1 2 0,0 0 0,1 1 0,-1-1 0,1 0 0,-1 0 0,0 0 0,-1-1 0,0 0 0,0-1 0,0 0 0,-1-1 0,0 1 0,2 0 0,-1 0 0,0-1 0,-1 1 0,0 0 0,1 0 0,0-1 0,1 1 0,-1 0 0,0 0 0,1-1 0,-1 1 0,2 0 0,-1-1 0,0 0 0,-1 0 0,0 1 0,1-1 0,-1 1 0,1 0 0,0-1 0,0 0 0,-1 0 0,1 1 0,0-1 0,0 1 0,0-1 0,1 0 0,0 0 0,-1 1 0,1 0 0,0-1 0,1 1 0,0-1 0,0 0 0,0 0 0,0-1 0,0 1 0,0-1 0,0 0 0,1 1 0,-1-1 0,1 0 0,0 0 0,2 0 0,0 0 0,0 1 0,0 0 0,1-1 0,-2 0 0,-1 0 0,0 0 0,0 0 0,1-1 0,-2 1 0,0-1 0,-1-1 0,-1 1 0,1 0 0,0 0 0,0-1 0,0 1 0,0 0 0,1-1 0,-1 2 0,1-1 0,0-1 0,0 1 0,0 0 0,1 0 0,-1 0 0,0 0 0,0-1 0,0 1 0,0 0 0,0 0 0,0 1 0,0-1 0,0 0 0,1 1 0,1-1 0,0 0 0,0-1 0,-1 1 0,0-1 0,-3 0 0,0 0 0,-1 0 0,-1-1 0,1 1 0,1 0 0,1 0 0,1 1 0,0-1 0,0 0 0,-1 0 0,-1 0 0,1-1 0,-3 1 0,-1-1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0425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480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502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7E227-4CA5-F0E2-1D3C-D7A201AB5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78FF49-6DC8-0F6E-A178-68F5DF4F38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387479-8FDB-B7BE-63EA-738B13F23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58EFE-A796-52CA-2384-349CA24BF4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68C79-1CCA-4488-AF67-E781DA5806A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43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94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80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68CB0-86DE-7AD1-B0CA-68EC76771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D101A2-8B38-5B9C-EAE5-BD7718481C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2C506A-0621-CA59-2027-8D2D19E6B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472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943C3-1D47-13F6-A392-66347792C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B20AA-F9A9-6401-FC44-73AE8A50EB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FE3615-A117-352E-3C70-B4ECF479C2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5F942-4297-4F79-C758-E0D89AA0E7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68C79-1CCA-4488-AF67-E781DA5806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88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F131C-DAD5-F509-7398-434AF8900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B6740C-403A-FDE9-CC27-5CE6EFDE18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1116F2-4B4B-9715-00F2-1BD2B4B18E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F64D1-FE58-3A61-4662-E08D323A87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68C79-1CCA-4488-AF67-E781DA5806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88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F77E9-EE6F-4576-BB76-4B091C492AAE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921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BF77E9-EE6F-4576-BB76-4B091C492AA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111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486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_la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76D3A1BF-6F1C-B281-8ED0-F5681273C6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3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EB86AE03-3878-2139-4099-A4BE803FBB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2">
            <a:extLst>
              <a:ext uri="{FF2B5EF4-FFF2-40B4-BE49-F238E27FC236}">
                <a16:creationId xmlns:a16="http://schemas.microsoft.com/office/drawing/2014/main" id="{834A7C44-3189-2592-E83C-B4D6B367BA93}"/>
              </a:ext>
            </a:extLst>
          </p:cNvPr>
          <p:cNvSpPr/>
          <p:nvPr userDrawn="1"/>
        </p:nvSpPr>
        <p:spPr>
          <a:xfrm>
            <a:off x="4143375" y="2982516"/>
            <a:ext cx="857250" cy="28575"/>
          </a:xfrm>
          <a:prstGeom prst="rect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7333900A-0A21-91D6-0BC6-72F9C3601B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Shape 0">
            <a:extLst>
              <a:ext uri="{FF2B5EF4-FFF2-40B4-BE49-F238E27FC236}">
                <a16:creationId xmlns:a16="http://schemas.microsoft.com/office/drawing/2014/main" id="{0656EB34-8BEF-729F-C7A4-B3F1264C1A7B}"/>
              </a:ext>
            </a:extLst>
          </p:cNvPr>
          <p:cNvSpPr/>
          <p:nvPr userDrawn="1"/>
        </p:nvSpPr>
        <p:spPr>
          <a:xfrm>
            <a:off x="0" y="0"/>
            <a:ext cx="9144000" cy="514350"/>
          </a:xfrm>
          <a:prstGeom prst="rect">
            <a:avLst/>
          </a:prstGeom>
          <a:solidFill>
            <a:srgbClr val="0047AB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9" name="Image 1" descr="preencoded.png">
            <a:extLst>
              <a:ext uri="{FF2B5EF4-FFF2-40B4-BE49-F238E27FC236}">
                <a16:creationId xmlns:a16="http://schemas.microsoft.com/office/drawing/2014/main" id="{3DD38DE4-6B22-4AB6-FCC7-6A12CEF77A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4025" y="114300"/>
            <a:ext cx="584225" cy="285750"/>
          </a:xfrm>
          <a:prstGeom prst="rect">
            <a:avLst/>
          </a:prstGeom>
        </p:spPr>
      </p:pic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63DEA6DA-0035-52E8-C3CD-8F955E965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7623" y="489085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FB3DE5-0BF2-9949-8E8E-62041A1EAF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itle 9">
            <a:extLst>
              <a:ext uri="{FF2B5EF4-FFF2-40B4-BE49-F238E27FC236}">
                <a16:creationId xmlns:a16="http://schemas.microsoft.com/office/drawing/2014/main" id="{84A4C2B4-7358-EEA5-8321-7784F71C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61" y="110192"/>
            <a:ext cx="7882304" cy="340289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Text 15">
            <a:extLst>
              <a:ext uri="{FF2B5EF4-FFF2-40B4-BE49-F238E27FC236}">
                <a16:creationId xmlns:a16="http://schemas.microsoft.com/office/drawing/2014/main" id="{29BBF88F-EB47-5EF4-1292-F838661CDB9D}"/>
              </a:ext>
            </a:extLst>
          </p:cNvPr>
          <p:cNvSpPr/>
          <p:nvPr userDrawn="1"/>
        </p:nvSpPr>
        <p:spPr>
          <a:xfrm>
            <a:off x="278976" y="4935497"/>
            <a:ext cx="2471907" cy="12311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 to </a:t>
            </a:r>
            <a:r>
              <a:rPr lang="en-US" sz="800" dirty="0" err="1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IsoTools</a:t>
            </a:r>
            <a:r>
              <a:rPr lang="en-US" sz="8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| </a:t>
            </a:r>
            <a:r>
              <a:rPr lang="en-US" sz="800" dirty="0" err="1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LongTREC</a:t>
            </a:r>
            <a:r>
              <a:rPr lang="en-US" sz="8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summer school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83402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DBDB3EC4-127B-8DB8-0B65-11DFC2A243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Shape 0">
            <a:extLst>
              <a:ext uri="{FF2B5EF4-FFF2-40B4-BE49-F238E27FC236}">
                <a16:creationId xmlns:a16="http://schemas.microsoft.com/office/drawing/2014/main" id="{D52A0FAE-5DD7-9140-68BC-11C57A5E7F25}"/>
              </a:ext>
            </a:extLst>
          </p:cNvPr>
          <p:cNvSpPr/>
          <p:nvPr userDrawn="1"/>
        </p:nvSpPr>
        <p:spPr>
          <a:xfrm>
            <a:off x="0" y="0"/>
            <a:ext cx="9144000" cy="514350"/>
          </a:xfrm>
          <a:prstGeom prst="rect">
            <a:avLst/>
          </a:prstGeom>
          <a:solidFill>
            <a:srgbClr val="0047AB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76FA9A19-3EE1-AE33-1451-7F5DFA6853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4025" y="114300"/>
            <a:ext cx="584225" cy="285750"/>
          </a:xfrm>
          <a:prstGeom prst="rect">
            <a:avLst/>
          </a:prstGeom>
        </p:spPr>
      </p:pic>
      <p:sp>
        <p:nvSpPr>
          <p:cNvPr id="6" name="Shape 13">
            <a:extLst>
              <a:ext uri="{FF2B5EF4-FFF2-40B4-BE49-F238E27FC236}">
                <a16:creationId xmlns:a16="http://schemas.microsoft.com/office/drawing/2014/main" id="{9F487DB7-7893-6F35-257B-69A287402663}"/>
              </a:ext>
            </a:extLst>
          </p:cNvPr>
          <p:cNvSpPr/>
          <p:nvPr userDrawn="1"/>
        </p:nvSpPr>
        <p:spPr>
          <a:xfrm>
            <a:off x="0" y="4850606"/>
            <a:ext cx="9144000" cy="29289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24796D1D-577A-6319-1CA1-19E59E8A9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7623" y="489085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FB3DE5-0BF2-9949-8E8E-62041A1EAF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971F105-4880-47AF-28B3-B781B2D4E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61" y="110192"/>
            <a:ext cx="7882304" cy="340289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Text 15">
            <a:extLst>
              <a:ext uri="{FF2B5EF4-FFF2-40B4-BE49-F238E27FC236}">
                <a16:creationId xmlns:a16="http://schemas.microsoft.com/office/drawing/2014/main" id="{9A0C6B76-6435-3818-2D27-1E1B8993E555}"/>
              </a:ext>
            </a:extLst>
          </p:cNvPr>
          <p:cNvSpPr/>
          <p:nvPr userDrawn="1"/>
        </p:nvSpPr>
        <p:spPr>
          <a:xfrm>
            <a:off x="278976" y="4935497"/>
            <a:ext cx="2471907" cy="12311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 to </a:t>
            </a:r>
            <a:r>
              <a:rPr lang="en-US" sz="800" dirty="0" err="1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IsoTools</a:t>
            </a:r>
            <a:r>
              <a:rPr lang="en-US" sz="8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| </a:t>
            </a:r>
            <a:r>
              <a:rPr lang="en-US" sz="800" dirty="0" err="1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LongTREC</a:t>
            </a:r>
            <a:r>
              <a:rPr lang="en-US" sz="8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summer school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36065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439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EE0B-2ED8-4304-954C-B38F3500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DCBCE80-B65E-497A-8E91-3FE8B25DCA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AF68EFB-D98E-4A7D-823F-4294BCBC3F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5641BD-7B10-4A3E-A9A4-0371E8E594A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4C29EE-CFFC-4F14-B23C-8A228E7F0F7F}"/>
              </a:ext>
            </a:extLst>
          </p:cNvPr>
          <p:cNvCxnSpPr>
            <a:cxnSpLocks/>
          </p:cNvCxnSpPr>
          <p:nvPr/>
        </p:nvCxnSpPr>
        <p:spPr>
          <a:xfrm>
            <a:off x="216230" y="4726205"/>
            <a:ext cx="87129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53A87-F4AF-A7B0-A6C5-786BD149CE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33925" y="982266"/>
            <a:ext cx="4195763" cy="357544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C5F53-19FE-00B8-B8D4-C2AF8177696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14313" y="982266"/>
            <a:ext cx="4195763" cy="357544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0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EE0B-2ED8-4304-954C-B38F3500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DCBCE80-B65E-497A-8E91-3FE8B25DCA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AF68EFB-D98E-4A7D-823F-4294BCBC3F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45641BD-7B10-4A3E-A9A4-0371E8E594A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4C29EE-CFFC-4F14-B23C-8A228E7F0F7F}"/>
              </a:ext>
            </a:extLst>
          </p:cNvPr>
          <p:cNvCxnSpPr>
            <a:cxnSpLocks/>
          </p:cNvCxnSpPr>
          <p:nvPr/>
        </p:nvCxnSpPr>
        <p:spPr>
          <a:xfrm>
            <a:off x="216230" y="4726205"/>
            <a:ext cx="871290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C201F8-FDA9-46C7-8BED-BF9DF39CBC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6000" y="982266"/>
            <a:ext cx="8712900" cy="3574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88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311700" y="1038000"/>
            <a:ext cx="8520600" cy="32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005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E68AB-F388-4240-95A0-18DDEC6FB80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76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customXml" Target="../ink/ink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github.com/HerwigLab/IsoTools2" TargetMode="Externa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 descr="preencoded.png">
            <a:extLst>
              <a:ext uri="{FF2B5EF4-FFF2-40B4-BE49-F238E27FC236}">
                <a16:creationId xmlns:a16="http://schemas.microsoft.com/office/drawing/2014/main" id="{FE02196B-C3EF-E373-12A8-ABBD288A7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538" y="366256"/>
            <a:ext cx="3157461" cy="666131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437D2A66-D3EB-75E4-B05B-CB20DB265198}"/>
              </a:ext>
            </a:extLst>
          </p:cNvPr>
          <p:cNvSpPr/>
          <p:nvPr/>
        </p:nvSpPr>
        <p:spPr>
          <a:xfrm>
            <a:off x="1983116" y="2314575"/>
            <a:ext cx="5177768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Bioinformatics Summer School</a:t>
            </a:r>
            <a:endParaRPr lang="en-US" sz="270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5A2A2202-2830-5D69-0C87-70AD17AE61BB}"/>
              </a:ext>
            </a:extLst>
          </p:cNvPr>
          <p:cNvSpPr/>
          <p:nvPr/>
        </p:nvSpPr>
        <p:spPr>
          <a:xfrm>
            <a:off x="2807061" y="2943892"/>
            <a:ext cx="3529878" cy="3116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 to </a:t>
            </a:r>
            <a:r>
              <a:rPr lang="en-US" sz="2025" b="1" dirty="0" err="1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IsoTools</a:t>
            </a:r>
            <a:endParaRPr lang="en-US" sz="2025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46DAA440-B861-0240-74B2-DB786C53F3BA}"/>
              </a:ext>
            </a:extLst>
          </p:cNvPr>
          <p:cNvSpPr/>
          <p:nvPr/>
        </p:nvSpPr>
        <p:spPr>
          <a:xfrm>
            <a:off x="4282146" y="3579357"/>
            <a:ext cx="579710" cy="1905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i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Yalan Bi</a:t>
            </a:r>
            <a:endParaRPr lang="en-US" sz="1238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0F6266-A92D-55B2-9424-1F5C35A674D1}"/>
              </a:ext>
            </a:extLst>
          </p:cNvPr>
          <p:cNvGrpSpPr/>
          <p:nvPr/>
        </p:nvGrpSpPr>
        <p:grpSpPr>
          <a:xfrm>
            <a:off x="0" y="4700588"/>
            <a:ext cx="9144000" cy="300037"/>
            <a:chOff x="0" y="4700588"/>
            <a:chExt cx="9144000" cy="300037"/>
          </a:xfrm>
        </p:grpSpPr>
        <p:sp>
          <p:nvSpPr>
            <p:cNvPr id="7" name="Text 5">
              <a:extLst>
                <a:ext uri="{FF2B5EF4-FFF2-40B4-BE49-F238E27FC236}">
                  <a16:creationId xmlns:a16="http://schemas.microsoft.com/office/drawing/2014/main" id="{32D1C78B-2DB3-ECFC-B08D-64B438E39FF8}"/>
                </a:ext>
              </a:extLst>
            </p:cNvPr>
            <p:cNvSpPr/>
            <p:nvPr/>
          </p:nvSpPr>
          <p:spPr>
            <a:xfrm>
              <a:off x="0" y="4700588"/>
              <a:ext cx="9144000" cy="15001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788" dirty="0">
                  <a:solidFill>
                    <a:srgbClr val="FFFFFF"/>
                  </a:solidFill>
                  <a:latin typeface="Arial" pitchFamily="34" charset="0"/>
                  <a:ea typeface="Arial" pitchFamily="34" charset="-122"/>
                  <a:cs typeface="Arial" pitchFamily="34" charset="-120"/>
                </a:rPr>
                <a:t>LongTREC - The Long-reads TRanscriptome European Consortium</a:t>
              </a:r>
              <a:endParaRPr lang="en-US" sz="788" dirty="0"/>
            </a:p>
          </p:txBody>
        </p:sp>
        <p:sp>
          <p:nvSpPr>
            <p:cNvPr id="8" name="Text 6">
              <a:extLst>
                <a:ext uri="{FF2B5EF4-FFF2-40B4-BE49-F238E27FC236}">
                  <a16:creationId xmlns:a16="http://schemas.microsoft.com/office/drawing/2014/main" id="{04E444D1-75E5-06DC-132D-2916EED5A15C}"/>
                </a:ext>
              </a:extLst>
            </p:cNvPr>
            <p:cNvSpPr/>
            <p:nvPr/>
          </p:nvSpPr>
          <p:spPr>
            <a:xfrm>
              <a:off x="0" y="4850606"/>
              <a:ext cx="9144000" cy="15001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788" dirty="0">
                  <a:solidFill>
                    <a:srgbClr val="FFFFFF"/>
                  </a:solidFill>
                  <a:latin typeface="Arial" pitchFamily="34" charset="0"/>
                  <a:ea typeface="Arial" pitchFamily="34" charset="-122"/>
                  <a:cs typeface="Arial" pitchFamily="34" charset="-120"/>
                </a:rPr>
                <a:t>Marie Skłodowska-Curie grant agreement No 101072892</a:t>
              </a:r>
              <a:endParaRPr lang="en-US" sz="788" dirty="0"/>
            </a:p>
          </p:txBody>
        </p:sp>
      </p:grpSp>
      <p:pic>
        <p:nvPicPr>
          <p:cNvPr id="9" name="Picture 8" descr="A black and white logo&#10;&#10;AI-generated content may be incorrect.">
            <a:extLst>
              <a:ext uri="{FF2B5EF4-FFF2-40B4-BE49-F238E27FC236}">
                <a16:creationId xmlns:a16="http://schemas.microsoft.com/office/drawing/2014/main" id="{814113B4-15E9-C0F6-BD3C-E763094DC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88" y="292893"/>
            <a:ext cx="1792975" cy="87722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D300135-E5CE-8230-C572-3A6A3176462E}"/>
              </a:ext>
            </a:extLst>
          </p:cNvPr>
          <p:cNvGrpSpPr/>
          <p:nvPr/>
        </p:nvGrpSpPr>
        <p:grpSpPr>
          <a:xfrm>
            <a:off x="2328493" y="3889616"/>
            <a:ext cx="4487014" cy="691215"/>
            <a:chOff x="3827195" y="3956804"/>
            <a:chExt cx="2302548" cy="691215"/>
          </a:xfrm>
        </p:grpSpPr>
        <p:sp>
          <p:nvSpPr>
            <p:cNvPr id="11" name="Snip Diagonal Corner Rectangle 10">
              <a:extLst>
                <a:ext uri="{FF2B5EF4-FFF2-40B4-BE49-F238E27FC236}">
                  <a16:creationId xmlns:a16="http://schemas.microsoft.com/office/drawing/2014/main" id="{D92FC9AA-F839-F6FB-F65D-70E0C0E0A36A}"/>
                </a:ext>
              </a:extLst>
            </p:cNvPr>
            <p:cNvSpPr/>
            <p:nvPr/>
          </p:nvSpPr>
          <p:spPr>
            <a:xfrm rot="10800000">
              <a:off x="3862915" y="4123817"/>
              <a:ext cx="2231109" cy="357188"/>
            </a:xfrm>
            <a:prstGeom prst="snip2DiagRect">
              <a:avLst/>
            </a:prstGeom>
            <a:solidFill>
              <a:srgbClr val="FF8C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 4">
              <a:extLst>
                <a:ext uri="{FF2B5EF4-FFF2-40B4-BE49-F238E27FC236}">
                  <a16:creationId xmlns:a16="http://schemas.microsoft.com/office/drawing/2014/main" id="{DDBDE0B7-627D-613E-ED45-017301D63A48}"/>
                </a:ext>
              </a:extLst>
            </p:cNvPr>
            <p:cNvSpPr/>
            <p:nvPr/>
          </p:nvSpPr>
          <p:spPr>
            <a:xfrm>
              <a:off x="3827195" y="3956804"/>
              <a:ext cx="2302548" cy="691215"/>
            </a:xfrm>
            <a:prstGeom prst="rect">
              <a:avLst/>
            </a:prstGeom>
            <a:noFill/>
            <a:ln/>
          </p:spPr>
          <p:txBody>
            <a:bodyPr wrap="square" lIns="170053" tIns="85090" rIns="170053" bIns="8509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125" dirty="0">
                  <a:solidFill>
                    <a:srgbClr val="FFFFFF"/>
                  </a:solidFill>
                  <a:latin typeface="Arial" pitchFamily="34" charset="0"/>
                  <a:ea typeface="Arial" pitchFamily="34" charset="-122"/>
                  <a:cs typeface="Arial" pitchFamily="34" charset="-120"/>
                </a:rPr>
                <a:t>Max Planck Institute for Molecular Genetics, Berlin, Germany</a:t>
              </a:r>
              <a:endParaRPr lang="en-US" sz="1125" dirty="0"/>
            </a:p>
          </p:txBody>
        </p:sp>
      </p:grpSp>
    </p:spTree>
    <p:extLst>
      <p:ext uri="{BB962C8B-B14F-4D97-AF65-F5344CB8AC3E}">
        <p14:creationId xmlns:p14="http://schemas.microsoft.com/office/powerpoint/2010/main" val="3538920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BE96F-CAF9-ACB0-790C-EC517DE16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82A0444-5FAE-882E-1DCA-C23D806692C4}"/>
              </a:ext>
            </a:extLst>
          </p:cNvPr>
          <p:cNvSpPr txBox="1"/>
          <p:nvPr/>
        </p:nvSpPr>
        <p:spPr>
          <a:xfrm>
            <a:off x="3745968" y="830245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47AB"/>
                </a:solidFill>
              </a:rPr>
              <a:t>gene_A</a:t>
            </a:r>
            <a:endParaRPr lang="en-US" sz="1400" b="1" dirty="0">
              <a:solidFill>
                <a:srgbClr val="0047AB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D8DAB1-6EF9-E702-366A-2F7BF9274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7623" y="4904305"/>
            <a:ext cx="2057400" cy="274637"/>
          </a:xfrm>
        </p:spPr>
        <p:txBody>
          <a:bodyPr wrap="none" anchor="ctr"/>
          <a:lstStyle/>
          <a:p>
            <a:fld id="{38FB3DE5-0BF2-9949-8E8E-62041A1EAFC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CA8E7B-32E4-61CE-3EA2-9B4116EF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 anchor="ctr"/>
          <a:lstStyle/>
          <a:p>
            <a:r>
              <a:rPr lang="en-US" sz="2000" dirty="0"/>
              <a:t>Reconstruction from sample reads</a:t>
            </a:r>
          </a:p>
        </p:txBody>
      </p:sp>
      <p:sp>
        <p:nvSpPr>
          <p:cNvPr id="18" name="Text 5">
            <a:extLst>
              <a:ext uri="{FF2B5EF4-FFF2-40B4-BE49-F238E27FC236}">
                <a16:creationId xmlns:a16="http://schemas.microsoft.com/office/drawing/2014/main" id="{6F3B8A3C-F559-7313-FD14-367750F544A1}"/>
              </a:ext>
            </a:extLst>
          </p:cNvPr>
          <p:cNvSpPr/>
          <p:nvPr/>
        </p:nvSpPr>
        <p:spPr>
          <a:xfrm>
            <a:off x="285749" y="878114"/>
            <a:ext cx="1740861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400" b="1" dirty="0">
                <a:solidFill>
                  <a:srgbClr val="0047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Reads → transcripts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2D9288-9DAE-332E-0B61-E53AB9264AC0}"/>
              </a:ext>
            </a:extLst>
          </p:cNvPr>
          <p:cNvGrpSpPr/>
          <p:nvPr/>
        </p:nvGrpSpPr>
        <p:grpSpPr>
          <a:xfrm>
            <a:off x="4712025" y="3045902"/>
            <a:ext cx="2719741" cy="36000"/>
            <a:chOff x="4606925" y="1578139"/>
            <a:chExt cx="2719741" cy="36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7307F1D-6D35-A451-BC11-B49165BDC776}"/>
                </a:ext>
              </a:extLst>
            </p:cNvPr>
            <p:cNvSpPr/>
            <p:nvPr/>
          </p:nvSpPr>
          <p:spPr>
            <a:xfrm>
              <a:off x="4606925" y="1578139"/>
              <a:ext cx="504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E6878FD-2D57-673E-D606-544CD0AEB942}"/>
                </a:ext>
              </a:extLst>
            </p:cNvPr>
            <p:cNvSpPr/>
            <p:nvPr/>
          </p:nvSpPr>
          <p:spPr>
            <a:xfrm>
              <a:off x="5821878" y="1578139"/>
              <a:ext cx="396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DC6B648-265A-AFFC-5AC3-B996EFB0C4D0}"/>
                </a:ext>
              </a:extLst>
            </p:cNvPr>
            <p:cNvSpPr/>
            <p:nvPr/>
          </p:nvSpPr>
          <p:spPr>
            <a:xfrm>
              <a:off x="6822666" y="1578139"/>
              <a:ext cx="504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6ECEFF-8F80-C7FC-7D6F-62CEC824813E}"/>
              </a:ext>
            </a:extLst>
          </p:cNvPr>
          <p:cNvGrpSpPr/>
          <p:nvPr/>
        </p:nvGrpSpPr>
        <p:grpSpPr>
          <a:xfrm>
            <a:off x="4677100" y="3140960"/>
            <a:ext cx="2754666" cy="36000"/>
            <a:chOff x="4572000" y="1578139"/>
            <a:chExt cx="2754666" cy="36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82C64AB-0AEC-F996-4165-0DEEA6C75E6C}"/>
                </a:ext>
              </a:extLst>
            </p:cNvPr>
            <p:cNvSpPr/>
            <p:nvPr/>
          </p:nvSpPr>
          <p:spPr>
            <a:xfrm>
              <a:off x="4572000" y="1578139"/>
              <a:ext cx="540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3020DF5-D97B-BF84-3D7E-A7A198E8F339}"/>
                </a:ext>
              </a:extLst>
            </p:cNvPr>
            <p:cNvSpPr/>
            <p:nvPr/>
          </p:nvSpPr>
          <p:spPr>
            <a:xfrm>
              <a:off x="5821878" y="1578139"/>
              <a:ext cx="396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7A435B-69A9-DA27-6DF8-87ADA68723FB}"/>
                </a:ext>
              </a:extLst>
            </p:cNvPr>
            <p:cNvSpPr/>
            <p:nvPr/>
          </p:nvSpPr>
          <p:spPr>
            <a:xfrm>
              <a:off x="6822666" y="1578139"/>
              <a:ext cx="504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F02246A-AD91-4548-4D60-90CA93BE704D}"/>
              </a:ext>
            </a:extLst>
          </p:cNvPr>
          <p:cNvGrpSpPr/>
          <p:nvPr/>
        </p:nvGrpSpPr>
        <p:grpSpPr>
          <a:xfrm>
            <a:off x="4607250" y="2953486"/>
            <a:ext cx="2788516" cy="36000"/>
            <a:chOff x="4502150" y="1578139"/>
            <a:chExt cx="2788516" cy="36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D8E93E2-1F1B-E58A-1EE1-237E38057426}"/>
                </a:ext>
              </a:extLst>
            </p:cNvPr>
            <p:cNvSpPr/>
            <p:nvPr/>
          </p:nvSpPr>
          <p:spPr>
            <a:xfrm>
              <a:off x="4502150" y="1578139"/>
              <a:ext cx="612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E81C530-C6F4-4C94-CE59-630664B4C2E8}"/>
                </a:ext>
              </a:extLst>
            </p:cNvPr>
            <p:cNvSpPr/>
            <p:nvPr/>
          </p:nvSpPr>
          <p:spPr>
            <a:xfrm>
              <a:off x="5821878" y="1578139"/>
              <a:ext cx="396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1390947-0F2B-FFCE-4053-1FFF12678A4E}"/>
                </a:ext>
              </a:extLst>
            </p:cNvPr>
            <p:cNvSpPr/>
            <p:nvPr/>
          </p:nvSpPr>
          <p:spPr>
            <a:xfrm>
              <a:off x="6822666" y="1578139"/>
              <a:ext cx="468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D99C9F6-7DE0-4070-9C74-C0ABDE48EE0C}"/>
              </a:ext>
            </a:extLst>
          </p:cNvPr>
          <p:cNvCxnSpPr>
            <a:cxnSpLocks/>
          </p:cNvCxnSpPr>
          <p:nvPr/>
        </p:nvCxnSpPr>
        <p:spPr>
          <a:xfrm>
            <a:off x="5217100" y="2896472"/>
            <a:ext cx="0" cy="435585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6D129F1-2EA5-D200-3E90-7D638591E7D2}"/>
              </a:ext>
            </a:extLst>
          </p:cNvPr>
          <p:cNvGrpSpPr/>
          <p:nvPr/>
        </p:nvGrpSpPr>
        <p:grpSpPr>
          <a:xfrm>
            <a:off x="4677100" y="3233918"/>
            <a:ext cx="2826666" cy="36000"/>
            <a:chOff x="4572000" y="1578139"/>
            <a:chExt cx="2826666" cy="36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0830E69-580A-5835-99F5-048F014335A9}"/>
                </a:ext>
              </a:extLst>
            </p:cNvPr>
            <p:cNvSpPr/>
            <p:nvPr/>
          </p:nvSpPr>
          <p:spPr>
            <a:xfrm>
              <a:off x="4572000" y="1578139"/>
              <a:ext cx="540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8339039-417C-150F-4D25-1B1287B2CFD0}"/>
                </a:ext>
              </a:extLst>
            </p:cNvPr>
            <p:cNvSpPr/>
            <p:nvPr/>
          </p:nvSpPr>
          <p:spPr>
            <a:xfrm>
              <a:off x="5821878" y="1578139"/>
              <a:ext cx="396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15D5263-3A4E-4641-870D-53572FE850B1}"/>
                </a:ext>
              </a:extLst>
            </p:cNvPr>
            <p:cNvSpPr/>
            <p:nvPr/>
          </p:nvSpPr>
          <p:spPr>
            <a:xfrm>
              <a:off x="6822666" y="1578139"/>
              <a:ext cx="576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784D5B5-CE66-06D8-7488-7C766BF1D34B}"/>
              </a:ext>
            </a:extLst>
          </p:cNvPr>
          <p:cNvCxnSpPr>
            <a:cxnSpLocks/>
          </p:cNvCxnSpPr>
          <p:nvPr/>
        </p:nvCxnSpPr>
        <p:spPr>
          <a:xfrm>
            <a:off x="5457989" y="3694927"/>
            <a:ext cx="0" cy="327261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32D3952-49A6-F411-65CD-1C049C987A67}"/>
              </a:ext>
            </a:extLst>
          </p:cNvPr>
          <p:cNvCxnSpPr>
            <a:cxnSpLocks/>
          </p:cNvCxnSpPr>
          <p:nvPr/>
        </p:nvCxnSpPr>
        <p:spPr>
          <a:xfrm>
            <a:off x="5923680" y="2897652"/>
            <a:ext cx="0" cy="435585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6450E73-E6B3-3CB6-0983-0806365D2919}"/>
              </a:ext>
            </a:extLst>
          </p:cNvPr>
          <p:cNvCxnSpPr>
            <a:cxnSpLocks/>
          </p:cNvCxnSpPr>
          <p:nvPr/>
        </p:nvCxnSpPr>
        <p:spPr>
          <a:xfrm>
            <a:off x="6325462" y="2897652"/>
            <a:ext cx="0" cy="435585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38EEF8A-027F-2470-5CAC-44AA2FEA3BE0}"/>
              </a:ext>
            </a:extLst>
          </p:cNvPr>
          <p:cNvCxnSpPr>
            <a:cxnSpLocks/>
          </p:cNvCxnSpPr>
          <p:nvPr/>
        </p:nvCxnSpPr>
        <p:spPr>
          <a:xfrm>
            <a:off x="6925826" y="2897643"/>
            <a:ext cx="0" cy="435585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44B30CD-EF57-4EAC-0231-722DB601F460}"/>
              </a:ext>
            </a:extLst>
          </p:cNvPr>
          <p:cNvGrpSpPr/>
          <p:nvPr/>
        </p:nvGrpSpPr>
        <p:grpSpPr>
          <a:xfrm>
            <a:off x="4810450" y="3748859"/>
            <a:ext cx="2690141" cy="36000"/>
            <a:chOff x="4708525" y="1578139"/>
            <a:chExt cx="2690141" cy="360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587D708-6476-8258-815B-E37182D042B9}"/>
                </a:ext>
              </a:extLst>
            </p:cNvPr>
            <p:cNvSpPr/>
            <p:nvPr/>
          </p:nvSpPr>
          <p:spPr>
            <a:xfrm>
              <a:off x="4708525" y="1578139"/>
              <a:ext cx="648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9BEB47B-6037-F816-3E5F-E1F657A6AFCC}"/>
                </a:ext>
              </a:extLst>
            </p:cNvPr>
            <p:cNvSpPr/>
            <p:nvPr/>
          </p:nvSpPr>
          <p:spPr>
            <a:xfrm>
              <a:off x="5821878" y="1578139"/>
              <a:ext cx="396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827DCED-CECB-B151-8654-23EC4E019E7D}"/>
                </a:ext>
              </a:extLst>
            </p:cNvPr>
            <p:cNvSpPr/>
            <p:nvPr/>
          </p:nvSpPr>
          <p:spPr>
            <a:xfrm>
              <a:off x="6822666" y="1578139"/>
              <a:ext cx="576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500202F-79A3-357C-76FF-E8FDF8A3AB88}"/>
              </a:ext>
            </a:extLst>
          </p:cNvPr>
          <p:cNvGrpSpPr/>
          <p:nvPr/>
        </p:nvGrpSpPr>
        <p:grpSpPr>
          <a:xfrm>
            <a:off x="4774163" y="3845620"/>
            <a:ext cx="2654428" cy="36000"/>
            <a:chOff x="4672238" y="1578139"/>
            <a:chExt cx="2654428" cy="3600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4F74748-B72C-FFF6-60B2-92FAEEDA70B2}"/>
                </a:ext>
              </a:extLst>
            </p:cNvPr>
            <p:cNvSpPr/>
            <p:nvPr/>
          </p:nvSpPr>
          <p:spPr>
            <a:xfrm>
              <a:off x="4672238" y="1578139"/>
              <a:ext cx="684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4476DB9-1BA5-9B0C-948F-F0175464D41E}"/>
                </a:ext>
              </a:extLst>
            </p:cNvPr>
            <p:cNvSpPr/>
            <p:nvPr/>
          </p:nvSpPr>
          <p:spPr>
            <a:xfrm>
              <a:off x="5821878" y="1578139"/>
              <a:ext cx="396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B9A0099-8D6F-6CF0-F846-C6932B835445}"/>
                </a:ext>
              </a:extLst>
            </p:cNvPr>
            <p:cNvSpPr/>
            <p:nvPr/>
          </p:nvSpPr>
          <p:spPr>
            <a:xfrm>
              <a:off x="6822666" y="1578139"/>
              <a:ext cx="504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8D7BA4E-7523-8069-4504-D2E48E5F8C73}"/>
              </a:ext>
            </a:extLst>
          </p:cNvPr>
          <p:cNvGrpSpPr/>
          <p:nvPr/>
        </p:nvGrpSpPr>
        <p:grpSpPr>
          <a:xfrm>
            <a:off x="4810074" y="3936120"/>
            <a:ext cx="2618141" cy="36000"/>
            <a:chOff x="4708525" y="1578139"/>
            <a:chExt cx="2618141" cy="3600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D165583-7339-80D7-3FEA-739E0B9B97D9}"/>
                </a:ext>
              </a:extLst>
            </p:cNvPr>
            <p:cNvSpPr/>
            <p:nvPr/>
          </p:nvSpPr>
          <p:spPr>
            <a:xfrm>
              <a:off x="4708525" y="1578139"/>
              <a:ext cx="648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1095B94-EA74-CDAF-E06B-ADA79EF2F0F9}"/>
                </a:ext>
              </a:extLst>
            </p:cNvPr>
            <p:cNvSpPr/>
            <p:nvPr/>
          </p:nvSpPr>
          <p:spPr>
            <a:xfrm>
              <a:off x="5821878" y="1578139"/>
              <a:ext cx="396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5C0AEBC-281B-2CCC-86F5-6B85251D2170}"/>
                </a:ext>
              </a:extLst>
            </p:cNvPr>
            <p:cNvSpPr/>
            <p:nvPr/>
          </p:nvSpPr>
          <p:spPr>
            <a:xfrm>
              <a:off x="6822666" y="1578139"/>
              <a:ext cx="504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E2205F34-E6D0-768B-8B49-F2A5A118C950}"/>
              </a:ext>
            </a:extLst>
          </p:cNvPr>
          <p:cNvSpPr/>
          <p:nvPr/>
        </p:nvSpPr>
        <p:spPr>
          <a:xfrm>
            <a:off x="7865238" y="684444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756"/>
              </a:spcAft>
            </a:pPr>
            <a:r>
              <a:rPr lang="en-US" sz="1000" dirty="0"/>
              <a:t>Transcriptome reconstruction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DB54827-64B0-0482-3724-ECA1A7D4542F}"/>
              </a:ext>
            </a:extLst>
          </p:cNvPr>
          <p:cNvSpPr/>
          <p:nvPr/>
        </p:nvSpPr>
        <p:spPr>
          <a:xfrm>
            <a:off x="7865238" y="2018653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000" dirty="0"/>
              <a:t>Gene model characteristics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33FFD52-4726-DBE9-0645-57C03A10C0CC}"/>
              </a:ext>
            </a:extLst>
          </p:cNvPr>
          <p:cNvSpPr/>
          <p:nvPr/>
        </p:nvSpPr>
        <p:spPr>
          <a:xfrm>
            <a:off x="7865238" y="2629355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000" dirty="0"/>
              <a:t>Alternative splicing analysis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BA3A4B1-D1E3-09E9-142D-C22EB27E576E}"/>
              </a:ext>
            </a:extLst>
          </p:cNvPr>
          <p:cNvSpPr txBox="1"/>
          <p:nvPr/>
        </p:nvSpPr>
        <p:spPr>
          <a:xfrm>
            <a:off x="7865238" y="1112628"/>
            <a:ext cx="1116000" cy="7232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Clr>
                <a:srgbClr val="FF8C00"/>
              </a:buClr>
              <a:buSzPct val="150000"/>
              <a:buFont typeface="System Font Regular"/>
              <a:buChar char="-"/>
            </a:pPr>
            <a:r>
              <a:rPr lang="en-US" sz="900" dirty="0">
                <a:solidFill>
                  <a:srgbClr val="FF8C00"/>
                </a:solidFill>
              </a:rPr>
              <a:t>Transcript identification</a:t>
            </a:r>
          </a:p>
          <a:p>
            <a:pPr marL="171450" indent="-171450">
              <a:spcBef>
                <a:spcPts val="600"/>
              </a:spcBef>
              <a:buClr>
                <a:srgbClr val="FF8C00"/>
              </a:buClr>
              <a:buSzPct val="150000"/>
              <a:buFont typeface="System Font Regular"/>
              <a:buChar char="-"/>
            </a:pPr>
            <a:r>
              <a:rPr lang="en-US" sz="900" dirty="0">
                <a:solidFill>
                  <a:srgbClr val="FF8C00"/>
                </a:solidFill>
              </a:rPr>
              <a:t>Transcript quantification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3453FB3-FEF3-65F5-2923-FB64E10E2841}"/>
              </a:ext>
            </a:extLst>
          </p:cNvPr>
          <p:cNvSpPr/>
          <p:nvPr/>
        </p:nvSpPr>
        <p:spPr>
          <a:xfrm>
            <a:off x="7839363" y="1470714"/>
            <a:ext cx="1162512" cy="158851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FDB05CB-BA20-5787-6CD9-CFCAF5CF2754}"/>
              </a:ext>
            </a:extLst>
          </p:cNvPr>
          <p:cNvCxnSpPr>
            <a:stCxn id="34" idx="3"/>
            <a:endCxn id="49" idx="1"/>
          </p:cNvCxnSpPr>
          <p:nvPr/>
        </p:nvCxnSpPr>
        <p:spPr>
          <a:xfrm>
            <a:off x="5219250" y="2971486"/>
            <a:ext cx="70772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025D181-B52C-1B90-F991-EE74320F86FE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6322978" y="2971486"/>
            <a:ext cx="60478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24821FA-BB7F-32D8-A080-6D4134716AA0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5216025" y="3063902"/>
            <a:ext cx="710953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F823A58-CF8C-47DE-59CE-2194E1555FD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6322978" y="3063902"/>
            <a:ext cx="60478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981A12E-4AAE-EA78-C147-A069ECEA9315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5217100" y="3158960"/>
            <a:ext cx="70987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AE2322E-D3E8-6D2B-29ED-687E32E25A90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>
            <a:off x="6322978" y="3158960"/>
            <a:ext cx="60478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FD6576C-EBB7-0DE2-9F9E-398772C0D3B2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5217100" y="3251918"/>
            <a:ext cx="70987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17FB60A-9229-D9C4-B4E3-4A49AA2B5AA0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6322978" y="3251918"/>
            <a:ext cx="60478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A763C45-2E87-78DB-A2A5-0EE74FEB8E3E}"/>
              </a:ext>
            </a:extLst>
          </p:cNvPr>
          <p:cNvCxnSpPr>
            <a:cxnSpLocks/>
            <a:stCxn id="74" idx="3"/>
            <a:endCxn id="75" idx="1"/>
          </p:cNvCxnSpPr>
          <p:nvPr/>
        </p:nvCxnSpPr>
        <p:spPr>
          <a:xfrm>
            <a:off x="5458450" y="3766859"/>
            <a:ext cx="465353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1A7A13-5D11-3C25-46B1-D80E5271C383}"/>
              </a:ext>
            </a:extLst>
          </p:cNvPr>
          <p:cNvCxnSpPr>
            <a:cxnSpLocks/>
            <a:stCxn id="75" idx="3"/>
            <a:endCxn id="76" idx="1"/>
          </p:cNvCxnSpPr>
          <p:nvPr/>
        </p:nvCxnSpPr>
        <p:spPr>
          <a:xfrm>
            <a:off x="6319803" y="3766859"/>
            <a:ext cx="60478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927E48B-AD29-8F62-BAB9-FC8FB343F412}"/>
              </a:ext>
            </a:extLst>
          </p:cNvPr>
          <p:cNvCxnSpPr>
            <a:cxnSpLocks/>
            <a:stCxn id="78" idx="3"/>
            <a:endCxn id="79" idx="1"/>
          </p:cNvCxnSpPr>
          <p:nvPr/>
        </p:nvCxnSpPr>
        <p:spPr>
          <a:xfrm>
            <a:off x="5458163" y="3863620"/>
            <a:ext cx="46564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9FE07AB-B9D7-9284-11C0-D1C99558B58B}"/>
              </a:ext>
            </a:extLst>
          </p:cNvPr>
          <p:cNvCxnSpPr>
            <a:cxnSpLocks/>
            <a:stCxn id="79" idx="3"/>
            <a:endCxn id="80" idx="1"/>
          </p:cNvCxnSpPr>
          <p:nvPr/>
        </p:nvCxnSpPr>
        <p:spPr>
          <a:xfrm>
            <a:off x="6319803" y="3863620"/>
            <a:ext cx="60478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335C3D0-E103-C403-19D7-4A2CACCEB037}"/>
              </a:ext>
            </a:extLst>
          </p:cNvPr>
          <p:cNvCxnSpPr>
            <a:cxnSpLocks/>
            <a:stCxn id="82" idx="3"/>
            <a:endCxn id="83" idx="1"/>
          </p:cNvCxnSpPr>
          <p:nvPr/>
        </p:nvCxnSpPr>
        <p:spPr>
          <a:xfrm>
            <a:off x="5458074" y="3954120"/>
            <a:ext cx="465353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DE5E004-244A-01DC-D71C-84471012EF52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>
            <a:off x="6319427" y="3954120"/>
            <a:ext cx="60478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B9B4CB-7940-7F16-7109-947AD3160A70}"/>
              </a:ext>
            </a:extLst>
          </p:cNvPr>
          <p:cNvCxnSpPr>
            <a:cxnSpLocks/>
          </p:cNvCxnSpPr>
          <p:nvPr/>
        </p:nvCxnSpPr>
        <p:spPr>
          <a:xfrm>
            <a:off x="5923427" y="3695530"/>
            <a:ext cx="0" cy="327261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9B7EA2-7457-0AD2-065D-F505518B6084}"/>
              </a:ext>
            </a:extLst>
          </p:cNvPr>
          <p:cNvCxnSpPr>
            <a:cxnSpLocks/>
          </p:cNvCxnSpPr>
          <p:nvPr/>
        </p:nvCxnSpPr>
        <p:spPr>
          <a:xfrm>
            <a:off x="6325209" y="3695530"/>
            <a:ext cx="0" cy="327261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EE00E1A-10C5-6E1A-D3C9-99561534D996}"/>
              </a:ext>
            </a:extLst>
          </p:cNvPr>
          <p:cNvCxnSpPr>
            <a:cxnSpLocks/>
          </p:cNvCxnSpPr>
          <p:nvPr/>
        </p:nvCxnSpPr>
        <p:spPr>
          <a:xfrm>
            <a:off x="6924215" y="3693851"/>
            <a:ext cx="0" cy="327261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92B61EC-F77C-80EA-7088-5369FBCB960F}"/>
              </a:ext>
            </a:extLst>
          </p:cNvPr>
          <p:cNvSpPr txBox="1"/>
          <p:nvPr/>
        </p:nvSpPr>
        <p:spPr>
          <a:xfrm>
            <a:off x="5063579" y="3254246"/>
            <a:ext cx="28725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CF9389-FCEA-4EB8-3261-ECFDD666AF29}"/>
              </a:ext>
            </a:extLst>
          </p:cNvPr>
          <p:cNvSpPr txBox="1"/>
          <p:nvPr/>
        </p:nvSpPr>
        <p:spPr>
          <a:xfrm>
            <a:off x="5758387" y="323440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2319FAF-F818-3C66-E15B-489008AC97CE}"/>
              </a:ext>
            </a:extLst>
          </p:cNvPr>
          <p:cNvSpPr txBox="1"/>
          <p:nvPr/>
        </p:nvSpPr>
        <p:spPr>
          <a:xfrm>
            <a:off x="6162564" y="323440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81EE1F2-3549-D3AB-A86E-449059F4FC68}"/>
              </a:ext>
            </a:extLst>
          </p:cNvPr>
          <p:cNvSpPr txBox="1"/>
          <p:nvPr/>
        </p:nvSpPr>
        <p:spPr>
          <a:xfrm>
            <a:off x="6770192" y="3234402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9468AE9-25F6-DE6C-E129-8E46BAD4D069}"/>
              </a:ext>
            </a:extLst>
          </p:cNvPr>
          <p:cNvSpPr txBox="1"/>
          <p:nvPr/>
        </p:nvSpPr>
        <p:spPr>
          <a:xfrm>
            <a:off x="5304563" y="393014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B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BEF94AF-79B3-B60E-C378-902AE391BC1A}"/>
              </a:ext>
            </a:extLst>
          </p:cNvPr>
          <p:cNvSpPr txBox="1"/>
          <p:nvPr/>
        </p:nvSpPr>
        <p:spPr>
          <a:xfrm>
            <a:off x="5768851" y="393014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C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26C3809-BC8A-1995-46C3-F65E55FAABA1}"/>
              </a:ext>
            </a:extLst>
          </p:cNvPr>
          <p:cNvSpPr txBox="1"/>
          <p:nvPr/>
        </p:nvSpPr>
        <p:spPr>
          <a:xfrm>
            <a:off x="6173028" y="393014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D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B9F6BAC-4CC4-5190-753B-FE2D70CC0437}"/>
              </a:ext>
            </a:extLst>
          </p:cNvPr>
          <p:cNvSpPr txBox="1"/>
          <p:nvPr/>
        </p:nvSpPr>
        <p:spPr>
          <a:xfrm>
            <a:off x="6780656" y="393014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EA25486-6D82-0CFD-0DF6-25548312415C}"/>
              </a:ext>
            </a:extLst>
          </p:cNvPr>
          <p:cNvSpPr txBox="1"/>
          <p:nvPr/>
        </p:nvSpPr>
        <p:spPr>
          <a:xfrm>
            <a:off x="3955217" y="3727937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47AB"/>
                </a:solidFill>
              </a:rPr>
              <a:t>tr_2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0D877B1-190F-B289-9C10-A3B1CD8D6B22}"/>
              </a:ext>
            </a:extLst>
          </p:cNvPr>
          <p:cNvSpPr txBox="1"/>
          <p:nvPr/>
        </p:nvSpPr>
        <p:spPr>
          <a:xfrm>
            <a:off x="3955216" y="2983577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47AB"/>
                </a:solidFill>
              </a:rPr>
              <a:t>tr_1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31073B8-0278-078B-5B2E-8D98FEEA7A26}"/>
              </a:ext>
            </a:extLst>
          </p:cNvPr>
          <p:cNvCxnSpPr>
            <a:cxnSpLocks/>
          </p:cNvCxnSpPr>
          <p:nvPr/>
        </p:nvCxnSpPr>
        <p:spPr>
          <a:xfrm>
            <a:off x="5217100" y="1198282"/>
            <a:ext cx="0" cy="435585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0710C348-2067-E5E0-6B42-F16CF3D80B10}"/>
              </a:ext>
            </a:extLst>
          </p:cNvPr>
          <p:cNvCxnSpPr>
            <a:cxnSpLocks/>
          </p:cNvCxnSpPr>
          <p:nvPr/>
        </p:nvCxnSpPr>
        <p:spPr>
          <a:xfrm>
            <a:off x="5457989" y="1688838"/>
            <a:ext cx="0" cy="435585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4F71CFD6-2155-837C-E43E-389469CBC646}"/>
              </a:ext>
            </a:extLst>
          </p:cNvPr>
          <p:cNvCxnSpPr>
            <a:cxnSpLocks/>
          </p:cNvCxnSpPr>
          <p:nvPr/>
        </p:nvCxnSpPr>
        <p:spPr>
          <a:xfrm>
            <a:off x="5923680" y="1204011"/>
            <a:ext cx="0" cy="933715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A45299D-381B-8A0B-A92A-359F7DAE0278}"/>
              </a:ext>
            </a:extLst>
          </p:cNvPr>
          <p:cNvCxnSpPr>
            <a:cxnSpLocks/>
          </p:cNvCxnSpPr>
          <p:nvPr/>
        </p:nvCxnSpPr>
        <p:spPr>
          <a:xfrm>
            <a:off x="6325462" y="1204011"/>
            <a:ext cx="0" cy="933715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78B2C99F-7498-5A2F-111E-F5BD0B716E7E}"/>
              </a:ext>
            </a:extLst>
          </p:cNvPr>
          <p:cNvCxnSpPr>
            <a:cxnSpLocks/>
          </p:cNvCxnSpPr>
          <p:nvPr/>
        </p:nvCxnSpPr>
        <p:spPr>
          <a:xfrm>
            <a:off x="6925826" y="1204011"/>
            <a:ext cx="0" cy="933715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76F293B5-35B5-4CAF-55FC-4B8DC252C09E}"/>
              </a:ext>
            </a:extLst>
          </p:cNvPr>
          <p:cNvSpPr txBox="1"/>
          <p:nvPr/>
        </p:nvSpPr>
        <p:spPr>
          <a:xfrm>
            <a:off x="5071364" y="962228"/>
            <a:ext cx="28725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A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5FD535B-A09D-9AE6-E2B0-FD7CDA63CA4B}"/>
              </a:ext>
            </a:extLst>
          </p:cNvPr>
          <p:cNvSpPr txBox="1"/>
          <p:nvPr/>
        </p:nvSpPr>
        <p:spPr>
          <a:xfrm>
            <a:off x="5301884" y="2060425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B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8D13FCA-8134-D917-F71B-01BFF1282BDD}"/>
              </a:ext>
            </a:extLst>
          </p:cNvPr>
          <p:cNvSpPr txBox="1"/>
          <p:nvPr/>
        </p:nvSpPr>
        <p:spPr>
          <a:xfrm>
            <a:off x="5766172" y="206042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C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E35AB1D-DE7F-BC84-C1CD-88EFA8B29E3F}"/>
              </a:ext>
            </a:extLst>
          </p:cNvPr>
          <p:cNvSpPr txBox="1"/>
          <p:nvPr/>
        </p:nvSpPr>
        <p:spPr>
          <a:xfrm>
            <a:off x="6170349" y="206042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D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E0F6A02-C7C6-38AB-89B0-B504F5A49BE0}"/>
              </a:ext>
            </a:extLst>
          </p:cNvPr>
          <p:cNvSpPr txBox="1"/>
          <p:nvPr/>
        </p:nvSpPr>
        <p:spPr>
          <a:xfrm>
            <a:off x="6777977" y="2060425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BFAACB6-7439-2722-FDD5-82D308DA88D2}"/>
              </a:ext>
            </a:extLst>
          </p:cNvPr>
          <p:cNvSpPr txBox="1"/>
          <p:nvPr/>
        </p:nvSpPr>
        <p:spPr>
          <a:xfrm>
            <a:off x="5766172" y="942384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C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7FDB141-BBE9-6D3E-DBB9-97E293D0487E}"/>
              </a:ext>
            </a:extLst>
          </p:cNvPr>
          <p:cNvSpPr txBox="1"/>
          <p:nvPr/>
        </p:nvSpPr>
        <p:spPr>
          <a:xfrm>
            <a:off x="6170349" y="942384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D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9F46871-5C4F-8799-5E4E-507E8F861871}"/>
              </a:ext>
            </a:extLst>
          </p:cNvPr>
          <p:cNvSpPr txBox="1"/>
          <p:nvPr/>
        </p:nvSpPr>
        <p:spPr>
          <a:xfrm>
            <a:off x="6777977" y="942384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E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5C043781-FAD6-2705-9262-ED683F6D2E49}"/>
              </a:ext>
            </a:extLst>
          </p:cNvPr>
          <p:cNvCxnSpPr>
            <a:cxnSpLocks/>
          </p:cNvCxnSpPr>
          <p:nvPr/>
        </p:nvCxnSpPr>
        <p:spPr>
          <a:xfrm flipV="1">
            <a:off x="5217100" y="1069320"/>
            <a:ext cx="359999" cy="238682"/>
          </a:xfrm>
          <a:prstGeom prst="line">
            <a:avLst/>
          </a:prstGeom>
          <a:ln w="12700">
            <a:solidFill>
              <a:srgbClr val="0047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BD99049E-6AE0-C6C3-506A-EFF4868E8D68}"/>
              </a:ext>
            </a:extLst>
          </p:cNvPr>
          <p:cNvCxnSpPr>
            <a:cxnSpLocks/>
          </p:cNvCxnSpPr>
          <p:nvPr/>
        </p:nvCxnSpPr>
        <p:spPr>
          <a:xfrm>
            <a:off x="5577099" y="1069320"/>
            <a:ext cx="349879" cy="238682"/>
          </a:xfrm>
          <a:prstGeom prst="line">
            <a:avLst/>
          </a:prstGeom>
          <a:ln w="12700">
            <a:solidFill>
              <a:srgbClr val="0047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3EB0F004-8489-A570-62E0-072F3E7E5E49}"/>
              </a:ext>
            </a:extLst>
          </p:cNvPr>
          <p:cNvCxnSpPr>
            <a:cxnSpLocks/>
          </p:cNvCxnSpPr>
          <p:nvPr/>
        </p:nvCxnSpPr>
        <p:spPr>
          <a:xfrm flipV="1">
            <a:off x="6322978" y="1069320"/>
            <a:ext cx="294712" cy="238682"/>
          </a:xfrm>
          <a:prstGeom prst="line">
            <a:avLst/>
          </a:prstGeom>
          <a:ln w="12700">
            <a:solidFill>
              <a:srgbClr val="0047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94F65C80-6C6F-96E2-E82F-5F463B83AFE8}"/>
              </a:ext>
            </a:extLst>
          </p:cNvPr>
          <p:cNvCxnSpPr>
            <a:cxnSpLocks/>
          </p:cNvCxnSpPr>
          <p:nvPr/>
        </p:nvCxnSpPr>
        <p:spPr>
          <a:xfrm>
            <a:off x="6617690" y="1069320"/>
            <a:ext cx="310076" cy="238682"/>
          </a:xfrm>
          <a:prstGeom prst="line">
            <a:avLst/>
          </a:prstGeom>
          <a:ln w="12700">
            <a:solidFill>
              <a:srgbClr val="0047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F5891CE3-2BC1-567C-F7F7-87F119517A69}"/>
              </a:ext>
            </a:extLst>
          </p:cNvPr>
          <p:cNvGrpSpPr/>
          <p:nvPr/>
        </p:nvGrpSpPr>
        <p:grpSpPr>
          <a:xfrm>
            <a:off x="3740829" y="1262995"/>
            <a:ext cx="3690937" cy="307777"/>
            <a:chOff x="3635729" y="1262995"/>
            <a:chExt cx="3690937" cy="307777"/>
          </a:xfrm>
        </p:grpSpPr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86832030-EDB8-CE66-21A0-865F9729BBB0}"/>
                </a:ext>
              </a:extLst>
            </p:cNvPr>
            <p:cNvSpPr txBox="1"/>
            <p:nvPr/>
          </p:nvSpPr>
          <p:spPr>
            <a:xfrm>
              <a:off x="3635729" y="1262995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47AB"/>
                  </a:solidFill>
                </a:rPr>
                <a:t>ref_tr_1</a:t>
              </a:r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411AA121-3670-6072-F809-68EAA5173EEC}"/>
                </a:ext>
              </a:extLst>
            </p:cNvPr>
            <p:cNvGrpSpPr/>
            <p:nvPr/>
          </p:nvGrpSpPr>
          <p:grpSpPr>
            <a:xfrm>
              <a:off x="4572000" y="1310003"/>
              <a:ext cx="2754666" cy="216000"/>
              <a:chOff x="4572000" y="1310003"/>
              <a:chExt cx="2754666" cy="216000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CCCCB959-06AE-91E5-9CEC-1775EF754CC6}"/>
                  </a:ext>
                </a:extLst>
              </p:cNvPr>
              <p:cNvSpPr/>
              <p:nvPr/>
            </p:nvSpPr>
            <p:spPr>
              <a:xfrm>
                <a:off x="4572000" y="1310003"/>
                <a:ext cx="540000" cy="216000"/>
              </a:xfrm>
              <a:prstGeom prst="rect">
                <a:avLst/>
              </a:prstGeom>
              <a:solidFill>
                <a:srgbClr val="0047AB">
                  <a:alpha val="69804"/>
                </a:srgbClr>
              </a:solidFill>
              <a:ln>
                <a:solidFill>
                  <a:srgbClr val="0047A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49C11D95-3D42-8D15-DAA3-F85CF6D9E388}"/>
                  </a:ext>
                </a:extLst>
              </p:cNvPr>
              <p:cNvSpPr/>
              <p:nvPr/>
            </p:nvSpPr>
            <p:spPr>
              <a:xfrm>
                <a:off x="5821878" y="1310003"/>
                <a:ext cx="396000" cy="216000"/>
              </a:xfrm>
              <a:prstGeom prst="rect">
                <a:avLst/>
              </a:prstGeom>
              <a:solidFill>
                <a:srgbClr val="0047AB">
                  <a:alpha val="69804"/>
                </a:srgbClr>
              </a:solidFill>
              <a:ln>
                <a:solidFill>
                  <a:srgbClr val="0047A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47278B82-FD07-AB40-EBFC-A5DC94E346BE}"/>
                  </a:ext>
                </a:extLst>
              </p:cNvPr>
              <p:cNvSpPr/>
              <p:nvPr/>
            </p:nvSpPr>
            <p:spPr>
              <a:xfrm>
                <a:off x="6822666" y="1310003"/>
                <a:ext cx="504000" cy="216000"/>
              </a:xfrm>
              <a:prstGeom prst="rect">
                <a:avLst/>
              </a:prstGeom>
              <a:solidFill>
                <a:srgbClr val="0047AB">
                  <a:alpha val="69804"/>
                </a:srgbClr>
              </a:solidFill>
              <a:ln>
                <a:solidFill>
                  <a:srgbClr val="0047A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1969BA5A-280A-309D-54B3-78A5851E8E77}"/>
                  </a:ext>
                </a:extLst>
              </p:cNvPr>
              <p:cNvCxnSpPr>
                <a:cxnSpLocks/>
                <a:stCxn id="187" idx="3"/>
                <a:endCxn id="188" idx="1"/>
              </p:cNvCxnSpPr>
              <p:nvPr/>
            </p:nvCxnSpPr>
            <p:spPr>
              <a:xfrm>
                <a:off x="5112000" y="1418003"/>
                <a:ext cx="709878" cy="0"/>
              </a:xfrm>
              <a:prstGeom prst="line">
                <a:avLst/>
              </a:prstGeom>
              <a:ln w="12700">
                <a:solidFill>
                  <a:srgbClr val="0047AB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D5D52A88-A9AE-8211-18B0-8647D60ADA13}"/>
                  </a:ext>
                </a:extLst>
              </p:cNvPr>
              <p:cNvCxnSpPr>
                <a:cxnSpLocks/>
                <a:stCxn id="189" idx="1"/>
                <a:endCxn id="188" idx="3"/>
              </p:cNvCxnSpPr>
              <p:nvPr/>
            </p:nvCxnSpPr>
            <p:spPr>
              <a:xfrm flipH="1">
                <a:off x="6217878" y="1418003"/>
                <a:ext cx="604788" cy="0"/>
              </a:xfrm>
              <a:prstGeom prst="line">
                <a:avLst/>
              </a:prstGeom>
              <a:ln w="12700">
                <a:solidFill>
                  <a:srgbClr val="0047AB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2DC1B35-15C4-7B0E-4F18-C56B961197AB}"/>
              </a:ext>
            </a:extLst>
          </p:cNvPr>
          <p:cNvCxnSpPr>
            <a:cxnSpLocks/>
          </p:cNvCxnSpPr>
          <p:nvPr/>
        </p:nvCxnSpPr>
        <p:spPr>
          <a:xfrm flipV="1">
            <a:off x="5455164" y="1547476"/>
            <a:ext cx="231732" cy="238682"/>
          </a:xfrm>
          <a:prstGeom prst="line">
            <a:avLst/>
          </a:prstGeom>
          <a:ln w="12700">
            <a:solidFill>
              <a:srgbClr val="0047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2225270-BE66-0604-2755-BD091993BB5E}"/>
              </a:ext>
            </a:extLst>
          </p:cNvPr>
          <p:cNvCxnSpPr>
            <a:cxnSpLocks/>
          </p:cNvCxnSpPr>
          <p:nvPr/>
        </p:nvCxnSpPr>
        <p:spPr>
          <a:xfrm>
            <a:off x="5686896" y="1547476"/>
            <a:ext cx="240082" cy="238682"/>
          </a:xfrm>
          <a:prstGeom prst="line">
            <a:avLst/>
          </a:prstGeom>
          <a:ln w="12700">
            <a:solidFill>
              <a:srgbClr val="0047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77C18BF-5CDA-3B9C-223C-D3D417F0FA45}"/>
              </a:ext>
            </a:extLst>
          </p:cNvPr>
          <p:cNvCxnSpPr>
            <a:cxnSpLocks/>
          </p:cNvCxnSpPr>
          <p:nvPr/>
        </p:nvCxnSpPr>
        <p:spPr>
          <a:xfrm flipV="1">
            <a:off x="6322978" y="1547476"/>
            <a:ext cx="294712" cy="238682"/>
          </a:xfrm>
          <a:prstGeom prst="line">
            <a:avLst/>
          </a:prstGeom>
          <a:ln w="12700">
            <a:solidFill>
              <a:srgbClr val="0047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7C0E971-E50A-94EC-AB07-F4F056647C97}"/>
              </a:ext>
            </a:extLst>
          </p:cNvPr>
          <p:cNvCxnSpPr>
            <a:cxnSpLocks/>
          </p:cNvCxnSpPr>
          <p:nvPr/>
        </p:nvCxnSpPr>
        <p:spPr>
          <a:xfrm>
            <a:off x="6617690" y="1547476"/>
            <a:ext cx="310076" cy="238682"/>
          </a:xfrm>
          <a:prstGeom prst="line">
            <a:avLst/>
          </a:prstGeom>
          <a:ln w="12700">
            <a:solidFill>
              <a:srgbClr val="0047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488F4A0A-D09B-DFC4-2DC8-4C14E57BD331}"/>
              </a:ext>
            </a:extLst>
          </p:cNvPr>
          <p:cNvGrpSpPr/>
          <p:nvPr/>
        </p:nvGrpSpPr>
        <p:grpSpPr>
          <a:xfrm>
            <a:off x="3736154" y="1734905"/>
            <a:ext cx="3695612" cy="307777"/>
            <a:chOff x="3631054" y="1941096"/>
            <a:chExt cx="3695612" cy="307777"/>
          </a:xfrm>
        </p:grpSpPr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02D599FC-0CC4-4EF9-0F06-AC9E1F8A718E}"/>
                </a:ext>
              </a:extLst>
            </p:cNvPr>
            <p:cNvSpPr txBox="1"/>
            <p:nvPr/>
          </p:nvSpPr>
          <p:spPr>
            <a:xfrm>
              <a:off x="3631054" y="1941096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47AB"/>
                  </a:solidFill>
                </a:rPr>
                <a:t>ref_tr_2</a:t>
              </a:r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A5F8F120-C2E6-6DF3-D9D7-B9327ECF5C2D}"/>
                </a:ext>
              </a:extLst>
            </p:cNvPr>
            <p:cNvGrpSpPr/>
            <p:nvPr/>
          </p:nvGrpSpPr>
          <p:grpSpPr>
            <a:xfrm>
              <a:off x="4704974" y="1994351"/>
              <a:ext cx="2621692" cy="216000"/>
              <a:chOff x="4704974" y="1994351"/>
              <a:chExt cx="2621692" cy="216000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2B862C17-F7B4-A72C-B80F-62A1E2ECBC08}"/>
                  </a:ext>
                </a:extLst>
              </p:cNvPr>
              <p:cNvSpPr/>
              <p:nvPr/>
            </p:nvSpPr>
            <p:spPr>
              <a:xfrm>
                <a:off x="4704974" y="1994351"/>
                <a:ext cx="645090" cy="216000"/>
              </a:xfrm>
              <a:prstGeom prst="rect">
                <a:avLst/>
              </a:prstGeom>
              <a:solidFill>
                <a:srgbClr val="0047AB">
                  <a:alpha val="69804"/>
                </a:srgbClr>
              </a:solidFill>
              <a:ln>
                <a:solidFill>
                  <a:srgbClr val="0047A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532AD931-6025-7CDE-6AD4-16F8709D3B19}"/>
                  </a:ext>
                </a:extLst>
              </p:cNvPr>
              <p:cNvSpPr/>
              <p:nvPr/>
            </p:nvSpPr>
            <p:spPr>
              <a:xfrm>
                <a:off x="5821878" y="1994351"/>
                <a:ext cx="396000" cy="216000"/>
              </a:xfrm>
              <a:prstGeom prst="rect">
                <a:avLst/>
              </a:prstGeom>
              <a:solidFill>
                <a:srgbClr val="0047AB">
                  <a:alpha val="69804"/>
                </a:srgbClr>
              </a:solidFill>
              <a:ln>
                <a:solidFill>
                  <a:srgbClr val="0047A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E8FA020A-E28F-60F2-0548-61FC5D08CA0F}"/>
                  </a:ext>
                </a:extLst>
              </p:cNvPr>
              <p:cNvSpPr/>
              <p:nvPr/>
            </p:nvSpPr>
            <p:spPr>
              <a:xfrm>
                <a:off x="6822666" y="1994351"/>
                <a:ext cx="504000" cy="216000"/>
              </a:xfrm>
              <a:prstGeom prst="rect">
                <a:avLst/>
              </a:prstGeom>
              <a:solidFill>
                <a:srgbClr val="0047AB">
                  <a:alpha val="69804"/>
                </a:srgbClr>
              </a:solidFill>
              <a:ln>
                <a:solidFill>
                  <a:srgbClr val="0047A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0D2F75D8-77C6-4B93-EFF0-451A11894EEC}"/>
                  </a:ext>
                </a:extLst>
              </p:cNvPr>
              <p:cNvCxnSpPr>
                <a:cxnSpLocks/>
                <a:stCxn id="199" idx="3"/>
                <a:endCxn id="200" idx="1"/>
              </p:cNvCxnSpPr>
              <p:nvPr/>
            </p:nvCxnSpPr>
            <p:spPr>
              <a:xfrm>
                <a:off x="5350064" y="2102351"/>
                <a:ext cx="471814" cy="0"/>
              </a:xfrm>
              <a:prstGeom prst="line">
                <a:avLst/>
              </a:prstGeom>
              <a:ln w="12700">
                <a:solidFill>
                  <a:srgbClr val="0047AB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30CF9B3-5224-AF61-F678-9E6B353C52DF}"/>
                  </a:ext>
                </a:extLst>
              </p:cNvPr>
              <p:cNvCxnSpPr>
                <a:cxnSpLocks/>
                <a:stCxn id="200" idx="3"/>
                <a:endCxn id="201" idx="1"/>
              </p:cNvCxnSpPr>
              <p:nvPr/>
            </p:nvCxnSpPr>
            <p:spPr>
              <a:xfrm>
                <a:off x="6217878" y="2102351"/>
                <a:ext cx="604788" cy="0"/>
              </a:xfrm>
              <a:prstGeom prst="line">
                <a:avLst/>
              </a:prstGeom>
              <a:ln w="12700">
                <a:solidFill>
                  <a:srgbClr val="0047AB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Left Arrow Callout 6">
            <a:extLst>
              <a:ext uri="{FF2B5EF4-FFF2-40B4-BE49-F238E27FC236}">
                <a16:creationId xmlns:a16="http://schemas.microsoft.com/office/drawing/2014/main" id="{601A66AE-DAE0-92E6-3104-334E81FB6A7F}"/>
              </a:ext>
            </a:extLst>
          </p:cNvPr>
          <p:cNvSpPr/>
          <p:nvPr/>
        </p:nvSpPr>
        <p:spPr>
          <a:xfrm>
            <a:off x="3720663" y="2983985"/>
            <a:ext cx="700100" cy="1644765"/>
          </a:xfrm>
          <a:prstGeom prst="leftArrowCallout">
            <a:avLst/>
          </a:prstGeom>
          <a:noFill/>
          <a:ln w="15875" cap="rnd" cmpd="sng">
            <a:solidFill>
              <a:srgbClr val="FF8C00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00100"/>
                      <a:gd name="connsiteY0" fmla="*/ 995083 h 1990165"/>
                      <a:gd name="connsiteX1" fmla="*/ 175025 w 700100"/>
                      <a:gd name="connsiteY1" fmla="*/ 820058 h 1990165"/>
                      <a:gd name="connsiteX2" fmla="*/ 175025 w 700100"/>
                      <a:gd name="connsiteY2" fmla="*/ 907570 h 1990165"/>
                      <a:gd name="connsiteX3" fmla="*/ 245196 w 700100"/>
                      <a:gd name="connsiteY3" fmla="*/ 907570 h 1990165"/>
                      <a:gd name="connsiteX4" fmla="*/ 245196 w 700100"/>
                      <a:gd name="connsiteY4" fmla="*/ 444709 h 1990165"/>
                      <a:gd name="connsiteX5" fmla="*/ 245196 w 700100"/>
                      <a:gd name="connsiteY5" fmla="*/ 0 h 1990165"/>
                      <a:gd name="connsiteX6" fmla="*/ 700100 w 700100"/>
                      <a:gd name="connsiteY6" fmla="*/ 0 h 1990165"/>
                      <a:gd name="connsiteX7" fmla="*/ 700100 w 700100"/>
                      <a:gd name="connsiteY7" fmla="*/ 457738 h 1990165"/>
                      <a:gd name="connsiteX8" fmla="*/ 700100 w 700100"/>
                      <a:gd name="connsiteY8" fmla="*/ 955279 h 1990165"/>
                      <a:gd name="connsiteX9" fmla="*/ 700100 w 700100"/>
                      <a:gd name="connsiteY9" fmla="*/ 1452820 h 1990165"/>
                      <a:gd name="connsiteX10" fmla="*/ 700100 w 700100"/>
                      <a:gd name="connsiteY10" fmla="*/ 1990165 h 1990165"/>
                      <a:gd name="connsiteX11" fmla="*/ 245196 w 700100"/>
                      <a:gd name="connsiteY11" fmla="*/ 1990165 h 1990165"/>
                      <a:gd name="connsiteX12" fmla="*/ 245196 w 700100"/>
                      <a:gd name="connsiteY12" fmla="*/ 1518229 h 1990165"/>
                      <a:gd name="connsiteX13" fmla="*/ 245196 w 700100"/>
                      <a:gd name="connsiteY13" fmla="*/ 1082595 h 1990165"/>
                      <a:gd name="connsiteX14" fmla="*/ 175025 w 700100"/>
                      <a:gd name="connsiteY14" fmla="*/ 1082595 h 1990165"/>
                      <a:gd name="connsiteX15" fmla="*/ 175025 w 700100"/>
                      <a:gd name="connsiteY15" fmla="*/ 1170108 h 1990165"/>
                      <a:gd name="connsiteX16" fmla="*/ 0 w 700100"/>
                      <a:gd name="connsiteY16" fmla="*/ 995083 h 19901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700100" h="1990165" extrusionOk="0">
                        <a:moveTo>
                          <a:pt x="0" y="995083"/>
                        </a:moveTo>
                        <a:cubicBezTo>
                          <a:pt x="62698" y="890506"/>
                          <a:pt x="129581" y="885475"/>
                          <a:pt x="175025" y="820058"/>
                        </a:cubicBezTo>
                        <a:cubicBezTo>
                          <a:pt x="183969" y="845290"/>
                          <a:pt x="170522" y="876966"/>
                          <a:pt x="175025" y="907570"/>
                        </a:cubicBezTo>
                        <a:cubicBezTo>
                          <a:pt x="197128" y="900332"/>
                          <a:pt x="226407" y="915660"/>
                          <a:pt x="245196" y="907570"/>
                        </a:cubicBezTo>
                        <a:cubicBezTo>
                          <a:pt x="218353" y="727745"/>
                          <a:pt x="278620" y="658341"/>
                          <a:pt x="245196" y="444709"/>
                        </a:cubicBezTo>
                        <a:cubicBezTo>
                          <a:pt x="211772" y="231077"/>
                          <a:pt x="260390" y="203988"/>
                          <a:pt x="245196" y="0"/>
                        </a:cubicBezTo>
                        <a:cubicBezTo>
                          <a:pt x="457096" y="-5701"/>
                          <a:pt x="508669" y="17765"/>
                          <a:pt x="700100" y="0"/>
                        </a:cubicBezTo>
                        <a:cubicBezTo>
                          <a:pt x="751564" y="153495"/>
                          <a:pt x="672546" y="333903"/>
                          <a:pt x="700100" y="457738"/>
                        </a:cubicBezTo>
                        <a:cubicBezTo>
                          <a:pt x="727654" y="581573"/>
                          <a:pt x="677507" y="724770"/>
                          <a:pt x="700100" y="955279"/>
                        </a:cubicBezTo>
                        <a:cubicBezTo>
                          <a:pt x="722693" y="1185788"/>
                          <a:pt x="666454" y="1266783"/>
                          <a:pt x="700100" y="1452820"/>
                        </a:cubicBezTo>
                        <a:cubicBezTo>
                          <a:pt x="733746" y="1638857"/>
                          <a:pt x="647414" y="1723002"/>
                          <a:pt x="700100" y="1990165"/>
                        </a:cubicBezTo>
                        <a:cubicBezTo>
                          <a:pt x="597062" y="2011863"/>
                          <a:pt x="377999" y="1973075"/>
                          <a:pt x="245196" y="1990165"/>
                        </a:cubicBezTo>
                        <a:cubicBezTo>
                          <a:pt x="199833" y="1763379"/>
                          <a:pt x="270277" y="1616047"/>
                          <a:pt x="245196" y="1518229"/>
                        </a:cubicBezTo>
                        <a:cubicBezTo>
                          <a:pt x="220115" y="1420411"/>
                          <a:pt x="296000" y="1235443"/>
                          <a:pt x="245196" y="1082595"/>
                        </a:cubicBezTo>
                        <a:cubicBezTo>
                          <a:pt x="216497" y="1090049"/>
                          <a:pt x="200941" y="1079022"/>
                          <a:pt x="175025" y="1082595"/>
                        </a:cubicBezTo>
                        <a:cubicBezTo>
                          <a:pt x="176028" y="1120192"/>
                          <a:pt x="173027" y="1137387"/>
                          <a:pt x="175025" y="1170108"/>
                        </a:cubicBezTo>
                        <a:cubicBezTo>
                          <a:pt x="99372" y="1119948"/>
                          <a:pt x="61567" y="1033079"/>
                          <a:pt x="0" y="99508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4B02D0-E37D-8047-B125-02615C223245}"/>
              </a:ext>
            </a:extLst>
          </p:cNvPr>
          <p:cNvSpPr txBox="1"/>
          <p:nvPr/>
        </p:nvSpPr>
        <p:spPr>
          <a:xfrm>
            <a:off x="2794988" y="3666338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47AB"/>
                </a:solidFill>
              </a:rPr>
              <a:t>gene_A</a:t>
            </a:r>
            <a:endParaRPr lang="en-US" sz="1400" b="1" dirty="0">
              <a:solidFill>
                <a:srgbClr val="0047AB"/>
              </a:solidFill>
            </a:endParaRPr>
          </a:p>
        </p:txBody>
      </p:sp>
      <p:sp>
        <p:nvSpPr>
          <p:cNvPr id="12" name="Text 5">
            <a:extLst>
              <a:ext uri="{FF2B5EF4-FFF2-40B4-BE49-F238E27FC236}">
                <a16:creationId xmlns:a16="http://schemas.microsoft.com/office/drawing/2014/main" id="{0F279A92-5794-A65B-6984-2A7FB6019ECB}"/>
              </a:ext>
            </a:extLst>
          </p:cNvPr>
          <p:cNvSpPr/>
          <p:nvPr/>
        </p:nvSpPr>
        <p:spPr>
          <a:xfrm>
            <a:off x="298791" y="1506705"/>
            <a:ext cx="1759841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400" b="1" dirty="0">
                <a:solidFill>
                  <a:srgbClr val="0047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Transcripts → genes</a:t>
            </a:r>
          </a:p>
        </p:txBody>
      </p:sp>
      <p:sp>
        <p:nvSpPr>
          <p:cNvPr id="13" name="Text 5">
            <a:extLst>
              <a:ext uri="{FF2B5EF4-FFF2-40B4-BE49-F238E27FC236}">
                <a16:creationId xmlns:a16="http://schemas.microsoft.com/office/drawing/2014/main" id="{7DF6740B-5824-0684-9725-9B2556C544B8}"/>
              </a:ext>
            </a:extLst>
          </p:cNvPr>
          <p:cNvSpPr/>
          <p:nvPr/>
        </p:nvSpPr>
        <p:spPr>
          <a:xfrm>
            <a:off x="298791" y="2140476"/>
            <a:ext cx="2236190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400" b="1" dirty="0">
                <a:solidFill>
                  <a:srgbClr val="0047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Assign to reference genes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A634D66-1972-F9C5-8456-20A2C0FAAA11}"/>
              </a:ext>
            </a:extLst>
          </p:cNvPr>
          <p:cNvGrpSpPr/>
          <p:nvPr/>
        </p:nvGrpSpPr>
        <p:grpSpPr>
          <a:xfrm>
            <a:off x="4810450" y="4397391"/>
            <a:ext cx="2690141" cy="36000"/>
            <a:chOff x="4708525" y="1578139"/>
            <a:chExt cx="2690141" cy="36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E641DB6-0A35-F3E1-8FCA-9111186EB6BA}"/>
                </a:ext>
              </a:extLst>
            </p:cNvPr>
            <p:cNvSpPr/>
            <p:nvPr/>
          </p:nvSpPr>
          <p:spPr>
            <a:xfrm>
              <a:off x="4708525" y="1578139"/>
              <a:ext cx="648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D25306B-2841-CAEB-2FE8-6DC3981EBC80}"/>
                </a:ext>
              </a:extLst>
            </p:cNvPr>
            <p:cNvSpPr/>
            <p:nvPr/>
          </p:nvSpPr>
          <p:spPr>
            <a:xfrm>
              <a:off x="6822666" y="1578139"/>
              <a:ext cx="576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871EBB-2E9B-8911-1896-286ACC6C1281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5458450" y="4415391"/>
            <a:ext cx="1466141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1164D0-7559-D262-A1DB-E93D742FD4A5}"/>
              </a:ext>
            </a:extLst>
          </p:cNvPr>
          <p:cNvCxnSpPr>
            <a:cxnSpLocks/>
          </p:cNvCxnSpPr>
          <p:nvPr/>
        </p:nvCxnSpPr>
        <p:spPr>
          <a:xfrm>
            <a:off x="5457009" y="4340021"/>
            <a:ext cx="0" cy="223524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F0AF68-2917-C09C-B8C7-BF666A134CB3}"/>
              </a:ext>
            </a:extLst>
          </p:cNvPr>
          <p:cNvCxnSpPr>
            <a:cxnSpLocks/>
          </p:cNvCxnSpPr>
          <p:nvPr/>
        </p:nvCxnSpPr>
        <p:spPr>
          <a:xfrm>
            <a:off x="6922237" y="4343582"/>
            <a:ext cx="0" cy="223524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2B930EF-E426-EEB3-CA41-63F894E1A0BA}"/>
              </a:ext>
            </a:extLst>
          </p:cNvPr>
          <p:cNvSpPr txBox="1"/>
          <p:nvPr/>
        </p:nvSpPr>
        <p:spPr>
          <a:xfrm>
            <a:off x="5304563" y="448528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0DACC7-973F-7A56-48B6-53A95C75E3EF}"/>
              </a:ext>
            </a:extLst>
          </p:cNvPr>
          <p:cNvSpPr txBox="1"/>
          <p:nvPr/>
        </p:nvSpPr>
        <p:spPr>
          <a:xfrm>
            <a:off x="6780656" y="448528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7A3094-B021-5435-C171-B4DC34D5D1AA}"/>
              </a:ext>
            </a:extLst>
          </p:cNvPr>
          <p:cNvSpPr txBox="1"/>
          <p:nvPr/>
        </p:nvSpPr>
        <p:spPr>
          <a:xfrm>
            <a:off x="3955216" y="4342384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47AB"/>
                </a:solidFill>
              </a:rPr>
              <a:t>tr_3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E468F8B-C5C3-9448-5E30-DE7722A913BB}"/>
              </a:ext>
            </a:extLst>
          </p:cNvPr>
          <p:cNvGrpSpPr/>
          <p:nvPr/>
        </p:nvGrpSpPr>
        <p:grpSpPr>
          <a:xfrm>
            <a:off x="4807722" y="4490956"/>
            <a:ext cx="2628941" cy="36000"/>
            <a:chOff x="4810897" y="4490956"/>
            <a:chExt cx="2628941" cy="3600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242F198-EDA6-FF24-239D-9795AD05CC06}"/>
                </a:ext>
              </a:extLst>
            </p:cNvPr>
            <p:cNvGrpSpPr/>
            <p:nvPr/>
          </p:nvGrpSpPr>
          <p:grpSpPr>
            <a:xfrm>
              <a:off x="4810897" y="4490956"/>
              <a:ext cx="2628941" cy="36000"/>
              <a:chOff x="4708525" y="1578139"/>
              <a:chExt cx="2628941" cy="360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B5ED45F-A981-6CF9-8B7A-EF3D58AABDB9}"/>
                  </a:ext>
                </a:extLst>
              </p:cNvPr>
              <p:cNvSpPr/>
              <p:nvPr/>
            </p:nvSpPr>
            <p:spPr>
              <a:xfrm>
                <a:off x="4708525" y="1578139"/>
                <a:ext cx="6480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9392017-A94F-A963-989E-FDC9AD30A787}"/>
                  </a:ext>
                </a:extLst>
              </p:cNvPr>
              <p:cNvSpPr/>
              <p:nvPr/>
            </p:nvSpPr>
            <p:spPr>
              <a:xfrm>
                <a:off x="6822666" y="1578139"/>
                <a:ext cx="5148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AB05E2B-0A3D-ED45-E7B4-2C904A7703C0}"/>
                </a:ext>
              </a:extLst>
            </p:cNvPr>
            <p:cNvCxnSpPr>
              <a:cxnSpLocks/>
            </p:cNvCxnSpPr>
            <p:nvPr/>
          </p:nvCxnSpPr>
          <p:spPr>
            <a:xfrm>
              <a:off x="5458449" y="4500217"/>
              <a:ext cx="1466141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5622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95BA2-13BD-96A2-0569-C8EADF978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8B13C9-4B5B-7F58-DA1A-45A9AFED04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wrap="none" anchor="ctr"/>
          <a:lstStyle/>
          <a:p>
            <a:fld id="{38FB3DE5-0BF2-9949-8E8E-62041A1EAFC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C65A24-5D60-DFA8-C964-75E347AA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 anchor="ctr"/>
          <a:lstStyle/>
          <a:p>
            <a:r>
              <a:rPr lang="en-US" sz="2000" dirty="0"/>
              <a:t>Reconstruction from sample reads</a:t>
            </a:r>
          </a:p>
        </p:txBody>
      </p:sp>
      <p:sp>
        <p:nvSpPr>
          <p:cNvPr id="18" name="Text 5">
            <a:extLst>
              <a:ext uri="{FF2B5EF4-FFF2-40B4-BE49-F238E27FC236}">
                <a16:creationId xmlns:a16="http://schemas.microsoft.com/office/drawing/2014/main" id="{195270E0-881A-83C7-7945-197E0E3E8FC6}"/>
              </a:ext>
            </a:extLst>
          </p:cNvPr>
          <p:cNvSpPr/>
          <p:nvPr/>
        </p:nvSpPr>
        <p:spPr>
          <a:xfrm>
            <a:off x="285749" y="878114"/>
            <a:ext cx="1740861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400" b="1" dirty="0">
                <a:solidFill>
                  <a:srgbClr val="0047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Reads → transcripts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B64690E-3550-AD46-409D-7F7D5197C188}"/>
              </a:ext>
            </a:extLst>
          </p:cNvPr>
          <p:cNvGrpSpPr/>
          <p:nvPr/>
        </p:nvGrpSpPr>
        <p:grpSpPr>
          <a:xfrm>
            <a:off x="4911814" y="3181723"/>
            <a:ext cx="2436584" cy="36000"/>
            <a:chOff x="5834037" y="1578139"/>
            <a:chExt cx="1512928" cy="360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4C810EB-844F-4C83-4B22-C1E431398248}"/>
                </a:ext>
              </a:extLst>
            </p:cNvPr>
            <p:cNvSpPr/>
            <p:nvPr/>
          </p:nvSpPr>
          <p:spPr>
            <a:xfrm>
              <a:off x="5834037" y="1578139"/>
              <a:ext cx="4752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>
                <a:solidFill>
                  <a:srgbClr val="666666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1BB33F2-0898-23B4-2CC9-6DC9DB84D309}"/>
                </a:ext>
              </a:extLst>
            </p:cNvPr>
            <p:cNvSpPr/>
            <p:nvPr/>
          </p:nvSpPr>
          <p:spPr>
            <a:xfrm>
              <a:off x="6914207" y="1578139"/>
              <a:ext cx="432758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>
                <a:solidFill>
                  <a:srgbClr val="666666"/>
                </a:solidFill>
              </a:endParaRPr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CEF19DD-5EFF-70E1-A776-D9DDD88CB439}"/>
              </a:ext>
            </a:extLst>
          </p:cNvPr>
          <p:cNvCxnSpPr>
            <a:cxnSpLocks/>
          </p:cNvCxnSpPr>
          <p:nvPr/>
        </p:nvCxnSpPr>
        <p:spPr>
          <a:xfrm>
            <a:off x="5564254" y="2110446"/>
            <a:ext cx="0" cy="1503759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163C198-C4DA-68A8-3997-888FDC0F0DAB}"/>
              </a:ext>
            </a:extLst>
          </p:cNvPr>
          <p:cNvCxnSpPr>
            <a:cxnSpLocks/>
          </p:cNvCxnSpPr>
          <p:nvPr/>
        </p:nvCxnSpPr>
        <p:spPr>
          <a:xfrm>
            <a:off x="6535327" y="2110446"/>
            <a:ext cx="0" cy="1503759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3F91A3D6-FA67-7636-6185-E62D87033F8F}"/>
              </a:ext>
            </a:extLst>
          </p:cNvPr>
          <p:cNvSpPr/>
          <p:nvPr/>
        </p:nvSpPr>
        <p:spPr>
          <a:xfrm>
            <a:off x="7865238" y="684444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756"/>
              </a:spcAft>
            </a:pPr>
            <a:r>
              <a:rPr lang="en-US" sz="1000" dirty="0"/>
              <a:t>Transcriptome reconstruction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4D83ADB-71D1-E097-A0B8-C5F40423439D}"/>
              </a:ext>
            </a:extLst>
          </p:cNvPr>
          <p:cNvSpPr/>
          <p:nvPr/>
        </p:nvSpPr>
        <p:spPr>
          <a:xfrm>
            <a:off x="7865238" y="2018653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000" dirty="0"/>
              <a:t>Gene model characteristics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CCADD20-E1DE-C18C-9381-91A4620CB8F2}"/>
              </a:ext>
            </a:extLst>
          </p:cNvPr>
          <p:cNvSpPr/>
          <p:nvPr/>
        </p:nvSpPr>
        <p:spPr>
          <a:xfrm>
            <a:off x="7865238" y="2629355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000" dirty="0"/>
              <a:t>Alternative splicing analysis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AE4A26D-E022-44E0-88FB-F8A535AD77B3}"/>
              </a:ext>
            </a:extLst>
          </p:cNvPr>
          <p:cNvSpPr txBox="1"/>
          <p:nvPr/>
        </p:nvSpPr>
        <p:spPr>
          <a:xfrm>
            <a:off x="7865238" y="1112628"/>
            <a:ext cx="1116000" cy="7232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Clr>
                <a:srgbClr val="FF8C00"/>
              </a:buClr>
              <a:buSzPct val="150000"/>
              <a:buFont typeface="System Font Regular"/>
              <a:buChar char="-"/>
            </a:pPr>
            <a:r>
              <a:rPr lang="en-US" sz="900" dirty="0">
                <a:solidFill>
                  <a:srgbClr val="FF8C00"/>
                </a:solidFill>
              </a:rPr>
              <a:t>Transcript identification</a:t>
            </a:r>
          </a:p>
          <a:p>
            <a:pPr marL="171450" indent="-171450">
              <a:spcBef>
                <a:spcPts val="600"/>
              </a:spcBef>
              <a:buClr>
                <a:srgbClr val="FF8C00"/>
              </a:buClr>
              <a:buSzPct val="150000"/>
              <a:buFont typeface="System Font Regular"/>
              <a:buChar char="-"/>
            </a:pPr>
            <a:r>
              <a:rPr lang="en-US" sz="900" dirty="0">
                <a:solidFill>
                  <a:srgbClr val="FF8C00"/>
                </a:solidFill>
              </a:rPr>
              <a:t>Transcript quantification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F3E47EF-1E70-2D41-F38B-088A9EA01CF9}"/>
              </a:ext>
            </a:extLst>
          </p:cNvPr>
          <p:cNvSpPr/>
          <p:nvPr/>
        </p:nvSpPr>
        <p:spPr>
          <a:xfrm>
            <a:off x="7839363" y="1470714"/>
            <a:ext cx="1162512" cy="158851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E8387A4-9D58-F595-68A6-19808DA005B8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5677128" y="3199723"/>
            <a:ext cx="974309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5C3555-AF89-AF83-0906-1A85DFC0C124}"/>
              </a:ext>
            </a:extLst>
          </p:cNvPr>
          <p:cNvGrpSpPr/>
          <p:nvPr/>
        </p:nvGrpSpPr>
        <p:grpSpPr>
          <a:xfrm>
            <a:off x="4923909" y="2189811"/>
            <a:ext cx="2423476" cy="216000"/>
            <a:chOff x="5821878" y="1310003"/>
            <a:chExt cx="1504788" cy="216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D9DF0E5-C5EA-B4A9-990B-A3B89FF9E4E8}"/>
                </a:ext>
              </a:extLst>
            </p:cNvPr>
            <p:cNvSpPr/>
            <p:nvPr/>
          </p:nvSpPr>
          <p:spPr>
            <a:xfrm>
              <a:off x="5821878" y="1310003"/>
              <a:ext cx="396000" cy="216000"/>
            </a:xfrm>
            <a:prstGeom prst="rect">
              <a:avLst/>
            </a:prstGeom>
            <a:solidFill>
              <a:srgbClr val="0047AB">
                <a:alpha val="69804"/>
              </a:srgbClr>
            </a:solidFill>
            <a:ln>
              <a:solidFill>
                <a:srgbClr val="0047A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>
                <a:solidFill>
                  <a:srgbClr val="666666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6BCFAF0-B27E-D300-04DA-7C91C4C28B17}"/>
                </a:ext>
              </a:extLst>
            </p:cNvPr>
            <p:cNvSpPr/>
            <p:nvPr/>
          </p:nvSpPr>
          <p:spPr>
            <a:xfrm>
              <a:off x="6822666" y="1310003"/>
              <a:ext cx="504000" cy="216000"/>
            </a:xfrm>
            <a:prstGeom prst="rect">
              <a:avLst/>
            </a:prstGeom>
            <a:solidFill>
              <a:srgbClr val="0047AB">
                <a:alpha val="69804"/>
              </a:srgbClr>
            </a:solidFill>
            <a:ln>
              <a:solidFill>
                <a:srgbClr val="0047A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>
                <a:solidFill>
                  <a:srgbClr val="666666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3CDD88C-8F3C-1394-2792-98E62769A84A}"/>
                </a:ext>
              </a:extLst>
            </p:cNvPr>
            <p:cNvCxnSpPr>
              <a:cxnSpLocks/>
              <a:stCxn id="46" idx="1"/>
              <a:endCxn id="45" idx="3"/>
            </p:cNvCxnSpPr>
            <p:nvPr/>
          </p:nvCxnSpPr>
          <p:spPr>
            <a:xfrm flipH="1">
              <a:off x="6217878" y="1418003"/>
              <a:ext cx="604788" cy="0"/>
            </a:xfrm>
            <a:prstGeom prst="line">
              <a:avLst/>
            </a:prstGeom>
            <a:ln w="12700">
              <a:solidFill>
                <a:srgbClr val="0047AB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345A6397-3C85-07BE-1577-5958FE91DC27}"/>
              </a:ext>
            </a:extLst>
          </p:cNvPr>
          <p:cNvSpPr/>
          <p:nvPr/>
        </p:nvSpPr>
        <p:spPr>
          <a:xfrm>
            <a:off x="5567596" y="3175373"/>
            <a:ext cx="107802" cy="457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666666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B67E318-0C77-6A47-D7E1-DD589F1C0D33}"/>
              </a:ext>
            </a:extLst>
          </p:cNvPr>
          <p:cNvSpPr/>
          <p:nvPr/>
        </p:nvSpPr>
        <p:spPr>
          <a:xfrm>
            <a:off x="6538786" y="3178548"/>
            <a:ext cx="107802" cy="4571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rgbClr val="666666"/>
              </a:solidFill>
            </a:endParaRP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0A8AF085-E01E-2E63-62B4-8CD3A47FFE44}"/>
              </a:ext>
            </a:extLst>
          </p:cNvPr>
          <p:cNvSpPr/>
          <p:nvPr/>
        </p:nvSpPr>
        <p:spPr>
          <a:xfrm>
            <a:off x="298791" y="1506705"/>
            <a:ext cx="1759841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400" b="1" dirty="0">
                <a:solidFill>
                  <a:srgbClr val="0047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Transcripts → genes</a:t>
            </a:r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6848CBC0-F7F8-4B3A-7E21-7E5DEF99F447}"/>
              </a:ext>
            </a:extLst>
          </p:cNvPr>
          <p:cNvSpPr/>
          <p:nvPr/>
        </p:nvSpPr>
        <p:spPr>
          <a:xfrm>
            <a:off x="298791" y="2140476"/>
            <a:ext cx="2236190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400" b="1" dirty="0">
                <a:solidFill>
                  <a:srgbClr val="0047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Assign to reference genes</a:t>
            </a:r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C1BB57A8-0FF9-E0A1-2E1E-E690CC92F628}"/>
              </a:ext>
            </a:extLst>
          </p:cNvPr>
          <p:cNvSpPr/>
          <p:nvPr/>
        </p:nvSpPr>
        <p:spPr>
          <a:xfrm>
            <a:off x="298791" y="2774247"/>
            <a:ext cx="3270126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400" b="1" dirty="0">
                <a:solidFill>
                  <a:srgbClr val="0047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Correct for splice junction ambiguities</a:t>
            </a:r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C55750F0-AA69-2A39-3F3F-14C3EB8B30FB}"/>
              </a:ext>
            </a:extLst>
          </p:cNvPr>
          <p:cNvSpPr>
            <a:spLocks noChangeAspect="1"/>
          </p:cNvSpPr>
          <p:nvPr/>
        </p:nvSpPr>
        <p:spPr>
          <a:xfrm>
            <a:off x="298791" y="3229095"/>
            <a:ext cx="108000" cy="108000"/>
          </a:xfrm>
          <a:prstGeom prst="ellipse">
            <a:avLst/>
          </a:prstGeom>
          <a:solidFill>
            <a:srgbClr val="FF8C00"/>
          </a:solidFill>
          <a:ln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3EFFD934-5DCF-105C-3AD2-15A34E3A8CB6}"/>
              </a:ext>
            </a:extLst>
          </p:cNvPr>
          <p:cNvSpPr/>
          <p:nvPr/>
        </p:nvSpPr>
        <p:spPr>
          <a:xfrm>
            <a:off x="496043" y="3175373"/>
            <a:ext cx="3640420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400" dirty="0">
                <a:solidFill>
                  <a:srgbClr val="666666"/>
                </a:solidFill>
              </a:rPr>
              <a:t>Minor shift in the same direction on both sites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B438B0-0FBD-99B4-6FFC-EE67E23CF68E}"/>
              </a:ext>
            </a:extLst>
          </p:cNvPr>
          <p:cNvGrpSpPr/>
          <p:nvPr/>
        </p:nvGrpSpPr>
        <p:grpSpPr>
          <a:xfrm>
            <a:off x="4911814" y="3345179"/>
            <a:ext cx="2436586" cy="36000"/>
            <a:chOff x="5834036" y="1578139"/>
            <a:chExt cx="1512929" cy="36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EEC19A3-3334-F557-D011-2002B2A0DE0F}"/>
                </a:ext>
              </a:extLst>
            </p:cNvPr>
            <p:cNvSpPr/>
            <p:nvPr/>
          </p:nvSpPr>
          <p:spPr>
            <a:xfrm>
              <a:off x="5834036" y="1578139"/>
              <a:ext cx="406828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>
                <a:solidFill>
                  <a:srgbClr val="666666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E4037CE-90E6-C143-4FCB-4596410A1180}"/>
                </a:ext>
              </a:extLst>
            </p:cNvPr>
            <p:cNvSpPr/>
            <p:nvPr/>
          </p:nvSpPr>
          <p:spPr>
            <a:xfrm>
              <a:off x="6914207" y="1578139"/>
              <a:ext cx="432758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>
                <a:solidFill>
                  <a:srgbClr val="666666"/>
                </a:solidFill>
              </a:endParaRP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22B6FA-AD86-CDA7-FAC3-69F58A11CBA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5567014" y="3363179"/>
            <a:ext cx="1084425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988DBB-99BA-C8C1-0D0E-0E734856823B}"/>
              </a:ext>
            </a:extLst>
          </p:cNvPr>
          <p:cNvGrpSpPr/>
          <p:nvPr/>
        </p:nvGrpSpPr>
        <p:grpSpPr>
          <a:xfrm>
            <a:off x="4910805" y="3502832"/>
            <a:ext cx="2440211" cy="36000"/>
            <a:chOff x="5834037" y="1578139"/>
            <a:chExt cx="1515180" cy="36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5202AE5-7268-7735-3792-C6837C74E1E1}"/>
                </a:ext>
              </a:extLst>
            </p:cNvPr>
            <p:cNvSpPr/>
            <p:nvPr/>
          </p:nvSpPr>
          <p:spPr>
            <a:xfrm>
              <a:off x="5834037" y="1578139"/>
              <a:ext cx="4752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>
                <a:solidFill>
                  <a:srgbClr val="666666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165A45-8DE3-5C5C-D5C7-6F0715563888}"/>
                </a:ext>
              </a:extLst>
            </p:cNvPr>
            <p:cNvSpPr/>
            <p:nvPr/>
          </p:nvSpPr>
          <p:spPr>
            <a:xfrm>
              <a:off x="6803799" y="1578139"/>
              <a:ext cx="545418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>
                <a:solidFill>
                  <a:srgbClr val="666666"/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F315A7-E4A2-1D38-A54D-16CF01710E5E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676119" y="3520832"/>
            <a:ext cx="796496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19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6F9B7-6CD6-35DF-EEBA-6CAB60984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072CFE-2EDD-F1CF-F2F9-3A426FEDC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wrap="none" anchor="ctr"/>
          <a:lstStyle/>
          <a:p>
            <a:fld id="{38FB3DE5-0BF2-9949-8E8E-62041A1EAFC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74E223-9746-C96D-976B-ACC549CB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 anchor="ctr"/>
          <a:lstStyle/>
          <a:p>
            <a:r>
              <a:rPr lang="en-US" sz="2000" dirty="0"/>
              <a:t>Reconstruction from sample reads</a:t>
            </a:r>
          </a:p>
        </p:txBody>
      </p:sp>
      <p:sp>
        <p:nvSpPr>
          <p:cNvPr id="18" name="Text 5">
            <a:extLst>
              <a:ext uri="{FF2B5EF4-FFF2-40B4-BE49-F238E27FC236}">
                <a16:creationId xmlns:a16="http://schemas.microsoft.com/office/drawing/2014/main" id="{CBEE357A-541A-FEA7-89EB-52A95A50FF6C}"/>
              </a:ext>
            </a:extLst>
          </p:cNvPr>
          <p:cNvSpPr/>
          <p:nvPr/>
        </p:nvSpPr>
        <p:spPr>
          <a:xfrm>
            <a:off x="285749" y="878114"/>
            <a:ext cx="1740861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400" b="1" dirty="0">
                <a:solidFill>
                  <a:srgbClr val="0047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Reads → transcripts</a:t>
            </a:r>
          </a:p>
        </p:txBody>
      </p:sp>
      <p:sp>
        <p:nvSpPr>
          <p:cNvPr id="47" name="Shape 7">
            <a:extLst>
              <a:ext uri="{FF2B5EF4-FFF2-40B4-BE49-F238E27FC236}">
                <a16:creationId xmlns:a16="http://schemas.microsoft.com/office/drawing/2014/main" id="{57C42A89-9BF3-C54E-A5A6-2715695C779B}"/>
              </a:ext>
            </a:extLst>
          </p:cNvPr>
          <p:cNvSpPr>
            <a:spLocks noChangeAspect="1"/>
          </p:cNvSpPr>
          <p:nvPr/>
        </p:nvSpPr>
        <p:spPr>
          <a:xfrm>
            <a:off x="291588" y="3853269"/>
            <a:ext cx="108000" cy="108000"/>
          </a:xfrm>
          <a:prstGeom prst="ellipse">
            <a:avLst/>
          </a:prstGeom>
          <a:solidFill>
            <a:srgbClr val="FF8C00"/>
          </a:solidFill>
          <a:ln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48" name="Text 8">
            <a:extLst>
              <a:ext uri="{FF2B5EF4-FFF2-40B4-BE49-F238E27FC236}">
                <a16:creationId xmlns:a16="http://schemas.microsoft.com/office/drawing/2014/main" id="{21F6300A-31A9-6D7E-183D-B87ABFB813FC}"/>
              </a:ext>
            </a:extLst>
          </p:cNvPr>
          <p:cNvSpPr/>
          <p:nvPr/>
        </p:nvSpPr>
        <p:spPr>
          <a:xfrm>
            <a:off x="488840" y="3799547"/>
            <a:ext cx="2877391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400" dirty="0">
                <a:solidFill>
                  <a:srgbClr val="666666"/>
                </a:solidFill>
              </a:rPr>
              <a:t>Peak calling: </a:t>
            </a:r>
            <a:r>
              <a:rPr lang="en-US" sz="1400" dirty="0" err="1">
                <a:solidFill>
                  <a:srgbClr val="666666"/>
                </a:solidFill>
              </a:rPr>
              <a:t>find_peaks</a:t>
            </a:r>
            <a:r>
              <a:rPr lang="en-US" sz="1400" dirty="0">
                <a:solidFill>
                  <a:srgbClr val="666666"/>
                </a:solidFill>
              </a:rPr>
              <a:t> from </a:t>
            </a:r>
            <a:r>
              <a:rPr lang="en-US" sz="1400" dirty="0" err="1">
                <a:solidFill>
                  <a:srgbClr val="666666"/>
                </a:solidFill>
              </a:rPr>
              <a:t>Scipy</a:t>
            </a:r>
            <a:endParaRPr lang="en-US" sz="1400" dirty="0">
              <a:solidFill>
                <a:srgbClr val="666666"/>
              </a:solidFill>
            </a:endParaRPr>
          </a:p>
        </p:txBody>
      </p:sp>
      <p:sp>
        <p:nvSpPr>
          <p:cNvPr id="4" name="Text 5">
            <a:extLst>
              <a:ext uri="{FF2B5EF4-FFF2-40B4-BE49-F238E27FC236}">
                <a16:creationId xmlns:a16="http://schemas.microsoft.com/office/drawing/2014/main" id="{4D9A9210-BE3B-3E1F-A37D-FD3E9AD24C58}"/>
              </a:ext>
            </a:extLst>
          </p:cNvPr>
          <p:cNvSpPr/>
          <p:nvPr/>
        </p:nvSpPr>
        <p:spPr>
          <a:xfrm>
            <a:off x="298791" y="1506705"/>
            <a:ext cx="1759841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400" b="1" dirty="0">
                <a:solidFill>
                  <a:srgbClr val="0047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Transcripts → genes</a:t>
            </a:r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7648E48F-A28E-E35B-B436-7C5B35A637B3}"/>
              </a:ext>
            </a:extLst>
          </p:cNvPr>
          <p:cNvSpPr/>
          <p:nvPr/>
        </p:nvSpPr>
        <p:spPr>
          <a:xfrm>
            <a:off x="298791" y="2140476"/>
            <a:ext cx="2236190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400" b="1" dirty="0">
                <a:solidFill>
                  <a:srgbClr val="0047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Assign to reference genes</a:t>
            </a:r>
          </a:p>
        </p:txBody>
      </p:sp>
      <p:sp>
        <p:nvSpPr>
          <p:cNvPr id="6" name="Text 5">
            <a:extLst>
              <a:ext uri="{FF2B5EF4-FFF2-40B4-BE49-F238E27FC236}">
                <a16:creationId xmlns:a16="http://schemas.microsoft.com/office/drawing/2014/main" id="{35AA471F-7463-8697-31FD-DF7B75E9381D}"/>
              </a:ext>
            </a:extLst>
          </p:cNvPr>
          <p:cNvSpPr/>
          <p:nvPr/>
        </p:nvSpPr>
        <p:spPr>
          <a:xfrm>
            <a:off x="298791" y="2774247"/>
            <a:ext cx="3270126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400" b="1" dirty="0">
                <a:solidFill>
                  <a:srgbClr val="0047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Correct for splice junction ambiguities</a:t>
            </a: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254A1468-0CA1-2B19-A6D7-DDD3DEAC9E31}"/>
              </a:ext>
            </a:extLst>
          </p:cNvPr>
          <p:cNvSpPr/>
          <p:nvPr/>
        </p:nvSpPr>
        <p:spPr>
          <a:xfrm>
            <a:off x="307176" y="3403123"/>
            <a:ext cx="2087110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400" b="1" dirty="0">
                <a:solidFill>
                  <a:srgbClr val="0047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Determine end positions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E61BDE3-F72A-A420-127B-886C72FAD523}"/>
              </a:ext>
            </a:extLst>
          </p:cNvPr>
          <p:cNvSpPr/>
          <p:nvPr/>
        </p:nvSpPr>
        <p:spPr>
          <a:xfrm>
            <a:off x="7865238" y="684444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756"/>
              </a:spcAft>
            </a:pPr>
            <a:r>
              <a:rPr lang="en-US" sz="1000" dirty="0"/>
              <a:t>Transcriptome reconstruction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AD44796-9749-088E-18B0-DC324DEB28ED}"/>
              </a:ext>
            </a:extLst>
          </p:cNvPr>
          <p:cNvSpPr/>
          <p:nvPr/>
        </p:nvSpPr>
        <p:spPr>
          <a:xfrm>
            <a:off x="7865238" y="2018653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000" dirty="0"/>
              <a:t>Gene model characteristics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915E337-5E63-F4AC-ADF1-2BAB9E93267E}"/>
              </a:ext>
            </a:extLst>
          </p:cNvPr>
          <p:cNvSpPr/>
          <p:nvPr/>
        </p:nvSpPr>
        <p:spPr>
          <a:xfrm>
            <a:off x="7865238" y="2629355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000" dirty="0"/>
              <a:t>Alternative splicing analysis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2B7816-F591-3A04-99FC-DBAE5FEC9B46}"/>
              </a:ext>
            </a:extLst>
          </p:cNvPr>
          <p:cNvSpPr txBox="1"/>
          <p:nvPr/>
        </p:nvSpPr>
        <p:spPr>
          <a:xfrm>
            <a:off x="7865238" y="1112628"/>
            <a:ext cx="1116000" cy="7232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Clr>
                <a:srgbClr val="FF8C00"/>
              </a:buClr>
              <a:buSzPct val="150000"/>
              <a:buFont typeface="System Font Regular"/>
              <a:buChar char="-"/>
            </a:pPr>
            <a:r>
              <a:rPr lang="en-US" sz="900" dirty="0">
                <a:solidFill>
                  <a:srgbClr val="FF8C00"/>
                </a:solidFill>
              </a:rPr>
              <a:t>Transcript identification</a:t>
            </a:r>
          </a:p>
          <a:p>
            <a:pPr marL="171450" indent="-171450">
              <a:spcBef>
                <a:spcPts val="600"/>
              </a:spcBef>
              <a:buClr>
                <a:srgbClr val="FF8C00"/>
              </a:buClr>
              <a:buSzPct val="150000"/>
              <a:buFont typeface="System Font Regular"/>
              <a:buChar char="-"/>
            </a:pPr>
            <a:r>
              <a:rPr lang="en-US" sz="900" dirty="0">
                <a:solidFill>
                  <a:srgbClr val="FF8C00"/>
                </a:solidFill>
              </a:rPr>
              <a:t>Transcript quantification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15E00EB-F90B-7532-2BAF-1D7E8278DEE3}"/>
              </a:ext>
            </a:extLst>
          </p:cNvPr>
          <p:cNvSpPr/>
          <p:nvPr/>
        </p:nvSpPr>
        <p:spPr>
          <a:xfrm>
            <a:off x="7839363" y="1470714"/>
            <a:ext cx="1162512" cy="158851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B7DFC50-6D2B-32D2-3E8A-1399030A908E}"/>
              </a:ext>
            </a:extLst>
          </p:cNvPr>
          <p:cNvSpPr txBox="1"/>
          <p:nvPr/>
        </p:nvSpPr>
        <p:spPr>
          <a:xfrm>
            <a:off x="3868704" y="700564"/>
            <a:ext cx="14654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666666"/>
                </a:solidFill>
              </a:rPr>
              <a:t>Transcription start site (TSS)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DE105B2-FA2C-F669-5960-6A919358624C}"/>
              </a:ext>
            </a:extLst>
          </p:cNvPr>
          <p:cNvSpPr txBox="1"/>
          <p:nvPr/>
        </p:nvSpPr>
        <p:spPr>
          <a:xfrm>
            <a:off x="6700553" y="701697"/>
            <a:ext cx="1203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666666"/>
                </a:solidFill>
              </a:rPr>
              <a:t>Polyadenylation site (PAS)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86953D4E-5AE8-4A7F-B398-F89CE789064A}"/>
              </a:ext>
            </a:extLst>
          </p:cNvPr>
          <p:cNvGrpSpPr/>
          <p:nvPr/>
        </p:nvGrpSpPr>
        <p:grpSpPr>
          <a:xfrm>
            <a:off x="3882388" y="1270350"/>
            <a:ext cx="3548550" cy="1227633"/>
            <a:chOff x="3882388" y="1270350"/>
            <a:chExt cx="3548550" cy="1227633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56631A07-0925-C21B-A61A-3BE2F8DC630C}"/>
                </a:ext>
              </a:extLst>
            </p:cNvPr>
            <p:cNvGrpSpPr/>
            <p:nvPr/>
          </p:nvGrpSpPr>
          <p:grpSpPr>
            <a:xfrm>
              <a:off x="4639197" y="1362766"/>
              <a:ext cx="2719741" cy="36000"/>
              <a:chOff x="4606925" y="1578139"/>
              <a:chExt cx="2719741" cy="36000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25F140E9-B706-F810-3B2D-47644041B6A3}"/>
                  </a:ext>
                </a:extLst>
              </p:cNvPr>
              <p:cNvSpPr/>
              <p:nvPr/>
            </p:nvSpPr>
            <p:spPr>
              <a:xfrm>
                <a:off x="4606925" y="1578139"/>
                <a:ext cx="5040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2B88CD6E-2522-F926-02A7-CE8CA741C2F0}"/>
                  </a:ext>
                </a:extLst>
              </p:cNvPr>
              <p:cNvSpPr/>
              <p:nvPr/>
            </p:nvSpPr>
            <p:spPr>
              <a:xfrm>
                <a:off x="5821878" y="1578139"/>
                <a:ext cx="3960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E0296AE4-F90E-7D5B-34C8-D6A7430CA7B7}"/>
                  </a:ext>
                </a:extLst>
              </p:cNvPr>
              <p:cNvSpPr/>
              <p:nvPr/>
            </p:nvSpPr>
            <p:spPr>
              <a:xfrm>
                <a:off x="6822666" y="1578139"/>
                <a:ext cx="5040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A1912135-F4CA-DB1A-5A33-0758D8BD332B}"/>
                </a:ext>
              </a:extLst>
            </p:cNvPr>
            <p:cNvGrpSpPr/>
            <p:nvPr/>
          </p:nvGrpSpPr>
          <p:grpSpPr>
            <a:xfrm>
              <a:off x="4604272" y="1457824"/>
              <a:ext cx="2754666" cy="36000"/>
              <a:chOff x="4572000" y="1578139"/>
              <a:chExt cx="2754666" cy="36000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22F56B0A-9252-7A41-FC3B-E68074632D3D}"/>
                  </a:ext>
                </a:extLst>
              </p:cNvPr>
              <p:cNvSpPr/>
              <p:nvPr/>
            </p:nvSpPr>
            <p:spPr>
              <a:xfrm>
                <a:off x="4572000" y="1578139"/>
                <a:ext cx="5400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BA2107A6-A8C6-3BBE-4D04-CCD5AE41D434}"/>
                  </a:ext>
                </a:extLst>
              </p:cNvPr>
              <p:cNvSpPr/>
              <p:nvPr/>
            </p:nvSpPr>
            <p:spPr>
              <a:xfrm>
                <a:off x="5821878" y="1578139"/>
                <a:ext cx="3960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D62BEC75-6A92-D924-2742-376484735C88}"/>
                  </a:ext>
                </a:extLst>
              </p:cNvPr>
              <p:cNvSpPr/>
              <p:nvPr/>
            </p:nvSpPr>
            <p:spPr>
              <a:xfrm>
                <a:off x="6822666" y="1578139"/>
                <a:ext cx="5040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0864EA3C-E3E9-0023-7C43-4717087A4802}"/>
                </a:ext>
              </a:extLst>
            </p:cNvPr>
            <p:cNvGrpSpPr/>
            <p:nvPr/>
          </p:nvGrpSpPr>
          <p:grpSpPr>
            <a:xfrm>
              <a:off x="4534422" y="1270350"/>
              <a:ext cx="2788516" cy="36000"/>
              <a:chOff x="4502150" y="1578139"/>
              <a:chExt cx="2788516" cy="36000"/>
            </a:xfrm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D1DC661A-2662-F690-7426-42CE57641C9C}"/>
                  </a:ext>
                </a:extLst>
              </p:cNvPr>
              <p:cNvSpPr/>
              <p:nvPr/>
            </p:nvSpPr>
            <p:spPr>
              <a:xfrm>
                <a:off x="4502150" y="1578139"/>
                <a:ext cx="6120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985C50F-CCB3-7A28-F59B-DD8CE0679B42}"/>
                  </a:ext>
                </a:extLst>
              </p:cNvPr>
              <p:cNvSpPr/>
              <p:nvPr/>
            </p:nvSpPr>
            <p:spPr>
              <a:xfrm>
                <a:off x="5821878" y="1578139"/>
                <a:ext cx="3960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AE8B1BF4-3924-1B5C-9AEC-3D206949FC43}"/>
                  </a:ext>
                </a:extLst>
              </p:cNvPr>
              <p:cNvSpPr/>
              <p:nvPr/>
            </p:nvSpPr>
            <p:spPr>
              <a:xfrm>
                <a:off x="6822666" y="1578139"/>
                <a:ext cx="4680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EDD890A7-BDC5-3AC4-4094-EE6A107B9768}"/>
                </a:ext>
              </a:extLst>
            </p:cNvPr>
            <p:cNvGrpSpPr/>
            <p:nvPr/>
          </p:nvGrpSpPr>
          <p:grpSpPr>
            <a:xfrm>
              <a:off x="4604272" y="1550782"/>
              <a:ext cx="2826666" cy="36000"/>
              <a:chOff x="4572000" y="1578139"/>
              <a:chExt cx="2826666" cy="36000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38277160-7EC3-52E9-BBB0-13881CA5CF24}"/>
                  </a:ext>
                </a:extLst>
              </p:cNvPr>
              <p:cNvSpPr/>
              <p:nvPr/>
            </p:nvSpPr>
            <p:spPr>
              <a:xfrm>
                <a:off x="4572000" y="1578139"/>
                <a:ext cx="5400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3244F484-683B-7347-F9B6-C7E442AE3CC3}"/>
                  </a:ext>
                </a:extLst>
              </p:cNvPr>
              <p:cNvSpPr/>
              <p:nvPr/>
            </p:nvSpPr>
            <p:spPr>
              <a:xfrm>
                <a:off x="5821878" y="1578139"/>
                <a:ext cx="3960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C4878E5E-2424-FA2F-B3B8-E33A563BD5C5}"/>
                  </a:ext>
                </a:extLst>
              </p:cNvPr>
              <p:cNvSpPr/>
              <p:nvPr/>
            </p:nvSpPr>
            <p:spPr>
              <a:xfrm>
                <a:off x="6822666" y="1578139"/>
                <a:ext cx="5760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45AD15F5-F585-8CF8-62DD-DA1C8633CB61}"/>
                </a:ext>
              </a:extLst>
            </p:cNvPr>
            <p:cNvGrpSpPr/>
            <p:nvPr/>
          </p:nvGrpSpPr>
          <p:grpSpPr>
            <a:xfrm>
              <a:off x="4737622" y="1846591"/>
              <a:ext cx="2690141" cy="36000"/>
              <a:chOff x="4708525" y="1578139"/>
              <a:chExt cx="2690141" cy="36000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F4DD2CCB-88B8-D20C-3EC0-ADD7368DCB07}"/>
                  </a:ext>
                </a:extLst>
              </p:cNvPr>
              <p:cNvSpPr/>
              <p:nvPr/>
            </p:nvSpPr>
            <p:spPr>
              <a:xfrm>
                <a:off x="4708525" y="1578139"/>
                <a:ext cx="6480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71A3C213-F2ED-ACDF-4565-D42DF46B307A}"/>
                  </a:ext>
                </a:extLst>
              </p:cNvPr>
              <p:cNvSpPr/>
              <p:nvPr/>
            </p:nvSpPr>
            <p:spPr>
              <a:xfrm>
                <a:off x="5821878" y="1578139"/>
                <a:ext cx="3960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864DD65C-B595-69D2-2F7B-2FC89B9F0D1E}"/>
                  </a:ext>
                </a:extLst>
              </p:cNvPr>
              <p:cNvSpPr/>
              <p:nvPr/>
            </p:nvSpPr>
            <p:spPr>
              <a:xfrm>
                <a:off x="6822666" y="1578139"/>
                <a:ext cx="5760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FF4CD502-3495-4C72-DFD7-0021C49C6C9C}"/>
                </a:ext>
              </a:extLst>
            </p:cNvPr>
            <p:cNvGrpSpPr/>
            <p:nvPr/>
          </p:nvGrpSpPr>
          <p:grpSpPr>
            <a:xfrm>
              <a:off x="4701335" y="1943352"/>
              <a:ext cx="2654428" cy="36000"/>
              <a:chOff x="4672238" y="1578139"/>
              <a:chExt cx="2654428" cy="36000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2895422B-354A-AA5E-F257-0F5BF3146416}"/>
                  </a:ext>
                </a:extLst>
              </p:cNvPr>
              <p:cNvSpPr/>
              <p:nvPr/>
            </p:nvSpPr>
            <p:spPr>
              <a:xfrm>
                <a:off x="4672238" y="1578139"/>
                <a:ext cx="6840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621910A8-7CFD-BA50-1BFB-E36205FBE583}"/>
                  </a:ext>
                </a:extLst>
              </p:cNvPr>
              <p:cNvSpPr/>
              <p:nvPr/>
            </p:nvSpPr>
            <p:spPr>
              <a:xfrm>
                <a:off x="5821878" y="1578139"/>
                <a:ext cx="3960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5C37DD5E-68C8-2889-C65A-F0F2912AE51F}"/>
                  </a:ext>
                </a:extLst>
              </p:cNvPr>
              <p:cNvSpPr/>
              <p:nvPr/>
            </p:nvSpPr>
            <p:spPr>
              <a:xfrm>
                <a:off x="6822666" y="1578139"/>
                <a:ext cx="5040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32A5FA52-F1D4-C1F3-DDBB-A9DCFA4E09EC}"/>
                </a:ext>
              </a:extLst>
            </p:cNvPr>
            <p:cNvGrpSpPr/>
            <p:nvPr/>
          </p:nvGrpSpPr>
          <p:grpSpPr>
            <a:xfrm>
              <a:off x="4737246" y="2033852"/>
              <a:ext cx="2618141" cy="36000"/>
              <a:chOff x="4708525" y="1578139"/>
              <a:chExt cx="2618141" cy="36000"/>
            </a:xfrm>
          </p:grpSpPr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705C28D0-A085-D7A2-96A4-AA7930E9A8F7}"/>
                  </a:ext>
                </a:extLst>
              </p:cNvPr>
              <p:cNvSpPr/>
              <p:nvPr/>
            </p:nvSpPr>
            <p:spPr>
              <a:xfrm>
                <a:off x="4708525" y="1578139"/>
                <a:ext cx="6480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ECE7BD8F-695B-3381-6037-0EBFD7DDE040}"/>
                  </a:ext>
                </a:extLst>
              </p:cNvPr>
              <p:cNvSpPr/>
              <p:nvPr/>
            </p:nvSpPr>
            <p:spPr>
              <a:xfrm>
                <a:off x="5821878" y="1578139"/>
                <a:ext cx="3960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123229EB-DC95-1CB1-DC15-CC5B6C1E19E9}"/>
                  </a:ext>
                </a:extLst>
              </p:cNvPr>
              <p:cNvSpPr/>
              <p:nvPr/>
            </p:nvSpPr>
            <p:spPr>
              <a:xfrm>
                <a:off x="6822666" y="1578139"/>
                <a:ext cx="5040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</p:grp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DB9B8C7-9996-087A-D846-975F41C2EEE4}"/>
                </a:ext>
              </a:extLst>
            </p:cNvPr>
            <p:cNvCxnSpPr>
              <a:stCxn id="151" idx="3"/>
              <a:endCxn id="152" idx="1"/>
            </p:cNvCxnSpPr>
            <p:nvPr/>
          </p:nvCxnSpPr>
          <p:spPr>
            <a:xfrm>
              <a:off x="5146422" y="1288350"/>
              <a:ext cx="707728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F040853-F03F-EC4F-91DD-E38B7C860B9C}"/>
                </a:ext>
              </a:extLst>
            </p:cNvPr>
            <p:cNvCxnSpPr>
              <a:cxnSpLocks/>
              <a:stCxn id="135" idx="3"/>
              <a:endCxn id="144" idx="1"/>
            </p:cNvCxnSpPr>
            <p:nvPr/>
          </p:nvCxnSpPr>
          <p:spPr>
            <a:xfrm>
              <a:off x="5143197" y="1380766"/>
              <a:ext cx="710953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937F6EA1-38F0-AA5C-9584-DCA848857A00}"/>
                </a:ext>
              </a:extLst>
            </p:cNvPr>
            <p:cNvCxnSpPr>
              <a:cxnSpLocks/>
              <a:stCxn id="144" idx="3"/>
              <a:endCxn id="145" idx="1"/>
            </p:cNvCxnSpPr>
            <p:nvPr/>
          </p:nvCxnSpPr>
          <p:spPr>
            <a:xfrm>
              <a:off x="6250150" y="1380766"/>
              <a:ext cx="604788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BDCA7AF-4ED2-1649-468D-ED8D854D733A}"/>
                </a:ext>
              </a:extLst>
            </p:cNvPr>
            <p:cNvCxnSpPr>
              <a:cxnSpLocks/>
              <a:stCxn id="147" idx="3"/>
              <a:endCxn id="148" idx="1"/>
            </p:cNvCxnSpPr>
            <p:nvPr/>
          </p:nvCxnSpPr>
          <p:spPr>
            <a:xfrm>
              <a:off x="5144272" y="1475824"/>
              <a:ext cx="709878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96E5FC70-1C30-3900-394C-8E6CE0FE4CE5}"/>
                </a:ext>
              </a:extLst>
            </p:cNvPr>
            <p:cNvCxnSpPr>
              <a:cxnSpLocks/>
              <a:stCxn id="148" idx="3"/>
              <a:endCxn id="149" idx="1"/>
            </p:cNvCxnSpPr>
            <p:nvPr/>
          </p:nvCxnSpPr>
          <p:spPr>
            <a:xfrm>
              <a:off x="6250150" y="1475824"/>
              <a:ext cx="604788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C684761-AE62-5171-C503-A9FB429AE1FD}"/>
                </a:ext>
              </a:extLst>
            </p:cNvPr>
            <p:cNvCxnSpPr>
              <a:cxnSpLocks/>
              <a:stCxn id="156" idx="3"/>
              <a:endCxn id="157" idx="1"/>
            </p:cNvCxnSpPr>
            <p:nvPr/>
          </p:nvCxnSpPr>
          <p:spPr>
            <a:xfrm>
              <a:off x="5144272" y="1568782"/>
              <a:ext cx="709878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518C744-7604-2D7E-9E23-AB4A95ADA31E}"/>
                </a:ext>
              </a:extLst>
            </p:cNvPr>
            <p:cNvCxnSpPr>
              <a:cxnSpLocks/>
              <a:stCxn id="157" idx="3"/>
              <a:endCxn id="158" idx="1"/>
            </p:cNvCxnSpPr>
            <p:nvPr/>
          </p:nvCxnSpPr>
          <p:spPr>
            <a:xfrm>
              <a:off x="6250150" y="1568782"/>
              <a:ext cx="604788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37973EFB-6738-6B70-60D3-0F78F9F667AD}"/>
                </a:ext>
              </a:extLst>
            </p:cNvPr>
            <p:cNvCxnSpPr>
              <a:cxnSpLocks/>
              <a:stCxn id="164" idx="3"/>
              <a:endCxn id="165" idx="1"/>
            </p:cNvCxnSpPr>
            <p:nvPr/>
          </p:nvCxnSpPr>
          <p:spPr>
            <a:xfrm>
              <a:off x="5385622" y="1864591"/>
              <a:ext cx="465353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9ACEC1A3-326E-7CEB-6920-3DAE8EEF8C6F}"/>
                </a:ext>
              </a:extLst>
            </p:cNvPr>
            <p:cNvCxnSpPr>
              <a:cxnSpLocks/>
              <a:stCxn id="165" idx="3"/>
              <a:endCxn id="166" idx="1"/>
            </p:cNvCxnSpPr>
            <p:nvPr/>
          </p:nvCxnSpPr>
          <p:spPr>
            <a:xfrm>
              <a:off x="6246975" y="1864591"/>
              <a:ext cx="604788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E7C50F7F-6AD1-5A5F-987E-D4606D163B52}"/>
                </a:ext>
              </a:extLst>
            </p:cNvPr>
            <p:cNvCxnSpPr>
              <a:cxnSpLocks/>
              <a:stCxn id="168" idx="3"/>
              <a:endCxn id="169" idx="1"/>
            </p:cNvCxnSpPr>
            <p:nvPr/>
          </p:nvCxnSpPr>
          <p:spPr>
            <a:xfrm>
              <a:off x="5385335" y="1961352"/>
              <a:ext cx="465640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0BDD447C-AEB9-6802-498E-7663D1EFAC3D}"/>
                </a:ext>
              </a:extLst>
            </p:cNvPr>
            <p:cNvCxnSpPr>
              <a:cxnSpLocks/>
              <a:stCxn id="169" idx="3"/>
              <a:endCxn id="170" idx="1"/>
            </p:cNvCxnSpPr>
            <p:nvPr/>
          </p:nvCxnSpPr>
          <p:spPr>
            <a:xfrm>
              <a:off x="6246975" y="1961352"/>
              <a:ext cx="604788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37317EC-DFF5-E450-B769-05E2B5DC9852}"/>
                </a:ext>
              </a:extLst>
            </p:cNvPr>
            <p:cNvCxnSpPr>
              <a:cxnSpLocks/>
              <a:stCxn id="172" idx="3"/>
              <a:endCxn id="173" idx="1"/>
            </p:cNvCxnSpPr>
            <p:nvPr/>
          </p:nvCxnSpPr>
          <p:spPr>
            <a:xfrm>
              <a:off x="5385246" y="2051852"/>
              <a:ext cx="465353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0D78E3B-2499-4BB4-FE1C-5B4477499FF9}"/>
                </a:ext>
              </a:extLst>
            </p:cNvPr>
            <p:cNvCxnSpPr>
              <a:cxnSpLocks/>
              <a:stCxn id="173" idx="3"/>
              <a:endCxn id="174" idx="1"/>
            </p:cNvCxnSpPr>
            <p:nvPr/>
          </p:nvCxnSpPr>
          <p:spPr>
            <a:xfrm>
              <a:off x="6246599" y="2051852"/>
              <a:ext cx="604788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29766CA0-48C0-C910-39F8-04B77D977A87}"/>
                </a:ext>
              </a:extLst>
            </p:cNvPr>
            <p:cNvSpPr txBox="1"/>
            <p:nvPr/>
          </p:nvSpPr>
          <p:spPr>
            <a:xfrm>
              <a:off x="3882389" y="1825669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47AB"/>
                  </a:solidFill>
                </a:rPr>
                <a:t>tr_2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60805831-7AD8-4059-8CA7-2BDFF4709C1A}"/>
                </a:ext>
              </a:extLst>
            </p:cNvPr>
            <p:cNvSpPr txBox="1"/>
            <p:nvPr/>
          </p:nvSpPr>
          <p:spPr>
            <a:xfrm>
              <a:off x="3882388" y="1300441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47AB"/>
                  </a:solidFill>
                </a:rPr>
                <a:t>tr_1</a:t>
              </a:r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C20F0D91-9502-CD1B-2F2F-1A5E080A351A}"/>
                </a:ext>
              </a:extLst>
            </p:cNvPr>
            <p:cNvGrpSpPr/>
            <p:nvPr/>
          </p:nvGrpSpPr>
          <p:grpSpPr>
            <a:xfrm>
              <a:off x="4737622" y="2275991"/>
              <a:ext cx="2690141" cy="36000"/>
              <a:chOff x="4708525" y="1578139"/>
              <a:chExt cx="2690141" cy="36000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33C1E73B-275A-DB97-329F-A75CEDE47417}"/>
                  </a:ext>
                </a:extLst>
              </p:cNvPr>
              <p:cNvSpPr/>
              <p:nvPr/>
            </p:nvSpPr>
            <p:spPr>
              <a:xfrm>
                <a:off x="4708525" y="1578139"/>
                <a:ext cx="6480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31C6FE3E-E38E-2015-6B96-998BE3DF4335}"/>
                  </a:ext>
                </a:extLst>
              </p:cNvPr>
              <p:cNvSpPr/>
              <p:nvPr/>
            </p:nvSpPr>
            <p:spPr>
              <a:xfrm>
                <a:off x="6822666" y="1578139"/>
                <a:ext cx="5760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</p:grp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F5BDFE42-532D-BBF4-954D-BBAB6FCEC00B}"/>
                </a:ext>
              </a:extLst>
            </p:cNvPr>
            <p:cNvCxnSpPr>
              <a:cxnSpLocks/>
              <a:stCxn id="208" idx="3"/>
              <a:endCxn id="209" idx="1"/>
            </p:cNvCxnSpPr>
            <p:nvPr/>
          </p:nvCxnSpPr>
          <p:spPr>
            <a:xfrm>
              <a:off x="5385622" y="2293991"/>
              <a:ext cx="1466141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198B6668-2D3F-5CE1-051A-40D5FEB8B844}"/>
                </a:ext>
              </a:extLst>
            </p:cNvPr>
            <p:cNvSpPr txBox="1"/>
            <p:nvPr/>
          </p:nvSpPr>
          <p:spPr>
            <a:xfrm>
              <a:off x="3882388" y="2220984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47AB"/>
                  </a:solidFill>
                </a:rPr>
                <a:t>tr_3</a:t>
              </a:r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90296F7C-385A-8FF3-DF7A-A811912A7FBC}"/>
                </a:ext>
              </a:extLst>
            </p:cNvPr>
            <p:cNvGrpSpPr/>
            <p:nvPr/>
          </p:nvGrpSpPr>
          <p:grpSpPr>
            <a:xfrm>
              <a:off x="4734894" y="2369556"/>
              <a:ext cx="2628941" cy="36000"/>
              <a:chOff x="4810897" y="4490956"/>
              <a:chExt cx="2628941" cy="36000"/>
            </a:xfrm>
          </p:grpSpPr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1B1BA6AB-09B6-0E7F-4A08-3481FD59BB2E}"/>
                  </a:ext>
                </a:extLst>
              </p:cNvPr>
              <p:cNvGrpSpPr/>
              <p:nvPr/>
            </p:nvGrpSpPr>
            <p:grpSpPr>
              <a:xfrm>
                <a:off x="4810897" y="4490956"/>
                <a:ext cx="2628941" cy="36000"/>
                <a:chOff x="4708525" y="1578139"/>
                <a:chExt cx="2628941" cy="36000"/>
              </a:xfrm>
            </p:grpSpPr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BCCB3438-D9B6-5A4E-BDDA-65EF6CEDEBA8}"/>
                    </a:ext>
                  </a:extLst>
                </p:cNvPr>
                <p:cNvSpPr/>
                <p:nvPr/>
              </p:nvSpPr>
              <p:spPr>
                <a:xfrm>
                  <a:off x="4708525" y="1578139"/>
                  <a:ext cx="648000" cy="36000"/>
                </a:xfrm>
                <a:prstGeom prst="rect">
                  <a:avLst/>
                </a:prstGeom>
                <a:solidFill>
                  <a:srgbClr val="0047AB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2E77A3B5-551A-7869-62C4-41950FF01723}"/>
                    </a:ext>
                  </a:extLst>
                </p:cNvPr>
                <p:cNvSpPr/>
                <p:nvPr/>
              </p:nvSpPr>
              <p:spPr>
                <a:xfrm>
                  <a:off x="6822666" y="1578139"/>
                  <a:ext cx="514800" cy="36000"/>
                </a:xfrm>
                <a:prstGeom prst="rect">
                  <a:avLst/>
                </a:prstGeom>
                <a:solidFill>
                  <a:srgbClr val="0047AB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1600"/>
                </a:p>
              </p:txBody>
            </p:sp>
          </p:grp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C3A9A765-F3EA-C7AD-1EF7-EF6BCD2C80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8449" y="4500217"/>
                <a:ext cx="1466141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08AAC4F9-8155-A9DB-9E6D-81EB8B0E373D}"/>
              </a:ext>
            </a:extLst>
          </p:cNvPr>
          <p:cNvSpPr/>
          <p:nvPr/>
        </p:nvSpPr>
        <p:spPr>
          <a:xfrm>
            <a:off x="4475368" y="1196739"/>
            <a:ext cx="395999" cy="126523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7853443E-1E4F-7AA9-65DA-F70D41C54572}"/>
              </a:ext>
            </a:extLst>
          </p:cNvPr>
          <p:cNvGrpSpPr/>
          <p:nvPr/>
        </p:nvGrpSpPr>
        <p:grpSpPr>
          <a:xfrm>
            <a:off x="4274401" y="1724798"/>
            <a:ext cx="3562887" cy="1834168"/>
            <a:chOff x="3841694" y="1725910"/>
            <a:chExt cx="3562887" cy="1834168"/>
          </a:xfrm>
        </p:grpSpPr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24D70ABE-73A2-3B07-1631-612979D66EAF}"/>
                </a:ext>
              </a:extLst>
            </p:cNvPr>
            <p:cNvSpPr/>
            <p:nvPr/>
          </p:nvSpPr>
          <p:spPr>
            <a:xfrm>
              <a:off x="3841694" y="1725910"/>
              <a:ext cx="3560032" cy="76704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18A14EA7-5BDB-2D70-8281-4A58491F527E}"/>
                </a:ext>
              </a:extLst>
            </p:cNvPr>
            <p:cNvSpPr/>
            <p:nvPr/>
          </p:nvSpPr>
          <p:spPr>
            <a:xfrm>
              <a:off x="5581228" y="1905999"/>
              <a:ext cx="1820497" cy="76704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AF036ACF-BB94-88D4-D928-932C4CAD0C3C}"/>
                </a:ext>
              </a:extLst>
            </p:cNvPr>
            <p:cNvSpPr/>
            <p:nvPr/>
          </p:nvSpPr>
          <p:spPr>
            <a:xfrm>
              <a:off x="4862519" y="2084060"/>
              <a:ext cx="2539206" cy="76704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1ED94654-3FE8-DD55-D067-9E9875854D29}"/>
                </a:ext>
              </a:extLst>
            </p:cNvPr>
            <p:cNvSpPr/>
            <p:nvPr/>
          </p:nvSpPr>
          <p:spPr>
            <a:xfrm>
              <a:off x="4865376" y="2261208"/>
              <a:ext cx="2539205" cy="76704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3354BE6F-CDF4-86C6-5184-99493CFADFBD}"/>
                </a:ext>
              </a:extLst>
            </p:cNvPr>
            <p:cNvSpPr/>
            <p:nvPr/>
          </p:nvSpPr>
          <p:spPr>
            <a:xfrm>
              <a:off x="6682407" y="2596991"/>
              <a:ext cx="722174" cy="76704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58D8896B-A6D8-2110-8E73-82D0ADAA2352}"/>
                </a:ext>
              </a:extLst>
            </p:cNvPr>
            <p:cNvSpPr/>
            <p:nvPr/>
          </p:nvSpPr>
          <p:spPr>
            <a:xfrm>
              <a:off x="6260235" y="2778776"/>
              <a:ext cx="1144346" cy="76704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FAE7BA12-0E3B-3E4A-8454-4EC238718720}"/>
                </a:ext>
              </a:extLst>
            </p:cNvPr>
            <p:cNvSpPr/>
            <p:nvPr/>
          </p:nvSpPr>
          <p:spPr>
            <a:xfrm>
              <a:off x="6682407" y="2958650"/>
              <a:ext cx="722174" cy="76704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039D0406-D5C2-1651-4E16-1291F5457E2D}"/>
                </a:ext>
              </a:extLst>
            </p:cNvPr>
            <p:cNvSpPr/>
            <p:nvPr/>
          </p:nvSpPr>
          <p:spPr>
            <a:xfrm>
              <a:off x="6682407" y="3294032"/>
              <a:ext cx="722174" cy="76704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125F9CB8-F2B0-9B9B-A7A4-9C307304546A}"/>
                </a:ext>
              </a:extLst>
            </p:cNvPr>
            <p:cNvSpPr/>
            <p:nvPr/>
          </p:nvSpPr>
          <p:spPr>
            <a:xfrm>
              <a:off x="6682407" y="3483374"/>
              <a:ext cx="722174" cy="76704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53" name="Rounded Rectangle 252">
            <a:extLst>
              <a:ext uri="{FF2B5EF4-FFF2-40B4-BE49-F238E27FC236}">
                <a16:creationId xmlns:a16="http://schemas.microsoft.com/office/drawing/2014/main" id="{A2F0CB43-042D-67CC-C070-24427AFD351B}"/>
              </a:ext>
            </a:extLst>
          </p:cNvPr>
          <p:cNvSpPr/>
          <p:nvPr/>
        </p:nvSpPr>
        <p:spPr>
          <a:xfrm>
            <a:off x="3824428" y="1626110"/>
            <a:ext cx="895413" cy="206502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4FE30B4-311C-951C-1426-3A0AAB7C632B}"/>
              </a:ext>
            </a:extLst>
          </p:cNvPr>
          <p:cNvGrpSpPr/>
          <p:nvPr/>
        </p:nvGrpSpPr>
        <p:grpSpPr>
          <a:xfrm>
            <a:off x="4095750" y="3765984"/>
            <a:ext cx="4064000" cy="973380"/>
            <a:chOff x="4095750" y="3765984"/>
            <a:chExt cx="4064000" cy="9733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A0301A21-AB0E-2FD0-4719-8CD7B7501362}"/>
                    </a:ext>
                  </a:extLst>
                </p14:cNvPr>
                <p14:cNvContentPartPr/>
                <p14:nvPr/>
              </p14:nvContentPartPr>
              <p14:xfrm>
                <a:off x="6760793" y="3765984"/>
                <a:ext cx="846720" cy="960585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A0301A21-AB0E-2FD0-4719-8CD7B750136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4673" y="3759863"/>
                  <a:ext cx="858960" cy="972826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5C6D0BC3-B3AB-D5C1-C660-B73E47B3AF33}"/>
                </a:ext>
              </a:extLst>
            </p:cNvPr>
            <p:cNvCxnSpPr/>
            <p:nvPr/>
          </p:nvCxnSpPr>
          <p:spPr>
            <a:xfrm>
              <a:off x="4095750" y="3840569"/>
              <a:ext cx="0" cy="898795"/>
            </a:xfrm>
            <a:prstGeom prst="line">
              <a:avLst/>
            </a:prstGeom>
            <a:ln w="19050"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018E0885-99AC-55C9-B64E-91236F6FF76B}"/>
                </a:ext>
              </a:extLst>
            </p:cNvPr>
            <p:cNvCxnSpPr/>
            <p:nvPr/>
          </p:nvCxnSpPr>
          <p:spPr>
            <a:xfrm>
              <a:off x="4095750" y="4739364"/>
              <a:ext cx="4064000" cy="0"/>
            </a:xfrm>
            <a:prstGeom prst="line">
              <a:avLst/>
            </a:prstGeom>
            <a:ln w="19050"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95B2B2DF-6633-CC38-050E-9C3FD72AAEA9}"/>
                    </a:ext>
                  </a:extLst>
                </p14:cNvPr>
                <p14:cNvContentPartPr/>
                <p14:nvPr/>
              </p14:nvContentPartPr>
              <p14:xfrm>
                <a:off x="5039951" y="4362051"/>
                <a:ext cx="636153" cy="364518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95B2B2DF-6633-CC38-050E-9C3FD72AAEA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33831" y="4355934"/>
                  <a:ext cx="648394" cy="376753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927BDC93-95E0-7C72-D726-EE5D0D000E91}"/>
              </a:ext>
            </a:extLst>
          </p:cNvPr>
          <p:cNvCxnSpPr>
            <a:cxnSpLocks/>
          </p:cNvCxnSpPr>
          <p:nvPr/>
        </p:nvCxnSpPr>
        <p:spPr>
          <a:xfrm>
            <a:off x="5296340" y="1618130"/>
            <a:ext cx="0" cy="3223441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53105EE-8638-A15A-56DB-370DA2662B9E}"/>
              </a:ext>
            </a:extLst>
          </p:cNvPr>
          <p:cNvCxnSpPr>
            <a:cxnSpLocks/>
          </p:cNvCxnSpPr>
          <p:nvPr/>
        </p:nvCxnSpPr>
        <p:spPr>
          <a:xfrm>
            <a:off x="7111924" y="1618130"/>
            <a:ext cx="0" cy="3223441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85174596-96A7-FE5F-66F9-ADEACF8E3315}"/>
              </a:ext>
            </a:extLst>
          </p:cNvPr>
          <p:cNvSpPr txBox="1"/>
          <p:nvPr/>
        </p:nvSpPr>
        <p:spPr>
          <a:xfrm>
            <a:off x="4718534" y="1889447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47AB"/>
                </a:solidFill>
              </a:rPr>
              <a:t>tr_1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C6F11DC4-CF15-4B0C-2218-F2D70239B4BE}"/>
              </a:ext>
            </a:extLst>
          </p:cNvPr>
          <p:cNvSpPr txBox="1"/>
          <p:nvPr/>
        </p:nvSpPr>
        <p:spPr>
          <a:xfrm>
            <a:off x="6517120" y="2817167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47AB"/>
                </a:solidFill>
              </a:rPr>
              <a:t>tr_2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EF94C60C-8E8F-5893-0FE6-3CD64C757608}"/>
              </a:ext>
            </a:extLst>
          </p:cNvPr>
          <p:cNvSpPr txBox="1"/>
          <p:nvPr/>
        </p:nvSpPr>
        <p:spPr>
          <a:xfrm>
            <a:off x="6517119" y="3212482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47AB"/>
                </a:solidFill>
              </a:rPr>
              <a:t>tr_3</a:t>
            </a:r>
          </a:p>
        </p:txBody>
      </p:sp>
    </p:spTree>
    <p:extLst>
      <p:ext uri="{BB962C8B-B14F-4D97-AF65-F5344CB8AC3E}">
        <p14:creationId xmlns:p14="http://schemas.microsoft.com/office/powerpoint/2010/main" val="57388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0.31094 3.33333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219" grpId="0"/>
      <p:bldP spid="219" grpId="1"/>
      <p:bldP spid="220" grpId="0"/>
      <p:bldP spid="220" grpId="1"/>
      <p:bldP spid="233" grpId="0" animBg="1"/>
      <p:bldP spid="233" grpId="1" animBg="1"/>
      <p:bldP spid="253" grpId="0" animBg="1"/>
      <p:bldP spid="253" grpId="1" animBg="1"/>
      <p:bldP spid="253" grpId="2" animBg="1"/>
      <p:bldP spid="264" grpId="0"/>
      <p:bldP spid="265" grpId="0"/>
      <p:bldP spid="2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99DCD7-C633-1180-69F1-25CB8A29D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FB3DE5-0BF2-9949-8E8E-62041A1EAFC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3618B0-2E81-AA6E-7E1C-3BD28644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000" dirty="0"/>
              <a:t>Transcript quantification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278E4D-4F2D-BD80-F5E5-6CE7B9278C66}"/>
              </a:ext>
            </a:extLst>
          </p:cNvPr>
          <p:cNvSpPr/>
          <p:nvPr/>
        </p:nvSpPr>
        <p:spPr>
          <a:xfrm>
            <a:off x="7865238" y="684444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756"/>
              </a:spcAft>
            </a:pPr>
            <a:r>
              <a:rPr lang="en-US" sz="1000" dirty="0"/>
              <a:t>Transcriptome reconstruction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29FBBD-E5E1-7168-F832-7BD5D727937E}"/>
              </a:ext>
            </a:extLst>
          </p:cNvPr>
          <p:cNvSpPr/>
          <p:nvPr/>
        </p:nvSpPr>
        <p:spPr>
          <a:xfrm>
            <a:off x="7865238" y="2018653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000" dirty="0"/>
              <a:t>Gene model characteristics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6AFB0F-7145-9B4D-829B-DD56D4687CE9}"/>
              </a:ext>
            </a:extLst>
          </p:cNvPr>
          <p:cNvSpPr/>
          <p:nvPr/>
        </p:nvSpPr>
        <p:spPr>
          <a:xfrm>
            <a:off x="7865238" y="2629355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000" dirty="0"/>
              <a:t>Alternative splicing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FD2134-7323-8D70-B545-4AF58F82DFEE}"/>
              </a:ext>
            </a:extLst>
          </p:cNvPr>
          <p:cNvSpPr txBox="1"/>
          <p:nvPr/>
        </p:nvSpPr>
        <p:spPr>
          <a:xfrm>
            <a:off x="7865238" y="1112628"/>
            <a:ext cx="1116000" cy="7232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Clr>
                <a:srgbClr val="FF8C00"/>
              </a:buClr>
              <a:buSzPct val="150000"/>
              <a:buFont typeface="System Font Regular"/>
              <a:buChar char="-"/>
            </a:pPr>
            <a:r>
              <a:rPr lang="en-US" sz="900" dirty="0">
                <a:solidFill>
                  <a:srgbClr val="FF8C00"/>
                </a:solidFill>
              </a:rPr>
              <a:t>Transcript identification</a:t>
            </a:r>
          </a:p>
          <a:p>
            <a:pPr marL="171450" indent="-171450">
              <a:spcBef>
                <a:spcPts val="600"/>
              </a:spcBef>
              <a:buClr>
                <a:srgbClr val="FF8C00"/>
              </a:buClr>
              <a:buSzPct val="150000"/>
              <a:buFont typeface="System Font Regular"/>
              <a:buChar char="-"/>
            </a:pPr>
            <a:r>
              <a:rPr lang="en-US" sz="900" dirty="0">
                <a:solidFill>
                  <a:srgbClr val="FF8C00"/>
                </a:solidFill>
              </a:rPr>
              <a:t>Transcript quantification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B6C7FA-94CD-0ED1-C177-824CFB3ED785}"/>
              </a:ext>
            </a:extLst>
          </p:cNvPr>
          <p:cNvSpPr/>
          <p:nvPr/>
        </p:nvSpPr>
        <p:spPr>
          <a:xfrm>
            <a:off x="7839363" y="1835902"/>
            <a:ext cx="1162512" cy="122332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22A0C9-AAB3-0722-849D-810DB6419151}"/>
              </a:ext>
            </a:extLst>
          </p:cNvPr>
          <p:cNvSpPr/>
          <p:nvPr/>
        </p:nvSpPr>
        <p:spPr>
          <a:xfrm>
            <a:off x="7836323" y="1112629"/>
            <a:ext cx="1162512" cy="360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A6216E01-926D-CD92-6037-37505032210E}"/>
              </a:ext>
            </a:extLst>
          </p:cNvPr>
          <p:cNvSpPr/>
          <p:nvPr/>
        </p:nvSpPr>
        <p:spPr>
          <a:xfrm>
            <a:off x="285749" y="862726"/>
            <a:ext cx="1115690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600" b="1" dirty="0">
                <a:solidFill>
                  <a:srgbClr val="0047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Read count</a:t>
            </a: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5DE7ADA0-5FA0-B803-371A-0070EFBB257B}"/>
              </a:ext>
            </a:extLst>
          </p:cNvPr>
          <p:cNvSpPr>
            <a:spLocks noChangeAspect="1"/>
          </p:cNvSpPr>
          <p:nvPr/>
        </p:nvSpPr>
        <p:spPr>
          <a:xfrm>
            <a:off x="285749" y="1420373"/>
            <a:ext cx="108000" cy="108000"/>
          </a:xfrm>
          <a:prstGeom prst="ellipse">
            <a:avLst/>
          </a:prstGeom>
          <a:solidFill>
            <a:srgbClr val="FF8C00"/>
          </a:solidFill>
          <a:ln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5" name="Shape 7">
            <a:extLst>
              <a:ext uri="{FF2B5EF4-FFF2-40B4-BE49-F238E27FC236}">
                <a16:creationId xmlns:a16="http://schemas.microsoft.com/office/drawing/2014/main" id="{AC848D1F-2190-B16E-3B89-E4F069B4D311}"/>
              </a:ext>
            </a:extLst>
          </p:cNvPr>
          <p:cNvSpPr>
            <a:spLocks noChangeAspect="1"/>
          </p:cNvSpPr>
          <p:nvPr/>
        </p:nvSpPr>
        <p:spPr>
          <a:xfrm>
            <a:off x="285749" y="2866380"/>
            <a:ext cx="108000" cy="108000"/>
          </a:xfrm>
          <a:prstGeom prst="ellipse">
            <a:avLst/>
          </a:prstGeom>
          <a:solidFill>
            <a:srgbClr val="FF8C00"/>
          </a:solidFill>
          <a:ln/>
        </p:spPr>
        <p:txBody>
          <a:bodyPr wrap="none" anchor="ctr"/>
          <a:lstStyle/>
          <a:p>
            <a:endParaRPr lang="en-US" sz="1600">
              <a:solidFill>
                <a:srgbClr val="666666"/>
              </a:solidFill>
            </a:endParaRPr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87E70196-F1E5-70E9-8880-89793EDB35D6}"/>
              </a:ext>
            </a:extLst>
          </p:cNvPr>
          <p:cNvSpPr/>
          <p:nvPr/>
        </p:nvSpPr>
        <p:spPr>
          <a:xfrm>
            <a:off x="483001" y="2798770"/>
            <a:ext cx="1287212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rgbClr val="666666"/>
                </a:solidFill>
                <a:latin typeface="Arial"/>
                <a:cs typeface="Arial"/>
              </a:rPr>
              <a:t>Row: samples</a:t>
            </a:r>
            <a:endParaRPr lang="en-US" sz="1600" dirty="0">
              <a:solidFill>
                <a:srgbClr val="666666"/>
              </a:solidFill>
              <a:cs typeface="Arial"/>
            </a:endParaRPr>
          </a:p>
        </p:txBody>
      </p:sp>
      <p:sp>
        <p:nvSpPr>
          <p:cNvPr id="17" name="Text 5">
            <a:extLst>
              <a:ext uri="{FF2B5EF4-FFF2-40B4-BE49-F238E27FC236}">
                <a16:creationId xmlns:a16="http://schemas.microsoft.com/office/drawing/2014/main" id="{7034D53B-6A24-6AC1-A394-966EB838F399}"/>
              </a:ext>
            </a:extLst>
          </p:cNvPr>
          <p:cNvSpPr/>
          <p:nvPr/>
        </p:nvSpPr>
        <p:spPr>
          <a:xfrm>
            <a:off x="285749" y="2314225"/>
            <a:ext cx="1469954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600" b="1" dirty="0">
                <a:solidFill>
                  <a:srgbClr val="0047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Coverage table</a:t>
            </a: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AFD8217D-674F-AE3E-D522-7D951A10FE3E}"/>
              </a:ext>
            </a:extLst>
          </p:cNvPr>
          <p:cNvSpPr>
            <a:spLocks noChangeAspect="1"/>
          </p:cNvSpPr>
          <p:nvPr/>
        </p:nvSpPr>
        <p:spPr>
          <a:xfrm>
            <a:off x="285749" y="3349760"/>
            <a:ext cx="108000" cy="108000"/>
          </a:xfrm>
          <a:prstGeom prst="ellipse">
            <a:avLst/>
          </a:prstGeom>
          <a:solidFill>
            <a:srgbClr val="FF8C00"/>
          </a:solidFill>
          <a:ln/>
        </p:spPr>
        <p:txBody>
          <a:bodyPr wrap="none" anchor="ctr"/>
          <a:lstStyle/>
          <a:p>
            <a:endParaRPr lang="en-US" sz="1600">
              <a:solidFill>
                <a:srgbClr val="666666"/>
              </a:solidFill>
            </a:endParaRPr>
          </a:p>
        </p:txBody>
      </p:sp>
      <p:sp>
        <p:nvSpPr>
          <p:cNvPr id="19" name="Text 8">
            <a:extLst>
              <a:ext uri="{FF2B5EF4-FFF2-40B4-BE49-F238E27FC236}">
                <a16:creationId xmlns:a16="http://schemas.microsoft.com/office/drawing/2014/main" id="{E8C534BE-ADB0-DCA8-AD0B-2E8503A40057}"/>
              </a:ext>
            </a:extLst>
          </p:cNvPr>
          <p:cNvSpPr/>
          <p:nvPr/>
        </p:nvSpPr>
        <p:spPr>
          <a:xfrm>
            <a:off x="483001" y="3282150"/>
            <a:ext cx="2681824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rgbClr val="666666"/>
                </a:solidFill>
                <a:latin typeface="Arial"/>
                <a:cs typeface="Arial"/>
              </a:rPr>
              <a:t>Column: </a:t>
            </a:r>
            <a:r>
              <a:rPr lang="en-US" sz="1600" dirty="0">
                <a:solidFill>
                  <a:srgbClr val="666666"/>
                </a:solidFill>
                <a:cs typeface="Arial"/>
              </a:rPr>
              <a:t>transcripts of a gene</a:t>
            </a:r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78296173-EE6F-550D-54ED-F500008A645E}"/>
              </a:ext>
            </a:extLst>
          </p:cNvPr>
          <p:cNvSpPr/>
          <p:nvPr/>
        </p:nvSpPr>
        <p:spPr>
          <a:xfrm>
            <a:off x="462573" y="1343541"/>
            <a:ext cx="5694388" cy="49244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dirty="0">
                <a:solidFill>
                  <a:srgbClr val="666666"/>
                </a:solidFill>
                <a:cs typeface="Arial"/>
              </a:rPr>
              <a:t>The number of reads associated with a transcript to estimate its expression level</a:t>
            </a:r>
          </a:p>
        </p:txBody>
      </p:sp>
    </p:spTree>
    <p:extLst>
      <p:ext uri="{BB962C8B-B14F-4D97-AF65-F5344CB8AC3E}">
        <p14:creationId xmlns:p14="http://schemas.microsoft.com/office/powerpoint/2010/main" val="215816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D43CF-D45C-DD10-405C-18009B814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37F8AE-FCE0-B001-1D13-F4FEF0912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wrap="none" anchor="ctr"/>
          <a:lstStyle/>
          <a:p>
            <a:fld id="{38FB3DE5-0BF2-9949-8E8E-62041A1EAFC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8A7205-E1B9-C401-AD6E-8089115B3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 anchor="ctr"/>
          <a:lstStyle/>
          <a:p>
            <a:r>
              <a:rPr lang="en-US" sz="2000" dirty="0"/>
              <a:t>After transcriptome reconstruction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4F23B15-854F-A647-54B6-DC42543E3567}"/>
              </a:ext>
            </a:extLst>
          </p:cNvPr>
          <p:cNvSpPr/>
          <p:nvPr/>
        </p:nvSpPr>
        <p:spPr>
          <a:xfrm>
            <a:off x="7865238" y="684444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756"/>
              </a:spcAft>
            </a:pPr>
            <a:r>
              <a:rPr lang="en-US" sz="1000" dirty="0"/>
              <a:t>Transcriptome reconstruction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E83B2F7-F6C8-027E-B299-BD1FBF10A6A3}"/>
              </a:ext>
            </a:extLst>
          </p:cNvPr>
          <p:cNvSpPr/>
          <p:nvPr/>
        </p:nvSpPr>
        <p:spPr>
          <a:xfrm>
            <a:off x="7865238" y="1295146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000" dirty="0"/>
              <a:t>Gene model characteristics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10DA4DB-4F6B-2765-044B-4D486749B261}"/>
              </a:ext>
            </a:extLst>
          </p:cNvPr>
          <p:cNvSpPr/>
          <p:nvPr/>
        </p:nvSpPr>
        <p:spPr>
          <a:xfrm>
            <a:off x="7865238" y="1905848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000" dirty="0"/>
              <a:t>Alternative splicing analysis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C232946-223E-7795-EC43-75CD5278EAED}"/>
              </a:ext>
            </a:extLst>
          </p:cNvPr>
          <p:cNvSpPr/>
          <p:nvPr/>
        </p:nvSpPr>
        <p:spPr>
          <a:xfrm>
            <a:off x="7839363" y="1158954"/>
            <a:ext cx="1162512" cy="12288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 5">
            <a:extLst>
              <a:ext uri="{FF2B5EF4-FFF2-40B4-BE49-F238E27FC236}">
                <a16:creationId xmlns:a16="http://schemas.microsoft.com/office/drawing/2014/main" id="{47C938C4-0720-40B2-D12D-5C4A97DEA858}"/>
              </a:ext>
            </a:extLst>
          </p:cNvPr>
          <p:cNvSpPr/>
          <p:nvPr/>
        </p:nvSpPr>
        <p:spPr>
          <a:xfrm>
            <a:off x="285749" y="862726"/>
            <a:ext cx="5493876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600" b="1" dirty="0">
                <a:solidFill>
                  <a:srgbClr val="0047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large number of novel transcripts in the transcriptome</a:t>
            </a:r>
          </a:p>
        </p:txBody>
      </p:sp>
      <p:sp>
        <p:nvSpPr>
          <p:cNvPr id="92" name="Text 8">
            <a:extLst>
              <a:ext uri="{FF2B5EF4-FFF2-40B4-BE49-F238E27FC236}">
                <a16:creationId xmlns:a16="http://schemas.microsoft.com/office/drawing/2014/main" id="{12165F19-4D82-DBAD-3C69-998B11EB5D57}"/>
              </a:ext>
            </a:extLst>
          </p:cNvPr>
          <p:cNvSpPr/>
          <p:nvPr/>
        </p:nvSpPr>
        <p:spPr>
          <a:xfrm>
            <a:off x="488964" y="1347020"/>
            <a:ext cx="2911053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rgbClr val="666666"/>
                </a:solidFill>
                <a:latin typeface="Arial"/>
                <a:cs typeface="Arial"/>
              </a:rPr>
              <a:t>Some are true novel transcripts;</a:t>
            </a:r>
          </a:p>
        </p:txBody>
      </p:sp>
      <p:sp>
        <p:nvSpPr>
          <p:cNvPr id="93" name="Shape 7">
            <a:extLst>
              <a:ext uri="{FF2B5EF4-FFF2-40B4-BE49-F238E27FC236}">
                <a16:creationId xmlns:a16="http://schemas.microsoft.com/office/drawing/2014/main" id="{9027AE7B-BC62-10AA-4933-A05609BCFD7D}"/>
              </a:ext>
            </a:extLst>
          </p:cNvPr>
          <p:cNvSpPr>
            <a:spLocks noChangeAspect="1"/>
          </p:cNvSpPr>
          <p:nvPr/>
        </p:nvSpPr>
        <p:spPr>
          <a:xfrm>
            <a:off x="288614" y="1416131"/>
            <a:ext cx="108000" cy="108000"/>
          </a:xfrm>
          <a:prstGeom prst="ellipse">
            <a:avLst/>
          </a:prstGeom>
          <a:solidFill>
            <a:srgbClr val="FF8C00"/>
          </a:solidFill>
          <a:ln/>
        </p:spPr>
        <p:txBody>
          <a:bodyPr wrap="none" anchor="ctr"/>
          <a:lstStyle/>
          <a:p>
            <a:endParaRPr lang="en-US" sz="1600">
              <a:solidFill>
                <a:srgbClr val="666666"/>
              </a:solidFill>
            </a:endParaRPr>
          </a:p>
        </p:txBody>
      </p:sp>
      <p:sp>
        <p:nvSpPr>
          <p:cNvPr id="94" name="Text 8">
            <a:extLst>
              <a:ext uri="{FF2B5EF4-FFF2-40B4-BE49-F238E27FC236}">
                <a16:creationId xmlns:a16="http://schemas.microsoft.com/office/drawing/2014/main" id="{9D7D4532-42CB-F4BA-57EB-0432B31D2F25}"/>
              </a:ext>
            </a:extLst>
          </p:cNvPr>
          <p:cNvSpPr/>
          <p:nvPr/>
        </p:nvSpPr>
        <p:spPr>
          <a:xfrm>
            <a:off x="488964" y="1831314"/>
            <a:ext cx="2500685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rgbClr val="666666"/>
                </a:solidFill>
                <a:latin typeface="Arial"/>
                <a:cs typeface="Arial"/>
              </a:rPr>
              <a:t>Most are technical artifacts.</a:t>
            </a:r>
          </a:p>
        </p:txBody>
      </p:sp>
      <p:sp>
        <p:nvSpPr>
          <p:cNvPr id="95" name="Shape 7">
            <a:extLst>
              <a:ext uri="{FF2B5EF4-FFF2-40B4-BE49-F238E27FC236}">
                <a16:creationId xmlns:a16="http://schemas.microsoft.com/office/drawing/2014/main" id="{B69A27D7-A070-CC6C-8F4F-E14AF68A7A8A}"/>
              </a:ext>
            </a:extLst>
          </p:cNvPr>
          <p:cNvSpPr>
            <a:spLocks noChangeAspect="1"/>
          </p:cNvSpPr>
          <p:nvPr/>
        </p:nvSpPr>
        <p:spPr>
          <a:xfrm>
            <a:off x="285749" y="1901822"/>
            <a:ext cx="108000" cy="108000"/>
          </a:xfrm>
          <a:prstGeom prst="ellipse">
            <a:avLst/>
          </a:prstGeom>
          <a:solidFill>
            <a:srgbClr val="FF8C00"/>
          </a:solidFill>
          <a:ln/>
        </p:spPr>
        <p:txBody>
          <a:bodyPr wrap="none" anchor="ctr"/>
          <a:lstStyle/>
          <a:p>
            <a:endParaRPr lang="en-US" sz="1600">
              <a:solidFill>
                <a:srgbClr val="666666"/>
              </a:solidFill>
            </a:endParaRPr>
          </a:p>
        </p:txBody>
      </p:sp>
      <p:sp>
        <p:nvSpPr>
          <p:cNvPr id="96" name="Text 5">
            <a:extLst>
              <a:ext uri="{FF2B5EF4-FFF2-40B4-BE49-F238E27FC236}">
                <a16:creationId xmlns:a16="http://schemas.microsoft.com/office/drawing/2014/main" id="{3E486183-AD71-0E9D-F5A1-23ED2D2B6977}"/>
              </a:ext>
            </a:extLst>
          </p:cNvPr>
          <p:cNvSpPr/>
          <p:nvPr/>
        </p:nvSpPr>
        <p:spPr>
          <a:xfrm>
            <a:off x="285749" y="2819745"/>
            <a:ext cx="1450718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600" b="1" dirty="0">
                <a:solidFill>
                  <a:srgbClr val="0047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Quality control</a:t>
            </a:r>
          </a:p>
        </p:txBody>
      </p:sp>
      <p:sp>
        <p:nvSpPr>
          <p:cNvPr id="97" name="Text 8">
            <a:extLst>
              <a:ext uri="{FF2B5EF4-FFF2-40B4-BE49-F238E27FC236}">
                <a16:creationId xmlns:a16="http://schemas.microsoft.com/office/drawing/2014/main" id="{AB073B1F-EF5C-16FE-E352-3DD4E2B92B7B}"/>
              </a:ext>
            </a:extLst>
          </p:cNvPr>
          <p:cNvSpPr/>
          <p:nvPr/>
        </p:nvSpPr>
        <p:spPr>
          <a:xfrm>
            <a:off x="488964" y="3300703"/>
            <a:ext cx="4526880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rgbClr val="666666"/>
                </a:solidFill>
                <a:latin typeface="Arial"/>
                <a:cs typeface="Arial"/>
              </a:rPr>
              <a:t>Select reliable transcripts for downstream analysis</a:t>
            </a:r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9BD7BE63-D45D-D317-6358-F49DCBD0193E}"/>
              </a:ext>
            </a:extLst>
          </p:cNvPr>
          <p:cNvSpPr>
            <a:spLocks noChangeAspect="1"/>
          </p:cNvSpPr>
          <p:nvPr/>
        </p:nvSpPr>
        <p:spPr>
          <a:xfrm>
            <a:off x="288614" y="3369814"/>
            <a:ext cx="108000" cy="108000"/>
          </a:xfrm>
          <a:prstGeom prst="ellipse">
            <a:avLst/>
          </a:prstGeom>
          <a:solidFill>
            <a:srgbClr val="FF8C00"/>
          </a:solidFill>
          <a:ln/>
        </p:spPr>
        <p:txBody>
          <a:bodyPr wrap="none" anchor="ctr"/>
          <a:lstStyle/>
          <a:p>
            <a:endParaRPr lang="en-US" sz="1600"/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77F6A9CE-8106-6928-D9B7-A7464CFB6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877" y="2487515"/>
            <a:ext cx="2318246" cy="7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6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F058D2-3D2C-7DCA-20F5-C37E4F2BE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FB3DE5-0BF2-9949-8E8E-62041A1EAFC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6773B3-2A1D-8760-2D53-86644D4C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000" dirty="0"/>
              <a:t>Reflection</a:t>
            </a:r>
            <a:r>
              <a:rPr lang="en-US" dirty="0"/>
              <a:t>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E5C2CC-2896-2D2A-61FD-34BD4B39BDAE}"/>
              </a:ext>
            </a:extLst>
          </p:cNvPr>
          <p:cNvSpPr txBox="1"/>
          <p:nvPr/>
        </p:nvSpPr>
        <p:spPr>
          <a:xfrm>
            <a:off x="201031" y="950884"/>
            <a:ext cx="8741937" cy="8925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1200" dirty="0">
                <a:solidFill>
                  <a:srgbClr val="666666"/>
                </a:solidFill>
              </a:rPr>
              <a:t>There are some reads like below. They can be separated into two groups (group_1 and group_2) based on the intron chain.</a:t>
            </a:r>
          </a:p>
          <a:p>
            <a:r>
              <a:rPr lang="en-US" sz="1200" dirty="0">
                <a:solidFill>
                  <a:srgbClr val="666666"/>
                </a:solidFill>
              </a:rPr>
              <a:t>Group_1 is identical to a reference transcript. The only difference between the two groups is a 3bp shift (between A and B) at the first splice site.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4F2B97AE-3BB2-4CB4-E491-F6036CEACE62}"/>
              </a:ext>
            </a:extLst>
          </p:cNvPr>
          <p:cNvGrpSpPr/>
          <p:nvPr/>
        </p:nvGrpSpPr>
        <p:grpSpPr>
          <a:xfrm>
            <a:off x="768792" y="2346179"/>
            <a:ext cx="3673560" cy="1351435"/>
            <a:chOff x="362391" y="2320781"/>
            <a:chExt cx="3673560" cy="1351435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826F6FD9-2A71-4FAB-FFDC-EB467EF17BA9}"/>
                </a:ext>
              </a:extLst>
            </p:cNvPr>
            <p:cNvGrpSpPr/>
            <p:nvPr/>
          </p:nvGrpSpPr>
          <p:grpSpPr>
            <a:xfrm>
              <a:off x="822135" y="2423347"/>
              <a:ext cx="3213816" cy="91622"/>
              <a:chOff x="822135" y="2423347"/>
              <a:chExt cx="3213816" cy="9162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4E23718-2A69-9C3E-D0D9-6A43E65C0FBA}"/>
                  </a:ext>
                </a:extLst>
              </p:cNvPr>
              <p:cNvSpPr/>
              <p:nvPr/>
            </p:nvSpPr>
            <p:spPr>
              <a:xfrm>
                <a:off x="822135" y="2423347"/>
                <a:ext cx="747879" cy="91622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157BA84-C7E9-FD37-4D38-D32E15161971}"/>
                  </a:ext>
                </a:extLst>
              </p:cNvPr>
              <p:cNvSpPr/>
              <p:nvPr/>
            </p:nvSpPr>
            <p:spPr>
              <a:xfrm>
                <a:off x="2118884" y="2423347"/>
                <a:ext cx="611166" cy="91622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ACDDC55-33CF-D189-84C7-91D62F2952AF}"/>
                  </a:ext>
                </a:extLst>
              </p:cNvPr>
              <p:cNvSpPr/>
              <p:nvPr/>
            </p:nvSpPr>
            <p:spPr>
              <a:xfrm>
                <a:off x="3146982" y="2423347"/>
                <a:ext cx="888969" cy="91622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E316451-F214-9E01-095C-6A43AA1BE9AC}"/>
                  </a:ext>
                </a:extLst>
              </p:cNvPr>
              <p:cNvCxnSpPr>
                <a:cxnSpLocks/>
                <a:stCxn id="18" idx="3"/>
                <a:endCxn id="19" idx="1"/>
              </p:cNvCxnSpPr>
              <p:nvPr/>
            </p:nvCxnSpPr>
            <p:spPr>
              <a:xfrm>
                <a:off x="1570014" y="2469158"/>
                <a:ext cx="548870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DE4E4FE-853C-C352-A68A-A84663CC40F2}"/>
                  </a:ext>
                </a:extLst>
              </p:cNvPr>
              <p:cNvCxnSpPr>
                <a:cxnSpLocks/>
                <a:stCxn id="19" idx="3"/>
                <a:endCxn id="20" idx="1"/>
              </p:cNvCxnSpPr>
              <p:nvPr/>
            </p:nvCxnSpPr>
            <p:spPr>
              <a:xfrm>
                <a:off x="2730050" y="2469158"/>
                <a:ext cx="416932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CF61BA6-D9DC-FA21-6F6D-E46E1B5228C6}"/>
                </a:ext>
              </a:extLst>
            </p:cNvPr>
            <p:cNvGrpSpPr/>
            <p:nvPr/>
          </p:nvGrpSpPr>
          <p:grpSpPr>
            <a:xfrm>
              <a:off x="532685" y="2590715"/>
              <a:ext cx="3503265" cy="91622"/>
              <a:chOff x="532685" y="2590715"/>
              <a:chExt cx="3503265" cy="91622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6C78F38-0C9F-8D49-0CD7-EFE5BCEA777F}"/>
                  </a:ext>
                </a:extLst>
              </p:cNvPr>
              <p:cNvSpPr/>
              <p:nvPr/>
            </p:nvSpPr>
            <p:spPr>
              <a:xfrm>
                <a:off x="532685" y="2590715"/>
                <a:ext cx="1037330" cy="91622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81E2A7D-AF55-7BCF-7EEA-EAF02250E868}"/>
                  </a:ext>
                </a:extLst>
              </p:cNvPr>
              <p:cNvSpPr/>
              <p:nvPr/>
            </p:nvSpPr>
            <p:spPr>
              <a:xfrm>
                <a:off x="2118883" y="2590715"/>
                <a:ext cx="611166" cy="91622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A2B2444-FF61-BB07-A92E-E1CBAE71EB8C}"/>
                  </a:ext>
                </a:extLst>
              </p:cNvPr>
              <p:cNvSpPr/>
              <p:nvPr/>
            </p:nvSpPr>
            <p:spPr>
              <a:xfrm>
                <a:off x="3146981" y="2590715"/>
                <a:ext cx="888969" cy="91622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96FFDCE-865C-65EA-A47F-5A0354D8C5CF}"/>
                  </a:ext>
                </a:extLst>
              </p:cNvPr>
              <p:cNvCxnSpPr>
                <a:cxnSpLocks/>
                <a:stCxn id="28" idx="3"/>
                <a:endCxn id="29" idx="1"/>
              </p:cNvCxnSpPr>
              <p:nvPr/>
            </p:nvCxnSpPr>
            <p:spPr>
              <a:xfrm>
                <a:off x="1570015" y="2636526"/>
                <a:ext cx="548868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9369AA6-9D4C-EEBD-EFC0-0ACA3E4F17C7}"/>
                  </a:ext>
                </a:extLst>
              </p:cNvPr>
              <p:cNvCxnSpPr>
                <a:cxnSpLocks/>
                <a:stCxn id="29" idx="3"/>
                <a:endCxn id="30" idx="1"/>
              </p:cNvCxnSpPr>
              <p:nvPr/>
            </p:nvCxnSpPr>
            <p:spPr>
              <a:xfrm>
                <a:off x="2730049" y="2636526"/>
                <a:ext cx="416932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79BCA4F9-75C9-59C6-89CB-8ABC2910BD3F}"/>
                </a:ext>
              </a:extLst>
            </p:cNvPr>
            <p:cNvGrpSpPr/>
            <p:nvPr/>
          </p:nvGrpSpPr>
          <p:grpSpPr>
            <a:xfrm>
              <a:off x="569923" y="2758083"/>
              <a:ext cx="3466027" cy="91622"/>
              <a:chOff x="569923" y="2758083"/>
              <a:chExt cx="3466027" cy="9162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ED5366D-D8CC-0C4F-39BA-1C1BE7F3AF2F}"/>
                  </a:ext>
                </a:extLst>
              </p:cNvPr>
              <p:cNvSpPr/>
              <p:nvPr/>
            </p:nvSpPr>
            <p:spPr>
              <a:xfrm>
                <a:off x="569923" y="2758083"/>
                <a:ext cx="1000091" cy="91622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CC8C0F4-4B44-A60D-A5DE-F6E825D3C4F1}"/>
                  </a:ext>
                </a:extLst>
              </p:cNvPr>
              <p:cNvSpPr/>
              <p:nvPr/>
            </p:nvSpPr>
            <p:spPr>
              <a:xfrm>
                <a:off x="2118883" y="2758083"/>
                <a:ext cx="611166" cy="91622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56E6D9B-CEFA-23B2-6A58-179FAB8EE850}"/>
                  </a:ext>
                </a:extLst>
              </p:cNvPr>
              <p:cNvSpPr/>
              <p:nvPr/>
            </p:nvSpPr>
            <p:spPr>
              <a:xfrm>
                <a:off x="3146981" y="2758083"/>
                <a:ext cx="888969" cy="91622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256FF8B-EE62-5B4C-86D8-A646F0D4BDAC}"/>
                  </a:ext>
                </a:extLst>
              </p:cNvPr>
              <p:cNvCxnSpPr>
                <a:cxnSpLocks/>
                <a:stCxn id="34" idx="3"/>
                <a:endCxn id="35" idx="1"/>
              </p:cNvCxnSpPr>
              <p:nvPr/>
            </p:nvCxnSpPr>
            <p:spPr>
              <a:xfrm>
                <a:off x="1570014" y="2803894"/>
                <a:ext cx="548869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80AB51A-A436-9987-0544-64F4BC9C3A46}"/>
                  </a:ext>
                </a:extLst>
              </p:cNvPr>
              <p:cNvCxnSpPr>
                <a:cxnSpLocks/>
                <a:stCxn id="35" idx="3"/>
                <a:endCxn id="36" idx="1"/>
              </p:cNvCxnSpPr>
              <p:nvPr/>
            </p:nvCxnSpPr>
            <p:spPr>
              <a:xfrm>
                <a:off x="2730049" y="2803894"/>
                <a:ext cx="416932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7CF8AAEF-6799-2758-8445-573A1E351E12}"/>
                </a:ext>
              </a:extLst>
            </p:cNvPr>
            <p:cNvGrpSpPr/>
            <p:nvPr/>
          </p:nvGrpSpPr>
          <p:grpSpPr>
            <a:xfrm>
              <a:off x="725768" y="2925450"/>
              <a:ext cx="3310183" cy="91622"/>
              <a:chOff x="725768" y="2925450"/>
              <a:chExt cx="3310183" cy="91622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234A257-29BA-2604-E12E-550AE9CC5063}"/>
                  </a:ext>
                </a:extLst>
              </p:cNvPr>
              <p:cNvSpPr/>
              <p:nvPr/>
            </p:nvSpPr>
            <p:spPr>
              <a:xfrm>
                <a:off x="725768" y="2925450"/>
                <a:ext cx="844248" cy="91622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A80A30F-3D08-458A-E364-42009BF4B7D7}"/>
                  </a:ext>
                </a:extLst>
              </p:cNvPr>
              <p:cNvSpPr/>
              <p:nvPr/>
            </p:nvSpPr>
            <p:spPr>
              <a:xfrm>
                <a:off x="2118884" y="2925450"/>
                <a:ext cx="611166" cy="91622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83B3815-7002-C709-348A-1C7725A8030F}"/>
                  </a:ext>
                </a:extLst>
              </p:cNvPr>
              <p:cNvSpPr/>
              <p:nvPr/>
            </p:nvSpPr>
            <p:spPr>
              <a:xfrm>
                <a:off x="3146982" y="2925450"/>
                <a:ext cx="888969" cy="91622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3347BBA-EC8F-29EA-8D91-29CD33137767}"/>
                  </a:ext>
                </a:extLst>
              </p:cNvPr>
              <p:cNvCxnSpPr>
                <a:cxnSpLocks/>
                <a:stCxn id="40" idx="3"/>
                <a:endCxn id="41" idx="1"/>
              </p:cNvCxnSpPr>
              <p:nvPr/>
            </p:nvCxnSpPr>
            <p:spPr>
              <a:xfrm>
                <a:off x="1570016" y="2971261"/>
                <a:ext cx="548868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253EE78-6C86-7350-B3F7-42B5FDB45F54}"/>
                  </a:ext>
                </a:extLst>
              </p:cNvPr>
              <p:cNvCxnSpPr>
                <a:cxnSpLocks/>
                <a:stCxn id="41" idx="3"/>
                <a:endCxn id="42" idx="1"/>
              </p:cNvCxnSpPr>
              <p:nvPr/>
            </p:nvCxnSpPr>
            <p:spPr>
              <a:xfrm>
                <a:off x="2730050" y="2971261"/>
                <a:ext cx="416932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72BB7A6D-89FF-A5C2-9F2D-B93C5358A9FA}"/>
                </a:ext>
              </a:extLst>
            </p:cNvPr>
            <p:cNvGrpSpPr/>
            <p:nvPr/>
          </p:nvGrpSpPr>
          <p:grpSpPr>
            <a:xfrm>
              <a:off x="569923" y="3092817"/>
              <a:ext cx="3466027" cy="91622"/>
              <a:chOff x="569923" y="3092817"/>
              <a:chExt cx="3466027" cy="91622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4C046EE-1328-531B-EE5E-CA6892C80735}"/>
                  </a:ext>
                </a:extLst>
              </p:cNvPr>
              <p:cNvSpPr/>
              <p:nvPr/>
            </p:nvSpPr>
            <p:spPr>
              <a:xfrm>
                <a:off x="569923" y="3092817"/>
                <a:ext cx="1000091" cy="91622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5FC4471-0759-9486-6CFC-6622EF1B059B}"/>
                  </a:ext>
                </a:extLst>
              </p:cNvPr>
              <p:cNvSpPr/>
              <p:nvPr/>
            </p:nvSpPr>
            <p:spPr>
              <a:xfrm>
                <a:off x="2118883" y="3092817"/>
                <a:ext cx="611166" cy="91622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65CEA89-E27D-04A0-735F-94931027EFDD}"/>
                  </a:ext>
                </a:extLst>
              </p:cNvPr>
              <p:cNvSpPr/>
              <p:nvPr/>
            </p:nvSpPr>
            <p:spPr>
              <a:xfrm>
                <a:off x="3146981" y="3092817"/>
                <a:ext cx="888969" cy="91622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E1290F31-C037-0D4B-86A3-1AF8AA0A6AC7}"/>
                  </a:ext>
                </a:extLst>
              </p:cNvPr>
              <p:cNvCxnSpPr>
                <a:cxnSpLocks/>
                <a:stCxn id="50" idx="3"/>
                <a:endCxn id="51" idx="1"/>
              </p:cNvCxnSpPr>
              <p:nvPr/>
            </p:nvCxnSpPr>
            <p:spPr>
              <a:xfrm>
                <a:off x="1570014" y="3138628"/>
                <a:ext cx="548869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B1953356-3C48-1523-383D-4D35E0431F6C}"/>
                  </a:ext>
                </a:extLst>
              </p:cNvPr>
              <p:cNvCxnSpPr>
                <a:cxnSpLocks/>
                <a:stCxn id="51" idx="3"/>
                <a:endCxn id="52" idx="1"/>
              </p:cNvCxnSpPr>
              <p:nvPr/>
            </p:nvCxnSpPr>
            <p:spPr>
              <a:xfrm>
                <a:off x="2730049" y="3138628"/>
                <a:ext cx="416932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3B2F0A6-3D10-FF26-C0D3-370981159685}"/>
                </a:ext>
              </a:extLst>
            </p:cNvPr>
            <p:cNvGrpSpPr/>
            <p:nvPr/>
          </p:nvGrpSpPr>
          <p:grpSpPr>
            <a:xfrm>
              <a:off x="362391" y="3260183"/>
              <a:ext cx="3673560" cy="91622"/>
              <a:chOff x="362391" y="3260183"/>
              <a:chExt cx="3673560" cy="91622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CF6A0B6-C9FA-AE08-688B-3A0C35143A61}"/>
                  </a:ext>
                </a:extLst>
              </p:cNvPr>
              <p:cNvSpPr/>
              <p:nvPr/>
            </p:nvSpPr>
            <p:spPr>
              <a:xfrm>
                <a:off x="362391" y="3260183"/>
                <a:ext cx="1207625" cy="91622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50A1D3E-CF3B-AA38-BB73-5B6D32B7B56D}"/>
                  </a:ext>
                </a:extLst>
              </p:cNvPr>
              <p:cNvSpPr/>
              <p:nvPr/>
            </p:nvSpPr>
            <p:spPr>
              <a:xfrm>
                <a:off x="2118884" y="3260183"/>
                <a:ext cx="611166" cy="91622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31ACAD8-FD4C-4381-85B9-FF3A32E7557E}"/>
                  </a:ext>
                </a:extLst>
              </p:cNvPr>
              <p:cNvSpPr/>
              <p:nvPr/>
            </p:nvSpPr>
            <p:spPr>
              <a:xfrm>
                <a:off x="3146982" y="3260183"/>
                <a:ext cx="888969" cy="91622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A608C0C-D899-7DFB-42A4-7BB9C3EA9457}"/>
                  </a:ext>
                </a:extLst>
              </p:cNvPr>
              <p:cNvCxnSpPr>
                <a:cxnSpLocks/>
                <a:stCxn id="56" idx="3"/>
                <a:endCxn id="57" idx="1"/>
              </p:cNvCxnSpPr>
              <p:nvPr/>
            </p:nvCxnSpPr>
            <p:spPr>
              <a:xfrm>
                <a:off x="1570016" y="3305994"/>
                <a:ext cx="548868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383B529-E269-2875-895C-A738D6B3E77A}"/>
                  </a:ext>
                </a:extLst>
              </p:cNvPr>
              <p:cNvCxnSpPr>
                <a:cxnSpLocks/>
                <a:stCxn id="57" idx="3"/>
                <a:endCxn id="58" idx="1"/>
              </p:cNvCxnSpPr>
              <p:nvPr/>
            </p:nvCxnSpPr>
            <p:spPr>
              <a:xfrm>
                <a:off x="2730050" y="3305994"/>
                <a:ext cx="416932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6147AC2-4D8A-64DE-C31E-C4678D95365B}"/>
                </a:ext>
              </a:extLst>
            </p:cNvPr>
            <p:cNvCxnSpPr>
              <a:cxnSpLocks/>
            </p:cNvCxnSpPr>
            <p:nvPr/>
          </p:nvCxnSpPr>
          <p:spPr>
            <a:xfrm>
              <a:off x="1569360" y="2320781"/>
              <a:ext cx="0" cy="1129796"/>
            </a:xfrm>
            <a:prstGeom prst="line">
              <a:avLst/>
            </a:prstGeom>
            <a:ln w="9525">
              <a:solidFill>
                <a:srgbClr val="FF8C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E2BFB9E-4024-1FDE-414E-EFA6E888A202}"/>
                </a:ext>
              </a:extLst>
            </p:cNvPr>
            <p:cNvCxnSpPr>
              <a:cxnSpLocks/>
            </p:cNvCxnSpPr>
            <p:nvPr/>
          </p:nvCxnSpPr>
          <p:spPr>
            <a:xfrm>
              <a:off x="2117954" y="2321961"/>
              <a:ext cx="0" cy="1129796"/>
            </a:xfrm>
            <a:prstGeom prst="line">
              <a:avLst/>
            </a:prstGeom>
            <a:ln w="9525">
              <a:solidFill>
                <a:srgbClr val="FF8C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BE2ED53-B0D4-01CA-76FE-686844A310D8}"/>
                </a:ext>
              </a:extLst>
            </p:cNvPr>
            <p:cNvCxnSpPr>
              <a:cxnSpLocks/>
            </p:cNvCxnSpPr>
            <p:nvPr/>
          </p:nvCxnSpPr>
          <p:spPr>
            <a:xfrm>
              <a:off x="2733814" y="2321961"/>
              <a:ext cx="0" cy="1129796"/>
            </a:xfrm>
            <a:prstGeom prst="line">
              <a:avLst/>
            </a:prstGeom>
            <a:ln w="9525">
              <a:solidFill>
                <a:srgbClr val="FF8C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CB2BDFB-4672-6DB2-6F8E-82B69946D7EF}"/>
                </a:ext>
              </a:extLst>
            </p:cNvPr>
            <p:cNvCxnSpPr>
              <a:cxnSpLocks/>
            </p:cNvCxnSpPr>
            <p:nvPr/>
          </p:nvCxnSpPr>
          <p:spPr>
            <a:xfrm>
              <a:off x="3147910" y="2321952"/>
              <a:ext cx="0" cy="1129796"/>
            </a:xfrm>
            <a:prstGeom prst="line">
              <a:avLst/>
            </a:prstGeom>
            <a:ln w="9525">
              <a:solidFill>
                <a:srgbClr val="FF8C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49634C3-8475-19A8-3889-6F47AD47A4E1}"/>
                </a:ext>
              </a:extLst>
            </p:cNvPr>
            <p:cNvSpPr txBox="1"/>
            <p:nvPr/>
          </p:nvSpPr>
          <p:spPr>
            <a:xfrm>
              <a:off x="1425731" y="3425995"/>
              <a:ext cx="269626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1000" dirty="0">
                  <a:solidFill>
                    <a:srgbClr val="FF8C00"/>
                  </a:solidFill>
                </a:rPr>
                <a:t>A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3FDDE88-21A4-DD22-8FC9-A9141D4120E2}"/>
                </a:ext>
              </a:extLst>
            </p:cNvPr>
            <p:cNvSpPr txBox="1"/>
            <p:nvPr/>
          </p:nvSpPr>
          <p:spPr>
            <a:xfrm>
              <a:off x="1970072" y="3409202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8C00"/>
                  </a:solidFill>
                </a:rPr>
                <a:t>C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38C237F-BCCC-1236-1DC1-4EB3035C89BC}"/>
                </a:ext>
              </a:extLst>
            </p:cNvPr>
            <p:cNvSpPr txBox="1"/>
            <p:nvPr/>
          </p:nvSpPr>
          <p:spPr>
            <a:xfrm>
              <a:off x="2586988" y="3409202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8C00"/>
                  </a:solidFill>
                </a:rPr>
                <a:t>D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6E3551C-8353-4FDF-FFDE-8813569F5A42}"/>
                </a:ext>
              </a:extLst>
            </p:cNvPr>
            <p:cNvSpPr txBox="1"/>
            <p:nvPr/>
          </p:nvSpPr>
          <p:spPr>
            <a:xfrm>
              <a:off x="3004000" y="3409201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8C00"/>
                  </a:solidFill>
                </a:rPr>
                <a:t>E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AB6F19D-E04A-4E69-6F5D-EBF7F1C0BF34}"/>
              </a:ext>
            </a:extLst>
          </p:cNvPr>
          <p:cNvGrpSpPr/>
          <p:nvPr/>
        </p:nvGrpSpPr>
        <p:grpSpPr>
          <a:xfrm>
            <a:off x="1096046" y="3878120"/>
            <a:ext cx="3346305" cy="595239"/>
            <a:chOff x="689645" y="3852722"/>
            <a:chExt cx="3346305" cy="595239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513D306A-CCF5-135B-3E55-C233646E45C6}"/>
                </a:ext>
              </a:extLst>
            </p:cNvPr>
            <p:cNvGrpSpPr/>
            <p:nvPr/>
          </p:nvGrpSpPr>
          <p:grpSpPr>
            <a:xfrm>
              <a:off x="689645" y="3921606"/>
              <a:ext cx="3346282" cy="91622"/>
              <a:chOff x="689645" y="3921606"/>
              <a:chExt cx="3346282" cy="9162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62E28A1-840E-969A-8DC5-0A94DC6BAC63}"/>
                  </a:ext>
                </a:extLst>
              </p:cNvPr>
              <p:cNvSpPr/>
              <p:nvPr/>
            </p:nvSpPr>
            <p:spPr>
              <a:xfrm>
                <a:off x="689645" y="3921606"/>
                <a:ext cx="962812" cy="91622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531A510-844C-9F11-CA46-4CEE16DA3C16}"/>
                  </a:ext>
                </a:extLst>
              </p:cNvPr>
              <p:cNvSpPr/>
              <p:nvPr/>
            </p:nvSpPr>
            <p:spPr>
              <a:xfrm>
                <a:off x="2118862" y="3921606"/>
                <a:ext cx="611166" cy="91622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D06A770-7E7B-E122-3D13-AC350D1AE873}"/>
                  </a:ext>
                </a:extLst>
              </p:cNvPr>
              <p:cNvSpPr/>
              <p:nvPr/>
            </p:nvSpPr>
            <p:spPr>
              <a:xfrm>
                <a:off x="3146958" y="3921606"/>
                <a:ext cx="888969" cy="91622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7840396-AD25-AEC5-56D1-1AAD419C2E34}"/>
                  </a:ext>
                </a:extLst>
              </p:cNvPr>
              <p:cNvCxnSpPr>
                <a:cxnSpLocks/>
                <a:stCxn id="14" idx="3"/>
                <a:endCxn id="15" idx="1"/>
              </p:cNvCxnSpPr>
              <p:nvPr/>
            </p:nvCxnSpPr>
            <p:spPr>
              <a:xfrm>
                <a:off x="1652457" y="3967417"/>
                <a:ext cx="466405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130BCBB-90D6-73ED-A7CE-3B189E4F07EF}"/>
                  </a:ext>
                </a:extLst>
              </p:cNvPr>
              <p:cNvCxnSpPr>
                <a:cxnSpLocks/>
                <a:stCxn id="15" idx="3"/>
                <a:endCxn id="16" idx="1"/>
              </p:cNvCxnSpPr>
              <p:nvPr/>
            </p:nvCxnSpPr>
            <p:spPr>
              <a:xfrm>
                <a:off x="2730028" y="3967417"/>
                <a:ext cx="416930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E9E35201-EEF7-2B56-CB4C-9F2CF1A0E987}"/>
                </a:ext>
              </a:extLst>
            </p:cNvPr>
            <p:cNvGrpSpPr/>
            <p:nvPr/>
          </p:nvGrpSpPr>
          <p:grpSpPr>
            <a:xfrm>
              <a:off x="773970" y="4093874"/>
              <a:ext cx="3261980" cy="91622"/>
              <a:chOff x="773970" y="4093874"/>
              <a:chExt cx="3261980" cy="91622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A5C8E43-3124-AC52-111A-7CE8AAD12FE4}"/>
                  </a:ext>
                </a:extLst>
              </p:cNvPr>
              <p:cNvSpPr/>
              <p:nvPr/>
            </p:nvSpPr>
            <p:spPr>
              <a:xfrm>
                <a:off x="773970" y="4093874"/>
                <a:ext cx="878510" cy="91622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877228F-8CE7-C41C-41A4-C9F9D75D0CA1}"/>
                  </a:ext>
                </a:extLst>
              </p:cNvPr>
              <p:cNvSpPr/>
              <p:nvPr/>
            </p:nvSpPr>
            <p:spPr>
              <a:xfrm>
                <a:off x="2118884" y="4093874"/>
                <a:ext cx="611166" cy="91622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683A6BE2-A81C-9085-585D-6A713ADEEB3C}"/>
                  </a:ext>
                </a:extLst>
              </p:cNvPr>
              <p:cNvSpPr/>
              <p:nvPr/>
            </p:nvSpPr>
            <p:spPr>
              <a:xfrm>
                <a:off x="3146981" y="4093874"/>
                <a:ext cx="888969" cy="91622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19514A3-DF72-865F-1AC8-C0BC7C49550D}"/>
                  </a:ext>
                </a:extLst>
              </p:cNvPr>
              <p:cNvCxnSpPr>
                <a:cxnSpLocks/>
                <a:stCxn id="68" idx="3"/>
                <a:endCxn id="69" idx="1"/>
              </p:cNvCxnSpPr>
              <p:nvPr/>
            </p:nvCxnSpPr>
            <p:spPr>
              <a:xfrm>
                <a:off x="1652480" y="4139685"/>
                <a:ext cx="466404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8441439-232A-7614-90D1-12E3C35AC1FE}"/>
                  </a:ext>
                </a:extLst>
              </p:cNvPr>
              <p:cNvCxnSpPr>
                <a:cxnSpLocks/>
                <a:stCxn id="69" idx="3"/>
                <a:endCxn id="70" idx="1"/>
              </p:cNvCxnSpPr>
              <p:nvPr/>
            </p:nvCxnSpPr>
            <p:spPr>
              <a:xfrm>
                <a:off x="2730050" y="4139685"/>
                <a:ext cx="416931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FCED868-4BBA-D36C-73E6-B4259B7DE1EE}"/>
                </a:ext>
              </a:extLst>
            </p:cNvPr>
            <p:cNvCxnSpPr>
              <a:cxnSpLocks/>
            </p:cNvCxnSpPr>
            <p:nvPr/>
          </p:nvCxnSpPr>
          <p:spPr>
            <a:xfrm>
              <a:off x="1652457" y="3857398"/>
              <a:ext cx="0" cy="395986"/>
            </a:xfrm>
            <a:prstGeom prst="line">
              <a:avLst/>
            </a:prstGeom>
            <a:ln w="9525">
              <a:solidFill>
                <a:srgbClr val="FF8C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B2D8777-B8EF-7025-A679-E31B372F9388}"/>
                </a:ext>
              </a:extLst>
            </p:cNvPr>
            <p:cNvCxnSpPr>
              <a:cxnSpLocks/>
            </p:cNvCxnSpPr>
            <p:nvPr/>
          </p:nvCxnSpPr>
          <p:spPr>
            <a:xfrm>
              <a:off x="2116837" y="3858001"/>
              <a:ext cx="0" cy="395986"/>
            </a:xfrm>
            <a:prstGeom prst="line">
              <a:avLst/>
            </a:prstGeom>
            <a:ln w="9525">
              <a:solidFill>
                <a:srgbClr val="FF8C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5EAB7E3-2520-888F-FDFD-88A69B835545}"/>
                </a:ext>
              </a:extLst>
            </p:cNvPr>
            <p:cNvCxnSpPr>
              <a:cxnSpLocks/>
            </p:cNvCxnSpPr>
            <p:nvPr/>
          </p:nvCxnSpPr>
          <p:spPr>
            <a:xfrm>
              <a:off x="2727744" y="3854401"/>
              <a:ext cx="0" cy="395986"/>
            </a:xfrm>
            <a:prstGeom prst="line">
              <a:avLst/>
            </a:prstGeom>
            <a:ln w="9525">
              <a:solidFill>
                <a:srgbClr val="FF8C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DF17A2E-0288-1AA3-3F59-EC08CD1E2C93}"/>
                </a:ext>
              </a:extLst>
            </p:cNvPr>
            <p:cNvCxnSpPr>
              <a:cxnSpLocks/>
            </p:cNvCxnSpPr>
            <p:nvPr/>
          </p:nvCxnSpPr>
          <p:spPr>
            <a:xfrm>
              <a:off x="3147257" y="3852722"/>
              <a:ext cx="0" cy="395986"/>
            </a:xfrm>
            <a:prstGeom prst="line">
              <a:avLst/>
            </a:prstGeom>
            <a:ln w="9525">
              <a:solidFill>
                <a:srgbClr val="FF8C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F7F8527-F335-9AAE-938F-40E7E26A4084}"/>
                </a:ext>
              </a:extLst>
            </p:cNvPr>
            <p:cNvSpPr txBox="1"/>
            <p:nvPr/>
          </p:nvSpPr>
          <p:spPr>
            <a:xfrm>
              <a:off x="1512428" y="4201740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8C00"/>
                  </a:solidFill>
                </a:rPr>
                <a:t>B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2A3CF24-6FAF-9E65-FF71-6FCDE284891C}"/>
                </a:ext>
              </a:extLst>
            </p:cNvPr>
            <p:cNvSpPr txBox="1"/>
            <p:nvPr/>
          </p:nvSpPr>
          <p:spPr>
            <a:xfrm>
              <a:off x="1971470" y="4197807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8C00"/>
                  </a:solidFill>
                </a:rPr>
                <a:t>C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81A642-C1B9-4840-1115-13BB0A0E460D}"/>
                </a:ext>
              </a:extLst>
            </p:cNvPr>
            <p:cNvSpPr txBox="1"/>
            <p:nvPr/>
          </p:nvSpPr>
          <p:spPr>
            <a:xfrm>
              <a:off x="2578760" y="4197141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8C00"/>
                  </a:solidFill>
                </a:rPr>
                <a:t>D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39B70DA-CAF5-C08D-A2AC-5E6079B8E37B}"/>
                </a:ext>
              </a:extLst>
            </p:cNvPr>
            <p:cNvSpPr txBox="1"/>
            <p:nvPr/>
          </p:nvSpPr>
          <p:spPr>
            <a:xfrm>
              <a:off x="3007313" y="4197141"/>
              <a:ext cx="2696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FF8C00"/>
                  </a:solidFill>
                </a:rPr>
                <a:t>E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1E7A8D48-CC48-6E18-3DC7-030C52A17D48}"/>
              </a:ext>
            </a:extLst>
          </p:cNvPr>
          <p:cNvSpPr txBox="1"/>
          <p:nvPr/>
        </p:nvSpPr>
        <p:spPr>
          <a:xfrm>
            <a:off x="-1743" y="2750060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666666"/>
                </a:solidFill>
              </a:rPr>
              <a:t>group_1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FAA2A4F-0F30-5873-1B10-CB7AADB0CB49}"/>
              </a:ext>
            </a:extLst>
          </p:cNvPr>
          <p:cNvSpPr txBox="1"/>
          <p:nvPr/>
        </p:nvSpPr>
        <p:spPr>
          <a:xfrm>
            <a:off x="5547895" y="2804190"/>
            <a:ext cx="32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666666"/>
                </a:solidFill>
              </a:rPr>
              <a:t>this shift in group_2 will be corrected to A, and all reads will be grouped together.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24729B1-35E1-AE6D-4813-44F021590389}"/>
              </a:ext>
            </a:extLst>
          </p:cNvPr>
          <p:cNvSpPr txBox="1"/>
          <p:nvPr/>
        </p:nvSpPr>
        <p:spPr>
          <a:xfrm>
            <a:off x="5547895" y="3409201"/>
            <a:ext cx="32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666666"/>
                </a:solidFill>
              </a:rPr>
              <a:t>this shift in group_2 will not be corrected. They will be kept as two groups.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84E9D73-FEAC-8829-C1E4-49CC7ED880E4}"/>
              </a:ext>
            </a:extLst>
          </p:cNvPr>
          <p:cNvSpPr txBox="1"/>
          <p:nvPr/>
        </p:nvSpPr>
        <p:spPr>
          <a:xfrm>
            <a:off x="-1743" y="3937388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666666"/>
                </a:solidFill>
              </a:rPr>
              <a:t>group_2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D1E53BD-B539-6BE6-2559-9B83268E0595}"/>
              </a:ext>
            </a:extLst>
          </p:cNvPr>
          <p:cNvSpPr txBox="1"/>
          <p:nvPr/>
        </p:nvSpPr>
        <p:spPr>
          <a:xfrm>
            <a:off x="5217300" y="2320781"/>
            <a:ext cx="3198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666666"/>
                </a:solidFill>
              </a:rPr>
              <a:t>During transcript identification of </a:t>
            </a:r>
            <a:r>
              <a:rPr lang="en-US" sz="1200" dirty="0" err="1">
                <a:solidFill>
                  <a:srgbClr val="666666"/>
                </a:solidFill>
              </a:rPr>
              <a:t>IsoTools</a:t>
            </a:r>
            <a:r>
              <a:rPr lang="en-US" sz="1200" dirty="0">
                <a:solidFill>
                  <a:srgbClr val="666666"/>
                </a:solidFill>
              </a:rPr>
              <a:t>, …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B485975-75E7-F2E6-B71F-CB628B34F2CC}"/>
              </a:ext>
            </a:extLst>
          </p:cNvPr>
          <p:cNvSpPr txBox="1"/>
          <p:nvPr/>
        </p:nvSpPr>
        <p:spPr>
          <a:xfrm>
            <a:off x="5547895" y="4017875"/>
            <a:ext cx="32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666666"/>
                </a:solidFill>
              </a:rPr>
              <a:t>this shift in group_2 will not be corrected. They are errors and will be discarded.</a:t>
            </a:r>
          </a:p>
        </p:txBody>
      </p:sp>
      <p:pic>
        <p:nvPicPr>
          <p:cNvPr id="116" name="Graphic 115" descr="Tick with solid fill">
            <a:extLst>
              <a:ext uri="{FF2B5EF4-FFF2-40B4-BE49-F238E27FC236}">
                <a16:creationId xmlns:a16="http://schemas.microsoft.com/office/drawing/2014/main" id="{00976309-9055-0003-F02F-DF9E35985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1239" y="3403422"/>
            <a:ext cx="252000" cy="252000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E7E57FFD-BD01-1262-A65D-E875273C55E1}"/>
              </a:ext>
            </a:extLst>
          </p:cNvPr>
          <p:cNvSpPr>
            <a:spLocks noChangeAspect="1"/>
          </p:cNvSpPr>
          <p:nvPr/>
        </p:nvSpPr>
        <p:spPr>
          <a:xfrm>
            <a:off x="5391302" y="2885679"/>
            <a:ext cx="108000" cy="108000"/>
          </a:xfrm>
          <a:prstGeom prst="rect">
            <a:avLst/>
          </a:prstGeom>
          <a:noFill/>
          <a:ln w="12700">
            <a:solidFill>
              <a:srgbClr val="6666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22A5676-A9F0-D5A1-D288-E2B77D2016C0}"/>
              </a:ext>
            </a:extLst>
          </p:cNvPr>
          <p:cNvSpPr>
            <a:spLocks noChangeAspect="1"/>
          </p:cNvSpPr>
          <p:nvPr/>
        </p:nvSpPr>
        <p:spPr>
          <a:xfrm>
            <a:off x="5391302" y="3495105"/>
            <a:ext cx="108000" cy="108000"/>
          </a:xfrm>
          <a:prstGeom prst="rect">
            <a:avLst/>
          </a:prstGeom>
          <a:noFill/>
          <a:ln w="12700">
            <a:solidFill>
              <a:srgbClr val="6666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84ACBCC-70EC-F33F-4431-78CAF97B9F76}"/>
              </a:ext>
            </a:extLst>
          </p:cNvPr>
          <p:cNvSpPr>
            <a:spLocks noChangeAspect="1"/>
          </p:cNvSpPr>
          <p:nvPr/>
        </p:nvSpPr>
        <p:spPr>
          <a:xfrm>
            <a:off x="5393732" y="4104531"/>
            <a:ext cx="108000" cy="108000"/>
          </a:xfrm>
          <a:prstGeom prst="rect">
            <a:avLst/>
          </a:prstGeom>
          <a:noFill/>
          <a:ln w="12700">
            <a:solidFill>
              <a:srgbClr val="6666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8" grpId="1"/>
      <p:bldP spid="109" grpId="0"/>
      <p:bldP spid="112" grpId="0"/>
      <p:bldP spid="113" grpId="0"/>
      <p:bldP spid="113" grpId="1"/>
      <p:bldP spid="117" grpId="0" animBg="1"/>
      <p:bldP spid="117" grpId="1" animBg="1"/>
      <p:bldP spid="118" grpId="0" animBg="1"/>
      <p:bldP spid="119" grpId="0" animBg="1"/>
      <p:bldP spid="11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67191-9818-C1A9-DFC2-FDA04A13C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>
            <a:extLst>
              <a:ext uri="{FF2B5EF4-FFF2-40B4-BE49-F238E27FC236}">
                <a16:creationId xmlns:a16="http://schemas.microsoft.com/office/drawing/2014/main" id="{6CEEE0E1-7E1B-95FD-A8F6-7485179589C7}"/>
              </a:ext>
            </a:extLst>
          </p:cNvPr>
          <p:cNvSpPr/>
          <p:nvPr/>
        </p:nvSpPr>
        <p:spPr>
          <a:xfrm>
            <a:off x="285749" y="72510"/>
            <a:ext cx="1057982" cy="36933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Outline</a:t>
            </a:r>
            <a:endParaRPr lang="en-US" sz="2400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8CABC7EF-FCCE-C67B-AD9E-DAA9D0D50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7623" y="4890857"/>
            <a:ext cx="2057400" cy="274637"/>
          </a:xfrm>
        </p:spPr>
        <p:txBody>
          <a:bodyPr anchor="ctr"/>
          <a:lstStyle/>
          <a:p>
            <a:fld id="{38FB3DE5-0BF2-9949-8E8E-62041A1EAFCC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35A4BDF9-7948-DE5F-4B1B-6D14B8AE0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40" y="768325"/>
            <a:ext cx="1242546" cy="803720"/>
          </a:xfrm>
          <a:prstGeom prst="rect">
            <a:avLst/>
          </a:prstGeom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4DD61963-F48D-ABF6-1406-E09CED851B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6280" y="939012"/>
          <a:ext cx="4214648" cy="3391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D116B97-2E4C-6CBA-1714-3218F7B7F888}"/>
              </a:ext>
            </a:extLst>
          </p:cNvPr>
          <p:cNvSpPr/>
          <p:nvPr/>
        </p:nvSpPr>
        <p:spPr>
          <a:xfrm>
            <a:off x="5447565" y="2037129"/>
            <a:ext cx="1991601" cy="1194960"/>
          </a:xfrm>
          <a:prstGeom prst="rect">
            <a:avLst/>
          </a:prstGeom>
          <a:solidFill>
            <a:srgbClr val="C4816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756"/>
              </a:spcAft>
            </a:pPr>
            <a:r>
              <a:rPr lang="en-US" dirty="0"/>
              <a:t>Gene model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421502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1204 L -0.20469 -0.01204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60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P spid="3" grpId="0" animBg="1"/>
      <p:bldP spid="3" grpId="1" animBg="1"/>
      <p:bldP spid="3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EC2EF-4F33-3E66-EF7C-D6F3B4E00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DF88127-6E65-D693-D415-592A81258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5641BD-7B10-4A3E-A9A4-0371E8E594A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A3B5D80-9191-75D3-4095-9195061A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000" dirty="0"/>
              <a:t>Transcript identification – structural variation</a:t>
            </a:r>
            <a:endParaRPr lang="en-US" sz="2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5461EB1-204B-450E-594B-29FF3513E4F1}"/>
              </a:ext>
            </a:extLst>
          </p:cNvPr>
          <p:cNvGrpSpPr>
            <a:grpSpLocks noChangeAspect="1"/>
          </p:cNvGrpSpPr>
          <p:nvPr/>
        </p:nvGrpSpPr>
        <p:grpSpPr>
          <a:xfrm>
            <a:off x="4671344" y="1826730"/>
            <a:ext cx="3351520" cy="2689236"/>
            <a:chOff x="-235981" y="449534"/>
            <a:chExt cx="7422997" cy="5956160"/>
          </a:xfrm>
        </p:grpSpPr>
        <p:pic>
          <p:nvPicPr>
            <p:cNvPr id="21" name="Content Placeholder 14">
              <a:extLst>
                <a:ext uri="{FF2B5EF4-FFF2-40B4-BE49-F238E27FC236}">
                  <a16:creationId xmlns:a16="http://schemas.microsoft.com/office/drawing/2014/main" id="{88EBC0D6-6E51-2355-1588-417492F79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80" b="580"/>
            <a:stretch/>
          </p:blipFill>
          <p:spPr>
            <a:xfrm>
              <a:off x="-235981" y="449534"/>
              <a:ext cx="7422997" cy="5956160"/>
            </a:xfrm>
            <a:prstGeom prst="rect">
              <a:avLst/>
            </a:prstGeom>
          </p:spPr>
        </p:pic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69793B5D-9DE8-889F-D106-15595E92CF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4400" y="3304800"/>
              <a:ext cx="2628000" cy="2340000"/>
            </a:xfrm>
            <a:prstGeom prst="triangle">
              <a:avLst/>
            </a:prstGeom>
            <a:solidFill>
              <a:srgbClr val="6495ED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83F28FFE-EA46-E9FA-4B41-AF10909D8A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2400" y="3304800"/>
              <a:ext cx="2628000" cy="2340000"/>
            </a:xfrm>
            <a:prstGeom prst="triangle">
              <a:avLst/>
            </a:prstGeom>
            <a:solidFill>
              <a:srgbClr val="6B8E22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FD8DDD19-AA6D-9E8D-8FF5-05987AD469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8400" y="980830"/>
              <a:ext cx="2628000" cy="2340000"/>
            </a:xfrm>
            <a:prstGeom prst="triangle">
              <a:avLst/>
            </a:prstGeom>
            <a:solidFill>
              <a:srgbClr val="DB7094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BF14952-CE04-3F22-3C01-F96612803FDC}"/>
              </a:ext>
            </a:extLst>
          </p:cNvPr>
          <p:cNvGrpSpPr/>
          <p:nvPr/>
        </p:nvGrpSpPr>
        <p:grpSpPr>
          <a:xfrm>
            <a:off x="935863" y="1383618"/>
            <a:ext cx="1256044" cy="591884"/>
            <a:chOff x="2134408" y="1928822"/>
            <a:chExt cx="1674725" cy="78917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C3813DB-7514-E404-BC5F-FD98E5C4849E}"/>
                </a:ext>
              </a:extLst>
            </p:cNvPr>
            <p:cNvGrpSpPr/>
            <p:nvPr/>
          </p:nvGrpSpPr>
          <p:grpSpPr>
            <a:xfrm>
              <a:off x="2134408" y="1928822"/>
              <a:ext cx="1674725" cy="129600"/>
              <a:chOff x="2134408" y="1928822"/>
              <a:chExt cx="1674725" cy="1296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875BF8A-139F-9309-5B72-C6B4E60E3012}"/>
                  </a:ext>
                </a:extLst>
              </p:cNvPr>
              <p:cNvSpPr/>
              <p:nvPr/>
            </p:nvSpPr>
            <p:spPr>
              <a:xfrm>
                <a:off x="2134408" y="1928822"/>
                <a:ext cx="540000" cy="129600"/>
              </a:xfrm>
              <a:prstGeom prst="rect">
                <a:avLst/>
              </a:prstGeom>
              <a:solidFill>
                <a:srgbClr val="6495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C8404A7-4872-3006-E5B3-2C6F4F76051B}"/>
                  </a:ext>
                </a:extLst>
              </p:cNvPr>
              <p:cNvSpPr/>
              <p:nvPr/>
            </p:nvSpPr>
            <p:spPr>
              <a:xfrm>
                <a:off x="2897736" y="1928822"/>
                <a:ext cx="288000" cy="129600"/>
              </a:xfrm>
              <a:prstGeom prst="rect">
                <a:avLst/>
              </a:prstGeom>
              <a:solidFill>
                <a:srgbClr val="6495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D882A7F-D501-93BA-1F42-8A7EDAD03CE5}"/>
                  </a:ext>
                </a:extLst>
              </p:cNvPr>
              <p:cNvSpPr/>
              <p:nvPr/>
            </p:nvSpPr>
            <p:spPr>
              <a:xfrm>
                <a:off x="3305134" y="1928822"/>
                <a:ext cx="503999" cy="129600"/>
              </a:xfrm>
              <a:prstGeom prst="rect">
                <a:avLst/>
              </a:prstGeom>
              <a:solidFill>
                <a:srgbClr val="6495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9" name="Right Arrow 28">
                <a:extLst>
                  <a:ext uri="{FF2B5EF4-FFF2-40B4-BE49-F238E27FC236}">
                    <a16:creationId xmlns:a16="http://schemas.microsoft.com/office/drawing/2014/main" id="{92B13B2D-FD14-457A-7B23-50789DF13496}"/>
                  </a:ext>
                </a:extLst>
              </p:cNvPr>
              <p:cNvSpPr/>
              <p:nvPr/>
            </p:nvSpPr>
            <p:spPr>
              <a:xfrm>
                <a:off x="2567608" y="1938974"/>
                <a:ext cx="800656" cy="108000"/>
              </a:xfrm>
              <a:prstGeom prst="rightArrow">
                <a:avLst>
                  <a:gd name="adj1" fmla="val 50000"/>
                  <a:gd name="adj2" fmla="val 29433"/>
                </a:avLst>
              </a:prstGeom>
              <a:solidFill>
                <a:srgbClr val="6495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B6E5067-F36B-A041-6ECD-1FD9300E1FEB}"/>
                </a:ext>
              </a:extLst>
            </p:cNvPr>
            <p:cNvGrpSpPr/>
            <p:nvPr/>
          </p:nvGrpSpPr>
          <p:grpSpPr>
            <a:xfrm>
              <a:off x="2466124" y="2149022"/>
              <a:ext cx="1339174" cy="142378"/>
              <a:chOff x="2469959" y="1922269"/>
              <a:chExt cx="1339174" cy="142378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C275A7A-B4A4-0EB4-59E7-27393122D1D1}"/>
                  </a:ext>
                </a:extLst>
              </p:cNvPr>
              <p:cNvSpPr/>
              <p:nvPr/>
            </p:nvSpPr>
            <p:spPr>
              <a:xfrm>
                <a:off x="2469959" y="1922269"/>
                <a:ext cx="208284" cy="129600"/>
              </a:xfrm>
              <a:prstGeom prst="rect">
                <a:avLst/>
              </a:prstGeom>
              <a:solidFill>
                <a:srgbClr val="6495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E958892-D9B7-52A4-FC00-84E1B191863E}"/>
                  </a:ext>
                </a:extLst>
              </p:cNvPr>
              <p:cNvSpPr/>
              <p:nvPr/>
            </p:nvSpPr>
            <p:spPr>
              <a:xfrm>
                <a:off x="2751936" y="1935047"/>
                <a:ext cx="432000" cy="129600"/>
              </a:xfrm>
              <a:prstGeom prst="rect">
                <a:avLst/>
              </a:prstGeom>
              <a:solidFill>
                <a:srgbClr val="6495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7F76C5D-8A68-655D-D455-649ACFD52CF3}"/>
                  </a:ext>
                </a:extLst>
              </p:cNvPr>
              <p:cNvSpPr/>
              <p:nvPr/>
            </p:nvSpPr>
            <p:spPr>
              <a:xfrm>
                <a:off x="3305134" y="1928822"/>
                <a:ext cx="503999" cy="129600"/>
              </a:xfrm>
              <a:prstGeom prst="rect">
                <a:avLst/>
              </a:prstGeom>
              <a:solidFill>
                <a:srgbClr val="6495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5" name="Right Arrow 34">
                <a:extLst>
                  <a:ext uri="{FF2B5EF4-FFF2-40B4-BE49-F238E27FC236}">
                    <a16:creationId xmlns:a16="http://schemas.microsoft.com/office/drawing/2014/main" id="{D16459C4-1E6C-414F-82A4-B884025F60BA}"/>
                  </a:ext>
                </a:extLst>
              </p:cNvPr>
              <p:cNvSpPr/>
              <p:nvPr/>
            </p:nvSpPr>
            <p:spPr>
              <a:xfrm>
                <a:off x="2567608" y="1938974"/>
                <a:ext cx="800656" cy="108000"/>
              </a:xfrm>
              <a:prstGeom prst="rightArrow">
                <a:avLst>
                  <a:gd name="adj1" fmla="val 50000"/>
                  <a:gd name="adj2" fmla="val 29433"/>
                </a:avLst>
              </a:prstGeom>
              <a:solidFill>
                <a:srgbClr val="6495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A73A8D1-0F21-A5BD-ABEE-B2D5B853E78D}"/>
                </a:ext>
              </a:extLst>
            </p:cNvPr>
            <p:cNvGrpSpPr/>
            <p:nvPr/>
          </p:nvGrpSpPr>
          <p:grpSpPr>
            <a:xfrm>
              <a:off x="2556421" y="2368800"/>
              <a:ext cx="1245360" cy="129600"/>
              <a:chOff x="2563773" y="1928822"/>
              <a:chExt cx="1245360" cy="12960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A4D8587-DB23-C37F-5395-3E308D039647}"/>
                  </a:ext>
                </a:extLst>
              </p:cNvPr>
              <p:cNvSpPr/>
              <p:nvPr/>
            </p:nvSpPr>
            <p:spPr>
              <a:xfrm>
                <a:off x="2563773" y="1928822"/>
                <a:ext cx="110634" cy="129600"/>
              </a:xfrm>
              <a:prstGeom prst="rect">
                <a:avLst/>
              </a:prstGeom>
              <a:solidFill>
                <a:srgbClr val="6495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D9200CC-4805-74C1-8D54-A5B6AE6213A7}"/>
                  </a:ext>
                </a:extLst>
              </p:cNvPr>
              <p:cNvSpPr/>
              <p:nvPr/>
            </p:nvSpPr>
            <p:spPr>
              <a:xfrm>
                <a:off x="2897736" y="1928822"/>
                <a:ext cx="288000" cy="129600"/>
              </a:xfrm>
              <a:prstGeom prst="rect">
                <a:avLst/>
              </a:prstGeom>
              <a:solidFill>
                <a:srgbClr val="6495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13A1012-CD77-A0E3-6611-90E4DB8AD058}"/>
                  </a:ext>
                </a:extLst>
              </p:cNvPr>
              <p:cNvSpPr/>
              <p:nvPr/>
            </p:nvSpPr>
            <p:spPr>
              <a:xfrm>
                <a:off x="3305134" y="1928822"/>
                <a:ext cx="503999" cy="129600"/>
              </a:xfrm>
              <a:prstGeom prst="rect">
                <a:avLst/>
              </a:prstGeom>
              <a:solidFill>
                <a:srgbClr val="6495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0" name="Right Arrow 39">
                <a:extLst>
                  <a:ext uri="{FF2B5EF4-FFF2-40B4-BE49-F238E27FC236}">
                    <a16:creationId xmlns:a16="http://schemas.microsoft.com/office/drawing/2014/main" id="{BE74554A-C3BA-FBED-0117-14161322380B}"/>
                  </a:ext>
                </a:extLst>
              </p:cNvPr>
              <p:cNvSpPr/>
              <p:nvPr/>
            </p:nvSpPr>
            <p:spPr>
              <a:xfrm>
                <a:off x="2567608" y="1938974"/>
                <a:ext cx="800656" cy="108000"/>
              </a:xfrm>
              <a:prstGeom prst="rightArrow">
                <a:avLst>
                  <a:gd name="adj1" fmla="val 50000"/>
                  <a:gd name="adj2" fmla="val 29433"/>
                </a:avLst>
              </a:prstGeom>
              <a:solidFill>
                <a:srgbClr val="6495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057283D-2616-EAFD-1F97-5F6D90437301}"/>
                </a:ext>
              </a:extLst>
            </p:cNvPr>
            <p:cNvGrpSpPr/>
            <p:nvPr/>
          </p:nvGrpSpPr>
          <p:grpSpPr>
            <a:xfrm>
              <a:off x="2276957" y="2588400"/>
              <a:ext cx="1529557" cy="129600"/>
              <a:chOff x="2279576" y="1928822"/>
              <a:chExt cx="1529557" cy="12960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C54CB10-61E6-9B7F-6A9A-C51354BA82DB}"/>
                  </a:ext>
                </a:extLst>
              </p:cNvPr>
              <p:cNvSpPr/>
              <p:nvPr/>
            </p:nvSpPr>
            <p:spPr>
              <a:xfrm>
                <a:off x="2279576" y="1928822"/>
                <a:ext cx="394832" cy="129600"/>
              </a:xfrm>
              <a:prstGeom prst="rect">
                <a:avLst/>
              </a:prstGeom>
              <a:solidFill>
                <a:srgbClr val="6495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98E26C5-FFE9-AE3D-BABB-FB9D3A49A7D3}"/>
                  </a:ext>
                </a:extLst>
              </p:cNvPr>
              <p:cNvSpPr/>
              <p:nvPr/>
            </p:nvSpPr>
            <p:spPr>
              <a:xfrm>
                <a:off x="2897736" y="1928822"/>
                <a:ext cx="288000" cy="129600"/>
              </a:xfrm>
              <a:prstGeom prst="rect">
                <a:avLst/>
              </a:prstGeom>
              <a:solidFill>
                <a:srgbClr val="6495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0AA9C1F-2BB9-137B-9ED0-67CDB4D1B1CA}"/>
                  </a:ext>
                </a:extLst>
              </p:cNvPr>
              <p:cNvSpPr/>
              <p:nvPr/>
            </p:nvSpPr>
            <p:spPr>
              <a:xfrm>
                <a:off x="3305134" y="1928822"/>
                <a:ext cx="503999" cy="129600"/>
              </a:xfrm>
              <a:prstGeom prst="rect">
                <a:avLst/>
              </a:prstGeom>
              <a:solidFill>
                <a:srgbClr val="6495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5" name="Right Arrow 44">
                <a:extLst>
                  <a:ext uri="{FF2B5EF4-FFF2-40B4-BE49-F238E27FC236}">
                    <a16:creationId xmlns:a16="http://schemas.microsoft.com/office/drawing/2014/main" id="{56961EA9-32BB-CD3E-83B1-6E62D57541BA}"/>
                  </a:ext>
                </a:extLst>
              </p:cNvPr>
              <p:cNvSpPr/>
              <p:nvPr/>
            </p:nvSpPr>
            <p:spPr>
              <a:xfrm>
                <a:off x="2567608" y="1938974"/>
                <a:ext cx="800656" cy="108000"/>
              </a:xfrm>
              <a:prstGeom prst="rightArrow">
                <a:avLst>
                  <a:gd name="adj1" fmla="val 50000"/>
                  <a:gd name="adj2" fmla="val 29433"/>
                </a:avLst>
              </a:prstGeom>
              <a:solidFill>
                <a:srgbClr val="6495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E8D2373-12B8-3FB4-9E7E-74DD6C7FF999}"/>
              </a:ext>
            </a:extLst>
          </p:cNvPr>
          <p:cNvGrpSpPr/>
          <p:nvPr/>
        </p:nvGrpSpPr>
        <p:grpSpPr>
          <a:xfrm>
            <a:off x="935377" y="2850064"/>
            <a:ext cx="1256044" cy="591300"/>
            <a:chOff x="2134800" y="2808000"/>
            <a:chExt cx="1674725" cy="78840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D41C16D-0D93-5E97-3620-7A2D450CB457}"/>
                </a:ext>
              </a:extLst>
            </p:cNvPr>
            <p:cNvGrpSpPr/>
            <p:nvPr/>
          </p:nvGrpSpPr>
          <p:grpSpPr>
            <a:xfrm>
              <a:off x="2134800" y="2808000"/>
              <a:ext cx="1674725" cy="129600"/>
              <a:chOff x="2134408" y="1928822"/>
              <a:chExt cx="1674725" cy="129600"/>
            </a:xfrm>
            <a:solidFill>
              <a:srgbClr val="DB7094"/>
            </a:solidFill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D1BC884-FF03-5F5A-216D-020249F56582}"/>
                  </a:ext>
                </a:extLst>
              </p:cNvPr>
              <p:cNvSpPr/>
              <p:nvPr/>
            </p:nvSpPr>
            <p:spPr>
              <a:xfrm>
                <a:off x="2134408" y="1928822"/>
                <a:ext cx="540000" cy="12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0B477DF-2BA3-B3EC-BDEE-5A6E6BEA498D}"/>
                  </a:ext>
                </a:extLst>
              </p:cNvPr>
              <p:cNvSpPr/>
              <p:nvPr/>
            </p:nvSpPr>
            <p:spPr>
              <a:xfrm>
                <a:off x="2897736" y="1928822"/>
                <a:ext cx="288000" cy="12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2C3D240-5E7D-7901-E91F-435B59DC4799}"/>
                  </a:ext>
                </a:extLst>
              </p:cNvPr>
              <p:cNvSpPr/>
              <p:nvPr/>
            </p:nvSpPr>
            <p:spPr>
              <a:xfrm>
                <a:off x="3305134" y="1928822"/>
                <a:ext cx="503999" cy="12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0" name="Right Arrow 49">
                <a:extLst>
                  <a:ext uri="{FF2B5EF4-FFF2-40B4-BE49-F238E27FC236}">
                    <a16:creationId xmlns:a16="http://schemas.microsoft.com/office/drawing/2014/main" id="{A84C144B-C085-E0E4-9B27-D5E11A9E3101}"/>
                  </a:ext>
                </a:extLst>
              </p:cNvPr>
              <p:cNvSpPr/>
              <p:nvPr/>
            </p:nvSpPr>
            <p:spPr>
              <a:xfrm>
                <a:off x="2567608" y="1938974"/>
                <a:ext cx="800656" cy="108000"/>
              </a:xfrm>
              <a:prstGeom prst="rightArrow">
                <a:avLst>
                  <a:gd name="adj1" fmla="val 50000"/>
                  <a:gd name="adj2" fmla="val 2943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2B78902-BF1A-33A9-14A8-E9F6ED8A2919}"/>
                </a:ext>
              </a:extLst>
            </p:cNvPr>
            <p:cNvGrpSpPr/>
            <p:nvPr/>
          </p:nvGrpSpPr>
          <p:grpSpPr>
            <a:xfrm>
              <a:off x="2134800" y="3027600"/>
              <a:ext cx="1674725" cy="129600"/>
              <a:chOff x="2134408" y="1928822"/>
              <a:chExt cx="1674725" cy="129600"/>
            </a:xfrm>
            <a:solidFill>
              <a:srgbClr val="DB7094"/>
            </a:solidFill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82246B2-68C4-CD58-DBFC-1DD44AF5D31B}"/>
                  </a:ext>
                </a:extLst>
              </p:cNvPr>
              <p:cNvSpPr/>
              <p:nvPr/>
            </p:nvSpPr>
            <p:spPr>
              <a:xfrm>
                <a:off x="2134408" y="1928822"/>
                <a:ext cx="540000" cy="12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3161DE99-1934-6BA6-AA68-439FB5BEDDD7}"/>
                  </a:ext>
                </a:extLst>
              </p:cNvPr>
              <p:cNvSpPr/>
              <p:nvPr/>
            </p:nvSpPr>
            <p:spPr>
              <a:xfrm>
                <a:off x="3305134" y="1928822"/>
                <a:ext cx="503999" cy="12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Right Arrow 54">
                <a:extLst>
                  <a:ext uri="{FF2B5EF4-FFF2-40B4-BE49-F238E27FC236}">
                    <a16:creationId xmlns:a16="http://schemas.microsoft.com/office/drawing/2014/main" id="{14059987-D97F-94A9-9DE4-E48A1BECF8C6}"/>
                  </a:ext>
                </a:extLst>
              </p:cNvPr>
              <p:cNvSpPr/>
              <p:nvPr/>
            </p:nvSpPr>
            <p:spPr>
              <a:xfrm>
                <a:off x="2567608" y="1938974"/>
                <a:ext cx="800656" cy="108000"/>
              </a:xfrm>
              <a:prstGeom prst="rightArrow">
                <a:avLst>
                  <a:gd name="adj1" fmla="val 50000"/>
                  <a:gd name="adj2" fmla="val 2943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81F9698-48E7-5507-A564-C7CFCEB264FF}"/>
                </a:ext>
              </a:extLst>
            </p:cNvPr>
            <p:cNvGrpSpPr/>
            <p:nvPr/>
          </p:nvGrpSpPr>
          <p:grpSpPr>
            <a:xfrm>
              <a:off x="2134800" y="3247200"/>
              <a:ext cx="1674725" cy="129600"/>
              <a:chOff x="2134408" y="1928822"/>
              <a:chExt cx="1674725" cy="129600"/>
            </a:xfrm>
            <a:solidFill>
              <a:srgbClr val="DB7094"/>
            </a:solidFill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CB21684-8991-6825-0BD3-3233CF10A4E2}"/>
                  </a:ext>
                </a:extLst>
              </p:cNvPr>
              <p:cNvSpPr/>
              <p:nvPr/>
            </p:nvSpPr>
            <p:spPr>
              <a:xfrm>
                <a:off x="2134408" y="1928822"/>
                <a:ext cx="540000" cy="12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4C0ED2D-9E1C-92B9-6D91-3D88106DF0E2}"/>
                  </a:ext>
                </a:extLst>
              </p:cNvPr>
              <p:cNvSpPr/>
              <p:nvPr/>
            </p:nvSpPr>
            <p:spPr>
              <a:xfrm>
                <a:off x="3071272" y="1928822"/>
                <a:ext cx="108000" cy="12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4F3721D-4670-F76B-1790-12792A4A0223}"/>
                  </a:ext>
                </a:extLst>
              </p:cNvPr>
              <p:cNvSpPr/>
              <p:nvPr/>
            </p:nvSpPr>
            <p:spPr>
              <a:xfrm>
                <a:off x="3305134" y="1928822"/>
                <a:ext cx="503999" cy="12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0" name="Right Arrow 59">
                <a:extLst>
                  <a:ext uri="{FF2B5EF4-FFF2-40B4-BE49-F238E27FC236}">
                    <a16:creationId xmlns:a16="http://schemas.microsoft.com/office/drawing/2014/main" id="{EB5F4CAC-25D8-2B50-4D28-C20DE81FA5A0}"/>
                  </a:ext>
                </a:extLst>
              </p:cNvPr>
              <p:cNvSpPr/>
              <p:nvPr/>
            </p:nvSpPr>
            <p:spPr>
              <a:xfrm>
                <a:off x="2567608" y="1938974"/>
                <a:ext cx="800656" cy="108000"/>
              </a:xfrm>
              <a:prstGeom prst="rightArrow">
                <a:avLst>
                  <a:gd name="adj1" fmla="val 50000"/>
                  <a:gd name="adj2" fmla="val 2943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AC6007C-1F8A-6DE1-A6EB-502DFBEB4908}"/>
                </a:ext>
              </a:extLst>
            </p:cNvPr>
            <p:cNvGrpSpPr/>
            <p:nvPr/>
          </p:nvGrpSpPr>
          <p:grpSpPr>
            <a:xfrm>
              <a:off x="2134801" y="3466800"/>
              <a:ext cx="1674724" cy="129600"/>
              <a:chOff x="2134409" y="1928822"/>
              <a:chExt cx="1674724" cy="129600"/>
            </a:xfrm>
            <a:solidFill>
              <a:srgbClr val="DB7094"/>
            </a:solidFill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994A801-D9E7-9381-6939-4D47281B5653}"/>
                  </a:ext>
                </a:extLst>
              </p:cNvPr>
              <p:cNvSpPr/>
              <p:nvPr/>
            </p:nvSpPr>
            <p:spPr>
              <a:xfrm>
                <a:off x="2134409" y="1928822"/>
                <a:ext cx="396000" cy="12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20B8518-FA36-8D7C-E994-641652C32E48}"/>
                  </a:ext>
                </a:extLst>
              </p:cNvPr>
              <p:cNvSpPr/>
              <p:nvPr/>
            </p:nvSpPr>
            <p:spPr>
              <a:xfrm>
                <a:off x="3305134" y="1928822"/>
                <a:ext cx="503999" cy="12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4" name="Right Arrow 63">
                <a:extLst>
                  <a:ext uri="{FF2B5EF4-FFF2-40B4-BE49-F238E27FC236}">
                    <a16:creationId xmlns:a16="http://schemas.microsoft.com/office/drawing/2014/main" id="{FE115C1C-D5CE-A8EE-415B-2368405445FD}"/>
                  </a:ext>
                </a:extLst>
              </p:cNvPr>
              <p:cNvSpPr/>
              <p:nvPr/>
            </p:nvSpPr>
            <p:spPr>
              <a:xfrm>
                <a:off x="2423200" y="1938974"/>
                <a:ext cx="972000" cy="108000"/>
              </a:xfrm>
              <a:prstGeom prst="rightArrow">
                <a:avLst>
                  <a:gd name="adj1" fmla="val 50000"/>
                  <a:gd name="adj2" fmla="val 2943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1093201-F49B-FE02-C3D7-25B970A39A43}"/>
              </a:ext>
            </a:extLst>
          </p:cNvPr>
          <p:cNvGrpSpPr/>
          <p:nvPr/>
        </p:nvGrpSpPr>
        <p:grpSpPr>
          <a:xfrm>
            <a:off x="935377" y="4043560"/>
            <a:ext cx="1256338" cy="261900"/>
            <a:chOff x="2134408" y="3686400"/>
            <a:chExt cx="1675117" cy="34920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2E90FD9-9E27-584D-0E36-CA239EA7C58E}"/>
                </a:ext>
              </a:extLst>
            </p:cNvPr>
            <p:cNvGrpSpPr/>
            <p:nvPr/>
          </p:nvGrpSpPr>
          <p:grpSpPr>
            <a:xfrm>
              <a:off x="2134800" y="3686400"/>
              <a:ext cx="1674725" cy="129600"/>
              <a:chOff x="2134408" y="1928822"/>
              <a:chExt cx="1674725" cy="129600"/>
            </a:xfrm>
            <a:solidFill>
              <a:srgbClr val="6B8E22"/>
            </a:solidFill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29B0F2A-46EB-393E-4242-27C81D27D65E}"/>
                  </a:ext>
                </a:extLst>
              </p:cNvPr>
              <p:cNvSpPr/>
              <p:nvPr/>
            </p:nvSpPr>
            <p:spPr>
              <a:xfrm>
                <a:off x="2134408" y="1928822"/>
                <a:ext cx="540000" cy="12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1B1E911-0214-3D25-14F0-C23909B14D10}"/>
                  </a:ext>
                </a:extLst>
              </p:cNvPr>
              <p:cNvSpPr/>
              <p:nvPr/>
            </p:nvSpPr>
            <p:spPr>
              <a:xfrm>
                <a:off x="2897736" y="1928822"/>
                <a:ext cx="288000" cy="12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36A1CE6-4D50-A1E1-02A3-9375618429A7}"/>
                  </a:ext>
                </a:extLst>
              </p:cNvPr>
              <p:cNvSpPr/>
              <p:nvPr/>
            </p:nvSpPr>
            <p:spPr>
              <a:xfrm>
                <a:off x="3305134" y="1928822"/>
                <a:ext cx="503999" cy="12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9" name="Right Arrow 68">
                <a:extLst>
                  <a:ext uri="{FF2B5EF4-FFF2-40B4-BE49-F238E27FC236}">
                    <a16:creationId xmlns:a16="http://schemas.microsoft.com/office/drawing/2014/main" id="{33BC2D52-4CDB-CD5B-71B3-661179A38DF9}"/>
                  </a:ext>
                </a:extLst>
              </p:cNvPr>
              <p:cNvSpPr/>
              <p:nvPr/>
            </p:nvSpPr>
            <p:spPr>
              <a:xfrm>
                <a:off x="2567608" y="1938974"/>
                <a:ext cx="800656" cy="108000"/>
              </a:xfrm>
              <a:prstGeom prst="rightArrow">
                <a:avLst>
                  <a:gd name="adj1" fmla="val 50000"/>
                  <a:gd name="adj2" fmla="val 2943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A1A2C45-6325-D24C-B1E7-D99B58F46B52}"/>
                </a:ext>
              </a:extLst>
            </p:cNvPr>
            <p:cNvGrpSpPr/>
            <p:nvPr/>
          </p:nvGrpSpPr>
          <p:grpSpPr>
            <a:xfrm>
              <a:off x="2134408" y="3906000"/>
              <a:ext cx="1457185" cy="129600"/>
              <a:chOff x="2134408" y="1928822"/>
              <a:chExt cx="1457185" cy="129600"/>
            </a:xfrm>
            <a:solidFill>
              <a:srgbClr val="6B8E22"/>
            </a:solidFill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D46FADC-85FF-801C-8FDC-7790E4A2D173}"/>
                  </a:ext>
                </a:extLst>
              </p:cNvPr>
              <p:cNvSpPr/>
              <p:nvPr/>
            </p:nvSpPr>
            <p:spPr>
              <a:xfrm>
                <a:off x="2134408" y="1928822"/>
                <a:ext cx="540000" cy="12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DD69AAD2-9423-2F81-26AF-089050F32D24}"/>
                  </a:ext>
                </a:extLst>
              </p:cNvPr>
              <p:cNvSpPr/>
              <p:nvPr/>
            </p:nvSpPr>
            <p:spPr>
              <a:xfrm>
                <a:off x="2897736" y="1928822"/>
                <a:ext cx="288000" cy="12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3196ACD-BF02-D989-2F8E-1F41465489F1}"/>
                  </a:ext>
                </a:extLst>
              </p:cNvPr>
              <p:cNvSpPr/>
              <p:nvPr/>
            </p:nvSpPr>
            <p:spPr>
              <a:xfrm>
                <a:off x="3305135" y="1928822"/>
                <a:ext cx="286458" cy="12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78" name="Right Arrow 77">
                <a:extLst>
                  <a:ext uri="{FF2B5EF4-FFF2-40B4-BE49-F238E27FC236}">
                    <a16:creationId xmlns:a16="http://schemas.microsoft.com/office/drawing/2014/main" id="{289AE862-35BF-D8C2-FDF2-C9B34BF60834}"/>
                  </a:ext>
                </a:extLst>
              </p:cNvPr>
              <p:cNvSpPr/>
              <p:nvPr/>
            </p:nvSpPr>
            <p:spPr>
              <a:xfrm>
                <a:off x="2567608" y="1938974"/>
                <a:ext cx="800656" cy="108000"/>
              </a:xfrm>
              <a:prstGeom prst="rightArrow">
                <a:avLst>
                  <a:gd name="adj1" fmla="val 50000"/>
                  <a:gd name="adj2" fmla="val 2943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A0DE674-0302-45EE-5AC8-B0A9DF692C97}"/>
              </a:ext>
            </a:extLst>
          </p:cNvPr>
          <p:cNvGrpSpPr/>
          <p:nvPr/>
        </p:nvGrpSpPr>
        <p:grpSpPr>
          <a:xfrm>
            <a:off x="3040697" y="1982058"/>
            <a:ext cx="1256044" cy="261900"/>
            <a:chOff x="2134800" y="4125600"/>
            <a:chExt cx="1674725" cy="349200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5F42EBE-001B-43BA-42A3-DA3F033AB30F}"/>
                </a:ext>
              </a:extLst>
            </p:cNvPr>
            <p:cNvGrpSpPr/>
            <p:nvPr/>
          </p:nvGrpSpPr>
          <p:grpSpPr>
            <a:xfrm>
              <a:off x="2134800" y="4125600"/>
              <a:ext cx="1674725" cy="129600"/>
              <a:chOff x="2134408" y="1928822"/>
              <a:chExt cx="1674725" cy="129600"/>
            </a:xfrm>
            <a:solidFill>
              <a:srgbClr val="A3A3A3"/>
            </a:solidFill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DD85CCD-BAFF-3E1D-6F33-AA4235968E52}"/>
                  </a:ext>
                </a:extLst>
              </p:cNvPr>
              <p:cNvSpPr/>
              <p:nvPr/>
            </p:nvSpPr>
            <p:spPr>
              <a:xfrm>
                <a:off x="2134408" y="1928822"/>
                <a:ext cx="540000" cy="12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6E629C0-7DAF-43A3-7506-D7EDCB24F8D6}"/>
                  </a:ext>
                </a:extLst>
              </p:cNvPr>
              <p:cNvSpPr/>
              <p:nvPr/>
            </p:nvSpPr>
            <p:spPr>
              <a:xfrm>
                <a:off x="2897736" y="1928822"/>
                <a:ext cx="288000" cy="12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87AB617-25C2-9D1B-6DC0-64234FA6F97C}"/>
                  </a:ext>
                </a:extLst>
              </p:cNvPr>
              <p:cNvSpPr/>
              <p:nvPr/>
            </p:nvSpPr>
            <p:spPr>
              <a:xfrm>
                <a:off x="3305134" y="1928822"/>
                <a:ext cx="503999" cy="12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3" name="Right Arrow 82">
                <a:extLst>
                  <a:ext uri="{FF2B5EF4-FFF2-40B4-BE49-F238E27FC236}">
                    <a16:creationId xmlns:a16="http://schemas.microsoft.com/office/drawing/2014/main" id="{2FFA8FED-B42D-56B3-BB83-E68FD7453A04}"/>
                  </a:ext>
                </a:extLst>
              </p:cNvPr>
              <p:cNvSpPr/>
              <p:nvPr/>
            </p:nvSpPr>
            <p:spPr>
              <a:xfrm>
                <a:off x="2567608" y="1938974"/>
                <a:ext cx="800656" cy="108000"/>
              </a:xfrm>
              <a:prstGeom prst="rightArrow">
                <a:avLst>
                  <a:gd name="adj1" fmla="val 50000"/>
                  <a:gd name="adj2" fmla="val 2943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BE713C3-A431-F5F4-4E6E-C6AE64134910}"/>
                </a:ext>
              </a:extLst>
            </p:cNvPr>
            <p:cNvGrpSpPr/>
            <p:nvPr/>
          </p:nvGrpSpPr>
          <p:grpSpPr>
            <a:xfrm>
              <a:off x="2423592" y="4345200"/>
              <a:ext cx="1168001" cy="129600"/>
              <a:chOff x="2423200" y="1928822"/>
              <a:chExt cx="1168001" cy="129600"/>
            </a:xfrm>
            <a:solidFill>
              <a:srgbClr val="A3A3A3"/>
            </a:solidFill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56BA0EA-1CA9-1324-68F4-E8FB812783AA}"/>
                  </a:ext>
                </a:extLst>
              </p:cNvPr>
              <p:cNvSpPr/>
              <p:nvPr/>
            </p:nvSpPr>
            <p:spPr>
              <a:xfrm>
                <a:off x="2423200" y="1928822"/>
                <a:ext cx="251208" cy="12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74112CF3-16DF-41C9-4114-B08351F4A099}"/>
                  </a:ext>
                </a:extLst>
              </p:cNvPr>
              <p:cNvSpPr/>
              <p:nvPr/>
            </p:nvSpPr>
            <p:spPr>
              <a:xfrm>
                <a:off x="3305134" y="1928822"/>
                <a:ext cx="286067" cy="1296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90" name="Right Arrow 89">
                <a:extLst>
                  <a:ext uri="{FF2B5EF4-FFF2-40B4-BE49-F238E27FC236}">
                    <a16:creationId xmlns:a16="http://schemas.microsoft.com/office/drawing/2014/main" id="{CDBF8A11-E100-1333-C1B2-AE8B6CD94F30}"/>
                  </a:ext>
                </a:extLst>
              </p:cNvPr>
              <p:cNvSpPr/>
              <p:nvPr/>
            </p:nvSpPr>
            <p:spPr>
              <a:xfrm>
                <a:off x="2567608" y="1938974"/>
                <a:ext cx="800656" cy="108000"/>
              </a:xfrm>
              <a:prstGeom prst="rightArrow">
                <a:avLst>
                  <a:gd name="adj1" fmla="val 50000"/>
                  <a:gd name="adj2" fmla="val 2943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60181D-B09D-0F73-A404-5AE7879439DF}"/>
              </a:ext>
            </a:extLst>
          </p:cNvPr>
          <p:cNvGrpSpPr/>
          <p:nvPr/>
        </p:nvGrpSpPr>
        <p:grpSpPr>
          <a:xfrm>
            <a:off x="3040697" y="3303178"/>
            <a:ext cx="1256044" cy="97200"/>
            <a:chOff x="2134408" y="1928822"/>
            <a:chExt cx="1674725" cy="129600"/>
          </a:xfrm>
          <a:solidFill>
            <a:srgbClr val="8B4512"/>
          </a:solidFill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CCBCF9E-A546-3A46-B491-25288970AE03}"/>
                </a:ext>
              </a:extLst>
            </p:cNvPr>
            <p:cNvSpPr/>
            <p:nvPr/>
          </p:nvSpPr>
          <p:spPr>
            <a:xfrm>
              <a:off x="2134408" y="1928822"/>
              <a:ext cx="540000" cy="129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A72B1FC-1B18-9758-E95D-8BDA2A618C24}"/>
                </a:ext>
              </a:extLst>
            </p:cNvPr>
            <p:cNvSpPr/>
            <p:nvPr/>
          </p:nvSpPr>
          <p:spPr>
            <a:xfrm>
              <a:off x="2897736" y="1928822"/>
              <a:ext cx="288000" cy="129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9A1F0DB-1963-C70E-7533-D97D59D242B7}"/>
                </a:ext>
              </a:extLst>
            </p:cNvPr>
            <p:cNvSpPr/>
            <p:nvPr/>
          </p:nvSpPr>
          <p:spPr>
            <a:xfrm>
              <a:off x="3305134" y="1928822"/>
              <a:ext cx="503999" cy="129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5" name="Right Arrow 94">
              <a:extLst>
                <a:ext uri="{FF2B5EF4-FFF2-40B4-BE49-F238E27FC236}">
                  <a16:creationId xmlns:a16="http://schemas.microsoft.com/office/drawing/2014/main" id="{5917A6E8-64D4-DFD9-DBF9-7C13D1150BF3}"/>
                </a:ext>
              </a:extLst>
            </p:cNvPr>
            <p:cNvSpPr/>
            <p:nvPr/>
          </p:nvSpPr>
          <p:spPr>
            <a:xfrm>
              <a:off x="2567608" y="1938974"/>
              <a:ext cx="800656" cy="108000"/>
            </a:xfrm>
            <a:prstGeom prst="rightArrow">
              <a:avLst>
                <a:gd name="adj1" fmla="val 50000"/>
                <a:gd name="adj2" fmla="val 2943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DEDEB552-8B63-91C7-0B39-3E00AA919298}"/>
              </a:ext>
            </a:extLst>
          </p:cNvPr>
          <p:cNvSpPr/>
          <p:nvPr/>
        </p:nvSpPr>
        <p:spPr>
          <a:xfrm>
            <a:off x="827851" y="1267899"/>
            <a:ext cx="568282" cy="810000"/>
          </a:xfrm>
          <a:prstGeom prst="roundRect">
            <a:avLst/>
          </a:prstGeom>
          <a:noFill/>
          <a:ln w="19050">
            <a:solidFill>
              <a:srgbClr val="FF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8B1E7D66-C8EE-12AB-CB60-6ADB6155FEF3}"/>
              </a:ext>
            </a:extLst>
          </p:cNvPr>
          <p:cNvSpPr/>
          <p:nvPr/>
        </p:nvSpPr>
        <p:spPr>
          <a:xfrm>
            <a:off x="1175641" y="2728327"/>
            <a:ext cx="794879" cy="810000"/>
          </a:xfrm>
          <a:prstGeom prst="roundRect">
            <a:avLst/>
          </a:prstGeom>
          <a:noFill/>
          <a:ln w="19050">
            <a:solidFill>
              <a:srgbClr val="FF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3AB301B5-ED7F-CAC4-0D2D-32F185754CB7}"/>
              </a:ext>
            </a:extLst>
          </p:cNvPr>
          <p:cNvSpPr/>
          <p:nvPr/>
        </p:nvSpPr>
        <p:spPr>
          <a:xfrm>
            <a:off x="1930447" y="3911388"/>
            <a:ext cx="355813" cy="550572"/>
          </a:xfrm>
          <a:prstGeom prst="roundRect">
            <a:avLst/>
          </a:prstGeom>
          <a:noFill/>
          <a:ln w="19050">
            <a:solidFill>
              <a:srgbClr val="FF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F8B393F-97E6-5913-2C51-FFF2FEB8EE35}"/>
              </a:ext>
            </a:extLst>
          </p:cNvPr>
          <p:cNvSpPr txBox="1"/>
          <p:nvPr/>
        </p:nvSpPr>
        <p:spPr>
          <a:xfrm>
            <a:off x="162167" y="1407882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666666"/>
                </a:solidFill>
              </a:rPr>
              <a:t>TSS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2EC1FB2-05CC-B356-1021-1B09FFEB2E2F}"/>
              </a:ext>
            </a:extLst>
          </p:cNvPr>
          <p:cNvSpPr txBox="1"/>
          <p:nvPr/>
        </p:nvSpPr>
        <p:spPr>
          <a:xfrm>
            <a:off x="964105" y="2349802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66666"/>
                </a:solidFill>
              </a:rPr>
              <a:t>Exon chain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9718798-B84A-23C2-360A-556DC0322626}"/>
              </a:ext>
            </a:extLst>
          </p:cNvPr>
          <p:cNvSpPr txBox="1"/>
          <p:nvPr/>
        </p:nvSpPr>
        <p:spPr>
          <a:xfrm>
            <a:off x="2513690" y="4012052"/>
            <a:ext cx="532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666666"/>
                </a:solidFill>
              </a:rPr>
              <a:t>PAS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130758D-E4DF-A002-6CA9-57FF00A5096E}"/>
              </a:ext>
            </a:extLst>
          </p:cNvPr>
          <p:cNvSpPr txBox="1"/>
          <p:nvPr/>
        </p:nvSpPr>
        <p:spPr>
          <a:xfrm>
            <a:off x="3398078" y="1503622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66666"/>
                </a:solidFill>
              </a:rPr>
              <a:t>Mix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C96D837-B701-28BE-8BAC-5AD222378FC3}"/>
              </a:ext>
            </a:extLst>
          </p:cNvPr>
          <p:cNvSpPr txBox="1"/>
          <p:nvPr/>
        </p:nvSpPr>
        <p:spPr>
          <a:xfrm>
            <a:off x="3248683" y="2824438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66666"/>
                </a:solidFill>
              </a:rPr>
              <a:t>Simple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D1AA4E9-5599-F57C-6949-ADA64FD87A7E}"/>
              </a:ext>
            </a:extLst>
          </p:cNvPr>
          <p:cNvSpPr txBox="1"/>
          <p:nvPr/>
        </p:nvSpPr>
        <p:spPr>
          <a:xfrm>
            <a:off x="5281488" y="1311541"/>
            <a:ext cx="1935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47AB"/>
                </a:solidFill>
              </a:rPr>
              <a:t>Simplex coordinates</a:t>
            </a:r>
          </a:p>
        </p:txBody>
      </p:sp>
      <p:sp>
        <p:nvSpPr>
          <p:cNvPr id="118" name="Circular Arrow 117">
            <a:extLst>
              <a:ext uri="{FF2B5EF4-FFF2-40B4-BE49-F238E27FC236}">
                <a16:creationId xmlns:a16="http://schemas.microsoft.com/office/drawing/2014/main" id="{58F554EF-3713-36C3-0170-B2CDEE090535}"/>
              </a:ext>
            </a:extLst>
          </p:cNvPr>
          <p:cNvSpPr/>
          <p:nvPr/>
        </p:nvSpPr>
        <p:spPr>
          <a:xfrm flipH="1">
            <a:off x="5747088" y="3446895"/>
            <a:ext cx="1098363" cy="961060"/>
          </a:xfrm>
          <a:prstGeom prst="circularArrow">
            <a:avLst>
              <a:gd name="adj1" fmla="val 1300"/>
              <a:gd name="adj2" fmla="val 403132"/>
              <a:gd name="adj3" fmla="val 20599596"/>
              <a:gd name="adj4" fmla="val 16139551"/>
              <a:gd name="adj5" fmla="val 2517"/>
            </a:avLst>
          </a:prstGeom>
          <a:solidFill>
            <a:srgbClr val="FF8C00"/>
          </a:solidFill>
          <a:ln w="12700">
            <a:solidFill>
              <a:srgbClr val="FF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5DB04D-FFC1-DE42-397B-5A4F1FB0DBCA}"/>
              </a:ext>
            </a:extLst>
          </p:cNvPr>
          <p:cNvSpPr/>
          <p:nvPr/>
        </p:nvSpPr>
        <p:spPr>
          <a:xfrm>
            <a:off x="7865238" y="684444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756"/>
              </a:spcAft>
            </a:pPr>
            <a:r>
              <a:rPr lang="en-US" sz="1000" dirty="0"/>
              <a:t>Transcriptome reconstruction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CE3921-10D2-2884-9B52-A8BEF56C1197}"/>
              </a:ext>
            </a:extLst>
          </p:cNvPr>
          <p:cNvSpPr/>
          <p:nvPr/>
        </p:nvSpPr>
        <p:spPr>
          <a:xfrm>
            <a:off x="7865238" y="1295146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000" dirty="0"/>
              <a:t>Gene model characteristics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32C076-7632-AB0D-178F-D8174025DFBF}"/>
              </a:ext>
            </a:extLst>
          </p:cNvPr>
          <p:cNvSpPr/>
          <p:nvPr/>
        </p:nvSpPr>
        <p:spPr>
          <a:xfrm>
            <a:off x="7839363" y="571907"/>
            <a:ext cx="1162512" cy="64816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C6510-6088-DA92-A6D0-7E9F0DF37D96}"/>
              </a:ext>
            </a:extLst>
          </p:cNvPr>
          <p:cNvSpPr txBox="1"/>
          <p:nvPr/>
        </p:nvSpPr>
        <p:spPr>
          <a:xfrm>
            <a:off x="7865238" y="1731753"/>
            <a:ext cx="1116000" cy="7232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Clr>
                <a:srgbClr val="FF8C00"/>
              </a:buClr>
              <a:buSzPct val="150000"/>
              <a:buFont typeface="System Font Regular"/>
              <a:buChar char="-"/>
            </a:pPr>
            <a:r>
              <a:rPr lang="en-US" sz="900" dirty="0">
                <a:solidFill>
                  <a:srgbClr val="FF8C00"/>
                </a:solidFill>
              </a:rPr>
              <a:t>Structural variation</a:t>
            </a:r>
          </a:p>
          <a:p>
            <a:pPr marL="171450" indent="-171450">
              <a:spcBef>
                <a:spcPts val="600"/>
              </a:spcBef>
              <a:buClr>
                <a:srgbClr val="FF8C00"/>
              </a:buClr>
              <a:buSzPct val="150000"/>
              <a:buFont typeface="System Font Regular"/>
              <a:buChar char="-"/>
            </a:pPr>
            <a:r>
              <a:rPr lang="en-US" sz="900" dirty="0">
                <a:solidFill>
                  <a:srgbClr val="FF8C00"/>
                </a:solidFill>
              </a:rPr>
              <a:t>Expression variation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0EED19-BC99-4159-8FC7-3B000740BF50}"/>
              </a:ext>
            </a:extLst>
          </p:cNvPr>
          <p:cNvSpPr/>
          <p:nvPr/>
        </p:nvSpPr>
        <p:spPr>
          <a:xfrm>
            <a:off x="7865238" y="2629355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000" dirty="0"/>
              <a:t>Alternative splicing analysis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B3A135-7E2E-555D-97D5-03F75BE6A72B}"/>
              </a:ext>
            </a:extLst>
          </p:cNvPr>
          <p:cNvSpPr/>
          <p:nvPr/>
        </p:nvSpPr>
        <p:spPr>
          <a:xfrm>
            <a:off x="7839363" y="2111123"/>
            <a:ext cx="1162512" cy="90364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4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 animBg="1"/>
      <p:bldP spid="111" grpId="0" animBg="1"/>
      <p:bldP spid="112" grpId="0"/>
      <p:bldP spid="113" grpId="0"/>
      <p:bldP spid="114" grpId="0"/>
      <p:bldP spid="115" grpId="0"/>
      <p:bldP spid="116" grpId="0"/>
      <p:bldP spid="117" grpId="0"/>
      <p:bldP spid="1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7BF2A-D86D-E584-B556-0876E0D0F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AC611-0DE8-0B8F-3416-1931F118A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5641BD-7B10-4A3E-A9A4-0371E8E594A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E67F06-6823-CEBC-61B3-E8D4B8ECF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000" dirty="0"/>
              <a:t>Transcript quantification – expression variation</a:t>
            </a:r>
            <a:endParaRPr lang="en-D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A0C1CD-EC42-97AC-AFAA-D80C1C0C0AB4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195860" y="1771460"/>
                <a:ext cx="4519416" cy="2473056"/>
              </a:xfrm>
            </p:spPr>
            <p:txBody>
              <a:bodyPr wrap="square" anchor="t"/>
              <a:lstStyle/>
              <a:p>
                <a:pPr marL="57150" indent="0">
                  <a:buNone/>
                </a:pPr>
                <a:r>
                  <a:rPr lang="en-GB" sz="1400" dirty="0">
                    <a:solidFill>
                      <a:srgbClr val="666666"/>
                    </a:solidFill>
                  </a:rPr>
                  <a:t>Where:</a:t>
                </a:r>
              </a:p>
              <a:p>
                <a:pPr marL="360000" indent="-36000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solidFill>
                              <a:srgbClr val="666666"/>
                            </a:solidFill>
                            <a:effectLst/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666666"/>
                            </a:solidFill>
                            <a:effectLst/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666666"/>
                            </a:solidFill>
                            <a:effectLst/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rgbClr val="666666"/>
                    </a:solidFill>
                  </a:rPr>
                  <a:t> is the read count of the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1400" dirty="0" err="1">
                    <a:solidFill>
                      <a:srgbClr val="666666"/>
                    </a:solidFill>
                  </a:rPr>
                  <a:t>th</a:t>
                </a:r>
                <a:r>
                  <a:rPr lang="en-GB" sz="1400" dirty="0">
                    <a:solidFill>
                      <a:srgbClr val="666666"/>
                    </a:solidFill>
                  </a:rPr>
                  <a:t> transcript of gene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GB" sz="1400" i="1" dirty="0">
                  <a:solidFill>
                    <a:srgbClr val="6666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60000" indent="-36000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solidFill>
                              <a:srgbClr val="666666"/>
                            </a:solidFill>
                            <a:effectLst/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666666"/>
                            </a:solidFill>
                            <a:effectLst/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666666"/>
                            </a:solidFill>
                            <a:effectLst/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rgbClr val="666666"/>
                    </a:solidFill>
                  </a:rPr>
                  <a:t> is the total gene read count</a:t>
                </a:r>
              </a:p>
              <a:p>
                <a:pPr marL="360000" indent="-36000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rgbClr val="666666"/>
                    </a:solidFill>
                  </a:rPr>
                  <a:t> is the overall number of transcripts of gene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400" i="1" dirty="0">
                  <a:solidFill>
                    <a:srgbClr val="666666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A0C1CD-EC42-97AC-AFAA-D80C1C0C0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195860" y="1771460"/>
                <a:ext cx="4519416" cy="247305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B8FA195F-FF58-A281-435C-48D77886D9E8}"/>
              </a:ext>
            </a:extLst>
          </p:cNvPr>
          <p:cNvGrpSpPr/>
          <p:nvPr/>
        </p:nvGrpSpPr>
        <p:grpSpPr>
          <a:xfrm>
            <a:off x="5062455" y="1177299"/>
            <a:ext cx="2430000" cy="1512271"/>
            <a:chOff x="7536160" y="1569730"/>
            <a:chExt cx="3240000" cy="201636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329040A-D3E7-998A-96B9-37B3521C6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36160" y="1734663"/>
              <a:ext cx="3240000" cy="185143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EF3FD67-C385-057D-ACCB-12CD59CF4B5B}"/>
                </a:ext>
              </a:extLst>
            </p:cNvPr>
            <p:cNvSpPr txBox="1"/>
            <p:nvPr/>
          </p:nvSpPr>
          <p:spPr>
            <a:xfrm>
              <a:off x="8087857" y="1569730"/>
              <a:ext cx="2486151" cy="41037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47AB"/>
                  </a:solidFill>
                </a:rPr>
                <a:t>High entropy model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4E0522-75CB-8D35-332F-CEE55F13F76F}"/>
              </a:ext>
            </a:extLst>
          </p:cNvPr>
          <p:cNvGrpSpPr/>
          <p:nvPr/>
        </p:nvGrpSpPr>
        <p:grpSpPr>
          <a:xfrm>
            <a:off x="5062455" y="2978841"/>
            <a:ext cx="2430000" cy="1505654"/>
            <a:chOff x="7536520" y="3956198"/>
            <a:chExt cx="3240000" cy="200754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88FCA6A-7797-34BC-4A6E-7B79CEB46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36520" y="4112309"/>
              <a:ext cx="3240000" cy="185142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7DB645-A3B4-34A1-29BC-E8DE389DDB75}"/>
                </a:ext>
              </a:extLst>
            </p:cNvPr>
            <p:cNvSpPr txBox="1"/>
            <p:nvPr/>
          </p:nvSpPr>
          <p:spPr>
            <a:xfrm>
              <a:off x="8128741" y="3956198"/>
              <a:ext cx="2432717" cy="41037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47AB"/>
                  </a:solidFill>
                </a:rPr>
                <a:t>Low entropy model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1B8AFBE-3A53-DB27-D65F-928BB4FD375E}"/>
              </a:ext>
            </a:extLst>
          </p:cNvPr>
          <p:cNvSpPr/>
          <p:nvPr/>
        </p:nvSpPr>
        <p:spPr>
          <a:xfrm>
            <a:off x="7865238" y="684444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756"/>
              </a:spcAft>
            </a:pPr>
            <a:r>
              <a:rPr lang="en-US" sz="1000" dirty="0"/>
              <a:t>Transcriptome reconstruction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C48CB7-B2FA-E4ED-CD84-7EA7A9D9B67D}"/>
              </a:ext>
            </a:extLst>
          </p:cNvPr>
          <p:cNvSpPr/>
          <p:nvPr/>
        </p:nvSpPr>
        <p:spPr>
          <a:xfrm>
            <a:off x="7865238" y="1295146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000" dirty="0"/>
              <a:t>Gene model characteristics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D78DA7-83E9-5A08-48C6-C9865409FDA8}"/>
              </a:ext>
            </a:extLst>
          </p:cNvPr>
          <p:cNvSpPr/>
          <p:nvPr/>
        </p:nvSpPr>
        <p:spPr>
          <a:xfrm>
            <a:off x="7839363" y="571907"/>
            <a:ext cx="1162512" cy="64816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26901B-DE51-CCC2-CDF4-E426806A3ABF}"/>
              </a:ext>
            </a:extLst>
          </p:cNvPr>
          <p:cNvSpPr txBox="1"/>
          <p:nvPr/>
        </p:nvSpPr>
        <p:spPr>
          <a:xfrm>
            <a:off x="7865238" y="1731753"/>
            <a:ext cx="1116000" cy="7232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Clr>
                <a:srgbClr val="FF8C00"/>
              </a:buClr>
              <a:buSzPct val="150000"/>
              <a:buFont typeface="System Font Regular"/>
              <a:buChar char="-"/>
            </a:pPr>
            <a:r>
              <a:rPr lang="en-US" sz="900" dirty="0">
                <a:solidFill>
                  <a:srgbClr val="FF8C00"/>
                </a:solidFill>
              </a:rPr>
              <a:t>Structural variation</a:t>
            </a:r>
          </a:p>
          <a:p>
            <a:pPr marL="171450" indent="-171450">
              <a:spcBef>
                <a:spcPts val="600"/>
              </a:spcBef>
              <a:buClr>
                <a:srgbClr val="FF8C00"/>
              </a:buClr>
              <a:buSzPct val="150000"/>
              <a:buFont typeface="System Font Regular"/>
              <a:buChar char="-"/>
            </a:pPr>
            <a:r>
              <a:rPr lang="en-US" sz="900" dirty="0">
                <a:solidFill>
                  <a:srgbClr val="FF8C00"/>
                </a:solidFill>
              </a:rPr>
              <a:t>Expression variation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B73D50-0994-C3FA-078F-8272620CD8B7}"/>
              </a:ext>
            </a:extLst>
          </p:cNvPr>
          <p:cNvSpPr/>
          <p:nvPr/>
        </p:nvSpPr>
        <p:spPr>
          <a:xfrm>
            <a:off x="7865238" y="2629355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000" dirty="0"/>
              <a:t>Alternative splicing analysis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5BA38B-E5FD-0018-0605-498B78F111BF}"/>
              </a:ext>
            </a:extLst>
          </p:cNvPr>
          <p:cNvSpPr/>
          <p:nvPr/>
        </p:nvSpPr>
        <p:spPr>
          <a:xfrm>
            <a:off x="7839363" y="2531635"/>
            <a:ext cx="1162512" cy="48312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D3B1CE-E053-B25A-EA76-9DA32EB3F3D6}"/>
              </a:ext>
            </a:extLst>
          </p:cNvPr>
          <p:cNvSpPr/>
          <p:nvPr/>
        </p:nvSpPr>
        <p:spPr>
          <a:xfrm>
            <a:off x="7836323" y="1708662"/>
            <a:ext cx="1162512" cy="36298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A19748-507F-CB90-F4E5-AD4A299A9201}"/>
                  </a:ext>
                </a:extLst>
              </p:cNvPr>
              <p:cNvSpPr txBox="1"/>
              <p:nvPr/>
            </p:nvSpPr>
            <p:spPr>
              <a:xfrm>
                <a:off x="195860" y="3558700"/>
                <a:ext cx="1894197" cy="533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400" b="0" i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400" b="0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en-US" sz="1400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en-US" sz="1400" dirty="0">
                  <a:solidFill>
                    <a:srgbClr val="666666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A19748-507F-CB90-F4E5-AD4A299A9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60" y="3558700"/>
                <a:ext cx="1894197" cy="533416"/>
              </a:xfrm>
              <a:prstGeom prst="rect">
                <a:avLst/>
              </a:prstGeom>
              <a:blipFill>
                <a:blip r:embed="rId6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2E341B-A14A-154D-A538-F681496B519E}"/>
                  </a:ext>
                </a:extLst>
              </p:cNvPr>
              <p:cNvSpPr txBox="1"/>
              <p:nvPr/>
            </p:nvSpPr>
            <p:spPr>
              <a:xfrm>
                <a:off x="195860" y="1076893"/>
                <a:ext cx="2183034" cy="5400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b="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1400" b="0" i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m:t>= 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GB" sz="14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400" b="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sz="1400" b="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34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34" charset="-128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b="0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34" charset="-128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GB" sz="1400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34" charset="-128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Arial Unicode MS" panose="020B0604020202020204" pitchFamily="34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Arial Unicode MS" panose="020B0604020202020204" pitchFamily="34" charset="-128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Arial Unicode MS" panose="020B0604020202020204" pitchFamily="34" charset="-128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Arial Unicode MS" panose="020B0604020202020204" pitchFamily="34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Arial Unicode MS" panose="020B0604020202020204" pitchFamily="34" charset="-128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Arial Unicode MS" panose="020B0604020202020204" pitchFamily="34" charset="-128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func>
                        <m:funcPr>
                          <m:ctrlPr>
                            <a:rPr lang="en-GB" sz="14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Arial Unicode MS" panose="020B0604020202020204" pitchFamily="34" charset="-128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34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34" charset="-128"/>
                                  <a:cs typeface="Times New Roman" panose="020206030504050203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sz="1400" b="0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34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GB" sz="1400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Arial Unicode MS" panose="020B0604020202020204" pitchFamily="34" charset="-128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Arial Unicode MS" panose="020B0604020202020204" pitchFamily="34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Arial Unicode MS" panose="020B0604020202020204" pitchFamily="34" charset="-128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Arial Unicode MS" panose="020B0604020202020204" pitchFamily="34" charset="-128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sz="1400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Arial Unicode MS" panose="020B0604020202020204" pitchFamily="34" charset="-128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Arial Unicode MS" panose="020B0604020202020204" pitchFamily="34" charset="-128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Arial Unicode MS" panose="020B0604020202020204" pitchFamily="34" charset="-128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sz="1400" dirty="0">
                  <a:solidFill>
                    <a:srgbClr val="666666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2E341B-A14A-154D-A538-F681496B5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60" y="1076893"/>
                <a:ext cx="2183034" cy="540020"/>
              </a:xfrm>
              <a:prstGeom prst="rect">
                <a:avLst/>
              </a:prstGeom>
              <a:blipFill>
                <a:blip r:embed="rId7"/>
                <a:stretch>
                  <a:fillRect t="-136364" b="-197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86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18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26D5-F330-68FA-8301-04C492915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>
            <a:extLst>
              <a:ext uri="{FF2B5EF4-FFF2-40B4-BE49-F238E27FC236}">
                <a16:creationId xmlns:a16="http://schemas.microsoft.com/office/drawing/2014/main" id="{42BB87CE-8137-AD75-7A39-77C840EC0BC8}"/>
              </a:ext>
            </a:extLst>
          </p:cNvPr>
          <p:cNvSpPr/>
          <p:nvPr/>
        </p:nvSpPr>
        <p:spPr>
          <a:xfrm>
            <a:off x="285749" y="72510"/>
            <a:ext cx="1057982" cy="36933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Outline</a:t>
            </a:r>
            <a:endParaRPr lang="en-US" sz="2400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306D7127-203D-0085-2E97-B697F216D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7623" y="4890857"/>
            <a:ext cx="2057400" cy="274637"/>
          </a:xfrm>
        </p:spPr>
        <p:txBody>
          <a:bodyPr anchor="ctr"/>
          <a:lstStyle/>
          <a:p>
            <a:fld id="{38FB3DE5-0BF2-9949-8E8E-62041A1EAFCC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108F8C4-F413-3CAC-4CE1-581F2DDA4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40" y="768325"/>
            <a:ext cx="1242546" cy="803720"/>
          </a:xfrm>
          <a:prstGeom prst="rect">
            <a:avLst/>
          </a:prstGeom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ECC450DC-8F3D-E47C-3D88-D3398597CB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6280" y="939012"/>
          <a:ext cx="4214648" cy="3391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E8FC548-A77F-42CE-E005-3A3D1088E75E}"/>
              </a:ext>
            </a:extLst>
          </p:cNvPr>
          <p:cNvSpPr/>
          <p:nvPr/>
        </p:nvSpPr>
        <p:spPr>
          <a:xfrm>
            <a:off x="5447565" y="3072179"/>
            <a:ext cx="1991601" cy="1194960"/>
          </a:xfrm>
          <a:prstGeom prst="rect">
            <a:avLst/>
          </a:prstGeom>
          <a:solidFill>
            <a:srgbClr val="A5A5A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756"/>
              </a:spcAft>
            </a:pPr>
            <a:r>
              <a:rPr lang="en-US" dirty="0"/>
              <a:t>Alternative splicing analysis</a:t>
            </a:r>
          </a:p>
        </p:txBody>
      </p:sp>
    </p:spTree>
    <p:extLst>
      <p:ext uri="{BB962C8B-B14F-4D97-AF65-F5344CB8AC3E}">
        <p14:creationId xmlns:p14="http://schemas.microsoft.com/office/powerpoint/2010/main" val="92110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1204 L -0.20469 -0.21327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60" y="-1006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P spid="3" grpId="0" animBg="1"/>
      <p:bldP spid="3" grpId="1" animBg="1"/>
      <p:bldP spid="3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8EABC-8F5B-0510-276C-F19C05B7E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>
            <a:extLst>
              <a:ext uri="{FF2B5EF4-FFF2-40B4-BE49-F238E27FC236}">
                <a16:creationId xmlns:a16="http://schemas.microsoft.com/office/drawing/2014/main" id="{05BCEDB0-E87E-11FF-C51F-74CF42A871B6}"/>
              </a:ext>
            </a:extLst>
          </p:cNvPr>
          <p:cNvSpPr/>
          <p:nvPr/>
        </p:nvSpPr>
        <p:spPr>
          <a:xfrm>
            <a:off x="285749" y="118676"/>
            <a:ext cx="7521063" cy="2769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IsoTools</a:t>
            </a:r>
            <a:r>
              <a:rPr lang="en-US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provides comprehensive functionalities for LRTS analysis</a:t>
            </a:r>
            <a:endParaRPr lang="en-US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CC45C0A2-F882-75D2-5B23-0F4DCCEF2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7623" y="4890857"/>
            <a:ext cx="2057400" cy="274637"/>
          </a:xfrm>
        </p:spPr>
        <p:txBody>
          <a:bodyPr anchor="ctr"/>
          <a:lstStyle/>
          <a:p>
            <a:fld id="{38FB3DE5-0BF2-9949-8E8E-62041A1EAFCC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EFFFAE7A-3A92-3454-5023-203F35465BA1}"/>
              </a:ext>
            </a:extLst>
          </p:cNvPr>
          <p:cNvSpPr/>
          <p:nvPr/>
        </p:nvSpPr>
        <p:spPr>
          <a:xfrm>
            <a:off x="285749" y="4056665"/>
            <a:ext cx="5596804" cy="6463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200" b="1" i="1" dirty="0">
                <a:solidFill>
                  <a:srgbClr val="666666"/>
                </a:solidFill>
                <a:latin typeface="Arial"/>
                <a:cs typeface="Arial"/>
              </a:rPr>
              <a:t>GitHub:</a:t>
            </a:r>
            <a:r>
              <a:rPr lang="en-US" sz="1200" i="1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lang="en-US" sz="1200" i="1" dirty="0">
                <a:solidFill>
                  <a:srgbClr val="666666"/>
                </a:solidFill>
                <a:latin typeface="Arial"/>
                <a:cs typeface="Arial"/>
                <a:hlinkClick r:id="rId2"/>
              </a:rPr>
              <a:t>https://github.com/HerwigLab/IsoTools2</a:t>
            </a:r>
            <a:endParaRPr lang="en-US" sz="1200" i="1" dirty="0">
              <a:solidFill>
                <a:srgbClr val="666666"/>
              </a:solidFill>
              <a:latin typeface="Arial"/>
              <a:cs typeface="Arial"/>
            </a:endParaRPr>
          </a:p>
          <a:p>
            <a:endParaRPr lang="en-US" sz="1000" i="1" dirty="0">
              <a:solidFill>
                <a:srgbClr val="666666"/>
              </a:solidFill>
              <a:latin typeface="Arial"/>
              <a:cs typeface="Arial"/>
            </a:endParaRPr>
          </a:p>
          <a:p>
            <a:r>
              <a:rPr lang="en-US" sz="1000" i="1" dirty="0">
                <a:solidFill>
                  <a:srgbClr val="666666"/>
                </a:solidFill>
                <a:latin typeface="Arial"/>
                <a:cs typeface="Arial"/>
              </a:rPr>
              <a:t>Lienhard, Matthias et al. Bioinformatics (Oxford, England) vol. 39,6 (2023): btad364.</a:t>
            </a:r>
          </a:p>
          <a:p>
            <a:r>
              <a:rPr lang="en-US" sz="1000" i="1" dirty="0">
                <a:solidFill>
                  <a:srgbClr val="666666"/>
                </a:solidFill>
                <a:latin typeface="Arial"/>
                <a:cs typeface="Arial"/>
              </a:rPr>
              <a:t>Bi, Yalan et al. Journal of molecular biology, 169049. 26 Feb. 2025.</a:t>
            </a:r>
          </a:p>
        </p:txBody>
      </p:sp>
      <p:graphicFrame>
        <p:nvGraphicFramePr>
          <p:cNvPr id="52" name="Diagram 51">
            <a:extLst>
              <a:ext uri="{FF2B5EF4-FFF2-40B4-BE49-F238E27FC236}">
                <a16:creationId xmlns:a16="http://schemas.microsoft.com/office/drawing/2014/main" id="{5E8339B6-C1CC-E1DF-B2E9-51E3A288CD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0316161"/>
              </p:ext>
            </p:extLst>
          </p:nvPr>
        </p:nvGraphicFramePr>
        <p:xfrm>
          <a:off x="612000" y="1275750"/>
          <a:ext cx="7920000" cy="259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3" name="Picture 52">
            <a:extLst>
              <a:ext uri="{FF2B5EF4-FFF2-40B4-BE49-F238E27FC236}">
                <a16:creationId xmlns:a16="http://schemas.microsoft.com/office/drawing/2014/main" id="{BC0C8DA9-736D-9724-4714-EFC6E15123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040" y="768325"/>
            <a:ext cx="1242546" cy="8037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41C700-C8B0-2693-CFEA-9FC03C576C7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12795" t="13715" r="7316" b="27655"/>
          <a:stretch>
            <a:fillRect/>
          </a:stretch>
        </p:blipFill>
        <p:spPr>
          <a:xfrm>
            <a:off x="1781415" y="768325"/>
            <a:ext cx="874366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EBC67D06-AA29-FE4B-9DC5-297C3685A6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2306A2E7-7527-F84A-AE18-0ECC7517B0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90D60BB2-5622-3E4E-80DF-93CA15B570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EFA2E1C8-C4A4-FC4A-91E1-488B2014E5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E8381887-B45C-8D43-A835-D957A472B9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graphicEl>
                                              <a:dgm id="{6974CE09-093E-6548-BB4C-9ED3AD74A4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2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E2445F1D-84F7-4239-91B5-9CDDCA56B9BA}" type="slidenum">
              <a:rPr lang="es-ES" smtClean="0"/>
              <a:t>19</a:t>
            </a:fld>
            <a:endParaRPr lang="es-E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9125D1-1EF5-0A14-42BE-6146A328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2000" dirty="0"/>
              <a:t>Common types of alternative splicing events (ASEs)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8666E9-7CF8-C38A-2FD1-0E1B81638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51" r="42370"/>
          <a:stretch/>
        </p:blipFill>
        <p:spPr>
          <a:xfrm>
            <a:off x="2013357" y="1012443"/>
            <a:ext cx="3948055" cy="35989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2ACCE77-A1A6-47F9-70ED-01163D9ADF2A}"/>
              </a:ext>
            </a:extLst>
          </p:cNvPr>
          <p:cNvSpPr/>
          <p:nvPr/>
        </p:nvSpPr>
        <p:spPr>
          <a:xfrm>
            <a:off x="7865238" y="684444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756"/>
              </a:spcAft>
            </a:pPr>
            <a:r>
              <a:rPr lang="en-US" sz="1000" dirty="0"/>
              <a:t>Transcriptome reconstruction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4B0F1A-B786-726B-4E9E-F7FFBAF6E291}"/>
              </a:ext>
            </a:extLst>
          </p:cNvPr>
          <p:cNvSpPr/>
          <p:nvPr/>
        </p:nvSpPr>
        <p:spPr>
          <a:xfrm>
            <a:off x="7865238" y="1295146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000" dirty="0"/>
              <a:t>Gene model characteristics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8DAAE6-B91B-2992-3EE0-842A0CFC9A28}"/>
              </a:ext>
            </a:extLst>
          </p:cNvPr>
          <p:cNvSpPr/>
          <p:nvPr/>
        </p:nvSpPr>
        <p:spPr>
          <a:xfrm>
            <a:off x="7865238" y="1905848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000" dirty="0"/>
              <a:t>Alternative splicing analysis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F6BFB5-715C-DAD6-8FEB-6212F1F02D26}"/>
              </a:ext>
            </a:extLst>
          </p:cNvPr>
          <p:cNvSpPr/>
          <p:nvPr/>
        </p:nvSpPr>
        <p:spPr>
          <a:xfrm>
            <a:off x="7839363" y="565191"/>
            <a:ext cx="1162512" cy="12288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13">
            <a:extLst>
              <a:ext uri="{FF2B5EF4-FFF2-40B4-BE49-F238E27FC236}">
                <a16:creationId xmlns:a16="http://schemas.microsoft.com/office/drawing/2014/main" id="{FEAE8FC6-2005-0311-72A5-8D29E68A2AE9}"/>
              </a:ext>
            </a:extLst>
          </p:cNvPr>
          <p:cNvSpPr/>
          <p:nvPr/>
        </p:nvSpPr>
        <p:spPr>
          <a:xfrm>
            <a:off x="285749" y="4549108"/>
            <a:ext cx="7110731" cy="1538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000" i="1" dirty="0">
                <a:solidFill>
                  <a:srgbClr val="666666"/>
                </a:solidFill>
                <a:latin typeface="Arial"/>
                <a:cs typeface="Arial"/>
              </a:rPr>
              <a:t>Created with </a:t>
            </a:r>
            <a:r>
              <a:rPr lang="en-US" sz="1000" i="1" dirty="0" err="1">
                <a:solidFill>
                  <a:srgbClr val="666666"/>
                </a:solidFill>
                <a:latin typeface="Arial"/>
                <a:cs typeface="Arial"/>
              </a:rPr>
              <a:t>BioRender.com</a:t>
            </a:r>
            <a:endParaRPr lang="en-US" sz="1000" i="1" dirty="0">
              <a:solidFill>
                <a:srgbClr val="66666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3711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792739"/>
              </p:ext>
            </p:extLst>
          </p:nvPr>
        </p:nvGraphicFramePr>
        <p:xfrm>
          <a:off x="330493" y="739815"/>
          <a:ext cx="5661600" cy="3861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0679040" imgH="7288560" progId="">
                  <p:embed/>
                </p:oleObj>
              </mc:Choice>
              <mc:Fallback>
                <p:oleObj r:id="rId3" imgW="10679040" imgH="7288560" progId="">
                  <p:embed/>
                  <p:pic>
                    <p:nvPicPr>
                      <p:cNvPr id="2" name="Objek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493" y="739815"/>
                        <a:ext cx="5661600" cy="38617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2FDB435-6CDD-D808-1495-05D40AA2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000" dirty="0"/>
              <a:t>Representation of genes in segment graph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1C86A-0658-91CE-DC28-A14DE862F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FB3DE5-0BF2-9949-8E8E-62041A1EAFC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BC7085-A5D7-3025-5D07-D52900E73EC9}"/>
              </a:ext>
            </a:extLst>
          </p:cNvPr>
          <p:cNvSpPr/>
          <p:nvPr/>
        </p:nvSpPr>
        <p:spPr>
          <a:xfrm>
            <a:off x="7865238" y="684444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756"/>
              </a:spcAft>
            </a:pPr>
            <a:r>
              <a:rPr lang="en-US" sz="1000" dirty="0"/>
              <a:t>Transcriptome reconstruction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AF0A63-1979-1120-AFA0-14441296255A}"/>
              </a:ext>
            </a:extLst>
          </p:cNvPr>
          <p:cNvSpPr/>
          <p:nvPr/>
        </p:nvSpPr>
        <p:spPr>
          <a:xfrm>
            <a:off x="7865238" y="1295146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000" dirty="0"/>
              <a:t>Gene model characteristics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537AC5-222D-3840-547D-AE1754D76EB2}"/>
              </a:ext>
            </a:extLst>
          </p:cNvPr>
          <p:cNvSpPr/>
          <p:nvPr/>
        </p:nvSpPr>
        <p:spPr>
          <a:xfrm>
            <a:off x="7865238" y="1905848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000" dirty="0"/>
              <a:t>Alternative splicing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C6403D-D51C-A646-9C44-5EED6400A85A}"/>
              </a:ext>
            </a:extLst>
          </p:cNvPr>
          <p:cNvSpPr/>
          <p:nvPr/>
        </p:nvSpPr>
        <p:spPr>
          <a:xfrm>
            <a:off x="7839363" y="565191"/>
            <a:ext cx="1162512" cy="12288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277F7A-F925-7875-D0E4-67D78B1A75A9}"/>
              </a:ext>
            </a:extLst>
          </p:cNvPr>
          <p:cNvSpPr/>
          <p:nvPr/>
        </p:nvSpPr>
        <p:spPr>
          <a:xfrm>
            <a:off x="195861" y="2712721"/>
            <a:ext cx="6083019" cy="1991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056AFA-4F67-1B14-F394-F20107FF991B}"/>
              </a:ext>
            </a:extLst>
          </p:cNvPr>
          <p:cNvSpPr/>
          <p:nvPr/>
        </p:nvSpPr>
        <p:spPr>
          <a:xfrm>
            <a:off x="330493" y="3393439"/>
            <a:ext cx="6083019" cy="1310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1899-152E-4E2E-C525-EEB94854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000" dirty="0"/>
              <a:t>Identifying ASEs from segment graph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FDCA9-2848-1200-8522-61DD1A12B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FB3DE5-0BF2-9949-8E8E-62041A1EAFC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1839F6-306B-A59C-A68D-00D9E32DFA0E}"/>
              </a:ext>
            </a:extLst>
          </p:cNvPr>
          <p:cNvSpPr/>
          <p:nvPr/>
        </p:nvSpPr>
        <p:spPr>
          <a:xfrm>
            <a:off x="7865238" y="684444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756"/>
              </a:spcAft>
            </a:pPr>
            <a:r>
              <a:rPr lang="en-US" sz="1000" dirty="0"/>
              <a:t>Transcriptome reconstruction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8E8ACC-C372-B2B6-801C-EAFFFDC75E50}"/>
              </a:ext>
            </a:extLst>
          </p:cNvPr>
          <p:cNvSpPr/>
          <p:nvPr/>
        </p:nvSpPr>
        <p:spPr>
          <a:xfrm>
            <a:off x="7865238" y="1295146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000" dirty="0"/>
              <a:t>Gene model characteristics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A295DA-960A-6D38-3ED4-F98ABB309B00}"/>
              </a:ext>
            </a:extLst>
          </p:cNvPr>
          <p:cNvSpPr/>
          <p:nvPr/>
        </p:nvSpPr>
        <p:spPr>
          <a:xfrm>
            <a:off x="7839363" y="565191"/>
            <a:ext cx="1162512" cy="12288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Objekt 1">
            <a:extLst>
              <a:ext uri="{FF2B5EF4-FFF2-40B4-BE49-F238E27FC236}">
                <a16:creationId xmlns:a16="http://schemas.microsoft.com/office/drawing/2014/main" id="{4A957630-1AAC-0401-9913-9B5C806AD9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875129"/>
              </p:ext>
            </p:extLst>
          </p:nvPr>
        </p:nvGraphicFramePr>
        <p:xfrm>
          <a:off x="330493" y="739815"/>
          <a:ext cx="3731172" cy="254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0679040" imgH="7288560" progId="">
                  <p:embed/>
                </p:oleObj>
              </mc:Choice>
              <mc:Fallback>
                <p:oleObj r:id="rId3" imgW="10679040" imgH="7288560" progId="">
                  <p:embed/>
                  <p:pic>
                    <p:nvPicPr>
                      <p:cNvPr id="2" name="Objek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493" y="739815"/>
                        <a:ext cx="3731172" cy="2544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1AAD948-D610-7D7A-586B-E98375EF877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6810" y="2006073"/>
            <a:ext cx="3454930" cy="1723352"/>
          </a:xfrm>
          <a:prstGeom prst="rect">
            <a:avLst/>
          </a:prstGeom>
        </p:spPr>
      </p:pic>
      <p:sp>
        <p:nvSpPr>
          <p:cNvPr id="16" name="Text 5">
            <a:extLst>
              <a:ext uri="{FF2B5EF4-FFF2-40B4-BE49-F238E27FC236}">
                <a16:creationId xmlns:a16="http://schemas.microsoft.com/office/drawing/2014/main" id="{1379878B-9816-2349-E717-DB9DD87CCAC6}"/>
              </a:ext>
            </a:extLst>
          </p:cNvPr>
          <p:cNvSpPr/>
          <p:nvPr/>
        </p:nvSpPr>
        <p:spPr>
          <a:xfrm>
            <a:off x="330493" y="3702173"/>
            <a:ext cx="3960000" cy="49244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b="1" dirty="0">
                <a:solidFill>
                  <a:srgbClr val="0047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ASE is quantified with percent spliced in (PSI) values.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0FAF2A-ADF8-B9FE-1AB3-23A9FB0AD43F}"/>
              </a:ext>
            </a:extLst>
          </p:cNvPr>
          <p:cNvSpPr/>
          <p:nvPr/>
        </p:nvSpPr>
        <p:spPr>
          <a:xfrm>
            <a:off x="4362997" y="1955722"/>
            <a:ext cx="4058627" cy="1310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7988F15-C177-2AC9-29DA-8BFD8A858E65}"/>
              </a:ext>
            </a:extLst>
          </p:cNvPr>
          <p:cNvSpPr/>
          <p:nvPr/>
        </p:nvSpPr>
        <p:spPr>
          <a:xfrm>
            <a:off x="2389247" y="2558687"/>
            <a:ext cx="1530221" cy="955221"/>
          </a:xfrm>
          <a:prstGeom prst="ellipse">
            <a:avLst/>
          </a:prstGeom>
          <a:noFill/>
          <a:ln w="19050">
            <a:solidFill>
              <a:srgbClr val="FF8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BC19D0-6928-B2D2-416F-5818C9007BA7}"/>
              </a:ext>
            </a:extLst>
          </p:cNvPr>
          <p:cNvSpPr/>
          <p:nvPr/>
        </p:nvSpPr>
        <p:spPr>
          <a:xfrm>
            <a:off x="7865238" y="1905848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000" dirty="0"/>
              <a:t>Alternative splicing analysis</a:t>
            </a:r>
          </a:p>
        </p:txBody>
      </p:sp>
      <p:sp>
        <p:nvSpPr>
          <p:cNvPr id="13" name="Text 5">
            <a:extLst>
              <a:ext uri="{FF2B5EF4-FFF2-40B4-BE49-F238E27FC236}">
                <a16:creationId xmlns:a16="http://schemas.microsoft.com/office/drawing/2014/main" id="{C292E93E-A514-5F66-8785-C62BC05DF5F2}"/>
              </a:ext>
            </a:extLst>
          </p:cNvPr>
          <p:cNvSpPr/>
          <p:nvPr/>
        </p:nvSpPr>
        <p:spPr>
          <a:xfrm>
            <a:off x="4438765" y="1601395"/>
            <a:ext cx="2715872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600" b="1" dirty="0">
                <a:solidFill>
                  <a:srgbClr val="0047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bubbles to detect ASEs</a:t>
            </a:r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886FED5F-29DD-F168-7E25-B0DC64AC1C33}"/>
              </a:ext>
            </a:extLst>
          </p:cNvPr>
          <p:cNvSpPr/>
          <p:nvPr/>
        </p:nvSpPr>
        <p:spPr>
          <a:xfrm>
            <a:off x="530843" y="4334842"/>
            <a:ext cx="6198685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rgbClr val="666666"/>
                </a:solidFill>
                <a:latin typeface="Arial"/>
                <a:cs typeface="Arial"/>
              </a:rPr>
              <a:t>Number of reads support an ASE / total number of reads in the gene</a:t>
            </a:r>
          </a:p>
        </p:txBody>
      </p:sp>
      <p:sp>
        <p:nvSpPr>
          <p:cNvPr id="15" name="Shape 7">
            <a:extLst>
              <a:ext uri="{FF2B5EF4-FFF2-40B4-BE49-F238E27FC236}">
                <a16:creationId xmlns:a16="http://schemas.microsoft.com/office/drawing/2014/main" id="{C215FE11-1DE0-59B1-5F58-96991D62BA92}"/>
              </a:ext>
            </a:extLst>
          </p:cNvPr>
          <p:cNvSpPr>
            <a:spLocks noChangeAspect="1"/>
          </p:cNvSpPr>
          <p:nvPr/>
        </p:nvSpPr>
        <p:spPr>
          <a:xfrm>
            <a:off x="330493" y="4403953"/>
            <a:ext cx="108000" cy="108000"/>
          </a:xfrm>
          <a:prstGeom prst="ellipse">
            <a:avLst/>
          </a:prstGeom>
          <a:solidFill>
            <a:srgbClr val="FF8C00"/>
          </a:solidFill>
          <a:ln/>
        </p:spPr>
        <p:txBody>
          <a:bodyPr wrap="none" anchor="ctr"/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97240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7" grpId="1" animBg="1"/>
      <p:bldP spid="3" grpId="0" animBg="1"/>
      <p:bldP spid="3" grpId="1" animBg="1"/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E2445F1D-84F7-4239-91B5-9CDDCA56B9BA}" type="slidenum">
              <a:rPr lang="es-ES" smtClean="0"/>
              <a:t>22</a:t>
            </a:fld>
            <a:endParaRPr lang="es-E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9125D1-1EF5-0A14-42BE-6146A328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2000" dirty="0"/>
              <a:t>Differential splicing event analysis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B9DA23-56F0-69FF-EC24-801DDDD3AF93}"/>
              </a:ext>
            </a:extLst>
          </p:cNvPr>
          <p:cNvGrpSpPr>
            <a:grpSpLocks noChangeAspect="1"/>
          </p:cNvGrpSpPr>
          <p:nvPr/>
        </p:nvGrpSpPr>
        <p:grpSpPr>
          <a:xfrm>
            <a:off x="4175997" y="2757545"/>
            <a:ext cx="4812669" cy="2000467"/>
            <a:chOff x="2459123" y="2810581"/>
            <a:chExt cx="5161462" cy="21454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28C1F588-7378-F77D-E89F-0D8AE959D4D6}"/>
                    </a:ext>
                  </a:extLst>
                </p:cNvPr>
                <p:cNvSpPr txBox="1"/>
                <p:nvPr/>
              </p:nvSpPr>
              <p:spPr>
                <a:xfrm>
                  <a:off x="2459123" y="3016452"/>
                  <a:ext cx="3156086" cy="19395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US" sz="1000" dirty="0">
                      <a:solidFill>
                        <a:srgbClr val="666666"/>
                      </a:solidFill>
                    </a:rPr>
                    <a:t>Binomial distribution with beta distributed probability parameter</a:t>
                  </a:r>
                </a:p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00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100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00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00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000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00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1000" dirty="0">
                      <a:solidFill>
                        <a:srgbClr val="666666"/>
                      </a:solidFill>
                    </a:rPr>
                    <a:t>	   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sz="100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100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sSubSup>
                        <m:sSubSupPr>
                          <m:ctrlPr>
                            <a:rPr lang="en-US" sz="10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100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sz="100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100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endParaRPr lang="en-US" sz="1000" dirty="0">
                    <a:solidFill>
                      <a:srgbClr val="666666"/>
                    </a:solidFill>
                  </a:endParaRPr>
                </a:p>
                <a:p>
                  <a:pPr>
                    <a:spcBef>
                      <a:spcPts val="1200"/>
                    </a:spcBef>
                    <a:spcAft>
                      <a:spcPts val="600"/>
                    </a:spcAft>
                  </a:pPr>
                  <a:r>
                    <a:rPr lang="en-US" sz="1000" dirty="0">
                      <a:solidFill>
                        <a:srgbClr val="666666"/>
                      </a:solidFill>
                    </a:rPr>
                    <a:t>where</a:t>
                  </a:r>
                </a:p>
                <a:p>
                  <a:pPr>
                    <a:spcBef>
                      <a:spcPts val="1200"/>
                    </a:spcBef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00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0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US" sz="1000" i="1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  <m:t>𝐵𝐵</m:t>
                            </m:r>
                            <m:d>
                              <m:dPr>
                                <m:ctrlPr>
                                  <a:rPr lang="en-US" sz="1000" i="1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000" i="1">
                                            <a:solidFill>
                                              <a:srgbClr val="6666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00">
                                            <a:solidFill>
                                              <a:srgbClr val="6666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000" i="1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000" i="1">
                                            <a:solidFill>
                                              <a:srgbClr val="6666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00">
                                            <a:solidFill>
                                              <a:srgbClr val="6666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000" i="1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100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000" dirty="0">
                    <a:solidFill>
                      <a:srgbClr val="666666"/>
                    </a:solidFill>
                  </a:endParaRPr>
                </a:p>
                <a:p>
                  <a:pPr marL="266400"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00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US" sz="1000" i="1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  <m:t>𝐵𝐵</m:t>
                            </m:r>
                            <m:d>
                              <m:dPr>
                                <m:ctrlPr>
                                  <a:rPr lang="en-US" sz="1000" i="1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000" i="1">
                                            <a:solidFill>
                                              <a:srgbClr val="6666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00">
                                            <a:solidFill>
                                              <a:srgbClr val="6666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000" i="1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000" i="1">
                                            <a:solidFill>
                                              <a:srgbClr val="6666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000">
                                            <a:solidFill>
                                              <a:srgbClr val="6666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000" i="1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rgbClr val="666666"/>
                    </a:solidFill>
                  </a:endParaRPr>
                </a:p>
                <a:p>
                  <a:pPr>
                    <a:spcBef>
                      <a:spcPts val="600"/>
                    </a:spcBef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00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00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000">
                            <a:solidFill>
                              <a:srgbClr val="666666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ctrlPr>
                              <a:rPr lang="en-US" sz="1000" i="1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  <m:t>𝐵𝐵</m:t>
                            </m:r>
                            <m:d>
                              <m:dPr>
                                <m:ctrlPr>
                                  <a:rPr lang="en-US" sz="1000" i="1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000" i="1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000" i="1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000" i="1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000" i="1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  <m:r>
                                  <a:rPr lang="en-US" sz="1000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000" i="1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000">
                                    <a:solidFill>
                                      <a:srgbClr val="666666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000" i="1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solidFill>
                                          <a:srgbClr val="6666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000" dirty="0">
                    <a:solidFill>
                      <a:srgbClr val="666666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28C1F588-7378-F77D-E89F-0D8AE959D4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9123" y="3016452"/>
                  <a:ext cx="3156086" cy="193957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5B6AC0F-8727-C0DD-EE58-C8F7FD1C0B32}"/>
                    </a:ext>
                  </a:extLst>
                </p:cNvPr>
                <p:cNvSpPr txBox="1"/>
                <p:nvPr/>
              </p:nvSpPr>
              <p:spPr>
                <a:xfrm>
                  <a:off x="4785005" y="4257544"/>
                  <a:ext cx="2835580" cy="6856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00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𝐵𝐵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l-GR" sz="10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  <m:r>
                            <a:rPr lang="en-US" sz="100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sz="10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  <m:r>
                            <a:rPr lang="en-US" sz="100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a14:m>
                  <a:r>
                    <a:rPr lang="en-US" sz="1000" dirty="0">
                      <a:solidFill>
                        <a:srgbClr val="666666"/>
                      </a:solidFill>
                    </a:rPr>
                    <a:t>: probability mass function </a:t>
                  </a:r>
                  <a:r>
                    <a:rPr lang="en-US" sz="1000" dirty="0" err="1">
                      <a:solidFill>
                        <a:srgbClr val="666666"/>
                      </a:solidFill>
                    </a:rPr>
                    <a:t>of</a:t>
                  </a:r>
                  <a:endParaRPr lang="en-US" sz="1000" dirty="0">
                    <a:solidFill>
                      <a:srgbClr val="666666"/>
                    </a:solidFill>
                  </a:endParaRPr>
                </a:p>
                <a:p>
                  <a:pPr indent="774000"/>
                  <a:r>
                    <a:rPr lang="en-US" sz="1000" dirty="0">
                      <a:solidFill>
                        <a:srgbClr val="666666"/>
                      </a:solidFill>
                    </a:rPr>
                    <a:t>beta-binomial distribution</a:t>
                  </a:r>
                </a:p>
                <a:p>
                  <a:pPr marL="493200">
                    <a:spcBef>
                      <a:spcPts val="600"/>
                    </a:spcBef>
                  </a:pP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0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100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10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00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a14:m>
                  <a:r>
                    <a:rPr lang="en-US" sz="1000" dirty="0">
                      <a:solidFill>
                        <a:srgbClr val="666666"/>
                      </a:solidFill>
                    </a:rPr>
                    <a:t>: maximum likelihood estimates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5B6AC0F-8727-C0DD-EE58-C8F7FD1C0B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5005" y="4257544"/>
                  <a:ext cx="2835580" cy="685608"/>
                </a:xfrm>
                <a:prstGeom prst="rect">
                  <a:avLst/>
                </a:prstGeom>
                <a:blipFill>
                  <a:blip r:embed="rId4"/>
                  <a:stretch>
                    <a:fillRect b="-39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8CFD414-F1BA-267C-5D5C-2ECDA12E5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525" r="1525"/>
            <a:stretch/>
          </p:blipFill>
          <p:spPr>
            <a:xfrm>
              <a:off x="5511520" y="2810581"/>
              <a:ext cx="1939332" cy="1446963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B5E2D78-0E39-7FFF-740D-F6D5CFEF6194}"/>
              </a:ext>
            </a:extLst>
          </p:cNvPr>
          <p:cNvSpPr/>
          <p:nvPr/>
        </p:nvSpPr>
        <p:spPr>
          <a:xfrm>
            <a:off x="7865238" y="684444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756"/>
              </a:spcAft>
            </a:pPr>
            <a:r>
              <a:rPr lang="en-US" sz="1000" dirty="0"/>
              <a:t>Transcriptome reconstruction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6DCBAE-27BF-0049-6BDE-E284E433E0C9}"/>
              </a:ext>
            </a:extLst>
          </p:cNvPr>
          <p:cNvSpPr/>
          <p:nvPr/>
        </p:nvSpPr>
        <p:spPr>
          <a:xfrm>
            <a:off x="7865238" y="1295146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000" dirty="0"/>
              <a:t>Gene model characteristics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A02792-F139-0189-6DE1-C04A485F644E}"/>
              </a:ext>
            </a:extLst>
          </p:cNvPr>
          <p:cNvSpPr/>
          <p:nvPr/>
        </p:nvSpPr>
        <p:spPr>
          <a:xfrm>
            <a:off x="7865238" y="1905848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000" dirty="0"/>
              <a:t>Alternative splicing 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6B10D1-C62B-62F6-ED9E-A5A3171EFD06}"/>
              </a:ext>
            </a:extLst>
          </p:cNvPr>
          <p:cNvSpPr/>
          <p:nvPr/>
        </p:nvSpPr>
        <p:spPr>
          <a:xfrm>
            <a:off x="7839363" y="565191"/>
            <a:ext cx="1162512" cy="12288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8">
            <a:extLst>
              <a:ext uri="{FF2B5EF4-FFF2-40B4-BE49-F238E27FC236}">
                <a16:creationId xmlns:a16="http://schemas.microsoft.com/office/drawing/2014/main" id="{BB898FE5-F9FA-BE24-4BCE-34B85CF267DF}"/>
              </a:ext>
            </a:extLst>
          </p:cNvPr>
          <p:cNvSpPr/>
          <p:nvPr/>
        </p:nvSpPr>
        <p:spPr>
          <a:xfrm>
            <a:off x="488965" y="2990161"/>
            <a:ext cx="3023433" cy="36933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200" dirty="0">
                <a:solidFill>
                  <a:srgbClr val="666666"/>
                </a:solidFill>
              </a:rPr>
              <a:t>The number of reads support the ASE and the total number of reads in both conditions</a:t>
            </a:r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627441DD-8630-51A4-53E4-AADBF228F555}"/>
              </a:ext>
            </a:extLst>
          </p:cNvPr>
          <p:cNvSpPr>
            <a:spLocks noChangeAspect="1"/>
          </p:cNvSpPr>
          <p:nvPr/>
        </p:nvSpPr>
        <p:spPr>
          <a:xfrm>
            <a:off x="285749" y="3022737"/>
            <a:ext cx="108000" cy="108000"/>
          </a:xfrm>
          <a:prstGeom prst="ellipse">
            <a:avLst/>
          </a:prstGeom>
          <a:solidFill>
            <a:srgbClr val="FF8C00"/>
          </a:solidFill>
          <a:ln/>
        </p:spPr>
        <p:txBody>
          <a:bodyPr wrap="none" anchor="ctr"/>
          <a:lstStyle/>
          <a:p>
            <a:endParaRPr lang="en-US" sz="1200">
              <a:solidFill>
                <a:srgbClr val="666666"/>
              </a:solidFill>
            </a:endParaRPr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14E8D849-FC9C-35B6-3426-2F34DC28CE12}"/>
              </a:ext>
            </a:extLst>
          </p:cNvPr>
          <p:cNvSpPr/>
          <p:nvPr/>
        </p:nvSpPr>
        <p:spPr>
          <a:xfrm>
            <a:off x="488964" y="3536261"/>
            <a:ext cx="2266198" cy="1846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200" dirty="0">
                <a:solidFill>
                  <a:srgbClr val="666666"/>
                </a:solidFill>
                <a:cs typeface="Arial"/>
              </a:rPr>
              <a:t>A beta-binomial distributed model</a:t>
            </a:r>
            <a:endParaRPr lang="en-US" sz="1200" dirty="0">
              <a:solidFill>
                <a:srgbClr val="666666"/>
              </a:solidFill>
              <a:latin typeface="Arial"/>
              <a:cs typeface="Arial"/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A50AE845-C6F1-C9A2-0A9F-20B443DC4B49}"/>
              </a:ext>
            </a:extLst>
          </p:cNvPr>
          <p:cNvSpPr>
            <a:spLocks noChangeAspect="1"/>
          </p:cNvSpPr>
          <p:nvPr/>
        </p:nvSpPr>
        <p:spPr>
          <a:xfrm>
            <a:off x="285749" y="3575992"/>
            <a:ext cx="108000" cy="108000"/>
          </a:xfrm>
          <a:prstGeom prst="ellipse">
            <a:avLst/>
          </a:prstGeom>
          <a:solidFill>
            <a:srgbClr val="FF8C00"/>
          </a:solidFill>
          <a:ln/>
        </p:spPr>
        <p:txBody>
          <a:bodyPr wrap="none" anchor="ctr"/>
          <a:lstStyle/>
          <a:p>
            <a:endParaRPr lang="en-US" sz="1200">
              <a:solidFill>
                <a:srgbClr val="666666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A55D78-B182-B443-1744-0752EFDEB6A4}"/>
              </a:ext>
            </a:extLst>
          </p:cNvPr>
          <p:cNvGrpSpPr/>
          <p:nvPr/>
        </p:nvGrpSpPr>
        <p:grpSpPr>
          <a:xfrm>
            <a:off x="285748" y="1369663"/>
            <a:ext cx="7144820" cy="694877"/>
            <a:chOff x="573151" y="1218252"/>
            <a:chExt cx="7836024" cy="124121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3F68FE4-2ABC-51E9-7725-D8F14C94372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3151" y="1625179"/>
              <a:ext cx="3538803" cy="176940"/>
              <a:chOff x="5821878" y="1310003"/>
              <a:chExt cx="1504788" cy="21600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F4D0794-0A71-BAD3-888C-CC0E19A64187}"/>
                  </a:ext>
                </a:extLst>
              </p:cNvPr>
              <p:cNvSpPr/>
              <p:nvPr/>
            </p:nvSpPr>
            <p:spPr>
              <a:xfrm>
                <a:off x="5821878" y="1310003"/>
                <a:ext cx="396000" cy="216000"/>
              </a:xfrm>
              <a:prstGeom prst="rect">
                <a:avLst/>
              </a:prstGeom>
              <a:solidFill>
                <a:srgbClr val="0047AB">
                  <a:alpha val="29804"/>
                </a:srgbClr>
              </a:solidFill>
              <a:ln>
                <a:solidFill>
                  <a:srgbClr val="0047A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400">
                  <a:solidFill>
                    <a:srgbClr val="666666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D9B2E4-7FDA-FF10-1437-CEEB1B3CB7EB}"/>
                  </a:ext>
                </a:extLst>
              </p:cNvPr>
              <p:cNvSpPr/>
              <p:nvPr/>
            </p:nvSpPr>
            <p:spPr>
              <a:xfrm>
                <a:off x="6822666" y="1310003"/>
                <a:ext cx="504000" cy="216000"/>
              </a:xfrm>
              <a:prstGeom prst="rect">
                <a:avLst/>
              </a:prstGeom>
              <a:solidFill>
                <a:srgbClr val="0047AB">
                  <a:alpha val="29804"/>
                </a:srgbClr>
              </a:solidFill>
              <a:ln>
                <a:solidFill>
                  <a:srgbClr val="0047A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400"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38D4EBD-4798-8B16-9225-2EA2C2EFA6EE}"/>
                  </a:ext>
                </a:extLst>
              </p:cNvPr>
              <p:cNvCxnSpPr>
                <a:cxnSpLocks/>
                <a:stCxn id="41" idx="1"/>
                <a:endCxn id="40" idx="3"/>
              </p:cNvCxnSpPr>
              <p:nvPr/>
            </p:nvCxnSpPr>
            <p:spPr>
              <a:xfrm flipH="1">
                <a:off x="6217878" y="1418003"/>
                <a:ext cx="604788" cy="0"/>
              </a:xfrm>
              <a:prstGeom prst="line">
                <a:avLst/>
              </a:prstGeom>
              <a:ln w="12700">
                <a:solidFill>
                  <a:srgbClr val="0047AB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7C148E8-EF3F-0EDB-D227-4E3F9503D6CD}"/>
                </a:ext>
              </a:extLst>
            </p:cNvPr>
            <p:cNvSpPr txBox="1"/>
            <p:nvPr/>
          </p:nvSpPr>
          <p:spPr>
            <a:xfrm>
              <a:off x="1533289" y="2076312"/>
              <a:ext cx="1101327" cy="3831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666666"/>
                  </a:solidFill>
                </a:rPr>
                <a:t>Condition A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EBDBDA3-FBDE-09FE-B9C1-F1D6FAFEE92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70372" y="1625179"/>
              <a:ext cx="3538803" cy="176940"/>
              <a:chOff x="5821878" y="1310003"/>
              <a:chExt cx="1504788" cy="216000"/>
            </a:xfrm>
            <a:solidFill>
              <a:srgbClr val="0047AB"/>
            </a:solidFill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E34CFAE-4CE4-3D1E-4A09-B82882C3D2C2}"/>
                  </a:ext>
                </a:extLst>
              </p:cNvPr>
              <p:cNvSpPr/>
              <p:nvPr/>
            </p:nvSpPr>
            <p:spPr>
              <a:xfrm>
                <a:off x="5821878" y="1310003"/>
                <a:ext cx="396000" cy="216000"/>
              </a:xfrm>
              <a:prstGeom prst="rect">
                <a:avLst/>
              </a:prstGeom>
              <a:grpFill/>
              <a:ln>
                <a:solidFill>
                  <a:srgbClr val="0047A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400">
                  <a:solidFill>
                    <a:srgbClr val="666666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057D526-4539-25F9-2892-321213732590}"/>
                  </a:ext>
                </a:extLst>
              </p:cNvPr>
              <p:cNvSpPr/>
              <p:nvPr/>
            </p:nvSpPr>
            <p:spPr>
              <a:xfrm>
                <a:off x="6822666" y="1310003"/>
                <a:ext cx="504000" cy="216000"/>
              </a:xfrm>
              <a:prstGeom prst="rect">
                <a:avLst/>
              </a:prstGeom>
              <a:grpFill/>
              <a:ln>
                <a:solidFill>
                  <a:srgbClr val="0047A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400"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BEF07B3-A68D-8B29-8C29-2F26C23FC294}"/>
                  </a:ext>
                </a:extLst>
              </p:cNvPr>
              <p:cNvCxnSpPr>
                <a:cxnSpLocks/>
                <a:stCxn id="38" idx="1"/>
                <a:endCxn id="37" idx="3"/>
              </p:cNvCxnSpPr>
              <p:nvPr/>
            </p:nvCxnSpPr>
            <p:spPr>
              <a:xfrm flipH="1">
                <a:off x="6217878" y="1418003"/>
                <a:ext cx="604788" cy="0"/>
              </a:xfrm>
              <a:prstGeom prst="line">
                <a:avLst/>
              </a:prstGeom>
              <a:grpFill/>
              <a:ln w="12700">
                <a:solidFill>
                  <a:srgbClr val="0047AB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234B70-0113-2692-07CC-432D518B45DE}"/>
                </a:ext>
              </a:extLst>
            </p:cNvPr>
            <p:cNvSpPr txBox="1"/>
            <p:nvPr/>
          </p:nvSpPr>
          <p:spPr>
            <a:xfrm>
              <a:off x="5828486" y="2076312"/>
              <a:ext cx="1111202" cy="3831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666666"/>
                  </a:solidFill>
                </a:rPr>
                <a:t>Condition B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49C941B-D5D5-B91F-E5D0-1CCB130D221B}"/>
                </a:ext>
              </a:extLst>
            </p:cNvPr>
            <p:cNvGrpSpPr/>
            <p:nvPr/>
          </p:nvGrpSpPr>
          <p:grpSpPr>
            <a:xfrm>
              <a:off x="573151" y="1218252"/>
              <a:ext cx="3538803" cy="171495"/>
              <a:chOff x="1137356" y="1662273"/>
              <a:chExt cx="4320000" cy="216000"/>
            </a:xfrm>
            <a:solidFill>
              <a:srgbClr val="0047AB"/>
            </a:solidFill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D4B0C24-54BE-BF5E-BB7C-F19305551DB6}"/>
                  </a:ext>
                </a:extLst>
              </p:cNvPr>
              <p:cNvSpPr/>
              <p:nvPr/>
            </p:nvSpPr>
            <p:spPr>
              <a:xfrm>
                <a:off x="2959216" y="1662273"/>
                <a:ext cx="530350" cy="216000"/>
              </a:xfrm>
              <a:prstGeom prst="rect">
                <a:avLst/>
              </a:prstGeom>
              <a:grpFill/>
              <a:ln>
                <a:solidFill>
                  <a:srgbClr val="0047A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400">
                  <a:solidFill>
                    <a:srgbClr val="666666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A19B13B-7ECE-2090-9C02-EDDA3D597B8D}"/>
                  </a:ext>
                </a:extLst>
              </p:cNvPr>
              <p:cNvSpPr/>
              <p:nvPr/>
            </p:nvSpPr>
            <p:spPr>
              <a:xfrm>
                <a:off x="1137356" y="1662273"/>
                <a:ext cx="1136851" cy="216000"/>
              </a:xfrm>
              <a:prstGeom prst="rect">
                <a:avLst/>
              </a:prstGeom>
              <a:grpFill/>
              <a:ln>
                <a:solidFill>
                  <a:srgbClr val="0047A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400">
                  <a:solidFill>
                    <a:srgbClr val="666666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47FE2EF-16C4-DF4B-89B8-979F374117EF}"/>
                  </a:ext>
                </a:extLst>
              </p:cNvPr>
              <p:cNvSpPr/>
              <p:nvPr/>
            </p:nvSpPr>
            <p:spPr>
              <a:xfrm>
                <a:off x="4010455" y="1662273"/>
                <a:ext cx="1446901" cy="216000"/>
              </a:xfrm>
              <a:prstGeom prst="rect">
                <a:avLst/>
              </a:prstGeom>
              <a:grpFill/>
              <a:ln>
                <a:solidFill>
                  <a:srgbClr val="0047A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400"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D93BD45-02C5-B107-233C-24DE507BC6CB}"/>
                  </a:ext>
                </a:extLst>
              </p:cNvPr>
              <p:cNvCxnSpPr>
                <a:cxnSpLocks/>
                <a:stCxn id="32" idx="1"/>
                <a:endCxn id="33" idx="3"/>
              </p:cNvCxnSpPr>
              <p:nvPr/>
            </p:nvCxnSpPr>
            <p:spPr>
              <a:xfrm flipH="1">
                <a:off x="2274207" y="1770273"/>
                <a:ext cx="685010" cy="0"/>
              </a:xfrm>
              <a:prstGeom prst="line">
                <a:avLst/>
              </a:prstGeom>
              <a:grpFill/>
              <a:ln w="12700">
                <a:solidFill>
                  <a:srgbClr val="0047AB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46C9B17-BFCF-029E-D3BD-4FC899BFCBD8}"/>
                  </a:ext>
                </a:extLst>
              </p:cNvPr>
              <p:cNvCxnSpPr>
                <a:cxnSpLocks/>
                <a:stCxn id="32" idx="3"/>
                <a:endCxn id="34" idx="1"/>
              </p:cNvCxnSpPr>
              <p:nvPr/>
            </p:nvCxnSpPr>
            <p:spPr>
              <a:xfrm>
                <a:off x="3489566" y="1770273"/>
                <a:ext cx="520889" cy="0"/>
              </a:xfrm>
              <a:prstGeom prst="line">
                <a:avLst/>
              </a:prstGeom>
              <a:grpFill/>
              <a:ln w="12700">
                <a:solidFill>
                  <a:srgbClr val="0047AB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571697E-0EFF-7332-8838-61F17C9BF5C1}"/>
                </a:ext>
              </a:extLst>
            </p:cNvPr>
            <p:cNvGrpSpPr/>
            <p:nvPr/>
          </p:nvGrpSpPr>
          <p:grpSpPr>
            <a:xfrm>
              <a:off x="4870372" y="1218252"/>
              <a:ext cx="3538803" cy="171495"/>
              <a:chOff x="1137356" y="1662273"/>
              <a:chExt cx="4320000" cy="2160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96FE3F3-B0A4-DBD7-9E8A-13C58BC298AC}"/>
                  </a:ext>
                </a:extLst>
              </p:cNvPr>
              <p:cNvSpPr/>
              <p:nvPr/>
            </p:nvSpPr>
            <p:spPr>
              <a:xfrm>
                <a:off x="2959216" y="1662273"/>
                <a:ext cx="530350" cy="216000"/>
              </a:xfrm>
              <a:prstGeom prst="rect">
                <a:avLst/>
              </a:prstGeom>
              <a:solidFill>
                <a:srgbClr val="0047AB">
                  <a:alpha val="29804"/>
                </a:srgbClr>
              </a:solidFill>
              <a:ln>
                <a:solidFill>
                  <a:srgbClr val="0047A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400">
                  <a:solidFill>
                    <a:srgbClr val="666666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4528DA6-5CB0-9678-9E4F-A952368E2BC9}"/>
                  </a:ext>
                </a:extLst>
              </p:cNvPr>
              <p:cNvSpPr/>
              <p:nvPr/>
            </p:nvSpPr>
            <p:spPr>
              <a:xfrm>
                <a:off x="1137356" y="1662273"/>
                <a:ext cx="1136851" cy="216000"/>
              </a:xfrm>
              <a:prstGeom prst="rect">
                <a:avLst/>
              </a:prstGeom>
              <a:solidFill>
                <a:srgbClr val="0047AB">
                  <a:alpha val="29804"/>
                </a:srgbClr>
              </a:solidFill>
              <a:ln>
                <a:solidFill>
                  <a:srgbClr val="0047A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400">
                  <a:solidFill>
                    <a:srgbClr val="666666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AE470D0-DA4D-C6D2-ECAD-D5C3AF54535B}"/>
                  </a:ext>
                </a:extLst>
              </p:cNvPr>
              <p:cNvSpPr/>
              <p:nvPr/>
            </p:nvSpPr>
            <p:spPr>
              <a:xfrm>
                <a:off x="4010455" y="1662273"/>
                <a:ext cx="1446901" cy="216000"/>
              </a:xfrm>
              <a:prstGeom prst="rect">
                <a:avLst/>
              </a:prstGeom>
              <a:solidFill>
                <a:srgbClr val="0047AB">
                  <a:alpha val="29804"/>
                </a:srgbClr>
              </a:solidFill>
              <a:ln>
                <a:solidFill>
                  <a:srgbClr val="0047A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400"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09FF34E-EC4E-08A1-18A0-C774997739B3}"/>
                  </a:ext>
                </a:extLst>
              </p:cNvPr>
              <p:cNvCxnSpPr>
                <a:cxnSpLocks/>
                <a:stCxn id="27" idx="1"/>
                <a:endCxn id="28" idx="3"/>
              </p:cNvCxnSpPr>
              <p:nvPr/>
            </p:nvCxnSpPr>
            <p:spPr>
              <a:xfrm flipH="1">
                <a:off x="2274207" y="1770273"/>
                <a:ext cx="685010" cy="0"/>
              </a:xfrm>
              <a:prstGeom prst="line">
                <a:avLst/>
              </a:prstGeom>
              <a:ln w="12700">
                <a:solidFill>
                  <a:srgbClr val="0047AB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9C8184B-96D8-929D-F605-9163024B774F}"/>
                  </a:ext>
                </a:extLst>
              </p:cNvPr>
              <p:cNvCxnSpPr>
                <a:cxnSpLocks/>
                <a:stCxn id="27" idx="3"/>
                <a:endCxn id="29" idx="1"/>
              </p:cNvCxnSpPr>
              <p:nvPr/>
            </p:nvCxnSpPr>
            <p:spPr>
              <a:xfrm>
                <a:off x="3489566" y="1770273"/>
                <a:ext cx="520889" cy="0"/>
              </a:xfrm>
              <a:prstGeom prst="line">
                <a:avLst/>
              </a:prstGeom>
              <a:ln w="12700">
                <a:solidFill>
                  <a:srgbClr val="0047AB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E3EADFE-BACC-68D4-BCA4-7CAB4BE37208}"/>
              </a:ext>
            </a:extLst>
          </p:cNvPr>
          <p:cNvGrpSpPr>
            <a:grpSpLocks noChangeAspect="1"/>
          </p:cNvGrpSpPr>
          <p:nvPr/>
        </p:nvGrpSpPr>
        <p:grpSpPr>
          <a:xfrm>
            <a:off x="285749" y="1600197"/>
            <a:ext cx="3226650" cy="96009"/>
            <a:chOff x="5821878" y="1310003"/>
            <a:chExt cx="1504788" cy="216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242C8F3-005B-F2F0-854E-A87611FA7A5F}"/>
                </a:ext>
              </a:extLst>
            </p:cNvPr>
            <p:cNvSpPr/>
            <p:nvPr/>
          </p:nvSpPr>
          <p:spPr>
            <a:xfrm>
              <a:off x="5821878" y="1310003"/>
              <a:ext cx="396000" cy="216000"/>
            </a:xfrm>
            <a:prstGeom prst="rect">
              <a:avLst/>
            </a:prstGeom>
            <a:solidFill>
              <a:srgbClr val="0047AB">
                <a:alpha val="69804"/>
              </a:srgbClr>
            </a:solidFill>
            <a:ln>
              <a:solidFill>
                <a:srgbClr val="0047A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400">
                <a:solidFill>
                  <a:srgbClr val="666666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A641778-23DD-2E3A-9E7B-453EAC29E587}"/>
                </a:ext>
              </a:extLst>
            </p:cNvPr>
            <p:cNvSpPr/>
            <p:nvPr/>
          </p:nvSpPr>
          <p:spPr>
            <a:xfrm>
              <a:off x="6822666" y="1310003"/>
              <a:ext cx="504000" cy="216000"/>
            </a:xfrm>
            <a:prstGeom prst="rect">
              <a:avLst/>
            </a:prstGeom>
            <a:solidFill>
              <a:srgbClr val="0047AB">
                <a:alpha val="69804"/>
              </a:srgbClr>
            </a:solidFill>
            <a:ln>
              <a:solidFill>
                <a:srgbClr val="0047A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400">
                <a:solidFill>
                  <a:srgbClr val="666666"/>
                </a:solidFill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25EA039-2E2C-60AA-04C0-17C65AE80D4F}"/>
                </a:ext>
              </a:extLst>
            </p:cNvPr>
            <p:cNvCxnSpPr>
              <a:cxnSpLocks/>
              <a:stCxn id="45" idx="1"/>
              <a:endCxn id="44" idx="3"/>
            </p:cNvCxnSpPr>
            <p:nvPr/>
          </p:nvCxnSpPr>
          <p:spPr>
            <a:xfrm flipH="1">
              <a:off x="6217878" y="1418003"/>
              <a:ext cx="604788" cy="0"/>
            </a:xfrm>
            <a:prstGeom prst="line">
              <a:avLst/>
            </a:prstGeom>
            <a:ln w="12700">
              <a:solidFill>
                <a:srgbClr val="0047AB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8FD6BD8-A87E-1775-E055-172F3BD9525F}"/>
              </a:ext>
            </a:extLst>
          </p:cNvPr>
          <p:cNvGrpSpPr/>
          <p:nvPr/>
        </p:nvGrpSpPr>
        <p:grpSpPr>
          <a:xfrm>
            <a:off x="285749" y="1374245"/>
            <a:ext cx="3226650" cy="96010"/>
            <a:chOff x="1137356" y="1662273"/>
            <a:chExt cx="4320000" cy="216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F8F06D-2DA9-0773-57E9-DF948A5E43CD}"/>
                </a:ext>
              </a:extLst>
            </p:cNvPr>
            <p:cNvSpPr/>
            <p:nvPr/>
          </p:nvSpPr>
          <p:spPr>
            <a:xfrm>
              <a:off x="2959216" y="1662273"/>
              <a:ext cx="530350" cy="216000"/>
            </a:xfrm>
            <a:prstGeom prst="rect">
              <a:avLst/>
            </a:prstGeom>
            <a:solidFill>
              <a:srgbClr val="0047AB">
                <a:alpha val="69804"/>
              </a:srgbClr>
            </a:solidFill>
            <a:ln>
              <a:solidFill>
                <a:srgbClr val="0047A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400">
                <a:solidFill>
                  <a:srgbClr val="666666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8A3CE97-60CB-8AC6-C943-C16D110AB556}"/>
                </a:ext>
              </a:extLst>
            </p:cNvPr>
            <p:cNvSpPr/>
            <p:nvPr/>
          </p:nvSpPr>
          <p:spPr>
            <a:xfrm>
              <a:off x="1137356" y="1662273"/>
              <a:ext cx="1136851" cy="216000"/>
            </a:xfrm>
            <a:prstGeom prst="rect">
              <a:avLst/>
            </a:prstGeom>
            <a:solidFill>
              <a:srgbClr val="0047AB">
                <a:alpha val="69804"/>
              </a:srgbClr>
            </a:solidFill>
            <a:ln>
              <a:solidFill>
                <a:srgbClr val="0047A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400">
                <a:solidFill>
                  <a:srgbClr val="666666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20FE564-75F1-F665-91ED-FEEFD0E89701}"/>
                </a:ext>
              </a:extLst>
            </p:cNvPr>
            <p:cNvSpPr/>
            <p:nvPr/>
          </p:nvSpPr>
          <p:spPr>
            <a:xfrm>
              <a:off x="4010455" y="1662273"/>
              <a:ext cx="1446901" cy="216000"/>
            </a:xfrm>
            <a:prstGeom prst="rect">
              <a:avLst/>
            </a:prstGeom>
            <a:solidFill>
              <a:srgbClr val="0047AB">
                <a:alpha val="69804"/>
              </a:srgbClr>
            </a:solidFill>
            <a:ln>
              <a:solidFill>
                <a:srgbClr val="0047A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400">
                <a:solidFill>
                  <a:srgbClr val="666666"/>
                </a:solidFill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DB129B8-FF53-8917-BDFD-6765A68F840B}"/>
                </a:ext>
              </a:extLst>
            </p:cNvPr>
            <p:cNvCxnSpPr>
              <a:cxnSpLocks/>
              <a:stCxn id="48" idx="1"/>
              <a:endCxn id="49" idx="3"/>
            </p:cNvCxnSpPr>
            <p:nvPr/>
          </p:nvCxnSpPr>
          <p:spPr>
            <a:xfrm flipH="1">
              <a:off x="2274207" y="1770273"/>
              <a:ext cx="685010" cy="0"/>
            </a:xfrm>
            <a:prstGeom prst="line">
              <a:avLst/>
            </a:prstGeom>
            <a:ln w="12700">
              <a:solidFill>
                <a:srgbClr val="0047AB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E72DDD0-B18C-E9DC-6C28-70CB0F690DCC}"/>
                </a:ext>
              </a:extLst>
            </p:cNvPr>
            <p:cNvCxnSpPr>
              <a:cxnSpLocks/>
              <a:stCxn id="48" idx="3"/>
              <a:endCxn id="50" idx="1"/>
            </p:cNvCxnSpPr>
            <p:nvPr/>
          </p:nvCxnSpPr>
          <p:spPr>
            <a:xfrm>
              <a:off x="3489566" y="1770273"/>
              <a:ext cx="520889" cy="0"/>
            </a:xfrm>
            <a:prstGeom prst="line">
              <a:avLst/>
            </a:prstGeom>
            <a:ln w="12700">
              <a:solidFill>
                <a:srgbClr val="0047AB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7D6C7833-5B80-4075-A04E-6FA3B3C76FBB}"/>
              </a:ext>
            </a:extLst>
          </p:cNvPr>
          <p:cNvSpPr txBox="1"/>
          <p:nvPr/>
        </p:nvSpPr>
        <p:spPr>
          <a:xfrm>
            <a:off x="1220588" y="722374"/>
            <a:ext cx="1323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666666"/>
                </a:solidFill>
              </a:rPr>
              <a:t>Exon skipping</a:t>
            </a:r>
          </a:p>
        </p:txBody>
      </p:sp>
      <p:sp>
        <p:nvSpPr>
          <p:cNvPr id="58" name="Text 5">
            <a:extLst>
              <a:ext uri="{FF2B5EF4-FFF2-40B4-BE49-F238E27FC236}">
                <a16:creationId xmlns:a16="http://schemas.microsoft.com/office/drawing/2014/main" id="{A00DF935-809D-A07A-17B0-B698D1535E7B}"/>
              </a:ext>
            </a:extLst>
          </p:cNvPr>
          <p:cNvSpPr/>
          <p:nvPr/>
        </p:nvSpPr>
        <p:spPr>
          <a:xfrm>
            <a:off x="285748" y="2591378"/>
            <a:ext cx="2145945" cy="2154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b="1" dirty="0">
                <a:solidFill>
                  <a:srgbClr val="0047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Statistical test</a:t>
            </a:r>
          </a:p>
        </p:txBody>
      </p:sp>
      <p:sp>
        <p:nvSpPr>
          <p:cNvPr id="59" name="Text 8">
            <a:extLst>
              <a:ext uri="{FF2B5EF4-FFF2-40B4-BE49-F238E27FC236}">
                <a16:creationId xmlns:a16="http://schemas.microsoft.com/office/drawing/2014/main" id="{FD71C753-93C4-ECD0-61E1-AC4377CB066E}"/>
              </a:ext>
            </a:extLst>
          </p:cNvPr>
          <p:cNvSpPr/>
          <p:nvPr/>
        </p:nvSpPr>
        <p:spPr>
          <a:xfrm>
            <a:off x="488964" y="3897694"/>
            <a:ext cx="3428497" cy="36933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200" dirty="0">
                <a:solidFill>
                  <a:srgbClr val="666666"/>
                </a:solidFill>
                <a:cs typeface="Arial"/>
              </a:rPr>
              <a:t>Maximum likelihood to estimate optimal parameters</a:t>
            </a:r>
            <a:endParaRPr lang="en-US" sz="1200" dirty="0">
              <a:solidFill>
                <a:srgbClr val="666666"/>
              </a:solidFill>
              <a:latin typeface="Arial"/>
              <a:cs typeface="Arial"/>
            </a:endParaRPr>
          </a:p>
        </p:txBody>
      </p:sp>
      <p:sp>
        <p:nvSpPr>
          <p:cNvPr id="60" name="Shape 7">
            <a:extLst>
              <a:ext uri="{FF2B5EF4-FFF2-40B4-BE49-F238E27FC236}">
                <a16:creationId xmlns:a16="http://schemas.microsoft.com/office/drawing/2014/main" id="{6FE3B461-C4B5-F5B7-89F8-0D6B953FA496}"/>
              </a:ext>
            </a:extLst>
          </p:cNvPr>
          <p:cNvSpPr>
            <a:spLocks noChangeAspect="1"/>
          </p:cNvSpPr>
          <p:nvPr/>
        </p:nvSpPr>
        <p:spPr>
          <a:xfrm>
            <a:off x="285749" y="3928219"/>
            <a:ext cx="108000" cy="108000"/>
          </a:xfrm>
          <a:prstGeom prst="ellipse">
            <a:avLst/>
          </a:prstGeom>
          <a:solidFill>
            <a:srgbClr val="FF8C00"/>
          </a:solidFill>
          <a:ln/>
        </p:spPr>
        <p:txBody>
          <a:bodyPr wrap="none" anchor="ctr"/>
          <a:lstStyle/>
          <a:p>
            <a:endParaRPr lang="en-US" sz="1200" dirty="0">
              <a:solidFill>
                <a:srgbClr val="666666"/>
              </a:solidFill>
            </a:endParaRPr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51A08743-769F-0822-3820-F0F957777201}"/>
              </a:ext>
            </a:extLst>
          </p:cNvPr>
          <p:cNvSpPr/>
          <p:nvPr/>
        </p:nvSpPr>
        <p:spPr>
          <a:xfrm>
            <a:off x="489327" y="4449698"/>
            <a:ext cx="1328890" cy="1846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200" dirty="0">
                <a:solidFill>
                  <a:srgbClr val="666666"/>
                </a:solidFill>
                <a:cs typeface="Arial"/>
              </a:rPr>
              <a:t>Significant p-values</a:t>
            </a:r>
          </a:p>
        </p:txBody>
      </p:sp>
      <p:sp>
        <p:nvSpPr>
          <p:cNvPr id="62" name="Shape 7">
            <a:extLst>
              <a:ext uri="{FF2B5EF4-FFF2-40B4-BE49-F238E27FC236}">
                <a16:creationId xmlns:a16="http://schemas.microsoft.com/office/drawing/2014/main" id="{5A755C1F-F627-0AF5-9F14-C3E39AF3B9BB}"/>
              </a:ext>
            </a:extLst>
          </p:cNvPr>
          <p:cNvSpPr>
            <a:spLocks noChangeAspect="1"/>
          </p:cNvSpPr>
          <p:nvPr/>
        </p:nvSpPr>
        <p:spPr>
          <a:xfrm>
            <a:off x="286112" y="4489429"/>
            <a:ext cx="108000" cy="108000"/>
          </a:xfrm>
          <a:prstGeom prst="ellipse">
            <a:avLst/>
          </a:prstGeom>
          <a:solidFill>
            <a:srgbClr val="FF8C00"/>
          </a:solidFill>
          <a:ln/>
        </p:spPr>
        <p:txBody>
          <a:bodyPr wrap="none" anchor="ctr"/>
          <a:lstStyle/>
          <a:p>
            <a:endParaRPr lang="en-US" sz="1200">
              <a:solidFill>
                <a:srgbClr val="666666"/>
              </a:solidFill>
            </a:endParaRPr>
          </a:p>
        </p:txBody>
      </p:sp>
      <p:sp>
        <p:nvSpPr>
          <p:cNvPr id="63" name="Text 5">
            <a:extLst>
              <a:ext uri="{FF2B5EF4-FFF2-40B4-BE49-F238E27FC236}">
                <a16:creationId xmlns:a16="http://schemas.microsoft.com/office/drawing/2014/main" id="{070A36F3-80B6-6B31-5CA2-A22FF2BC7E45}"/>
              </a:ext>
            </a:extLst>
          </p:cNvPr>
          <p:cNvSpPr/>
          <p:nvPr/>
        </p:nvSpPr>
        <p:spPr>
          <a:xfrm>
            <a:off x="2163135" y="4357902"/>
            <a:ext cx="1450105" cy="36933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Differentially expressed ASEs</a:t>
            </a:r>
          </a:p>
        </p:txBody>
      </p:sp>
      <p:pic>
        <p:nvPicPr>
          <p:cNvPr id="65" name="Graphic 64" descr="Line arrow: Straight with solid fill">
            <a:extLst>
              <a:ext uri="{FF2B5EF4-FFF2-40B4-BE49-F238E27FC236}">
                <a16:creationId xmlns:a16="http://schemas.microsoft.com/office/drawing/2014/main" id="{CD91B9A0-0F89-C065-B77E-12C82C7116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93365" y="4479820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1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E2445F1D-84F7-4239-91B5-9CDDCA56B9BA}" type="slidenum">
              <a:rPr lang="es-ES" smtClean="0"/>
              <a:t>23</a:t>
            </a:fld>
            <a:endParaRPr lang="es-E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9125D1-1EF5-0A14-42BE-6146A328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sz="2000" dirty="0"/>
              <a:t>Differential splicing plot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6775AD0-DF8F-3E65-42D1-144E239C4904}"/>
              </a:ext>
            </a:extLst>
          </p:cNvPr>
          <p:cNvGrpSpPr>
            <a:grpSpLocks noChangeAspect="1"/>
          </p:cNvGrpSpPr>
          <p:nvPr/>
        </p:nvGrpSpPr>
        <p:grpSpPr>
          <a:xfrm>
            <a:off x="1382539" y="1044444"/>
            <a:ext cx="5286673" cy="3184656"/>
            <a:chOff x="1335994" y="737320"/>
            <a:chExt cx="10160606" cy="612068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62B8B170-C514-AE09-3273-C8A35B82F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5920" y="737320"/>
              <a:ext cx="6120680" cy="6120680"/>
            </a:xfrm>
            <a:prstGeom prst="rect">
              <a:avLst/>
            </a:prstGeom>
          </p:spPr>
        </p:pic>
        <p:graphicFrame>
          <p:nvGraphicFramePr>
            <p:cNvPr id="6" name="Objekt 6">
              <a:extLst>
                <a:ext uri="{FF2B5EF4-FFF2-40B4-BE49-F238E27FC236}">
                  <a16:creationId xmlns:a16="http://schemas.microsoft.com/office/drawing/2014/main" id="{98253948-96E6-2BF2-2E59-C37E2FFE2E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5994" y="1196752"/>
            <a:ext cx="2328152" cy="27076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" r:id="rId4" imgW="2882520" imgH="3352320" progId="Photoshop.Image.13">
                    <p:embed/>
                  </p:oleObj>
                </mc:Choice>
                <mc:Fallback>
                  <p:oleObj name="Image" r:id="rId4" imgW="2882520" imgH="3352320" progId="Photoshop.Image.13">
                    <p:embed/>
                    <p:pic>
                      <p:nvPicPr>
                        <p:cNvPr id="6" name="Objekt 6">
                          <a:extLst>
                            <a:ext uri="{FF2B5EF4-FFF2-40B4-BE49-F238E27FC236}">
                              <a16:creationId xmlns:a16="http://schemas.microsoft.com/office/drawing/2014/main" id="{98253948-96E6-2BF2-2E59-C37E2FFE2E9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335994" y="1196752"/>
                          <a:ext cx="2328152" cy="2707630"/>
                        </a:xfrm>
                        <a:prstGeom prst="rect">
                          <a:avLst/>
                        </a:prstGeom>
                        <a:ln>
                          <a:solidFill>
                            <a:schemeClr val="tx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C61479B3-D441-0C67-9E67-E7D261E36B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1827" y="996561"/>
              <a:ext cx="3556737" cy="2013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C8AF5FC7-51C9-03C9-743F-67330E585B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4145" y="1534406"/>
              <a:ext cx="3564419" cy="23755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6B1A24A-F23A-8726-6F79-4815CE8AA5E4}"/>
              </a:ext>
            </a:extLst>
          </p:cNvPr>
          <p:cNvSpPr/>
          <p:nvPr/>
        </p:nvSpPr>
        <p:spPr>
          <a:xfrm>
            <a:off x="7865238" y="684444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756"/>
              </a:spcAft>
            </a:pPr>
            <a:r>
              <a:rPr lang="en-US" sz="1000" dirty="0"/>
              <a:t>Transcriptome reconstruction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A3C888-6224-D8F5-8E41-704730EBDE71}"/>
              </a:ext>
            </a:extLst>
          </p:cNvPr>
          <p:cNvSpPr/>
          <p:nvPr/>
        </p:nvSpPr>
        <p:spPr>
          <a:xfrm>
            <a:off x="7865238" y="1295146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000" dirty="0"/>
              <a:t>Gene model characteristics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50FFA-FE0A-F0EE-8FA0-4DB9364CFD60}"/>
              </a:ext>
            </a:extLst>
          </p:cNvPr>
          <p:cNvSpPr/>
          <p:nvPr/>
        </p:nvSpPr>
        <p:spPr>
          <a:xfrm>
            <a:off x="7865238" y="1905848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000" dirty="0"/>
              <a:t>Alternative splicing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749BBB-3426-00FC-E078-3644A0D9CBA4}"/>
              </a:ext>
            </a:extLst>
          </p:cNvPr>
          <p:cNvSpPr/>
          <p:nvPr/>
        </p:nvSpPr>
        <p:spPr>
          <a:xfrm>
            <a:off x="7839363" y="565191"/>
            <a:ext cx="1162512" cy="12288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13">
            <a:extLst>
              <a:ext uri="{FF2B5EF4-FFF2-40B4-BE49-F238E27FC236}">
                <a16:creationId xmlns:a16="http://schemas.microsoft.com/office/drawing/2014/main" id="{E6D56F4B-49EF-E056-6993-9F4C1102B78E}"/>
              </a:ext>
            </a:extLst>
          </p:cNvPr>
          <p:cNvSpPr/>
          <p:nvPr/>
        </p:nvSpPr>
        <p:spPr>
          <a:xfrm>
            <a:off x="285749" y="4549108"/>
            <a:ext cx="7110731" cy="1538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000" i="1" dirty="0" err="1">
                <a:solidFill>
                  <a:srgbClr val="666666"/>
                </a:solidFill>
                <a:latin typeface="Arial"/>
                <a:cs typeface="Arial"/>
              </a:rPr>
              <a:t>Pacholewska</a:t>
            </a:r>
            <a:r>
              <a:rPr lang="en-US" sz="1000" i="1" dirty="0">
                <a:solidFill>
                  <a:srgbClr val="666666"/>
                </a:solidFill>
                <a:latin typeface="Arial"/>
                <a:cs typeface="Arial"/>
              </a:rPr>
              <a:t>, Alicja et al. Genome research vol. 34,11 1832-1848. 20 Nov. 2024, doi:10.1101/gr.279327.124</a:t>
            </a:r>
          </a:p>
        </p:txBody>
      </p:sp>
    </p:spTree>
    <p:extLst>
      <p:ext uri="{BB962C8B-B14F-4D97-AF65-F5344CB8AC3E}">
        <p14:creationId xmlns:p14="http://schemas.microsoft.com/office/powerpoint/2010/main" val="4159625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5BBE26-FE4E-9074-9135-2834C8C6E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FB3DE5-0BF2-9949-8E8E-62041A1EAFC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BF3C652C-ECEC-4D72-9C20-EB87298BBA1D}"/>
              </a:ext>
            </a:extLst>
          </p:cNvPr>
          <p:cNvSpPr/>
          <p:nvPr/>
        </p:nvSpPr>
        <p:spPr>
          <a:xfrm>
            <a:off x="285750" y="103287"/>
            <a:ext cx="1682883" cy="3077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Summary</a:t>
            </a:r>
            <a:endParaRPr lang="en-US" sz="2000" dirty="0"/>
          </a:p>
        </p:txBody>
      </p:sp>
      <p:sp>
        <p:nvSpPr>
          <p:cNvPr id="7" name="Shape 3">
            <a:extLst>
              <a:ext uri="{FF2B5EF4-FFF2-40B4-BE49-F238E27FC236}">
                <a16:creationId xmlns:a16="http://schemas.microsoft.com/office/drawing/2014/main" id="{1DA13D17-C9FD-49D7-61FF-45B2F5B4EB38}"/>
              </a:ext>
            </a:extLst>
          </p:cNvPr>
          <p:cNvSpPr/>
          <p:nvPr/>
        </p:nvSpPr>
        <p:spPr>
          <a:xfrm>
            <a:off x="285750" y="980361"/>
            <a:ext cx="214313" cy="214313"/>
          </a:xfrm>
          <a:prstGeom prst="ellipse">
            <a:avLst/>
          </a:prstGeom>
          <a:solidFill>
            <a:srgbClr val="0047AB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20F311A4-F21A-03AC-88CD-72107C371893}"/>
              </a:ext>
            </a:extLst>
          </p:cNvPr>
          <p:cNvSpPr/>
          <p:nvPr/>
        </p:nvSpPr>
        <p:spPr>
          <a:xfrm>
            <a:off x="351999" y="1000711"/>
            <a:ext cx="45719" cy="1615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endParaRPr lang="en-US" sz="1050" dirty="0"/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3C74380B-6F3D-618B-D5B3-6637AB37E928}"/>
              </a:ext>
            </a:extLst>
          </p:cNvPr>
          <p:cNvSpPr/>
          <p:nvPr/>
        </p:nvSpPr>
        <p:spPr>
          <a:xfrm>
            <a:off x="655320" y="963007"/>
            <a:ext cx="3032633" cy="24622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Overview of </a:t>
            </a:r>
            <a:r>
              <a:rPr lang="en-US" sz="1600" dirty="0" err="1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IsoTools</a:t>
            </a:r>
            <a:endParaRPr lang="en-US" sz="1600" dirty="0">
              <a:solidFill>
                <a:srgbClr val="666666"/>
              </a:solidFill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C4E0CACD-1525-CD18-52E5-4CACC79BC2BB}"/>
              </a:ext>
            </a:extLst>
          </p:cNvPr>
          <p:cNvSpPr/>
          <p:nvPr/>
        </p:nvSpPr>
        <p:spPr>
          <a:xfrm>
            <a:off x="285750" y="1416130"/>
            <a:ext cx="214313" cy="214313"/>
          </a:xfrm>
          <a:prstGeom prst="ellipse">
            <a:avLst/>
          </a:prstGeom>
          <a:solidFill>
            <a:srgbClr val="0047AB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44CBDA38-60E3-7993-B43C-ADA2E262864E}"/>
              </a:ext>
            </a:extLst>
          </p:cNvPr>
          <p:cNvSpPr/>
          <p:nvPr/>
        </p:nvSpPr>
        <p:spPr>
          <a:xfrm>
            <a:off x="351999" y="1436480"/>
            <a:ext cx="45719" cy="1615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1050" dirty="0"/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8CB17708-D4B1-BFF9-B514-847F31DEBA18}"/>
              </a:ext>
            </a:extLst>
          </p:cNvPr>
          <p:cNvSpPr/>
          <p:nvPr/>
        </p:nvSpPr>
        <p:spPr>
          <a:xfrm>
            <a:off x="655320" y="1402056"/>
            <a:ext cx="4055576" cy="24622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Transcript identification and quantification</a:t>
            </a:r>
            <a:endParaRPr lang="en-US" sz="1600" dirty="0">
              <a:solidFill>
                <a:srgbClr val="666666"/>
              </a:solidFill>
            </a:endParaRPr>
          </a:p>
        </p:txBody>
      </p:sp>
      <p:sp>
        <p:nvSpPr>
          <p:cNvPr id="13" name="Shape 9">
            <a:extLst>
              <a:ext uri="{FF2B5EF4-FFF2-40B4-BE49-F238E27FC236}">
                <a16:creationId xmlns:a16="http://schemas.microsoft.com/office/drawing/2014/main" id="{2404E52A-81C6-CC40-F88D-FD766212FCD7}"/>
              </a:ext>
            </a:extLst>
          </p:cNvPr>
          <p:cNvSpPr/>
          <p:nvPr/>
        </p:nvSpPr>
        <p:spPr>
          <a:xfrm>
            <a:off x="285750" y="1855180"/>
            <a:ext cx="214313" cy="214313"/>
          </a:xfrm>
          <a:prstGeom prst="ellipse">
            <a:avLst/>
          </a:prstGeom>
          <a:solidFill>
            <a:srgbClr val="0047AB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14" name="Text 10">
            <a:extLst>
              <a:ext uri="{FF2B5EF4-FFF2-40B4-BE49-F238E27FC236}">
                <a16:creationId xmlns:a16="http://schemas.microsoft.com/office/drawing/2014/main" id="{EABDA643-98C3-5EE2-970A-271F72F46B28}"/>
              </a:ext>
            </a:extLst>
          </p:cNvPr>
          <p:cNvSpPr/>
          <p:nvPr/>
        </p:nvSpPr>
        <p:spPr>
          <a:xfrm>
            <a:off x="351999" y="1875530"/>
            <a:ext cx="45719" cy="1615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1050" dirty="0"/>
          </a:p>
        </p:txBody>
      </p:sp>
      <p:sp>
        <p:nvSpPr>
          <p:cNvPr id="15" name="Text 11">
            <a:extLst>
              <a:ext uri="{FF2B5EF4-FFF2-40B4-BE49-F238E27FC236}">
                <a16:creationId xmlns:a16="http://schemas.microsoft.com/office/drawing/2014/main" id="{25D42882-55CD-FE59-01DE-C2BB479D8EFC}"/>
              </a:ext>
            </a:extLst>
          </p:cNvPr>
          <p:cNvSpPr/>
          <p:nvPr/>
        </p:nvSpPr>
        <p:spPr>
          <a:xfrm>
            <a:off x="655320" y="1841105"/>
            <a:ext cx="3916680" cy="24622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Gene model characteristics</a:t>
            </a:r>
            <a:endParaRPr lang="en-US" sz="1600" dirty="0">
              <a:solidFill>
                <a:srgbClr val="666666"/>
              </a:solidFill>
            </a:endParaRPr>
          </a:p>
        </p:txBody>
      </p:sp>
      <p:sp>
        <p:nvSpPr>
          <p:cNvPr id="16" name="Shape 12">
            <a:extLst>
              <a:ext uri="{FF2B5EF4-FFF2-40B4-BE49-F238E27FC236}">
                <a16:creationId xmlns:a16="http://schemas.microsoft.com/office/drawing/2014/main" id="{E1C882B5-BBF8-E3A9-AE7D-E68C863F81AC}"/>
              </a:ext>
            </a:extLst>
          </p:cNvPr>
          <p:cNvSpPr/>
          <p:nvPr/>
        </p:nvSpPr>
        <p:spPr>
          <a:xfrm>
            <a:off x="285750" y="2294230"/>
            <a:ext cx="214313" cy="214313"/>
          </a:xfrm>
          <a:prstGeom prst="ellipse">
            <a:avLst/>
          </a:prstGeom>
          <a:solidFill>
            <a:srgbClr val="0047AB"/>
          </a:solidFill>
          <a:ln/>
        </p:spPr>
        <p:txBody>
          <a:bodyPr/>
          <a:lstStyle/>
          <a:p>
            <a:endParaRPr lang="en-US" sz="2400"/>
          </a:p>
        </p:txBody>
      </p:sp>
      <p:sp>
        <p:nvSpPr>
          <p:cNvPr id="17" name="Text 13">
            <a:extLst>
              <a:ext uri="{FF2B5EF4-FFF2-40B4-BE49-F238E27FC236}">
                <a16:creationId xmlns:a16="http://schemas.microsoft.com/office/drawing/2014/main" id="{35022E63-FB09-CE0B-0015-4EF8CD03D746}"/>
              </a:ext>
            </a:extLst>
          </p:cNvPr>
          <p:cNvSpPr/>
          <p:nvPr/>
        </p:nvSpPr>
        <p:spPr>
          <a:xfrm>
            <a:off x="351999" y="2314580"/>
            <a:ext cx="45719" cy="1615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</a:t>
            </a:r>
            <a:endParaRPr lang="en-US" sz="1050" dirty="0"/>
          </a:p>
        </p:txBody>
      </p:sp>
      <p:sp>
        <p:nvSpPr>
          <p:cNvPr id="18" name="Text 14">
            <a:extLst>
              <a:ext uri="{FF2B5EF4-FFF2-40B4-BE49-F238E27FC236}">
                <a16:creationId xmlns:a16="http://schemas.microsoft.com/office/drawing/2014/main" id="{38C48D6C-31B9-5C8F-26E2-707649E93E7C}"/>
              </a:ext>
            </a:extLst>
          </p:cNvPr>
          <p:cNvSpPr/>
          <p:nvPr/>
        </p:nvSpPr>
        <p:spPr>
          <a:xfrm>
            <a:off x="655320" y="2272260"/>
            <a:ext cx="4641784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Alternative splicing and differential splicing analysis</a:t>
            </a:r>
            <a:endParaRPr lang="en-US" sz="16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292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577903" y="1207936"/>
            <a:ext cx="2059605" cy="5572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925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Thank You!</a:t>
            </a:r>
            <a:endParaRPr lang="en-US" sz="2925" dirty="0"/>
          </a:p>
        </p:txBody>
      </p:sp>
      <p:sp>
        <p:nvSpPr>
          <p:cNvPr id="4" name="Shape 1"/>
          <p:cNvSpPr/>
          <p:nvPr/>
        </p:nvSpPr>
        <p:spPr>
          <a:xfrm>
            <a:off x="4143375" y="1908023"/>
            <a:ext cx="857250" cy="28575"/>
          </a:xfrm>
          <a:prstGeom prst="rect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625" y="2222348"/>
            <a:ext cx="1428750" cy="69880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289739" y="3135464"/>
            <a:ext cx="4635959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 more information about the LongTREC Summer School:</a:t>
            </a:r>
            <a:endParaRPr lang="en-US" sz="1350" dirty="0"/>
          </a:p>
        </p:txBody>
      </p:sp>
      <p:sp>
        <p:nvSpPr>
          <p:cNvPr id="7" name="Text 3"/>
          <p:cNvSpPr/>
          <p:nvPr/>
        </p:nvSpPr>
        <p:spPr>
          <a:xfrm>
            <a:off x="3824278" y="3535514"/>
            <a:ext cx="1566853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8C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https://longtrec.eu</a:t>
            </a:r>
            <a:endParaRPr lang="en-US" sz="135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FCCC85-A593-A2A1-E377-3529D654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000" dirty="0"/>
              <a:t>TSS extension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BE784-AB8F-7229-E2AB-2BBA3C50868B}"/>
              </a:ext>
            </a:extLst>
          </p:cNvPr>
          <p:cNvSpPr txBox="1"/>
          <p:nvPr/>
        </p:nvSpPr>
        <p:spPr>
          <a:xfrm>
            <a:off x="1311041" y="1313373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66666"/>
                </a:solidFill>
              </a:rPr>
              <a:t>Reference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17967-37C8-12A3-5944-22D3838BCEA0}"/>
              </a:ext>
            </a:extLst>
          </p:cNvPr>
          <p:cNvSpPr txBox="1"/>
          <p:nvPr/>
        </p:nvSpPr>
        <p:spPr>
          <a:xfrm>
            <a:off x="408210" y="3366438"/>
            <a:ext cx="2428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666666"/>
                </a:solidFill>
              </a:rPr>
              <a:t>Transcripts identified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165D4DA-39D6-9F09-9FA1-8489725B52F3}"/>
              </a:ext>
            </a:extLst>
          </p:cNvPr>
          <p:cNvGrpSpPr>
            <a:grpSpLocks/>
          </p:cNvGrpSpPr>
          <p:nvPr/>
        </p:nvGrpSpPr>
        <p:grpSpPr>
          <a:xfrm>
            <a:off x="2744794" y="1216418"/>
            <a:ext cx="4207295" cy="108000"/>
            <a:chOff x="479424" y="2129568"/>
            <a:chExt cx="4459014" cy="147304"/>
          </a:xfrm>
          <a:solidFill>
            <a:schemeClr val="accent6">
              <a:lumMod val="50000"/>
            </a:schemeClr>
          </a:solidFill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7B46179-252E-95DF-ABC4-CC6FEE9243A8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V="1">
              <a:off x="479424" y="2201576"/>
              <a:ext cx="4459014" cy="3288"/>
            </a:xfrm>
            <a:prstGeom prst="line">
              <a:avLst/>
            </a:prstGeom>
            <a:grpFill/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ounded Rectangle 44">
              <a:extLst>
                <a:ext uri="{FF2B5EF4-FFF2-40B4-BE49-F238E27FC236}">
                  <a16:creationId xmlns:a16="http://schemas.microsoft.com/office/drawing/2014/main" id="{00326F63-BEC6-772F-7C33-23FFACE09160}"/>
                </a:ext>
              </a:extLst>
            </p:cNvPr>
            <p:cNvSpPr/>
            <p:nvPr/>
          </p:nvSpPr>
          <p:spPr>
            <a:xfrm>
              <a:off x="484406" y="2131190"/>
              <a:ext cx="922940" cy="142394"/>
            </a:xfrm>
            <a:prstGeom prst="rect">
              <a:avLst/>
            </a:prstGeom>
            <a:grpFill/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666666"/>
                </a:solidFill>
              </a:endParaRPr>
            </a:p>
          </p:txBody>
        </p:sp>
        <p:sp>
          <p:nvSpPr>
            <p:cNvPr id="9" name="Rounded Rectangle 45">
              <a:extLst>
                <a:ext uri="{FF2B5EF4-FFF2-40B4-BE49-F238E27FC236}">
                  <a16:creationId xmlns:a16="http://schemas.microsoft.com/office/drawing/2014/main" id="{C7304D1A-095F-14BE-C155-07B5E312CA19}"/>
                </a:ext>
              </a:extLst>
            </p:cNvPr>
            <p:cNvSpPr/>
            <p:nvPr/>
          </p:nvSpPr>
          <p:spPr>
            <a:xfrm>
              <a:off x="2262888" y="2132856"/>
              <a:ext cx="939659" cy="144016"/>
            </a:xfrm>
            <a:prstGeom prst="rect">
              <a:avLst/>
            </a:prstGeom>
            <a:grpFill/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666666"/>
                </a:solidFill>
              </a:endParaRPr>
            </a:p>
          </p:txBody>
        </p:sp>
        <p:sp>
          <p:nvSpPr>
            <p:cNvPr id="10" name="Rounded Rectangle 46">
              <a:extLst>
                <a:ext uri="{FF2B5EF4-FFF2-40B4-BE49-F238E27FC236}">
                  <a16:creationId xmlns:a16="http://schemas.microsoft.com/office/drawing/2014/main" id="{E1D2DE7E-47B3-0F40-388B-1EC7EB6BD79F}"/>
                </a:ext>
              </a:extLst>
            </p:cNvPr>
            <p:cNvSpPr/>
            <p:nvPr/>
          </p:nvSpPr>
          <p:spPr>
            <a:xfrm flipH="1">
              <a:off x="3550333" y="2132856"/>
              <a:ext cx="118919" cy="144016"/>
            </a:xfrm>
            <a:prstGeom prst="rect">
              <a:avLst/>
            </a:prstGeom>
            <a:grpFill/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666666"/>
                </a:solidFill>
              </a:endParaRPr>
            </a:p>
          </p:txBody>
        </p:sp>
        <p:sp>
          <p:nvSpPr>
            <p:cNvPr id="11" name="Rounded Rectangle 47">
              <a:extLst>
                <a:ext uri="{FF2B5EF4-FFF2-40B4-BE49-F238E27FC236}">
                  <a16:creationId xmlns:a16="http://schemas.microsoft.com/office/drawing/2014/main" id="{E88F3E09-722B-B846-7459-F6733DC44DF6}"/>
                </a:ext>
              </a:extLst>
            </p:cNvPr>
            <p:cNvSpPr/>
            <p:nvPr/>
          </p:nvSpPr>
          <p:spPr>
            <a:xfrm>
              <a:off x="4245318" y="2129568"/>
              <a:ext cx="693120" cy="144016"/>
            </a:xfrm>
            <a:prstGeom prst="rect">
              <a:avLst/>
            </a:prstGeom>
            <a:grpFill/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666666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DDC3DC-2C7C-7062-5E78-2CB370264C0B}"/>
              </a:ext>
            </a:extLst>
          </p:cNvPr>
          <p:cNvGrpSpPr>
            <a:grpSpLocks/>
          </p:cNvGrpSpPr>
          <p:nvPr/>
        </p:nvGrpSpPr>
        <p:grpSpPr>
          <a:xfrm>
            <a:off x="4049464" y="1568356"/>
            <a:ext cx="2902623" cy="108000"/>
            <a:chOff x="1862153" y="2129568"/>
            <a:chExt cx="3076285" cy="147304"/>
          </a:xfrm>
          <a:solidFill>
            <a:schemeClr val="accent6">
              <a:lumMod val="75000"/>
            </a:schemeClr>
          </a:solidFill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8DBD8D8-0945-CB0A-8364-8C2E3AF499C4}"/>
                </a:ext>
              </a:extLst>
            </p:cNvPr>
            <p:cNvCxnSpPr>
              <a:cxnSpLocks/>
              <a:stCxn id="14" idx="1"/>
              <a:endCxn id="15" idx="3"/>
            </p:cNvCxnSpPr>
            <p:nvPr/>
          </p:nvCxnSpPr>
          <p:spPr>
            <a:xfrm flipV="1">
              <a:off x="1862153" y="2201576"/>
              <a:ext cx="3076285" cy="3288"/>
            </a:xfrm>
            <a:prstGeom prst="line">
              <a:avLst/>
            </a:prstGeom>
            <a:grp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ounded Rectangle 45">
              <a:extLst>
                <a:ext uri="{FF2B5EF4-FFF2-40B4-BE49-F238E27FC236}">
                  <a16:creationId xmlns:a16="http://schemas.microsoft.com/office/drawing/2014/main" id="{9B77CE6B-294D-79CB-574C-11586537DD14}"/>
                </a:ext>
              </a:extLst>
            </p:cNvPr>
            <p:cNvSpPr/>
            <p:nvPr/>
          </p:nvSpPr>
          <p:spPr>
            <a:xfrm>
              <a:off x="1862153" y="2132856"/>
              <a:ext cx="1340394" cy="144016"/>
            </a:xfrm>
            <a:prstGeom prst="rect">
              <a:avLst/>
            </a:prstGeom>
            <a:grp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666666"/>
                </a:solidFill>
              </a:endParaRPr>
            </a:p>
          </p:txBody>
        </p:sp>
        <p:sp>
          <p:nvSpPr>
            <p:cNvPr id="15" name="Rounded Rectangle 47">
              <a:extLst>
                <a:ext uri="{FF2B5EF4-FFF2-40B4-BE49-F238E27FC236}">
                  <a16:creationId xmlns:a16="http://schemas.microsoft.com/office/drawing/2014/main" id="{2FD83981-9725-DF40-687A-B1C5373E914D}"/>
                </a:ext>
              </a:extLst>
            </p:cNvPr>
            <p:cNvSpPr/>
            <p:nvPr/>
          </p:nvSpPr>
          <p:spPr>
            <a:xfrm>
              <a:off x="4245318" y="2129568"/>
              <a:ext cx="693120" cy="144016"/>
            </a:xfrm>
            <a:prstGeom prst="rect">
              <a:avLst/>
            </a:prstGeom>
            <a:grp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666666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23116BC-8A10-4018-AB69-BDE52C30A459}"/>
              </a:ext>
            </a:extLst>
          </p:cNvPr>
          <p:cNvGrpSpPr>
            <a:grpSpLocks/>
          </p:cNvGrpSpPr>
          <p:nvPr/>
        </p:nvGrpSpPr>
        <p:grpSpPr>
          <a:xfrm>
            <a:off x="5644696" y="2400581"/>
            <a:ext cx="1309744" cy="108000"/>
            <a:chOff x="3550333" y="2129568"/>
            <a:chExt cx="1388105" cy="147304"/>
          </a:xfrm>
          <a:solidFill>
            <a:schemeClr val="bg1"/>
          </a:solidFill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8FDF5D-832F-2334-78FA-2D71605CD387}"/>
                </a:ext>
              </a:extLst>
            </p:cNvPr>
            <p:cNvCxnSpPr>
              <a:cxnSpLocks/>
              <a:stCxn id="18" idx="3"/>
              <a:endCxn id="19" idx="3"/>
            </p:cNvCxnSpPr>
            <p:nvPr/>
          </p:nvCxnSpPr>
          <p:spPr>
            <a:xfrm flipV="1">
              <a:off x="3550333" y="2201576"/>
              <a:ext cx="1388105" cy="3288"/>
            </a:xfrm>
            <a:prstGeom prst="line">
              <a:avLst/>
            </a:prstGeom>
            <a:grpFill/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46">
              <a:extLst>
                <a:ext uri="{FF2B5EF4-FFF2-40B4-BE49-F238E27FC236}">
                  <a16:creationId xmlns:a16="http://schemas.microsoft.com/office/drawing/2014/main" id="{5DAF454B-AD52-C208-1674-0A0F2174867B}"/>
                </a:ext>
              </a:extLst>
            </p:cNvPr>
            <p:cNvSpPr/>
            <p:nvPr/>
          </p:nvSpPr>
          <p:spPr>
            <a:xfrm flipH="1">
              <a:off x="3550333" y="2132856"/>
              <a:ext cx="118919" cy="144016"/>
            </a:xfrm>
            <a:prstGeom prst="rect">
              <a:avLst/>
            </a:prstGeom>
            <a:grpFill/>
            <a:ln w="12700">
              <a:solidFill>
                <a:srgbClr val="006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666666"/>
                </a:solidFill>
              </a:endParaRPr>
            </a:p>
          </p:txBody>
        </p:sp>
        <p:sp>
          <p:nvSpPr>
            <p:cNvPr id="19" name="Rounded Rectangle 47">
              <a:extLst>
                <a:ext uri="{FF2B5EF4-FFF2-40B4-BE49-F238E27FC236}">
                  <a16:creationId xmlns:a16="http://schemas.microsoft.com/office/drawing/2014/main" id="{A9B37D40-4CCB-359D-6A06-7CA97B7F913C}"/>
                </a:ext>
              </a:extLst>
            </p:cNvPr>
            <p:cNvSpPr/>
            <p:nvPr/>
          </p:nvSpPr>
          <p:spPr>
            <a:xfrm>
              <a:off x="4245318" y="2129568"/>
              <a:ext cx="693120" cy="144016"/>
            </a:xfrm>
            <a:prstGeom prst="rect">
              <a:avLst/>
            </a:prstGeom>
            <a:grpFill/>
            <a:ln w="12700">
              <a:solidFill>
                <a:srgbClr val="006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666666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3D03B9-9438-D252-A211-3C70E9EF5441}"/>
              </a:ext>
            </a:extLst>
          </p:cNvPr>
          <p:cNvGrpSpPr>
            <a:grpSpLocks/>
          </p:cNvGrpSpPr>
          <p:nvPr/>
        </p:nvGrpSpPr>
        <p:grpSpPr>
          <a:xfrm>
            <a:off x="3905448" y="2748119"/>
            <a:ext cx="3048991" cy="108000"/>
            <a:chOff x="1707028" y="2129568"/>
            <a:chExt cx="3231410" cy="147304"/>
          </a:xfrm>
          <a:solidFill>
            <a:schemeClr val="bg1"/>
          </a:solidFill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AA13E33-A132-A5D2-FAC0-9D942A1DB53E}"/>
                </a:ext>
              </a:extLst>
            </p:cNvPr>
            <p:cNvCxnSpPr>
              <a:cxnSpLocks/>
              <a:stCxn id="22" idx="1"/>
              <a:endCxn id="23" idx="3"/>
            </p:cNvCxnSpPr>
            <p:nvPr/>
          </p:nvCxnSpPr>
          <p:spPr>
            <a:xfrm flipV="1">
              <a:off x="1707028" y="2201576"/>
              <a:ext cx="3231410" cy="3288"/>
            </a:xfrm>
            <a:prstGeom prst="line">
              <a:avLst/>
            </a:prstGeom>
            <a:grpFill/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45">
              <a:extLst>
                <a:ext uri="{FF2B5EF4-FFF2-40B4-BE49-F238E27FC236}">
                  <a16:creationId xmlns:a16="http://schemas.microsoft.com/office/drawing/2014/main" id="{E088925B-47FF-2B77-57A9-AD9D6A4781A0}"/>
                </a:ext>
              </a:extLst>
            </p:cNvPr>
            <p:cNvSpPr/>
            <p:nvPr/>
          </p:nvSpPr>
          <p:spPr>
            <a:xfrm>
              <a:off x="1707028" y="2132856"/>
              <a:ext cx="1495519" cy="144016"/>
            </a:xfrm>
            <a:prstGeom prst="rect">
              <a:avLst/>
            </a:prstGeom>
            <a:grpFill/>
            <a:ln w="12700">
              <a:solidFill>
                <a:srgbClr val="006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666666"/>
                </a:solidFill>
              </a:endParaRPr>
            </a:p>
          </p:txBody>
        </p:sp>
        <p:sp>
          <p:nvSpPr>
            <p:cNvPr id="23" name="Rounded Rectangle 47">
              <a:extLst>
                <a:ext uri="{FF2B5EF4-FFF2-40B4-BE49-F238E27FC236}">
                  <a16:creationId xmlns:a16="http://schemas.microsoft.com/office/drawing/2014/main" id="{FC7644CC-1A57-DD83-8527-71E7AFF40629}"/>
                </a:ext>
              </a:extLst>
            </p:cNvPr>
            <p:cNvSpPr/>
            <p:nvPr/>
          </p:nvSpPr>
          <p:spPr>
            <a:xfrm>
              <a:off x="4245318" y="2129568"/>
              <a:ext cx="693120" cy="144016"/>
            </a:xfrm>
            <a:prstGeom prst="rect">
              <a:avLst/>
            </a:prstGeom>
            <a:grpFill/>
            <a:ln w="12700">
              <a:solidFill>
                <a:srgbClr val="006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666666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DB1FD3C-9B10-AAE4-A7E6-8D9542EDCEBA}"/>
              </a:ext>
            </a:extLst>
          </p:cNvPr>
          <p:cNvGrpSpPr>
            <a:grpSpLocks/>
          </p:cNvGrpSpPr>
          <p:nvPr/>
        </p:nvGrpSpPr>
        <p:grpSpPr>
          <a:xfrm>
            <a:off x="4049464" y="3194825"/>
            <a:ext cx="2909680" cy="108000"/>
            <a:chOff x="1854674" y="2129568"/>
            <a:chExt cx="3083764" cy="147304"/>
          </a:xfrm>
          <a:solidFill>
            <a:schemeClr val="bg1"/>
          </a:solidFill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53BC3D9-163A-E03E-CD2B-3EA6DEC15551}"/>
                </a:ext>
              </a:extLst>
            </p:cNvPr>
            <p:cNvCxnSpPr>
              <a:cxnSpLocks/>
              <a:stCxn id="38" idx="1"/>
              <a:endCxn id="28" idx="3"/>
            </p:cNvCxnSpPr>
            <p:nvPr/>
          </p:nvCxnSpPr>
          <p:spPr>
            <a:xfrm flipV="1">
              <a:off x="1854674" y="2201576"/>
              <a:ext cx="3083764" cy="2628"/>
            </a:xfrm>
            <a:prstGeom prst="line">
              <a:avLst/>
            </a:prstGeom>
            <a:grpFill/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45">
              <a:extLst>
                <a:ext uri="{FF2B5EF4-FFF2-40B4-BE49-F238E27FC236}">
                  <a16:creationId xmlns:a16="http://schemas.microsoft.com/office/drawing/2014/main" id="{B8D151B7-B3CD-2C3B-557E-A6E4DD64E88B}"/>
                </a:ext>
              </a:extLst>
            </p:cNvPr>
            <p:cNvSpPr/>
            <p:nvPr/>
          </p:nvSpPr>
          <p:spPr>
            <a:xfrm>
              <a:off x="2770469" y="2132856"/>
              <a:ext cx="432078" cy="144016"/>
            </a:xfrm>
            <a:prstGeom prst="rect">
              <a:avLst/>
            </a:prstGeom>
            <a:grpFill/>
            <a:ln w="12700">
              <a:solidFill>
                <a:srgbClr val="006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666666"/>
                </a:solidFill>
              </a:endParaRPr>
            </a:p>
          </p:txBody>
        </p:sp>
        <p:sp>
          <p:nvSpPr>
            <p:cNvPr id="27" name="Rounded Rectangle 46">
              <a:extLst>
                <a:ext uri="{FF2B5EF4-FFF2-40B4-BE49-F238E27FC236}">
                  <a16:creationId xmlns:a16="http://schemas.microsoft.com/office/drawing/2014/main" id="{771EA8E3-6BC7-C401-8018-A67B39C6E021}"/>
                </a:ext>
              </a:extLst>
            </p:cNvPr>
            <p:cNvSpPr/>
            <p:nvPr/>
          </p:nvSpPr>
          <p:spPr>
            <a:xfrm flipH="1">
              <a:off x="3915211" y="2132856"/>
              <a:ext cx="118919" cy="144016"/>
            </a:xfrm>
            <a:prstGeom prst="rect">
              <a:avLst/>
            </a:prstGeom>
            <a:grpFill/>
            <a:ln w="12700">
              <a:solidFill>
                <a:srgbClr val="006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666666"/>
                </a:solidFill>
              </a:endParaRPr>
            </a:p>
          </p:txBody>
        </p:sp>
        <p:sp>
          <p:nvSpPr>
            <p:cNvPr id="28" name="Rounded Rectangle 47">
              <a:extLst>
                <a:ext uri="{FF2B5EF4-FFF2-40B4-BE49-F238E27FC236}">
                  <a16:creationId xmlns:a16="http://schemas.microsoft.com/office/drawing/2014/main" id="{4997D059-AF86-90E0-9C6B-8F3CBA521DAC}"/>
                </a:ext>
              </a:extLst>
            </p:cNvPr>
            <p:cNvSpPr/>
            <p:nvPr/>
          </p:nvSpPr>
          <p:spPr>
            <a:xfrm>
              <a:off x="4245318" y="2129568"/>
              <a:ext cx="693120" cy="144016"/>
            </a:xfrm>
            <a:prstGeom prst="rect">
              <a:avLst/>
            </a:prstGeom>
            <a:grpFill/>
            <a:ln w="12700">
              <a:solidFill>
                <a:srgbClr val="006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666666"/>
                </a:solidFill>
              </a:endParaRPr>
            </a:p>
          </p:txBody>
        </p:sp>
      </p:grpSp>
      <p:sp>
        <p:nvSpPr>
          <p:cNvPr id="29" name="Rounded Rectangle 47">
            <a:extLst>
              <a:ext uri="{FF2B5EF4-FFF2-40B4-BE49-F238E27FC236}">
                <a16:creationId xmlns:a16="http://schemas.microsoft.com/office/drawing/2014/main" id="{08373B2B-BAF9-3AD5-6E00-C2310E8A58F1}"/>
              </a:ext>
            </a:extLst>
          </p:cNvPr>
          <p:cNvSpPr/>
          <p:nvPr/>
        </p:nvSpPr>
        <p:spPr>
          <a:xfrm>
            <a:off x="6641753" y="3599967"/>
            <a:ext cx="317390" cy="105589"/>
          </a:xfrm>
          <a:prstGeom prst="rect">
            <a:avLst/>
          </a:prstGeom>
          <a:solidFill>
            <a:schemeClr val="bg1"/>
          </a:solidFill>
          <a:ln w="12700">
            <a:solidFill>
              <a:srgbClr val="006C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666666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2193430-9FAC-F125-7E60-9E48F281F96A}"/>
              </a:ext>
            </a:extLst>
          </p:cNvPr>
          <p:cNvGrpSpPr/>
          <p:nvPr/>
        </p:nvGrpSpPr>
        <p:grpSpPr>
          <a:xfrm>
            <a:off x="2747978" y="3992674"/>
            <a:ext cx="4211164" cy="108000"/>
            <a:chOff x="7170777" y="5313270"/>
            <a:chExt cx="4211164" cy="1080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B35C4C6-D180-C6F0-5EF1-1C160E82AFAB}"/>
                </a:ext>
              </a:extLst>
            </p:cNvPr>
            <p:cNvGrpSpPr>
              <a:grpSpLocks/>
            </p:cNvGrpSpPr>
            <p:nvPr/>
          </p:nvGrpSpPr>
          <p:grpSpPr>
            <a:xfrm>
              <a:off x="7174646" y="5313270"/>
              <a:ext cx="4207295" cy="108000"/>
              <a:chOff x="479424" y="2129568"/>
              <a:chExt cx="4459014" cy="147304"/>
            </a:xfrm>
            <a:solidFill>
              <a:schemeClr val="bg1"/>
            </a:solidFill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909E384-E54D-F8D1-3AAF-BC5F46795E30}"/>
                  </a:ext>
                </a:extLst>
              </p:cNvPr>
              <p:cNvCxnSpPr>
                <a:cxnSpLocks/>
                <a:endCxn id="37" idx="3"/>
              </p:cNvCxnSpPr>
              <p:nvPr/>
            </p:nvCxnSpPr>
            <p:spPr>
              <a:xfrm flipV="1">
                <a:off x="479424" y="2201576"/>
                <a:ext cx="4459014" cy="3288"/>
              </a:xfrm>
              <a:prstGeom prst="line">
                <a:avLst/>
              </a:prstGeom>
              <a:grpFill/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ounded Rectangle 44">
                <a:extLst>
                  <a:ext uri="{FF2B5EF4-FFF2-40B4-BE49-F238E27FC236}">
                    <a16:creationId xmlns:a16="http://schemas.microsoft.com/office/drawing/2014/main" id="{124AE24B-3479-F407-16AD-B82DC13AA8DF}"/>
                  </a:ext>
                </a:extLst>
              </p:cNvPr>
              <p:cNvSpPr/>
              <p:nvPr/>
            </p:nvSpPr>
            <p:spPr>
              <a:xfrm>
                <a:off x="812937" y="2130378"/>
                <a:ext cx="597608" cy="142394"/>
              </a:xfrm>
              <a:prstGeom prst="rect">
                <a:avLst/>
              </a:prstGeom>
              <a:grpFill/>
              <a:ln w="12700">
                <a:solidFill>
                  <a:srgbClr val="006C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666666"/>
                  </a:solidFill>
                </a:endParaRPr>
              </a:p>
            </p:txBody>
          </p:sp>
          <p:sp>
            <p:nvSpPr>
              <p:cNvPr id="35" name="Rounded Rectangle 45">
                <a:extLst>
                  <a:ext uri="{FF2B5EF4-FFF2-40B4-BE49-F238E27FC236}">
                    <a16:creationId xmlns:a16="http://schemas.microsoft.com/office/drawing/2014/main" id="{6D623C5D-6306-5C76-9C9A-63D4B9BF01FA}"/>
                  </a:ext>
                </a:extLst>
              </p:cNvPr>
              <p:cNvSpPr/>
              <p:nvPr/>
            </p:nvSpPr>
            <p:spPr>
              <a:xfrm>
                <a:off x="2262888" y="2132856"/>
                <a:ext cx="939659" cy="144016"/>
              </a:xfrm>
              <a:prstGeom prst="rect">
                <a:avLst/>
              </a:prstGeom>
              <a:grpFill/>
              <a:ln w="12700">
                <a:solidFill>
                  <a:srgbClr val="006C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666666"/>
                  </a:solidFill>
                </a:endParaRPr>
              </a:p>
            </p:txBody>
          </p:sp>
          <p:sp>
            <p:nvSpPr>
              <p:cNvPr id="36" name="Rounded Rectangle 46">
                <a:extLst>
                  <a:ext uri="{FF2B5EF4-FFF2-40B4-BE49-F238E27FC236}">
                    <a16:creationId xmlns:a16="http://schemas.microsoft.com/office/drawing/2014/main" id="{0A5D3B31-BA3F-250D-1CFA-E001127DFFA0}"/>
                  </a:ext>
                </a:extLst>
              </p:cNvPr>
              <p:cNvSpPr/>
              <p:nvPr/>
            </p:nvSpPr>
            <p:spPr>
              <a:xfrm flipH="1">
                <a:off x="3550333" y="2132856"/>
                <a:ext cx="118919" cy="144016"/>
              </a:xfrm>
              <a:prstGeom prst="rect">
                <a:avLst/>
              </a:prstGeom>
              <a:grpFill/>
              <a:ln w="12700">
                <a:solidFill>
                  <a:srgbClr val="006C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666666"/>
                  </a:solidFill>
                </a:endParaRPr>
              </a:p>
            </p:txBody>
          </p:sp>
          <p:sp>
            <p:nvSpPr>
              <p:cNvPr id="37" name="Rounded Rectangle 47">
                <a:extLst>
                  <a:ext uri="{FF2B5EF4-FFF2-40B4-BE49-F238E27FC236}">
                    <a16:creationId xmlns:a16="http://schemas.microsoft.com/office/drawing/2014/main" id="{F0FAC07A-8841-DD4F-DD78-234B795CC542}"/>
                  </a:ext>
                </a:extLst>
              </p:cNvPr>
              <p:cNvSpPr/>
              <p:nvPr/>
            </p:nvSpPr>
            <p:spPr>
              <a:xfrm>
                <a:off x="4245318" y="2129568"/>
                <a:ext cx="693120" cy="144016"/>
              </a:xfrm>
              <a:prstGeom prst="rect">
                <a:avLst/>
              </a:prstGeom>
              <a:grpFill/>
              <a:ln w="12700">
                <a:solidFill>
                  <a:srgbClr val="006C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666666"/>
                  </a:solidFill>
                </a:endParaRPr>
              </a:p>
            </p:txBody>
          </p:sp>
        </p:grpSp>
        <p:sp>
          <p:nvSpPr>
            <p:cNvPr id="32" name="Rounded Rectangle 47">
              <a:extLst>
                <a:ext uri="{FF2B5EF4-FFF2-40B4-BE49-F238E27FC236}">
                  <a16:creationId xmlns:a16="http://schemas.microsoft.com/office/drawing/2014/main" id="{5B420025-4376-6637-2FCE-0E4E3BF5D38A}"/>
                </a:ext>
              </a:extLst>
            </p:cNvPr>
            <p:cNvSpPr/>
            <p:nvPr/>
          </p:nvSpPr>
          <p:spPr>
            <a:xfrm>
              <a:off x="7170777" y="5313864"/>
              <a:ext cx="324000" cy="104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666666"/>
                </a:solidFill>
              </a:endParaRPr>
            </a:p>
          </p:txBody>
        </p:sp>
      </p:grpSp>
      <p:sp>
        <p:nvSpPr>
          <p:cNvPr id="38" name="Rounded Rectangle 47">
            <a:extLst>
              <a:ext uri="{FF2B5EF4-FFF2-40B4-BE49-F238E27FC236}">
                <a16:creationId xmlns:a16="http://schemas.microsoft.com/office/drawing/2014/main" id="{CF793814-EE15-EBF3-175C-81E47455B27C}"/>
              </a:ext>
            </a:extLst>
          </p:cNvPr>
          <p:cNvSpPr/>
          <p:nvPr/>
        </p:nvSpPr>
        <p:spPr>
          <a:xfrm>
            <a:off x="4049464" y="3197347"/>
            <a:ext cx="864097" cy="104400"/>
          </a:xfrm>
          <a:prstGeom prst="rect">
            <a:avLst/>
          </a:prstGeom>
          <a:solidFill>
            <a:schemeClr val="bg1"/>
          </a:solidFill>
          <a:ln w="12700">
            <a:solidFill>
              <a:srgbClr val="FF8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rgbClr val="666666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B180272-BF8C-3919-F2C3-F7587756D9DD}"/>
              </a:ext>
            </a:extLst>
          </p:cNvPr>
          <p:cNvGrpSpPr/>
          <p:nvPr/>
        </p:nvGrpSpPr>
        <p:grpSpPr>
          <a:xfrm>
            <a:off x="2749495" y="4448199"/>
            <a:ext cx="4211999" cy="108000"/>
            <a:chOff x="7169942" y="5313270"/>
            <a:chExt cx="4211999" cy="10800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0F1239D-EA64-769D-3012-3C9E1CAC6951}"/>
                </a:ext>
              </a:extLst>
            </p:cNvPr>
            <p:cNvGrpSpPr>
              <a:grpSpLocks/>
            </p:cNvGrpSpPr>
            <p:nvPr/>
          </p:nvGrpSpPr>
          <p:grpSpPr>
            <a:xfrm>
              <a:off x="7174646" y="5313270"/>
              <a:ext cx="4207295" cy="108000"/>
              <a:chOff x="479424" y="2129568"/>
              <a:chExt cx="4459014" cy="147304"/>
            </a:xfrm>
            <a:solidFill>
              <a:schemeClr val="bg1"/>
            </a:solidFill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AFCECB9-23DF-C45E-47BA-EF893891CB89}"/>
                  </a:ext>
                </a:extLst>
              </p:cNvPr>
              <p:cNvCxnSpPr>
                <a:cxnSpLocks/>
                <a:endCxn id="46" idx="3"/>
              </p:cNvCxnSpPr>
              <p:nvPr/>
            </p:nvCxnSpPr>
            <p:spPr>
              <a:xfrm flipV="1">
                <a:off x="479424" y="2201576"/>
                <a:ext cx="4459014" cy="3288"/>
              </a:xfrm>
              <a:prstGeom prst="line">
                <a:avLst/>
              </a:prstGeom>
              <a:grpFill/>
              <a:ln w="12700">
                <a:solidFill>
                  <a:schemeClr val="tx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ounded Rectangle 44">
                <a:extLst>
                  <a:ext uri="{FF2B5EF4-FFF2-40B4-BE49-F238E27FC236}">
                    <a16:creationId xmlns:a16="http://schemas.microsoft.com/office/drawing/2014/main" id="{D105FDB8-38E0-7DC8-EF66-4E4E5C8FE18D}"/>
                  </a:ext>
                </a:extLst>
              </p:cNvPr>
              <p:cNvSpPr/>
              <p:nvPr/>
            </p:nvSpPr>
            <p:spPr>
              <a:xfrm>
                <a:off x="810444" y="2130378"/>
                <a:ext cx="600101" cy="142394"/>
              </a:xfrm>
              <a:prstGeom prst="rect">
                <a:avLst/>
              </a:prstGeom>
              <a:grpFill/>
              <a:ln w="12700">
                <a:solidFill>
                  <a:srgbClr val="006C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666666"/>
                  </a:solidFill>
                </a:endParaRPr>
              </a:p>
            </p:txBody>
          </p:sp>
          <p:sp>
            <p:nvSpPr>
              <p:cNvPr id="44" name="Rounded Rectangle 45">
                <a:extLst>
                  <a:ext uri="{FF2B5EF4-FFF2-40B4-BE49-F238E27FC236}">
                    <a16:creationId xmlns:a16="http://schemas.microsoft.com/office/drawing/2014/main" id="{66BD8952-1AB1-D8F8-B14F-2B05E7BE5EF4}"/>
                  </a:ext>
                </a:extLst>
              </p:cNvPr>
              <p:cNvSpPr/>
              <p:nvPr/>
            </p:nvSpPr>
            <p:spPr>
              <a:xfrm>
                <a:off x="1852184" y="2132856"/>
                <a:ext cx="1350363" cy="144016"/>
              </a:xfrm>
              <a:prstGeom prst="rect">
                <a:avLst/>
              </a:prstGeom>
              <a:grpFill/>
              <a:ln w="12700">
                <a:solidFill>
                  <a:srgbClr val="006C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666666"/>
                  </a:solidFill>
                </a:endParaRPr>
              </a:p>
            </p:txBody>
          </p:sp>
          <p:sp>
            <p:nvSpPr>
              <p:cNvPr id="45" name="Rounded Rectangle 46">
                <a:extLst>
                  <a:ext uri="{FF2B5EF4-FFF2-40B4-BE49-F238E27FC236}">
                    <a16:creationId xmlns:a16="http://schemas.microsoft.com/office/drawing/2014/main" id="{7A3C47B9-1EBF-AC56-5752-5896217B3BEE}"/>
                  </a:ext>
                </a:extLst>
              </p:cNvPr>
              <p:cNvSpPr/>
              <p:nvPr/>
            </p:nvSpPr>
            <p:spPr>
              <a:xfrm flipH="1">
                <a:off x="3550333" y="2132856"/>
                <a:ext cx="118919" cy="144016"/>
              </a:xfrm>
              <a:prstGeom prst="rect">
                <a:avLst/>
              </a:prstGeom>
              <a:grpFill/>
              <a:ln w="12700">
                <a:solidFill>
                  <a:srgbClr val="006C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666666"/>
                  </a:solidFill>
                </a:endParaRPr>
              </a:p>
            </p:txBody>
          </p:sp>
          <p:sp>
            <p:nvSpPr>
              <p:cNvPr id="46" name="Rounded Rectangle 47">
                <a:extLst>
                  <a:ext uri="{FF2B5EF4-FFF2-40B4-BE49-F238E27FC236}">
                    <a16:creationId xmlns:a16="http://schemas.microsoft.com/office/drawing/2014/main" id="{3331DAA8-F7AF-A9FE-62EA-E1A42EAC22C9}"/>
                  </a:ext>
                </a:extLst>
              </p:cNvPr>
              <p:cNvSpPr/>
              <p:nvPr/>
            </p:nvSpPr>
            <p:spPr>
              <a:xfrm>
                <a:off x="4245318" y="2129568"/>
                <a:ext cx="693120" cy="144016"/>
              </a:xfrm>
              <a:prstGeom prst="rect">
                <a:avLst/>
              </a:prstGeom>
              <a:grpFill/>
              <a:ln w="12700">
                <a:solidFill>
                  <a:srgbClr val="006C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rgbClr val="666666"/>
                  </a:solidFill>
                </a:endParaRPr>
              </a:p>
            </p:txBody>
          </p:sp>
        </p:grpSp>
        <p:sp>
          <p:nvSpPr>
            <p:cNvPr id="41" name="Rounded Rectangle 47">
              <a:extLst>
                <a:ext uri="{FF2B5EF4-FFF2-40B4-BE49-F238E27FC236}">
                  <a16:creationId xmlns:a16="http://schemas.microsoft.com/office/drawing/2014/main" id="{BB436DFA-84BB-7608-E4C4-60452F72CD99}"/>
                </a:ext>
              </a:extLst>
            </p:cNvPr>
            <p:cNvSpPr/>
            <p:nvPr/>
          </p:nvSpPr>
          <p:spPr>
            <a:xfrm>
              <a:off x="7169942" y="5313864"/>
              <a:ext cx="320400" cy="104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8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666666"/>
                </a:solidFill>
              </a:endParaRP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F06B02F-7ED2-526F-5D14-3B075DF4C44E}"/>
              </a:ext>
            </a:extLst>
          </p:cNvPr>
          <p:cNvCxnSpPr>
            <a:cxnSpLocks/>
          </p:cNvCxnSpPr>
          <p:nvPr/>
        </p:nvCxnSpPr>
        <p:spPr>
          <a:xfrm>
            <a:off x="2744794" y="1041376"/>
            <a:ext cx="7" cy="3731324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515A442-E189-9738-1B84-5C5F57046038}"/>
              </a:ext>
            </a:extLst>
          </p:cNvPr>
          <p:cNvCxnSpPr>
            <a:cxnSpLocks/>
          </p:cNvCxnSpPr>
          <p:nvPr/>
        </p:nvCxnSpPr>
        <p:spPr>
          <a:xfrm>
            <a:off x="4049464" y="1041376"/>
            <a:ext cx="0" cy="3731324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7D331FA-BC5D-4E40-125E-AE51BB24CC0B}"/>
              </a:ext>
            </a:extLst>
          </p:cNvPr>
          <p:cNvSpPr txBox="1"/>
          <p:nvPr/>
        </p:nvSpPr>
        <p:spPr>
          <a:xfrm>
            <a:off x="2397101" y="750123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66666"/>
                </a:solidFill>
              </a:rPr>
              <a:t>TSS1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9948E71-A546-6950-910F-5B44618459B4}"/>
              </a:ext>
            </a:extLst>
          </p:cNvPr>
          <p:cNvSpPr txBox="1"/>
          <p:nvPr/>
        </p:nvSpPr>
        <p:spPr>
          <a:xfrm>
            <a:off x="3620333" y="756397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66666"/>
                </a:solidFill>
              </a:rPr>
              <a:t>TSS2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D018DF-FE48-C05A-76FE-7E02E5C46C87}"/>
              </a:ext>
            </a:extLst>
          </p:cNvPr>
          <p:cNvSpPr txBox="1"/>
          <p:nvPr/>
        </p:nvSpPr>
        <p:spPr>
          <a:xfrm>
            <a:off x="1966369" y="4122185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66666"/>
                </a:solidFill>
              </a:rPr>
              <a:t>TSS1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590CB3-BF41-D2F3-7B8D-28390E4C3602}"/>
              </a:ext>
            </a:extLst>
          </p:cNvPr>
          <p:cNvSpPr txBox="1"/>
          <p:nvPr/>
        </p:nvSpPr>
        <p:spPr>
          <a:xfrm>
            <a:off x="3271942" y="3116516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66666"/>
                </a:solidFill>
              </a:rPr>
              <a:t>TSS2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ED67EC-59CE-6221-0AC2-75218B761C3F}"/>
              </a:ext>
            </a:extLst>
          </p:cNvPr>
          <p:cNvSpPr txBox="1"/>
          <p:nvPr/>
        </p:nvSpPr>
        <p:spPr>
          <a:xfrm>
            <a:off x="3132078" y="2684468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66666"/>
                </a:solidFill>
              </a:rPr>
              <a:t>TSS4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C1E5C2E-A7DE-8D20-AC9F-FCAAA0E66F68}"/>
              </a:ext>
            </a:extLst>
          </p:cNvPr>
          <p:cNvSpPr txBox="1"/>
          <p:nvPr/>
        </p:nvSpPr>
        <p:spPr>
          <a:xfrm>
            <a:off x="4870885" y="2297368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66666"/>
                </a:solidFill>
              </a:rPr>
              <a:t>TSS3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2866EA-505F-F2B8-85CB-49EFE1F12AD9}"/>
              </a:ext>
            </a:extLst>
          </p:cNvPr>
          <p:cNvSpPr/>
          <p:nvPr/>
        </p:nvSpPr>
        <p:spPr>
          <a:xfrm>
            <a:off x="7865238" y="684444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756"/>
              </a:spcAft>
            </a:pPr>
            <a:r>
              <a:rPr lang="en-US" sz="1000" dirty="0"/>
              <a:t>Transcriptome reconstruction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E6619DD-AD45-B721-DC06-8506C6FE3571}"/>
              </a:ext>
            </a:extLst>
          </p:cNvPr>
          <p:cNvSpPr/>
          <p:nvPr/>
        </p:nvSpPr>
        <p:spPr>
          <a:xfrm>
            <a:off x="7865238" y="2018653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000" dirty="0"/>
              <a:t>Gene model characteristics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0E7193F-ACB3-9500-4C52-419EA062BA0D}"/>
              </a:ext>
            </a:extLst>
          </p:cNvPr>
          <p:cNvSpPr/>
          <p:nvPr/>
        </p:nvSpPr>
        <p:spPr>
          <a:xfrm>
            <a:off x="7865238" y="2629355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000" dirty="0"/>
              <a:t>Alternative splicing analysis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5D618B-7270-F7D4-524B-EB3091704862}"/>
              </a:ext>
            </a:extLst>
          </p:cNvPr>
          <p:cNvSpPr txBox="1"/>
          <p:nvPr/>
        </p:nvSpPr>
        <p:spPr>
          <a:xfrm>
            <a:off x="7865238" y="1112628"/>
            <a:ext cx="1116000" cy="7232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Clr>
                <a:srgbClr val="FF8C00"/>
              </a:buClr>
              <a:buSzPct val="150000"/>
              <a:buFont typeface="System Font Regular"/>
              <a:buChar char="-"/>
            </a:pPr>
            <a:r>
              <a:rPr lang="en-US" sz="900" dirty="0">
                <a:solidFill>
                  <a:srgbClr val="FF8C00"/>
                </a:solidFill>
              </a:rPr>
              <a:t>Transcript identification</a:t>
            </a:r>
          </a:p>
          <a:p>
            <a:pPr marL="171450" indent="-171450">
              <a:spcBef>
                <a:spcPts val="600"/>
              </a:spcBef>
              <a:buClr>
                <a:srgbClr val="FF8C00"/>
              </a:buClr>
              <a:buSzPct val="150000"/>
              <a:buFont typeface="System Font Regular"/>
              <a:buChar char="-"/>
            </a:pPr>
            <a:r>
              <a:rPr lang="en-US" sz="900" dirty="0">
                <a:solidFill>
                  <a:srgbClr val="FF8C00"/>
                </a:solidFill>
              </a:rPr>
              <a:t>Transcript quantification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9D8B978-4CAB-1FA9-85AE-E03DB5988A90}"/>
              </a:ext>
            </a:extLst>
          </p:cNvPr>
          <p:cNvSpPr/>
          <p:nvPr/>
        </p:nvSpPr>
        <p:spPr>
          <a:xfrm>
            <a:off x="7839363" y="1470714"/>
            <a:ext cx="1162512" cy="158851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5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A56EDFA-5510-E1D9-BA30-1D0D9DBCF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B3E63BE-FF69-5D0E-758D-ED9DC434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000" dirty="0"/>
              <a:t>Simplex coordinates to measure structure diversity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4599B2F-BD49-5349-99C0-8F7ABC396716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 rotWithShape="1">
          <a:blip r:embed="rId3"/>
          <a:stretch/>
        </p:blipFill>
        <p:spPr>
          <a:xfrm>
            <a:off x="195861" y="1634382"/>
            <a:ext cx="7648575" cy="255587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E84D4F5-06D1-548D-3444-47CCD6B2C9EC}"/>
              </a:ext>
            </a:extLst>
          </p:cNvPr>
          <p:cNvCxnSpPr/>
          <p:nvPr/>
        </p:nvCxnSpPr>
        <p:spPr>
          <a:xfrm>
            <a:off x="3236525" y="1340446"/>
            <a:ext cx="0" cy="3492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5F00F4-5F2F-5EE0-2712-99229930ED60}"/>
                  </a:ext>
                </a:extLst>
              </p:cNvPr>
              <p:cNvSpPr txBox="1"/>
              <p:nvPr/>
            </p:nvSpPr>
            <p:spPr>
              <a:xfrm>
                <a:off x="2461273" y="983289"/>
                <a:ext cx="1550504" cy="357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DE"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900" i="1">
                              <a:latin typeface="Cambria Math" panose="02040503050406030204" pitchFamily="18" charset="0"/>
                            </a:rPr>
                            <m:t>2 × </m:t>
                          </m:r>
                          <m:r>
                            <a:rPr lang="en-GB" sz="9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9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sz="900" i="1">
                              <a:latin typeface="Cambria Math" panose="02040503050406030204" pitchFamily="18" charset="0"/>
                            </a:rPr>
                            <m:t>𝑒𝑥𝑜𝑛</m:t>
                          </m:r>
                          <m:r>
                            <a:rPr lang="en-GB" sz="9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sz="900" i="1">
                              <a:latin typeface="Cambria Math" panose="02040503050406030204" pitchFamily="18" charset="0"/>
                            </a:rPr>
                            <m:t>𝑐h𝑎𝑖𝑛</m:t>
                          </m:r>
                        </m:num>
                        <m:den>
                          <m:r>
                            <a:rPr lang="en-GB" sz="9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9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sz="900" i="1">
                              <a:latin typeface="Cambria Math" panose="02040503050406030204" pitchFamily="18" charset="0"/>
                            </a:rPr>
                            <m:t>𝑡𝑠𝑠</m:t>
                          </m:r>
                          <m:r>
                            <a:rPr lang="en-GB" sz="9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9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9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sz="900" i="1">
                              <a:latin typeface="Cambria Math" panose="02040503050406030204" pitchFamily="18" charset="0"/>
                            </a:rPr>
                            <m:t>𝑡𝑒𝑠</m:t>
                          </m:r>
                        </m:den>
                      </m:f>
                    </m:oMath>
                  </m:oMathPara>
                </a14:m>
                <a:endParaRPr lang="en-DE" sz="9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25F00F4-5F2F-5EE0-2712-99229930E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273" y="983289"/>
                <a:ext cx="1550504" cy="3575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42946471-73ED-23CB-6B16-1A1731235B5B}"/>
              </a:ext>
            </a:extLst>
          </p:cNvPr>
          <p:cNvSpPr/>
          <p:nvPr/>
        </p:nvSpPr>
        <p:spPr>
          <a:xfrm>
            <a:off x="7865238" y="684444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756"/>
              </a:spcAft>
            </a:pPr>
            <a:r>
              <a:rPr lang="en-US" sz="1000" dirty="0"/>
              <a:t>Transcriptome reconstruction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10528D-D6FC-94D4-1D9C-591426D9FE42}"/>
              </a:ext>
            </a:extLst>
          </p:cNvPr>
          <p:cNvSpPr/>
          <p:nvPr/>
        </p:nvSpPr>
        <p:spPr>
          <a:xfrm>
            <a:off x="7865238" y="1295146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000" dirty="0"/>
              <a:t>Gene model characteristics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820556-B29E-79FF-A520-69E2D295B169}"/>
              </a:ext>
            </a:extLst>
          </p:cNvPr>
          <p:cNvSpPr/>
          <p:nvPr/>
        </p:nvSpPr>
        <p:spPr>
          <a:xfrm>
            <a:off x="7839363" y="571907"/>
            <a:ext cx="1162512" cy="64816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4CB2B-5D0F-F211-785A-07593F96E094}"/>
              </a:ext>
            </a:extLst>
          </p:cNvPr>
          <p:cNvSpPr txBox="1"/>
          <p:nvPr/>
        </p:nvSpPr>
        <p:spPr>
          <a:xfrm>
            <a:off x="7865238" y="1731753"/>
            <a:ext cx="1116000" cy="7232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Clr>
                <a:srgbClr val="FF8C00"/>
              </a:buClr>
              <a:buSzPct val="150000"/>
              <a:buFont typeface="System Font Regular"/>
              <a:buChar char="-"/>
            </a:pPr>
            <a:r>
              <a:rPr lang="en-US" sz="900" dirty="0">
                <a:solidFill>
                  <a:srgbClr val="FF8C00"/>
                </a:solidFill>
              </a:rPr>
              <a:t>Structural variation</a:t>
            </a:r>
          </a:p>
          <a:p>
            <a:pPr marL="171450" indent="-171450">
              <a:spcBef>
                <a:spcPts val="600"/>
              </a:spcBef>
              <a:buClr>
                <a:srgbClr val="FF8C00"/>
              </a:buClr>
              <a:buSzPct val="150000"/>
              <a:buFont typeface="System Font Regular"/>
              <a:buChar char="-"/>
            </a:pPr>
            <a:r>
              <a:rPr lang="en-US" sz="900" dirty="0">
                <a:solidFill>
                  <a:srgbClr val="FF8C00"/>
                </a:solidFill>
              </a:rPr>
              <a:t>Expression variation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C4DD76-D6CD-DD7F-6954-57BCD2ABFD1A}"/>
              </a:ext>
            </a:extLst>
          </p:cNvPr>
          <p:cNvSpPr/>
          <p:nvPr/>
        </p:nvSpPr>
        <p:spPr>
          <a:xfrm>
            <a:off x="7865238" y="2629355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000" dirty="0"/>
              <a:t>Alternative splicing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B94A3C-D094-419F-2668-FEB09A109B3D}"/>
              </a:ext>
            </a:extLst>
          </p:cNvPr>
          <p:cNvSpPr/>
          <p:nvPr/>
        </p:nvSpPr>
        <p:spPr>
          <a:xfrm>
            <a:off x="7839363" y="2111123"/>
            <a:ext cx="1162512" cy="90364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13">
            <a:extLst>
              <a:ext uri="{FF2B5EF4-FFF2-40B4-BE49-F238E27FC236}">
                <a16:creationId xmlns:a16="http://schemas.microsoft.com/office/drawing/2014/main" id="{E6012445-8C45-3BBD-B5B0-EB918112643B}"/>
              </a:ext>
            </a:extLst>
          </p:cNvPr>
          <p:cNvSpPr/>
          <p:nvPr/>
        </p:nvSpPr>
        <p:spPr>
          <a:xfrm>
            <a:off x="285749" y="4549108"/>
            <a:ext cx="7110731" cy="1538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000" i="1" dirty="0">
                <a:solidFill>
                  <a:srgbClr val="666666"/>
                </a:solidFill>
                <a:latin typeface="Arial"/>
                <a:cs typeface="Arial"/>
              </a:rPr>
              <a:t>Reese, Fairlie et al. </a:t>
            </a:r>
            <a:r>
              <a:rPr lang="en-US" sz="1000" i="1" dirty="0" err="1">
                <a:solidFill>
                  <a:srgbClr val="666666"/>
                </a:solidFill>
                <a:latin typeface="Arial"/>
                <a:cs typeface="Arial"/>
              </a:rPr>
              <a:t>bioRxiv</a:t>
            </a:r>
            <a:r>
              <a:rPr lang="en-US" sz="1000" i="1" dirty="0">
                <a:solidFill>
                  <a:srgbClr val="666666"/>
                </a:solidFill>
                <a:latin typeface="Arial"/>
                <a:cs typeface="Arial"/>
              </a:rPr>
              <a:t> : the preprint server for biology 2023.05.15.540865. 16 May. 2023. Preprint.</a:t>
            </a:r>
          </a:p>
        </p:txBody>
      </p:sp>
    </p:spTree>
    <p:extLst>
      <p:ext uri="{BB962C8B-B14F-4D97-AF65-F5344CB8AC3E}">
        <p14:creationId xmlns:p14="http://schemas.microsoft.com/office/powerpoint/2010/main" val="156471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5E092-6059-FC6A-B304-AE397022F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9367BB-1933-9E46-FF1F-B503C416CC4A}"/>
              </a:ext>
            </a:extLst>
          </p:cNvPr>
          <p:cNvSpPr/>
          <p:nvPr/>
        </p:nvSpPr>
        <p:spPr>
          <a:xfrm>
            <a:off x="1384523" y="1279545"/>
            <a:ext cx="1991601" cy="119496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756"/>
              </a:spcAft>
            </a:pPr>
            <a:r>
              <a:rPr lang="en-US" dirty="0"/>
              <a:t>Transcriptome reconstruction</a:t>
            </a: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BCD994F0-29CE-AFFD-D99A-511DA6F9A17A}"/>
              </a:ext>
            </a:extLst>
          </p:cNvPr>
          <p:cNvSpPr/>
          <p:nvPr/>
        </p:nvSpPr>
        <p:spPr>
          <a:xfrm>
            <a:off x="285749" y="72510"/>
            <a:ext cx="1057982" cy="36933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Outline</a:t>
            </a:r>
            <a:endParaRPr lang="en-US" sz="2400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8B4A403C-1C15-EC05-3315-912CB303F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7623" y="4890857"/>
            <a:ext cx="2057400" cy="274637"/>
          </a:xfrm>
        </p:spPr>
        <p:txBody>
          <a:bodyPr anchor="ctr"/>
          <a:lstStyle/>
          <a:p>
            <a:fld id="{38FB3DE5-0BF2-9949-8E8E-62041A1EAFC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CD3B657F-9167-2DE7-4795-CED4203C5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40" y="768325"/>
            <a:ext cx="1242546" cy="803720"/>
          </a:xfrm>
          <a:prstGeom prst="rect">
            <a:avLst/>
          </a:prstGeom>
        </p:spPr>
      </p:pic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F96F522A-3C6C-001B-A2B3-38C6398BC0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073841"/>
              </p:ext>
            </p:extLst>
          </p:nvPr>
        </p:nvGraphicFramePr>
        <p:xfrm>
          <a:off x="4046280" y="939012"/>
          <a:ext cx="4214648" cy="3391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907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D6080E0F-22B4-2D4E-AB73-C81C647970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69E8C60-EF3A-1745-A800-86445BAC90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62329BF-09AC-C843-B5E1-B35C3D7B3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D755BC2-B238-DD44-9357-A538D1EEAC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9770CEC-47FF-6247-B676-309DB3DDAB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474CDD16-E3A2-804D-AFAA-45309DFF0E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B7BA094-A048-1B45-A5AE-8D2A005ECF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81481E-6 L 0.23976 0.13519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79" y="675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D6080E0F-22B4-2D4E-AB73-C81C647970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69E8C60-EF3A-1745-A800-86445BAC90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62329BF-09AC-C843-B5E1-B35C3D7B3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3D755BC2-B238-DD44-9357-A538D1EEAC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99770CEC-47FF-6247-B676-309DB3DDAB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474CDD16-E3A2-804D-AFAA-45309DFF0E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dgm id="{8B7BA094-A048-1B45-A5AE-8D2A005ECF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Graphic spid="15" grpId="0" uiExpand="1">
        <p:bldSub>
          <a:bldDgm bld="one"/>
        </p:bldSub>
      </p:bldGraphic>
      <p:bldGraphic spid="15" grpI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1B4E1B-FC6B-E8DD-5CFA-02CCBBF3B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/>
          <a:lstStyle/>
          <a:p>
            <a:fld id="{38FB3DE5-0BF2-9949-8E8E-62041A1EAFC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49B035-B66D-14E3-B4B1-6F30C936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 anchor="ctr"/>
          <a:lstStyle/>
          <a:p>
            <a:r>
              <a:rPr lang="en-US" sz="2000" dirty="0"/>
              <a:t>Input files and format</a:t>
            </a:r>
          </a:p>
        </p:txBody>
      </p:sp>
      <p:sp>
        <p:nvSpPr>
          <p:cNvPr id="4" name="Text 5">
            <a:extLst>
              <a:ext uri="{FF2B5EF4-FFF2-40B4-BE49-F238E27FC236}">
                <a16:creationId xmlns:a16="http://schemas.microsoft.com/office/drawing/2014/main" id="{5EC13A43-648F-A6B3-2B30-13275DC3B47C}"/>
              </a:ext>
            </a:extLst>
          </p:cNvPr>
          <p:cNvSpPr/>
          <p:nvPr/>
        </p:nvSpPr>
        <p:spPr>
          <a:xfrm>
            <a:off x="285749" y="875881"/>
            <a:ext cx="1510029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400" b="1" dirty="0">
                <a:solidFill>
                  <a:srgbClr val="0047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Reference-guided</a:t>
            </a:r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A6A6B57F-7717-CAB2-CF4A-54A4216DA13B}"/>
              </a:ext>
            </a:extLst>
          </p:cNvPr>
          <p:cNvSpPr/>
          <p:nvPr/>
        </p:nvSpPr>
        <p:spPr>
          <a:xfrm>
            <a:off x="3648562" y="875881"/>
            <a:ext cx="2603277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400" b="1" dirty="0">
                <a:solidFill>
                  <a:srgbClr val="0047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Long-read genome alignments</a:t>
            </a:r>
          </a:p>
        </p:txBody>
      </p:sp>
      <p:sp>
        <p:nvSpPr>
          <p:cNvPr id="6" name="Shape 7">
            <a:extLst>
              <a:ext uri="{FF2B5EF4-FFF2-40B4-BE49-F238E27FC236}">
                <a16:creationId xmlns:a16="http://schemas.microsoft.com/office/drawing/2014/main" id="{1CCAD3F4-BA5B-C5A8-6DC5-9AFE05F56497}"/>
              </a:ext>
            </a:extLst>
          </p:cNvPr>
          <p:cNvSpPr>
            <a:spLocks noChangeAspect="1"/>
          </p:cNvSpPr>
          <p:nvPr/>
        </p:nvSpPr>
        <p:spPr>
          <a:xfrm>
            <a:off x="3664980" y="3323857"/>
            <a:ext cx="108000" cy="108000"/>
          </a:xfrm>
          <a:prstGeom prst="ellipse">
            <a:avLst/>
          </a:prstGeom>
          <a:solidFill>
            <a:srgbClr val="FF8C00"/>
          </a:solidFill>
          <a:ln/>
        </p:spPr>
        <p:txBody>
          <a:bodyPr wrap="none" anchor="ctr"/>
          <a:lstStyle/>
          <a:p>
            <a:endParaRPr lang="en-US" sz="1400">
              <a:solidFill>
                <a:srgbClr val="666666"/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C83D8E92-1E63-CD19-AA6C-4FA11DDFA01C}"/>
              </a:ext>
            </a:extLst>
          </p:cNvPr>
          <p:cNvSpPr/>
          <p:nvPr/>
        </p:nvSpPr>
        <p:spPr>
          <a:xfrm>
            <a:off x="3843574" y="3266143"/>
            <a:ext cx="3080972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400" dirty="0">
                <a:solidFill>
                  <a:srgbClr val="666666"/>
                </a:solidFill>
                <a:latin typeface="Arial"/>
                <a:cs typeface="Arial"/>
              </a:rPr>
              <a:t>&lt;</a:t>
            </a:r>
            <a:r>
              <a:rPr lang="en-US" sz="1400" dirty="0" err="1">
                <a:solidFill>
                  <a:srgbClr val="666666"/>
                </a:solidFill>
                <a:latin typeface="Arial"/>
                <a:cs typeface="Arial"/>
              </a:rPr>
              <a:t>sample_name</a:t>
            </a:r>
            <a:r>
              <a:rPr lang="en-US" sz="1400" dirty="0">
                <a:solidFill>
                  <a:srgbClr val="666666"/>
                </a:solidFill>
                <a:latin typeface="Arial"/>
                <a:cs typeface="Arial"/>
              </a:rPr>
              <a:t>&gt; &lt;</a:t>
            </a:r>
            <a:r>
              <a:rPr lang="en-US" sz="1400" dirty="0" err="1">
                <a:solidFill>
                  <a:srgbClr val="666666"/>
                </a:solidFill>
                <a:latin typeface="Arial"/>
                <a:cs typeface="Arial"/>
              </a:rPr>
              <a:t>file_name</a:t>
            </a:r>
            <a:r>
              <a:rPr lang="en-US" sz="1400" dirty="0">
                <a:solidFill>
                  <a:srgbClr val="666666"/>
                </a:solidFill>
                <a:latin typeface="Arial"/>
                <a:cs typeface="Arial"/>
              </a:rPr>
              <a:t>&gt; &lt;group&gt;</a:t>
            </a:r>
          </a:p>
        </p:txBody>
      </p:sp>
      <p:sp>
        <p:nvSpPr>
          <p:cNvPr id="8" name="Shape 7">
            <a:extLst>
              <a:ext uri="{FF2B5EF4-FFF2-40B4-BE49-F238E27FC236}">
                <a16:creationId xmlns:a16="http://schemas.microsoft.com/office/drawing/2014/main" id="{7B0CBBCF-8DFB-23AD-E149-CA47BDEBA3D4}"/>
              </a:ext>
            </a:extLst>
          </p:cNvPr>
          <p:cNvSpPr>
            <a:spLocks noChangeAspect="1"/>
          </p:cNvSpPr>
          <p:nvPr/>
        </p:nvSpPr>
        <p:spPr>
          <a:xfrm>
            <a:off x="285749" y="1420373"/>
            <a:ext cx="108000" cy="108000"/>
          </a:xfrm>
          <a:prstGeom prst="ellipse">
            <a:avLst/>
          </a:prstGeom>
          <a:solidFill>
            <a:srgbClr val="FF8C00"/>
          </a:solidFill>
          <a:ln/>
        </p:spPr>
        <p:txBody>
          <a:bodyPr wrap="none" anchor="ctr"/>
          <a:lstStyle/>
          <a:p>
            <a:endParaRPr lang="en-US" sz="1400">
              <a:solidFill>
                <a:srgbClr val="666666"/>
              </a:solidFill>
            </a:endParaRPr>
          </a:p>
        </p:txBody>
      </p:sp>
      <p:sp>
        <p:nvSpPr>
          <p:cNvPr id="9" name="Text 8">
            <a:extLst>
              <a:ext uri="{FF2B5EF4-FFF2-40B4-BE49-F238E27FC236}">
                <a16:creationId xmlns:a16="http://schemas.microsoft.com/office/drawing/2014/main" id="{64CB11F5-874E-6B24-E7FC-0E0A43E71C87}"/>
              </a:ext>
            </a:extLst>
          </p:cNvPr>
          <p:cNvSpPr/>
          <p:nvPr/>
        </p:nvSpPr>
        <p:spPr>
          <a:xfrm>
            <a:off x="464343" y="1362659"/>
            <a:ext cx="1521250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400" dirty="0">
                <a:solidFill>
                  <a:srgbClr val="666666"/>
                </a:solidFill>
                <a:latin typeface="Arial"/>
                <a:cs typeface="Arial"/>
              </a:rPr>
              <a:t>Reference genome</a:t>
            </a:r>
            <a:endParaRPr lang="en-US" sz="1400" dirty="0">
              <a:solidFill>
                <a:srgbClr val="666666"/>
              </a:solidFill>
              <a:cs typeface="Arial"/>
            </a:endParaRPr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1010F4E0-2CC6-B951-5DEC-9198587371F2}"/>
              </a:ext>
            </a:extLst>
          </p:cNvPr>
          <p:cNvSpPr>
            <a:spLocks noChangeAspect="1"/>
          </p:cNvSpPr>
          <p:nvPr/>
        </p:nvSpPr>
        <p:spPr>
          <a:xfrm>
            <a:off x="285749" y="2529571"/>
            <a:ext cx="108000" cy="108000"/>
          </a:xfrm>
          <a:prstGeom prst="ellipse">
            <a:avLst/>
          </a:prstGeom>
          <a:solidFill>
            <a:srgbClr val="FF8C00"/>
          </a:solidFill>
          <a:ln/>
        </p:spPr>
        <p:txBody>
          <a:bodyPr wrap="none" anchor="ctr"/>
          <a:lstStyle/>
          <a:p>
            <a:endParaRPr lang="en-US" sz="1400">
              <a:solidFill>
                <a:srgbClr val="666666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390182DD-DF6C-72A0-AC61-201DDF8B921F}"/>
              </a:ext>
            </a:extLst>
          </p:cNvPr>
          <p:cNvSpPr/>
          <p:nvPr/>
        </p:nvSpPr>
        <p:spPr>
          <a:xfrm>
            <a:off x="464343" y="2471857"/>
            <a:ext cx="1710405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400" dirty="0">
                <a:solidFill>
                  <a:srgbClr val="666666"/>
                </a:solidFill>
                <a:latin typeface="Arial"/>
                <a:cs typeface="Arial"/>
              </a:rPr>
              <a:t>Reference annotation</a:t>
            </a:r>
            <a:endParaRPr lang="en-US" sz="1400" dirty="0">
              <a:solidFill>
                <a:srgbClr val="666666"/>
              </a:solidFill>
              <a:cs typeface="Arial"/>
            </a:endParaRPr>
          </a:p>
        </p:txBody>
      </p:sp>
      <p:sp>
        <p:nvSpPr>
          <p:cNvPr id="12" name="Text 5">
            <a:extLst>
              <a:ext uri="{FF2B5EF4-FFF2-40B4-BE49-F238E27FC236}">
                <a16:creationId xmlns:a16="http://schemas.microsoft.com/office/drawing/2014/main" id="{5C39C0A0-3A67-AAC8-14C9-1836E3579B60}"/>
              </a:ext>
            </a:extLst>
          </p:cNvPr>
          <p:cNvSpPr/>
          <p:nvPr/>
        </p:nvSpPr>
        <p:spPr>
          <a:xfrm>
            <a:off x="3648562" y="2777079"/>
            <a:ext cx="1958870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400" b="1" dirty="0">
                <a:solidFill>
                  <a:srgbClr val="0047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Sample description file</a:t>
            </a:r>
          </a:p>
        </p:txBody>
      </p:sp>
      <p:sp>
        <p:nvSpPr>
          <p:cNvPr id="14" name="Shape 7">
            <a:extLst>
              <a:ext uri="{FF2B5EF4-FFF2-40B4-BE49-F238E27FC236}">
                <a16:creationId xmlns:a16="http://schemas.microsoft.com/office/drawing/2014/main" id="{6FEC3BE1-F4B4-D12E-32AE-D82A4E529629}"/>
              </a:ext>
            </a:extLst>
          </p:cNvPr>
          <p:cNvSpPr>
            <a:spLocks noChangeAspect="1"/>
          </p:cNvSpPr>
          <p:nvPr/>
        </p:nvSpPr>
        <p:spPr>
          <a:xfrm>
            <a:off x="462914" y="1742619"/>
            <a:ext cx="108000" cy="108000"/>
          </a:xfrm>
          <a:prstGeom prst="ellipse">
            <a:avLst/>
          </a:prstGeom>
          <a:solidFill>
            <a:srgbClr val="FF8C00"/>
          </a:solidFill>
          <a:ln/>
        </p:spPr>
        <p:txBody>
          <a:bodyPr wrap="none" anchor="ctr"/>
          <a:lstStyle/>
          <a:p>
            <a:endParaRPr lang="en-US" sz="1200">
              <a:solidFill>
                <a:srgbClr val="666666"/>
              </a:solidFill>
            </a:endParaRPr>
          </a:p>
        </p:txBody>
      </p:sp>
      <p:sp>
        <p:nvSpPr>
          <p:cNvPr id="15" name="Text 8">
            <a:extLst>
              <a:ext uri="{FF2B5EF4-FFF2-40B4-BE49-F238E27FC236}">
                <a16:creationId xmlns:a16="http://schemas.microsoft.com/office/drawing/2014/main" id="{8CBA4726-ECEC-7E6B-1AC7-46F40BA70918}"/>
              </a:ext>
            </a:extLst>
          </p:cNvPr>
          <p:cNvSpPr/>
          <p:nvPr/>
        </p:nvSpPr>
        <p:spPr>
          <a:xfrm>
            <a:off x="641506" y="1704286"/>
            <a:ext cx="2038632" cy="18466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200" dirty="0">
                <a:solidFill>
                  <a:srgbClr val="666666"/>
                </a:solidFill>
                <a:latin typeface="Arial"/>
                <a:cs typeface="Arial"/>
              </a:rPr>
              <a:t>Sequence file: *.fa (or *.</a:t>
            </a:r>
            <a:r>
              <a:rPr lang="en-US" sz="1200" dirty="0" err="1">
                <a:solidFill>
                  <a:srgbClr val="666666"/>
                </a:solidFill>
                <a:latin typeface="Arial"/>
                <a:cs typeface="Arial"/>
              </a:rPr>
              <a:t>fasta</a:t>
            </a:r>
            <a:r>
              <a:rPr lang="en-US" sz="1200" dirty="0">
                <a:solidFill>
                  <a:srgbClr val="666666"/>
                </a:solidFill>
                <a:latin typeface="Arial"/>
                <a:cs typeface="Arial"/>
              </a:rPr>
              <a:t>)</a:t>
            </a:r>
            <a:endParaRPr lang="en-US" sz="1200" dirty="0">
              <a:solidFill>
                <a:srgbClr val="666666"/>
              </a:solidFill>
            </a:endParaRPr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B8E2C0B7-A3D3-449A-14BD-FD8F49EA48EB}"/>
              </a:ext>
            </a:extLst>
          </p:cNvPr>
          <p:cNvSpPr>
            <a:spLocks noChangeAspect="1"/>
          </p:cNvSpPr>
          <p:nvPr/>
        </p:nvSpPr>
        <p:spPr>
          <a:xfrm>
            <a:off x="462913" y="2053836"/>
            <a:ext cx="108000" cy="108000"/>
          </a:xfrm>
          <a:prstGeom prst="ellipse">
            <a:avLst/>
          </a:prstGeom>
          <a:solidFill>
            <a:srgbClr val="FF8C00"/>
          </a:solidFill>
          <a:ln/>
        </p:spPr>
        <p:txBody>
          <a:bodyPr wrap="none" anchor="ctr"/>
          <a:lstStyle/>
          <a:p>
            <a:endParaRPr lang="en-US" sz="1200">
              <a:solidFill>
                <a:srgbClr val="666666"/>
              </a:solidFill>
            </a:endParaRPr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C50FD92D-7D57-272D-DC90-64872AE10D8B}"/>
              </a:ext>
            </a:extLst>
          </p:cNvPr>
          <p:cNvSpPr/>
          <p:nvPr/>
        </p:nvSpPr>
        <p:spPr>
          <a:xfrm>
            <a:off x="641506" y="2011510"/>
            <a:ext cx="965008" cy="1846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200" dirty="0">
                <a:solidFill>
                  <a:srgbClr val="666666"/>
                </a:solidFill>
                <a:latin typeface="Arial"/>
                <a:cs typeface="Arial"/>
              </a:rPr>
              <a:t>Index file: *.</a:t>
            </a:r>
            <a:r>
              <a:rPr lang="en-US" sz="1200" dirty="0" err="1">
                <a:solidFill>
                  <a:srgbClr val="666666"/>
                </a:solidFill>
                <a:latin typeface="Arial"/>
                <a:cs typeface="Arial"/>
              </a:rPr>
              <a:t>fai</a:t>
            </a:r>
            <a:endParaRPr lang="en-US" sz="1200" dirty="0">
              <a:solidFill>
                <a:srgbClr val="666666"/>
              </a:solidFill>
            </a:endParaRPr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5DE44EF0-70F9-5D16-3853-EE4CBC1CC9BE}"/>
              </a:ext>
            </a:extLst>
          </p:cNvPr>
          <p:cNvSpPr>
            <a:spLocks noChangeAspect="1"/>
          </p:cNvSpPr>
          <p:nvPr/>
        </p:nvSpPr>
        <p:spPr>
          <a:xfrm>
            <a:off x="3648563" y="1424858"/>
            <a:ext cx="108000" cy="108000"/>
          </a:xfrm>
          <a:prstGeom prst="ellipse">
            <a:avLst/>
          </a:prstGeom>
          <a:solidFill>
            <a:srgbClr val="FF8C00"/>
          </a:solidFill>
          <a:ln/>
        </p:spPr>
        <p:txBody>
          <a:bodyPr wrap="none" anchor="ctr"/>
          <a:lstStyle/>
          <a:p>
            <a:endParaRPr lang="en-US" sz="1400">
              <a:solidFill>
                <a:srgbClr val="666666"/>
              </a:solidFill>
            </a:endParaRPr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CF757CF0-0F45-AEF3-EE27-D35612A2EB41}"/>
              </a:ext>
            </a:extLst>
          </p:cNvPr>
          <p:cNvSpPr/>
          <p:nvPr/>
        </p:nvSpPr>
        <p:spPr>
          <a:xfrm>
            <a:off x="3827156" y="1367144"/>
            <a:ext cx="2965555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400" dirty="0">
                <a:solidFill>
                  <a:srgbClr val="666666"/>
                </a:solidFill>
                <a:latin typeface="Arial"/>
                <a:cs typeface="Arial"/>
              </a:rPr>
              <a:t>Alignment file for each sample: *.bam</a:t>
            </a:r>
            <a:endParaRPr lang="en-US" sz="1400" dirty="0">
              <a:solidFill>
                <a:srgbClr val="666666"/>
              </a:solidFill>
              <a:cs typeface="Arial"/>
            </a:endParaRPr>
          </a:p>
        </p:txBody>
      </p:sp>
      <p:sp>
        <p:nvSpPr>
          <p:cNvPr id="22" name="Shape 7">
            <a:extLst>
              <a:ext uri="{FF2B5EF4-FFF2-40B4-BE49-F238E27FC236}">
                <a16:creationId xmlns:a16="http://schemas.microsoft.com/office/drawing/2014/main" id="{5482F2B7-E040-CD6A-4526-73938283B720}"/>
              </a:ext>
            </a:extLst>
          </p:cNvPr>
          <p:cNvSpPr>
            <a:spLocks noChangeAspect="1"/>
          </p:cNvSpPr>
          <p:nvPr/>
        </p:nvSpPr>
        <p:spPr>
          <a:xfrm>
            <a:off x="462914" y="2849617"/>
            <a:ext cx="108000" cy="108000"/>
          </a:xfrm>
          <a:prstGeom prst="ellipse">
            <a:avLst/>
          </a:prstGeom>
          <a:solidFill>
            <a:srgbClr val="FF8C00"/>
          </a:solidFill>
          <a:ln/>
        </p:spPr>
        <p:txBody>
          <a:bodyPr wrap="none" anchor="ctr"/>
          <a:lstStyle/>
          <a:p>
            <a:endParaRPr lang="en-US" sz="1200">
              <a:solidFill>
                <a:srgbClr val="666666"/>
              </a:solidFill>
            </a:endParaRPr>
          </a:p>
        </p:txBody>
      </p:sp>
      <p:sp>
        <p:nvSpPr>
          <p:cNvPr id="23" name="Text 8">
            <a:extLst>
              <a:ext uri="{FF2B5EF4-FFF2-40B4-BE49-F238E27FC236}">
                <a16:creationId xmlns:a16="http://schemas.microsoft.com/office/drawing/2014/main" id="{C39CE9F5-6D5D-B9AA-ABFE-D3A25C536C33}"/>
              </a:ext>
            </a:extLst>
          </p:cNvPr>
          <p:cNvSpPr/>
          <p:nvPr/>
        </p:nvSpPr>
        <p:spPr>
          <a:xfrm>
            <a:off x="641506" y="2806549"/>
            <a:ext cx="2038632" cy="36933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200" dirty="0">
                <a:solidFill>
                  <a:srgbClr val="666666"/>
                </a:solidFill>
                <a:latin typeface="Arial"/>
                <a:cs typeface="Arial"/>
              </a:rPr>
              <a:t>Annotation file: *.</a:t>
            </a:r>
            <a:r>
              <a:rPr lang="en-US" sz="1200" dirty="0" err="1">
                <a:solidFill>
                  <a:srgbClr val="666666"/>
                </a:solidFill>
                <a:latin typeface="Arial"/>
                <a:cs typeface="Arial"/>
              </a:rPr>
              <a:t>gtf.gz</a:t>
            </a:r>
            <a:r>
              <a:rPr lang="en-US" sz="1200" dirty="0">
                <a:solidFill>
                  <a:srgbClr val="666666"/>
                </a:solidFill>
                <a:latin typeface="Arial"/>
                <a:cs typeface="Arial"/>
              </a:rPr>
              <a:t> (or *.gff3.gz)</a:t>
            </a:r>
            <a:endParaRPr lang="en-US" sz="1200" dirty="0">
              <a:solidFill>
                <a:srgbClr val="666666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E38EAEE9-D1AF-403D-AA73-B5D3785DE7CE}"/>
              </a:ext>
            </a:extLst>
          </p:cNvPr>
          <p:cNvSpPr>
            <a:spLocks noChangeAspect="1"/>
          </p:cNvSpPr>
          <p:nvPr/>
        </p:nvSpPr>
        <p:spPr>
          <a:xfrm>
            <a:off x="462913" y="3340071"/>
            <a:ext cx="108000" cy="108000"/>
          </a:xfrm>
          <a:prstGeom prst="ellipse">
            <a:avLst/>
          </a:prstGeom>
          <a:solidFill>
            <a:srgbClr val="FF8C00"/>
          </a:solidFill>
          <a:ln/>
        </p:spPr>
        <p:txBody>
          <a:bodyPr wrap="none" anchor="ctr"/>
          <a:lstStyle/>
          <a:p>
            <a:endParaRPr lang="en-US" sz="1200">
              <a:solidFill>
                <a:srgbClr val="666666"/>
              </a:solidFill>
            </a:endParaRPr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4795EA84-617A-191F-233C-9601FC88AF62}"/>
              </a:ext>
            </a:extLst>
          </p:cNvPr>
          <p:cNvSpPr/>
          <p:nvPr/>
        </p:nvSpPr>
        <p:spPr>
          <a:xfrm>
            <a:off x="641506" y="3297745"/>
            <a:ext cx="1384995" cy="1846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200" dirty="0">
                <a:solidFill>
                  <a:srgbClr val="666666"/>
                </a:solidFill>
                <a:latin typeface="Arial"/>
                <a:cs typeface="Arial"/>
              </a:rPr>
              <a:t>Index file: *.</a:t>
            </a:r>
            <a:r>
              <a:rPr lang="en-US" sz="1200" dirty="0" err="1">
                <a:solidFill>
                  <a:srgbClr val="666666"/>
                </a:solidFill>
                <a:latin typeface="Arial"/>
                <a:cs typeface="Arial"/>
              </a:rPr>
              <a:t>gtf.gz.tbi</a:t>
            </a:r>
            <a:endParaRPr lang="en-US" sz="1200" dirty="0">
              <a:solidFill>
                <a:srgbClr val="666666"/>
              </a:solidFill>
            </a:endParaRPr>
          </a:p>
        </p:txBody>
      </p:sp>
      <p:sp>
        <p:nvSpPr>
          <p:cNvPr id="26" name="Shape 7">
            <a:extLst>
              <a:ext uri="{FF2B5EF4-FFF2-40B4-BE49-F238E27FC236}">
                <a16:creationId xmlns:a16="http://schemas.microsoft.com/office/drawing/2014/main" id="{4BC1F505-5E1B-C718-C00E-3C3C646D284D}"/>
              </a:ext>
            </a:extLst>
          </p:cNvPr>
          <p:cNvSpPr>
            <a:spLocks noChangeAspect="1"/>
          </p:cNvSpPr>
          <p:nvPr/>
        </p:nvSpPr>
        <p:spPr>
          <a:xfrm>
            <a:off x="3648563" y="1790752"/>
            <a:ext cx="108000" cy="108000"/>
          </a:xfrm>
          <a:prstGeom prst="ellipse">
            <a:avLst/>
          </a:prstGeom>
          <a:solidFill>
            <a:srgbClr val="FF8C00"/>
          </a:solidFill>
          <a:ln/>
        </p:spPr>
        <p:txBody>
          <a:bodyPr wrap="none" anchor="ctr"/>
          <a:lstStyle/>
          <a:p>
            <a:endParaRPr lang="en-US" sz="1400">
              <a:solidFill>
                <a:srgbClr val="666666"/>
              </a:solidFill>
            </a:endParaRPr>
          </a:p>
        </p:txBody>
      </p:sp>
      <p:sp>
        <p:nvSpPr>
          <p:cNvPr id="27" name="Text 8">
            <a:extLst>
              <a:ext uri="{FF2B5EF4-FFF2-40B4-BE49-F238E27FC236}">
                <a16:creationId xmlns:a16="http://schemas.microsoft.com/office/drawing/2014/main" id="{247BF534-1582-55AD-EA7B-E9CB89E540ED}"/>
              </a:ext>
            </a:extLst>
          </p:cNvPr>
          <p:cNvSpPr/>
          <p:nvPr/>
        </p:nvSpPr>
        <p:spPr>
          <a:xfrm>
            <a:off x="3827156" y="1733038"/>
            <a:ext cx="1572546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400" dirty="0">
                <a:solidFill>
                  <a:srgbClr val="666666"/>
                </a:solidFill>
                <a:latin typeface="Arial"/>
                <a:cs typeface="Arial"/>
              </a:rPr>
              <a:t>Index file: *.</a:t>
            </a:r>
            <a:r>
              <a:rPr lang="en-US" sz="1400" dirty="0" err="1">
                <a:solidFill>
                  <a:srgbClr val="666666"/>
                </a:solidFill>
                <a:latin typeface="Arial"/>
                <a:cs typeface="Arial"/>
              </a:rPr>
              <a:t>bam.bai</a:t>
            </a:r>
            <a:endParaRPr lang="en-US" sz="1400" dirty="0">
              <a:solidFill>
                <a:srgbClr val="666666"/>
              </a:solidFill>
              <a:cs typeface="Arial"/>
            </a:endParaRPr>
          </a:p>
        </p:txBody>
      </p:sp>
      <p:sp>
        <p:nvSpPr>
          <p:cNvPr id="28" name="Text 5">
            <a:extLst>
              <a:ext uri="{FF2B5EF4-FFF2-40B4-BE49-F238E27FC236}">
                <a16:creationId xmlns:a16="http://schemas.microsoft.com/office/drawing/2014/main" id="{BF5AFD57-50EB-288E-4D70-94D12D765606}"/>
              </a:ext>
            </a:extLst>
          </p:cNvPr>
          <p:cNvSpPr/>
          <p:nvPr/>
        </p:nvSpPr>
        <p:spPr>
          <a:xfrm>
            <a:off x="3648562" y="3950236"/>
            <a:ext cx="3475310" cy="2769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b="1" dirty="0">
                <a:solidFill>
                  <a:srgbClr val="0047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 the transcriptome object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4E348B-FD6D-B32F-1260-C4450DCF3A37}"/>
              </a:ext>
            </a:extLst>
          </p:cNvPr>
          <p:cNvSpPr/>
          <p:nvPr/>
        </p:nvSpPr>
        <p:spPr>
          <a:xfrm>
            <a:off x="7865238" y="684444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756"/>
              </a:spcAft>
            </a:pPr>
            <a:r>
              <a:rPr lang="en-US" sz="1000" dirty="0"/>
              <a:t>Transcriptome reconstruction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002200-87D6-7D9A-2F1E-42DCD0D65984}"/>
              </a:ext>
            </a:extLst>
          </p:cNvPr>
          <p:cNvSpPr/>
          <p:nvPr/>
        </p:nvSpPr>
        <p:spPr>
          <a:xfrm>
            <a:off x="7865238" y="1295146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000" dirty="0"/>
              <a:t>Gene model characteristics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7BB9B4-3490-F6B1-E042-7C8FD550ADEB}"/>
              </a:ext>
            </a:extLst>
          </p:cNvPr>
          <p:cNvSpPr/>
          <p:nvPr/>
        </p:nvSpPr>
        <p:spPr>
          <a:xfrm>
            <a:off x="7865238" y="1905848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000" dirty="0"/>
              <a:t>Alternative splicing analysis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277127-4A98-2C6E-205E-65531E52482F}"/>
              </a:ext>
            </a:extLst>
          </p:cNvPr>
          <p:cNvSpPr/>
          <p:nvPr/>
        </p:nvSpPr>
        <p:spPr>
          <a:xfrm>
            <a:off x="7839363" y="1158954"/>
            <a:ext cx="1162512" cy="12288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785BFD0E-C480-BA0E-456E-FC6A7C7C5365}"/>
              </a:ext>
            </a:extLst>
          </p:cNvPr>
          <p:cNvSpPr>
            <a:spLocks noChangeAspect="1"/>
          </p:cNvSpPr>
          <p:nvPr/>
        </p:nvSpPr>
        <p:spPr>
          <a:xfrm>
            <a:off x="3648563" y="2150700"/>
            <a:ext cx="108000" cy="108000"/>
          </a:xfrm>
          <a:prstGeom prst="ellipse">
            <a:avLst/>
          </a:prstGeom>
          <a:solidFill>
            <a:srgbClr val="FF8C00"/>
          </a:solidFill>
          <a:ln/>
        </p:spPr>
        <p:txBody>
          <a:bodyPr wrap="none" anchor="ctr"/>
          <a:lstStyle/>
          <a:p>
            <a:endParaRPr lang="en-US" sz="1400">
              <a:solidFill>
                <a:srgbClr val="666666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6972B893-D3AF-5361-1370-7415BCDA3E78}"/>
              </a:ext>
            </a:extLst>
          </p:cNvPr>
          <p:cNvSpPr/>
          <p:nvPr/>
        </p:nvSpPr>
        <p:spPr>
          <a:xfrm>
            <a:off x="3827156" y="2092986"/>
            <a:ext cx="3661002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400" dirty="0">
                <a:solidFill>
                  <a:srgbClr val="666666"/>
                </a:solidFill>
                <a:latin typeface="Arial"/>
                <a:cs typeface="Arial"/>
              </a:rPr>
              <a:t>Tune aligner parameters for cleaner alignment</a:t>
            </a:r>
            <a:endParaRPr lang="en-US" sz="1400" dirty="0">
              <a:solidFill>
                <a:srgbClr val="666666"/>
              </a:solidFill>
              <a:cs typeface="Arial"/>
            </a:endParaRPr>
          </a:p>
        </p:txBody>
      </p:sp>
      <p:sp>
        <p:nvSpPr>
          <p:cNvPr id="30" name="Text 5">
            <a:extLst>
              <a:ext uri="{FF2B5EF4-FFF2-40B4-BE49-F238E27FC236}">
                <a16:creationId xmlns:a16="http://schemas.microsoft.com/office/drawing/2014/main" id="{F1D998C9-83FA-2D46-0860-0382BC844FA2}"/>
              </a:ext>
            </a:extLst>
          </p:cNvPr>
          <p:cNvSpPr/>
          <p:nvPr/>
        </p:nvSpPr>
        <p:spPr>
          <a:xfrm>
            <a:off x="285749" y="3833105"/>
            <a:ext cx="1535164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400" b="1" dirty="0">
                <a:solidFill>
                  <a:srgbClr val="0047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Tools for indexing</a:t>
            </a:r>
          </a:p>
        </p:txBody>
      </p:sp>
      <p:sp>
        <p:nvSpPr>
          <p:cNvPr id="32" name="Shape 7">
            <a:extLst>
              <a:ext uri="{FF2B5EF4-FFF2-40B4-BE49-F238E27FC236}">
                <a16:creationId xmlns:a16="http://schemas.microsoft.com/office/drawing/2014/main" id="{C9A69A04-79E9-4F20-15E3-F8D808E6A6EA}"/>
              </a:ext>
            </a:extLst>
          </p:cNvPr>
          <p:cNvSpPr>
            <a:spLocks noChangeAspect="1"/>
          </p:cNvSpPr>
          <p:nvPr/>
        </p:nvSpPr>
        <p:spPr>
          <a:xfrm>
            <a:off x="285749" y="4256903"/>
            <a:ext cx="108000" cy="108000"/>
          </a:xfrm>
          <a:prstGeom prst="ellipse">
            <a:avLst/>
          </a:prstGeom>
          <a:solidFill>
            <a:srgbClr val="FF8C00"/>
          </a:solidFill>
          <a:ln/>
        </p:spPr>
        <p:txBody>
          <a:bodyPr wrap="none" anchor="ctr"/>
          <a:lstStyle/>
          <a:p>
            <a:endParaRPr lang="en-US" sz="1200">
              <a:solidFill>
                <a:srgbClr val="666666"/>
              </a:solidFill>
            </a:endParaRPr>
          </a:p>
        </p:txBody>
      </p:sp>
      <p:sp>
        <p:nvSpPr>
          <p:cNvPr id="33" name="Text 8">
            <a:extLst>
              <a:ext uri="{FF2B5EF4-FFF2-40B4-BE49-F238E27FC236}">
                <a16:creationId xmlns:a16="http://schemas.microsoft.com/office/drawing/2014/main" id="{D291D7B2-C499-47A5-69BA-342E2CE564E8}"/>
              </a:ext>
            </a:extLst>
          </p:cNvPr>
          <p:cNvSpPr/>
          <p:nvPr/>
        </p:nvSpPr>
        <p:spPr>
          <a:xfrm>
            <a:off x="464342" y="4214577"/>
            <a:ext cx="1336328" cy="1846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200" dirty="0" err="1">
                <a:solidFill>
                  <a:srgbClr val="666666"/>
                </a:solidFill>
                <a:latin typeface="Arial"/>
                <a:cs typeface="Arial"/>
              </a:rPr>
              <a:t>Samtools</a:t>
            </a:r>
            <a:r>
              <a:rPr lang="en-US" sz="1200" dirty="0">
                <a:solidFill>
                  <a:srgbClr val="666666"/>
                </a:solidFill>
                <a:latin typeface="Arial"/>
                <a:cs typeface="Arial"/>
              </a:rPr>
              <a:t> and </a:t>
            </a:r>
            <a:r>
              <a:rPr lang="en-US" sz="1200" dirty="0" err="1">
                <a:solidFill>
                  <a:srgbClr val="666666"/>
                </a:solidFill>
                <a:latin typeface="Arial"/>
                <a:cs typeface="Arial"/>
              </a:rPr>
              <a:t>Tabix</a:t>
            </a:r>
            <a:endParaRPr lang="en-US" sz="12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42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2" animBg="1"/>
      <p:bldP spid="13" grpId="0" animBg="1"/>
      <p:bldP spid="18" grpId="0" animBg="1"/>
      <p:bldP spid="30" grpId="0" animBg="1"/>
      <p:bldP spid="32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44968-EFDB-B6D9-979F-1DBAF82C0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1E25559D-96B6-C19D-22DB-D9B9A4453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/>
          <a:lstStyle/>
          <a:p>
            <a:fld id="{38FB3DE5-0BF2-9949-8E8E-62041A1EAFC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0EE69259-246B-874A-B41B-ECC2AEF4D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 anchor="ctr"/>
          <a:lstStyle/>
          <a:p>
            <a:r>
              <a:rPr lang="en-US" sz="2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structure of the transcriptome object</a:t>
            </a:r>
            <a:endParaRPr lang="en-US" sz="2000" dirty="0"/>
          </a:p>
        </p:txBody>
      </p:sp>
      <p:sp>
        <p:nvSpPr>
          <p:cNvPr id="31" name="Text 5">
            <a:extLst>
              <a:ext uri="{FF2B5EF4-FFF2-40B4-BE49-F238E27FC236}">
                <a16:creationId xmlns:a16="http://schemas.microsoft.com/office/drawing/2014/main" id="{05F5F486-588C-F7E2-22B1-BE2F68F1DAFE}"/>
              </a:ext>
            </a:extLst>
          </p:cNvPr>
          <p:cNvSpPr/>
          <p:nvPr/>
        </p:nvSpPr>
        <p:spPr>
          <a:xfrm>
            <a:off x="285749" y="862726"/>
            <a:ext cx="1165384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600" b="1" dirty="0">
                <a:solidFill>
                  <a:srgbClr val="0047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Interval tree</a:t>
            </a:r>
          </a:p>
        </p:txBody>
      </p:sp>
      <p:sp>
        <p:nvSpPr>
          <p:cNvPr id="33" name="Text 8">
            <a:extLst>
              <a:ext uri="{FF2B5EF4-FFF2-40B4-BE49-F238E27FC236}">
                <a16:creationId xmlns:a16="http://schemas.microsoft.com/office/drawing/2014/main" id="{37C26669-7D4B-875B-7E69-E88123B68064}"/>
              </a:ext>
            </a:extLst>
          </p:cNvPr>
          <p:cNvSpPr/>
          <p:nvPr/>
        </p:nvSpPr>
        <p:spPr>
          <a:xfrm>
            <a:off x="464341" y="1345181"/>
            <a:ext cx="3470502" cy="49244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dirty="0">
                <a:solidFill>
                  <a:srgbClr val="666666"/>
                </a:solidFill>
                <a:latin typeface="Arial"/>
                <a:cs typeface="Arial"/>
              </a:rPr>
              <a:t>A data structure that can represent genomic positions</a:t>
            </a:r>
            <a:endParaRPr lang="en-US" sz="1600" dirty="0">
              <a:solidFill>
                <a:srgbClr val="666666"/>
              </a:solidFill>
              <a:cs typeface="Arial"/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F7BABB05-BF79-10D8-628A-B79EED7689CA}"/>
              </a:ext>
            </a:extLst>
          </p:cNvPr>
          <p:cNvSpPr>
            <a:spLocks noChangeAspect="1"/>
          </p:cNvSpPr>
          <p:nvPr/>
        </p:nvSpPr>
        <p:spPr>
          <a:xfrm>
            <a:off x="284320" y="2598190"/>
            <a:ext cx="108000" cy="108000"/>
          </a:xfrm>
          <a:prstGeom prst="ellipse">
            <a:avLst/>
          </a:prstGeom>
          <a:solidFill>
            <a:srgbClr val="FF8C00"/>
          </a:solidFill>
          <a:ln/>
        </p:spPr>
        <p:txBody>
          <a:bodyPr wrap="none" anchor="ctr"/>
          <a:lstStyle/>
          <a:p>
            <a:endParaRPr lang="en-US" sz="1600">
              <a:solidFill>
                <a:srgbClr val="666666"/>
              </a:solidFill>
            </a:endParaRPr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F5F3B073-A330-7B56-9251-A1B0CC2510F2}"/>
              </a:ext>
            </a:extLst>
          </p:cNvPr>
          <p:cNvSpPr/>
          <p:nvPr/>
        </p:nvSpPr>
        <p:spPr>
          <a:xfrm>
            <a:off x="462913" y="2525087"/>
            <a:ext cx="2437655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rgbClr val="666666"/>
                </a:solidFill>
                <a:latin typeface="Arial"/>
                <a:cs typeface="Arial"/>
              </a:rPr>
              <a:t>Efficient storage and query</a:t>
            </a:r>
            <a:endParaRPr lang="en-US" sz="1600" dirty="0">
              <a:solidFill>
                <a:srgbClr val="666666"/>
              </a:solidFill>
            </a:endParaRPr>
          </a:p>
        </p:txBody>
      </p:sp>
      <p:sp>
        <p:nvSpPr>
          <p:cNvPr id="12" name="Text 5">
            <a:extLst>
              <a:ext uri="{FF2B5EF4-FFF2-40B4-BE49-F238E27FC236}">
                <a16:creationId xmlns:a16="http://schemas.microsoft.com/office/drawing/2014/main" id="{B0760782-0832-2FF2-9DB1-1F487EBE4F0C}"/>
              </a:ext>
            </a:extLst>
          </p:cNvPr>
          <p:cNvSpPr/>
          <p:nvPr/>
        </p:nvSpPr>
        <p:spPr>
          <a:xfrm>
            <a:off x="317229" y="3228532"/>
            <a:ext cx="2075761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600" b="1" dirty="0">
                <a:solidFill>
                  <a:srgbClr val="0047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Transcriptome object</a:t>
            </a: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D10ED806-AC38-402C-4EA6-0DF6519C65BF}"/>
              </a:ext>
            </a:extLst>
          </p:cNvPr>
          <p:cNvSpPr>
            <a:spLocks noChangeAspect="1"/>
          </p:cNvSpPr>
          <p:nvPr/>
        </p:nvSpPr>
        <p:spPr>
          <a:xfrm>
            <a:off x="462913" y="2108707"/>
            <a:ext cx="108000" cy="108000"/>
          </a:xfrm>
          <a:prstGeom prst="ellipse">
            <a:avLst/>
          </a:prstGeom>
          <a:solidFill>
            <a:srgbClr val="FF8C00"/>
          </a:solidFill>
          <a:ln/>
        </p:spPr>
        <p:txBody>
          <a:bodyPr wrap="none" anchor="ctr"/>
          <a:lstStyle/>
          <a:p>
            <a:endParaRPr lang="en-US" sz="1600">
              <a:solidFill>
                <a:srgbClr val="666666"/>
              </a:solidFill>
            </a:endParaRPr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235D9C42-99E5-1DA3-46CA-289996A8CD84}"/>
              </a:ext>
            </a:extLst>
          </p:cNvPr>
          <p:cNvSpPr/>
          <p:nvPr/>
        </p:nvSpPr>
        <p:spPr>
          <a:xfrm>
            <a:off x="641506" y="2050993"/>
            <a:ext cx="2904641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400" dirty="0">
                <a:solidFill>
                  <a:srgbClr val="666666"/>
                </a:solidFill>
                <a:latin typeface="Arial"/>
                <a:cs typeface="Arial"/>
              </a:rPr>
              <a:t>An interval: starting and ending point</a:t>
            </a:r>
            <a:endParaRPr lang="en-US" sz="1400" dirty="0">
              <a:solidFill>
                <a:srgbClr val="666666"/>
              </a:solidFill>
              <a:cs typeface="Arial"/>
            </a:endParaRPr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F9A62706-ABB0-0657-3B8F-781B6D1548AE}"/>
              </a:ext>
            </a:extLst>
          </p:cNvPr>
          <p:cNvSpPr>
            <a:spLocks noChangeAspect="1"/>
          </p:cNvSpPr>
          <p:nvPr/>
        </p:nvSpPr>
        <p:spPr>
          <a:xfrm>
            <a:off x="284320" y="3779052"/>
            <a:ext cx="108000" cy="108000"/>
          </a:xfrm>
          <a:prstGeom prst="ellipse">
            <a:avLst/>
          </a:prstGeom>
          <a:solidFill>
            <a:srgbClr val="FF8C00"/>
          </a:solidFill>
          <a:ln/>
        </p:spPr>
        <p:txBody>
          <a:bodyPr wrap="none" anchor="ctr"/>
          <a:lstStyle/>
          <a:p>
            <a:endParaRPr lang="en-US" sz="1600">
              <a:solidFill>
                <a:srgbClr val="666666"/>
              </a:solidFill>
            </a:endParaRPr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BC56FDDA-C69E-2CC1-D647-353CC7058E63}"/>
              </a:ext>
            </a:extLst>
          </p:cNvPr>
          <p:cNvSpPr/>
          <p:nvPr/>
        </p:nvSpPr>
        <p:spPr>
          <a:xfrm>
            <a:off x="462913" y="3705950"/>
            <a:ext cx="3470502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rgbClr val="666666"/>
                </a:solidFill>
                <a:latin typeface="Arial"/>
                <a:cs typeface="Arial"/>
              </a:rPr>
              <a:t>Initiated from the reference annotation</a:t>
            </a: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839292B5-B77E-3A0D-EC32-2F777659F841}"/>
              </a:ext>
            </a:extLst>
          </p:cNvPr>
          <p:cNvSpPr>
            <a:spLocks noChangeAspect="1"/>
          </p:cNvSpPr>
          <p:nvPr/>
        </p:nvSpPr>
        <p:spPr>
          <a:xfrm>
            <a:off x="284320" y="4206462"/>
            <a:ext cx="108000" cy="108000"/>
          </a:xfrm>
          <a:prstGeom prst="ellipse">
            <a:avLst/>
          </a:prstGeom>
          <a:solidFill>
            <a:srgbClr val="FF8C00"/>
          </a:solidFill>
          <a:ln/>
        </p:spPr>
        <p:txBody>
          <a:bodyPr wrap="none" anchor="ctr"/>
          <a:lstStyle/>
          <a:p>
            <a:endParaRPr lang="en-US" sz="1600">
              <a:solidFill>
                <a:srgbClr val="666666"/>
              </a:solidFill>
            </a:endParaRPr>
          </a:p>
        </p:txBody>
      </p:sp>
      <p:sp>
        <p:nvSpPr>
          <p:cNvPr id="19" name="Text 8">
            <a:extLst>
              <a:ext uri="{FF2B5EF4-FFF2-40B4-BE49-F238E27FC236}">
                <a16:creationId xmlns:a16="http://schemas.microsoft.com/office/drawing/2014/main" id="{B3A78130-F69E-2E1C-A4DF-7D94BA928947}"/>
              </a:ext>
            </a:extLst>
          </p:cNvPr>
          <p:cNvSpPr/>
          <p:nvPr/>
        </p:nvSpPr>
        <p:spPr>
          <a:xfrm>
            <a:off x="462912" y="4133359"/>
            <a:ext cx="4094069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rgbClr val="666666"/>
                </a:solidFill>
                <a:latin typeface="Arial"/>
                <a:cs typeface="Arial"/>
              </a:rPr>
              <a:t>Reconstructed based on long reads imported</a:t>
            </a:r>
            <a:endParaRPr lang="en-US" sz="1600" dirty="0">
              <a:solidFill>
                <a:srgbClr val="666666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BD0D4B-671E-8E66-888A-297557301119}"/>
              </a:ext>
            </a:extLst>
          </p:cNvPr>
          <p:cNvSpPr/>
          <p:nvPr/>
        </p:nvSpPr>
        <p:spPr>
          <a:xfrm>
            <a:off x="7865238" y="684444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756"/>
              </a:spcAft>
            </a:pPr>
            <a:r>
              <a:rPr lang="en-US" sz="1000" dirty="0"/>
              <a:t>Transcriptome reconstruction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2C5529-BF74-4F19-A831-C7C85372383D}"/>
              </a:ext>
            </a:extLst>
          </p:cNvPr>
          <p:cNvSpPr/>
          <p:nvPr/>
        </p:nvSpPr>
        <p:spPr>
          <a:xfrm>
            <a:off x="7865238" y="1295146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000" dirty="0"/>
              <a:t>Gene model characteristics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44E5C68-D75F-3669-BA8E-202DFE707C18}"/>
              </a:ext>
            </a:extLst>
          </p:cNvPr>
          <p:cNvSpPr/>
          <p:nvPr/>
        </p:nvSpPr>
        <p:spPr>
          <a:xfrm>
            <a:off x="7865238" y="1905848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000" dirty="0"/>
              <a:t>Alternative splicing analysis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87E5534-068F-FA13-7847-4FCFAA3C7F4F}"/>
              </a:ext>
            </a:extLst>
          </p:cNvPr>
          <p:cNvSpPr/>
          <p:nvPr/>
        </p:nvSpPr>
        <p:spPr>
          <a:xfrm>
            <a:off x="7839363" y="1158954"/>
            <a:ext cx="1162512" cy="12288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0CD018A-CB68-8069-C6FD-C25B7C8DF0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 bwMode="auto">
          <a:xfrm>
            <a:off x="5087697" y="1523066"/>
            <a:ext cx="3541902" cy="289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Shape 7">
            <a:extLst>
              <a:ext uri="{FF2B5EF4-FFF2-40B4-BE49-F238E27FC236}">
                <a16:creationId xmlns:a16="http://schemas.microsoft.com/office/drawing/2014/main" id="{726EA601-2E2F-3C45-E375-D35E9CE824E0}"/>
              </a:ext>
            </a:extLst>
          </p:cNvPr>
          <p:cNvSpPr>
            <a:spLocks noChangeAspect="1"/>
          </p:cNvSpPr>
          <p:nvPr/>
        </p:nvSpPr>
        <p:spPr>
          <a:xfrm>
            <a:off x="285749" y="1420373"/>
            <a:ext cx="108000" cy="108000"/>
          </a:xfrm>
          <a:prstGeom prst="ellipse">
            <a:avLst/>
          </a:prstGeom>
          <a:solidFill>
            <a:srgbClr val="FF8C00"/>
          </a:solidFill>
          <a:ln/>
        </p:spPr>
        <p:txBody>
          <a:bodyPr wrap="none" anchor="ctr"/>
          <a:lstStyle/>
          <a:p>
            <a:endParaRPr lang="en-US" sz="160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44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5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9E835-7854-FEF8-9638-45B5CD9C6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A835C9-397C-2D0D-8999-BE929050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wrap="none" anchor="ctr"/>
          <a:lstStyle/>
          <a:p>
            <a:fld id="{38FB3DE5-0BF2-9949-8E8E-62041A1EAFC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932320-C1F3-5ACA-F817-A68324CE3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 anchor="ctr"/>
          <a:lstStyle/>
          <a:p>
            <a:r>
              <a:rPr lang="en-US" sz="2000" dirty="0"/>
              <a:t>Reconstruction from sample reads</a:t>
            </a:r>
          </a:p>
        </p:txBody>
      </p:sp>
      <p:sp>
        <p:nvSpPr>
          <p:cNvPr id="18" name="Text 5">
            <a:extLst>
              <a:ext uri="{FF2B5EF4-FFF2-40B4-BE49-F238E27FC236}">
                <a16:creationId xmlns:a16="http://schemas.microsoft.com/office/drawing/2014/main" id="{0141A582-AA51-E3BB-B50E-BD935586A219}"/>
              </a:ext>
            </a:extLst>
          </p:cNvPr>
          <p:cNvSpPr/>
          <p:nvPr/>
        </p:nvSpPr>
        <p:spPr>
          <a:xfrm>
            <a:off x="285749" y="862726"/>
            <a:ext cx="4969309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600" b="1" dirty="0">
                <a:solidFill>
                  <a:srgbClr val="0047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Infer transcript model from reads from all samples.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A1CFBEB-9694-36D9-C596-571A5A69DFC9}"/>
              </a:ext>
            </a:extLst>
          </p:cNvPr>
          <p:cNvSpPr/>
          <p:nvPr/>
        </p:nvSpPr>
        <p:spPr>
          <a:xfrm>
            <a:off x="7865238" y="684444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756"/>
              </a:spcAft>
            </a:pPr>
            <a:r>
              <a:rPr lang="en-US" sz="1000" dirty="0"/>
              <a:t>Transcriptome reconstruction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EED2FD5-290B-9F55-FDA7-4ACE04DF0793}"/>
              </a:ext>
            </a:extLst>
          </p:cNvPr>
          <p:cNvSpPr/>
          <p:nvPr/>
        </p:nvSpPr>
        <p:spPr>
          <a:xfrm>
            <a:off x="7865238" y="2018653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000" dirty="0"/>
              <a:t>Gene model characteristics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06D8351-9CE6-7801-B379-50F343E7F945}"/>
              </a:ext>
            </a:extLst>
          </p:cNvPr>
          <p:cNvSpPr/>
          <p:nvPr/>
        </p:nvSpPr>
        <p:spPr>
          <a:xfrm>
            <a:off x="7865238" y="2629355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000" dirty="0"/>
              <a:t>Alternative splicing analysis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5886503-32F6-F568-3022-2E573631153B}"/>
              </a:ext>
            </a:extLst>
          </p:cNvPr>
          <p:cNvSpPr txBox="1"/>
          <p:nvPr/>
        </p:nvSpPr>
        <p:spPr>
          <a:xfrm>
            <a:off x="7865238" y="1112628"/>
            <a:ext cx="1116000" cy="7232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Clr>
                <a:srgbClr val="FF8C00"/>
              </a:buClr>
              <a:buSzPct val="150000"/>
              <a:buFont typeface="System Font Regular"/>
              <a:buChar char="-"/>
            </a:pPr>
            <a:r>
              <a:rPr lang="en-US" sz="900" dirty="0">
                <a:solidFill>
                  <a:srgbClr val="FF8C00"/>
                </a:solidFill>
              </a:rPr>
              <a:t>Transcript identification</a:t>
            </a:r>
          </a:p>
          <a:p>
            <a:pPr marL="171450" indent="-171450">
              <a:spcBef>
                <a:spcPts val="600"/>
              </a:spcBef>
              <a:buClr>
                <a:srgbClr val="FF8C00"/>
              </a:buClr>
              <a:buSzPct val="150000"/>
              <a:buFont typeface="System Font Regular"/>
              <a:buChar char="-"/>
            </a:pPr>
            <a:r>
              <a:rPr lang="en-US" sz="900" dirty="0">
                <a:solidFill>
                  <a:srgbClr val="FF8C00"/>
                </a:solidFill>
              </a:rPr>
              <a:t>Transcript quantification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0B769F3-CB67-6F2D-2AD5-2E6E33B79031}"/>
              </a:ext>
            </a:extLst>
          </p:cNvPr>
          <p:cNvSpPr/>
          <p:nvPr/>
        </p:nvSpPr>
        <p:spPr>
          <a:xfrm>
            <a:off x="7839363" y="1470714"/>
            <a:ext cx="1162512" cy="158851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 8">
            <a:extLst>
              <a:ext uri="{FF2B5EF4-FFF2-40B4-BE49-F238E27FC236}">
                <a16:creationId xmlns:a16="http://schemas.microsoft.com/office/drawing/2014/main" id="{D5EF3EE8-1DF7-0741-0A32-AEBD70EAAF6A}"/>
              </a:ext>
            </a:extLst>
          </p:cNvPr>
          <p:cNvSpPr/>
          <p:nvPr/>
        </p:nvSpPr>
        <p:spPr>
          <a:xfrm>
            <a:off x="488964" y="1347020"/>
            <a:ext cx="4223913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rgbClr val="666666"/>
                </a:solidFill>
                <a:latin typeface="Arial"/>
                <a:cs typeface="Arial"/>
              </a:rPr>
              <a:t>Increase the power to discover rare transcripts</a:t>
            </a:r>
          </a:p>
        </p:txBody>
      </p:sp>
      <p:sp>
        <p:nvSpPr>
          <p:cNvPr id="66" name="Shape 7">
            <a:extLst>
              <a:ext uri="{FF2B5EF4-FFF2-40B4-BE49-F238E27FC236}">
                <a16:creationId xmlns:a16="http://schemas.microsoft.com/office/drawing/2014/main" id="{A462910A-CEFF-2E02-A18F-27E8B2A139FB}"/>
              </a:ext>
            </a:extLst>
          </p:cNvPr>
          <p:cNvSpPr>
            <a:spLocks noChangeAspect="1"/>
          </p:cNvSpPr>
          <p:nvPr/>
        </p:nvSpPr>
        <p:spPr>
          <a:xfrm>
            <a:off x="288614" y="1416131"/>
            <a:ext cx="108000" cy="108000"/>
          </a:xfrm>
          <a:prstGeom prst="ellipse">
            <a:avLst/>
          </a:prstGeom>
          <a:solidFill>
            <a:srgbClr val="FF8C00"/>
          </a:solidFill>
          <a:ln/>
        </p:spPr>
        <p:txBody>
          <a:bodyPr wrap="none" anchor="ctr"/>
          <a:lstStyle/>
          <a:p>
            <a:endParaRPr lang="en-US" sz="1600">
              <a:solidFill>
                <a:srgbClr val="666666"/>
              </a:solidFill>
            </a:endParaRPr>
          </a:p>
        </p:txBody>
      </p:sp>
      <p:sp>
        <p:nvSpPr>
          <p:cNvPr id="67" name="Text 8">
            <a:extLst>
              <a:ext uri="{FF2B5EF4-FFF2-40B4-BE49-F238E27FC236}">
                <a16:creationId xmlns:a16="http://schemas.microsoft.com/office/drawing/2014/main" id="{7E088A50-4768-4D5A-2938-5FF9CE3EA5F0}"/>
              </a:ext>
            </a:extLst>
          </p:cNvPr>
          <p:cNvSpPr/>
          <p:nvPr/>
        </p:nvSpPr>
        <p:spPr>
          <a:xfrm>
            <a:off x="488964" y="1831314"/>
            <a:ext cx="5475858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rgbClr val="666666"/>
                </a:solidFill>
                <a:latin typeface="Arial"/>
                <a:cs typeface="Arial"/>
              </a:rPr>
              <a:t>Record how many reads from each sample for quantification</a:t>
            </a:r>
          </a:p>
        </p:txBody>
      </p:sp>
      <p:sp>
        <p:nvSpPr>
          <p:cNvPr id="68" name="Shape 7">
            <a:extLst>
              <a:ext uri="{FF2B5EF4-FFF2-40B4-BE49-F238E27FC236}">
                <a16:creationId xmlns:a16="http://schemas.microsoft.com/office/drawing/2014/main" id="{9F248CB2-6E86-F2FA-5634-63FAC6F8D9E9}"/>
              </a:ext>
            </a:extLst>
          </p:cNvPr>
          <p:cNvSpPr>
            <a:spLocks noChangeAspect="1"/>
          </p:cNvSpPr>
          <p:nvPr/>
        </p:nvSpPr>
        <p:spPr>
          <a:xfrm>
            <a:off x="285749" y="1901822"/>
            <a:ext cx="108000" cy="108000"/>
          </a:xfrm>
          <a:prstGeom prst="ellipse">
            <a:avLst/>
          </a:prstGeom>
          <a:solidFill>
            <a:srgbClr val="FF8C00"/>
          </a:solidFill>
          <a:ln/>
        </p:spPr>
        <p:txBody>
          <a:bodyPr wrap="none" anchor="ctr"/>
          <a:lstStyle/>
          <a:p>
            <a:endParaRPr lang="en-US" sz="1600">
              <a:solidFill>
                <a:srgbClr val="666666"/>
              </a:solidFill>
            </a:endParaRPr>
          </a:p>
        </p:txBody>
      </p:sp>
      <p:sp>
        <p:nvSpPr>
          <p:cNvPr id="90" name="Text 5">
            <a:extLst>
              <a:ext uri="{FF2B5EF4-FFF2-40B4-BE49-F238E27FC236}">
                <a16:creationId xmlns:a16="http://schemas.microsoft.com/office/drawing/2014/main" id="{A2D228C8-B336-3BF9-8006-3DCF70685CA8}"/>
              </a:ext>
            </a:extLst>
          </p:cNvPr>
          <p:cNvSpPr/>
          <p:nvPr/>
        </p:nvSpPr>
        <p:spPr>
          <a:xfrm>
            <a:off x="285749" y="2689463"/>
            <a:ext cx="6467283" cy="73866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600" b="1" dirty="0">
                <a:solidFill>
                  <a:srgbClr val="0047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Discard reads with a low alignment score or poor mapping quality.</a:t>
            </a:r>
          </a:p>
          <a:p>
            <a:endParaRPr lang="en-US" sz="1600" b="1" dirty="0">
              <a:solidFill>
                <a:srgbClr val="0047AB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  <a:p>
            <a:r>
              <a:rPr lang="en-US" sz="1600" b="1" dirty="0">
                <a:solidFill>
                  <a:srgbClr val="0047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Only consider the primary alignment.</a:t>
            </a:r>
          </a:p>
        </p:txBody>
      </p:sp>
    </p:spTree>
    <p:extLst>
      <p:ext uri="{BB962C8B-B14F-4D97-AF65-F5344CB8AC3E}">
        <p14:creationId xmlns:p14="http://schemas.microsoft.com/office/powerpoint/2010/main" val="149667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 animBg="1"/>
      <p:bldP spid="9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FB783-42D8-DEA9-AA6E-9FE60ED07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139AF0-AE6D-545C-6D97-FB5D2BAF5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wrap="none" anchor="ctr"/>
          <a:lstStyle/>
          <a:p>
            <a:fld id="{38FB3DE5-0BF2-9949-8E8E-62041A1EAFC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FCA440-4DCE-A452-8362-0386A28D0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 anchor="ctr"/>
          <a:lstStyle/>
          <a:p>
            <a:r>
              <a:rPr lang="en-US" sz="2000" dirty="0"/>
              <a:t>Reconstruction from sample reads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CB7F9FA-EEC2-DC1B-3757-0F1ED249D1D0}"/>
              </a:ext>
            </a:extLst>
          </p:cNvPr>
          <p:cNvCxnSpPr>
            <a:cxnSpLocks/>
          </p:cNvCxnSpPr>
          <p:nvPr/>
        </p:nvCxnSpPr>
        <p:spPr>
          <a:xfrm>
            <a:off x="3763954" y="1943068"/>
            <a:ext cx="0" cy="435585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D700F48-88A2-411B-E357-CE8904E94EDC}"/>
              </a:ext>
            </a:extLst>
          </p:cNvPr>
          <p:cNvCxnSpPr>
            <a:cxnSpLocks/>
          </p:cNvCxnSpPr>
          <p:nvPr/>
        </p:nvCxnSpPr>
        <p:spPr>
          <a:xfrm>
            <a:off x="4004843" y="2921698"/>
            <a:ext cx="0" cy="435585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08FCACD-6D3A-0AA9-F736-D1DA12BD2260}"/>
              </a:ext>
            </a:extLst>
          </p:cNvPr>
          <p:cNvCxnSpPr>
            <a:cxnSpLocks/>
          </p:cNvCxnSpPr>
          <p:nvPr/>
        </p:nvCxnSpPr>
        <p:spPr>
          <a:xfrm>
            <a:off x="4470534" y="1960565"/>
            <a:ext cx="0" cy="1367054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CA077BF-571E-041C-17E7-6B2E0AC1E764}"/>
              </a:ext>
            </a:extLst>
          </p:cNvPr>
          <p:cNvCxnSpPr>
            <a:cxnSpLocks/>
          </p:cNvCxnSpPr>
          <p:nvPr/>
        </p:nvCxnSpPr>
        <p:spPr>
          <a:xfrm>
            <a:off x="4872316" y="1960565"/>
            <a:ext cx="0" cy="1367054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505E89B-7E67-708D-C046-2F00B9488256}"/>
              </a:ext>
            </a:extLst>
          </p:cNvPr>
          <p:cNvCxnSpPr>
            <a:cxnSpLocks/>
          </p:cNvCxnSpPr>
          <p:nvPr/>
        </p:nvCxnSpPr>
        <p:spPr>
          <a:xfrm>
            <a:off x="5472680" y="1960565"/>
            <a:ext cx="0" cy="1367054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6FA64597-CE6D-1E3B-D3ED-8BFE58D7D0A5}"/>
              </a:ext>
            </a:extLst>
          </p:cNvPr>
          <p:cNvSpPr/>
          <p:nvPr/>
        </p:nvSpPr>
        <p:spPr>
          <a:xfrm>
            <a:off x="7865238" y="684444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756"/>
              </a:spcAft>
            </a:pPr>
            <a:r>
              <a:rPr lang="en-US" sz="1000" dirty="0"/>
              <a:t>Transcriptome reconstruction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DA7C75E-2C46-066E-539A-228ECA52AE52}"/>
              </a:ext>
            </a:extLst>
          </p:cNvPr>
          <p:cNvSpPr/>
          <p:nvPr/>
        </p:nvSpPr>
        <p:spPr>
          <a:xfrm>
            <a:off x="7865238" y="2018653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000" dirty="0"/>
              <a:t>Gene model characteristics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294976B-B63F-E2FD-C18E-FF8479F5CCDA}"/>
              </a:ext>
            </a:extLst>
          </p:cNvPr>
          <p:cNvSpPr/>
          <p:nvPr/>
        </p:nvSpPr>
        <p:spPr>
          <a:xfrm>
            <a:off x="7865238" y="2629355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000" dirty="0"/>
              <a:t>Alternative splicing analysis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7F9068-A150-EE19-D697-7D4842B90A7D}"/>
              </a:ext>
            </a:extLst>
          </p:cNvPr>
          <p:cNvSpPr txBox="1"/>
          <p:nvPr/>
        </p:nvSpPr>
        <p:spPr>
          <a:xfrm>
            <a:off x="7865238" y="1112628"/>
            <a:ext cx="1116000" cy="7232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Clr>
                <a:srgbClr val="FF8C00"/>
              </a:buClr>
              <a:buSzPct val="150000"/>
              <a:buFont typeface="System Font Regular"/>
              <a:buChar char="-"/>
            </a:pPr>
            <a:r>
              <a:rPr lang="en-US" sz="900" dirty="0">
                <a:solidFill>
                  <a:srgbClr val="FF8C00"/>
                </a:solidFill>
              </a:rPr>
              <a:t>Transcript identification</a:t>
            </a:r>
          </a:p>
          <a:p>
            <a:pPr marL="171450" indent="-171450">
              <a:spcBef>
                <a:spcPts val="600"/>
              </a:spcBef>
              <a:buClr>
                <a:srgbClr val="FF8C00"/>
              </a:buClr>
              <a:buSzPct val="150000"/>
              <a:buFont typeface="System Font Regular"/>
              <a:buChar char="-"/>
            </a:pPr>
            <a:r>
              <a:rPr lang="en-US" sz="900" dirty="0">
                <a:solidFill>
                  <a:srgbClr val="FF8C00"/>
                </a:solidFill>
              </a:rPr>
              <a:t>Transcript quantification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10E73F8-7370-E3F0-0A2F-BD470C0C5509}"/>
              </a:ext>
            </a:extLst>
          </p:cNvPr>
          <p:cNvSpPr/>
          <p:nvPr/>
        </p:nvSpPr>
        <p:spPr>
          <a:xfrm>
            <a:off x="7839363" y="1470714"/>
            <a:ext cx="1162512" cy="158851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A36573-4CFA-F35E-3404-CE6C96F2E271}"/>
              </a:ext>
            </a:extLst>
          </p:cNvPr>
          <p:cNvSpPr txBox="1"/>
          <p:nvPr/>
        </p:nvSpPr>
        <p:spPr>
          <a:xfrm>
            <a:off x="3618218" y="1707014"/>
            <a:ext cx="28725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F96D73-C99B-969B-BAD9-BFF02115CB50}"/>
              </a:ext>
            </a:extLst>
          </p:cNvPr>
          <p:cNvSpPr txBox="1"/>
          <p:nvPr/>
        </p:nvSpPr>
        <p:spPr>
          <a:xfrm>
            <a:off x="3848738" y="3293285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C273BE-AC0B-5FF6-EC4F-BA070B0E2446}"/>
              </a:ext>
            </a:extLst>
          </p:cNvPr>
          <p:cNvSpPr txBox="1"/>
          <p:nvPr/>
        </p:nvSpPr>
        <p:spPr>
          <a:xfrm>
            <a:off x="4313026" y="329328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6D2E60-AD88-225D-C3E1-297ED271C9D5}"/>
              </a:ext>
            </a:extLst>
          </p:cNvPr>
          <p:cNvSpPr txBox="1"/>
          <p:nvPr/>
        </p:nvSpPr>
        <p:spPr>
          <a:xfrm>
            <a:off x="4717203" y="329328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46BC11-68DC-1EC6-BBB9-C421F87E560A}"/>
              </a:ext>
            </a:extLst>
          </p:cNvPr>
          <p:cNvSpPr txBox="1"/>
          <p:nvPr/>
        </p:nvSpPr>
        <p:spPr>
          <a:xfrm>
            <a:off x="5324831" y="3293285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BCE6D5C-E1D6-0347-6593-99836B8A93AF}"/>
              </a:ext>
            </a:extLst>
          </p:cNvPr>
          <p:cNvSpPr txBox="1"/>
          <p:nvPr/>
        </p:nvSpPr>
        <p:spPr>
          <a:xfrm>
            <a:off x="4313026" y="168717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9E42DA-4A5D-84CA-8C80-36776103FE8B}"/>
              </a:ext>
            </a:extLst>
          </p:cNvPr>
          <p:cNvSpPr txBox="1"/>
          <p:nvPr/>
        </p:nvSpPr>
        <p:spPr>
          <a:xfrm>
            <a:off x="4717203" y="168717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C5939F3-A982-E392-B116-241AA60A11FD}"/>
              </a:ext>
            </a:extLst>
          </p:cNvPr>
          <p:cNvSpPr txBox="1"/>
          <p:nvPr/>
        </p:nvSpPr>
        <p:spPr>
          <a:xfrm>
            <a:off x="5324831" y="1687170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0FC2177-A7CC-0A25-4D06-DF42455D38C6}"/>
              </a:ext>
            </a:extLst>
          </p:cNvPr>
          <p:cNvCxnSpPr>
            <a:cxnSpLocks/>
          </p:cNvCxnSpPr>
          <p:nvPr/>
        </p:nvCxnSpPr>
        <p:spPr>
          <a:xfrm flipV="1">
            <a:off x="3763954" y="1814106"/>
            <a:ext cx="359999" cy="238682"/>
          </a:xfrm>
          <a:prstGeom prst="line">
            <a:avLst/>
          </a:prstGeom>
          <a:ln w="12700">
            <a:solidFill>
              <a:srgbClr val="0047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041B54-5335-9D96-BA47-01C969907931}"/>
              </a:ext>
            </a:extLst>
          </p:cNvPr>
          <p:cNvCxnSpPr>
            <a:cxnSpLocks/>
          </p:cNvCxnSpPr>
          <p:nvPr/>
        </p:nvCxnSpPr>
        <p:spPr>
          <a:xfrm>
            <a:off x="4123953" y="1814106"/>
            <a:ext cx="349879" cy="238682"/>
          </a:xfrm>
          <a:prstGeom prst="line">
            <a:avLst/>
          </a:prstGeom>
          <a:ln w="12700">
            <a:solidFill>
              <a:srgbClr val="0047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863DB6-C245-9A11-A858-17C0B517FB15}"/>
              </a:ext>
            </a:extLst>
          </p:cNvPr>
          <p:cNvCxnSpPr>
            <a:cxnSpLocks/>
          </p:cNvCxnSpPr>
          <p:nvPr/>
        </p:nvCxnSpPr>
        <p:spPr>
          <a:xfrm flipV="1">
            <a:off x="4869832" y="1814106"/>
            <a:ext cx="294712" cy="238682"/>
          </a:xfrm>
          <a:prstGeom prst="line">
            <a:avLst/>
          </a:prstGeom>
          <a:ln w="12700">
            <a:solidFill>
              <a:srgbClr val="0047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CDF311-62D5-1FA7-E79B-B64965EEEE8B}"/>
              </a:ext>
            </a:extLst>
          </p:cNvPr>
          <p:cNvCxnSpPr>
            <a:cxnSpLocks/>
          </p:cNvCxnSpPr>
          <p:nvPr/>
        </p:nvCxnSpPr>
        <p:spPr>
          <a:xfrm>
            <a:off x="5164544" y="1814106"/>
            <a:ext cx="310076" cy="238682"/>
          </a:xfrm>
          <a:prstGeom prst="line">
            <a:avLst/>
          </a:prstGeom>
          <a:ln w="12700">
            <a:solidFill>
              <a:srgbClr val="0047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BB0C56D-C26C-BB98-D6D7-469D0C6508AB}"/>
              </a:ext>
            </a:extLst>
          </p:cNvPr>
          <p:cNvGrpSpPr/>
          <p:nvPr/>
        </p:nvGrpSpPr>
        <p:grpSpPr>
          <a:xfrm>
            <a:off x="2287683" y="2007781"/>
            <a:ext cx="3690937" cy="307777"/>
            <a:chOff x="3635729" y="1262995"/>
            <a:chExt cx="3690937" cy="30777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D7334A-83A7-C0AE-3946-48B3B64FEC4F}"/>
                </a:ext>
              </a:extLst>
            </p:cNvPr>
            <p:cNvSpPr txBox="1"/>
            <p:nvPr/>
          </p:nvSpPr>
          <p:spPr>
            <a:xfrm>
              <a:off x="3635729" y="1262995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47AB"/>
                  </a:solidFill>
                </a:rPr>
                <a:t>ref_tr_1</a:t>
              </a:r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6494320C-71A2-363C-3F63-5C3BAEC8EA0F}"/>
                </a:ext>
              </a:extLst>
            </p:cNvPr>
            <p:cNvGrpSpPr/>
            <p:nvPr/>
          </p:nvGrpSpPr>
          <p:grpSpPr>
            <a:xfrm>
              <a:off x="4572000" y="1310003"/>
              <a:ext cx="2754666" cy="216000"/>
              <a:chOff x="4572000" y="1310003"/>
              <a:chExt cx="2754666" cy="216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5AEA71C-E526-04DC-96FA-D01731C9BA34}"/>
                  </a:ext>
                </a:extLst>
              </p:cNvPr>
              <p:cNvSpPr/>
              <p:nvPr/>
            </p:nvSpPr>
            <p:spPr>
              <a:xfrm>
                <a:off x="4572000" y="1310003"/>
                <a:ext cx="540000" cy="216000"/>
              </a:xfrm>
              <a:prstGeom prst="rect">
                <a:avLst/>
              </a:prstGeom>
              <a:solidFill>
                <a:srgbClr val="0047AB">
                  <a:alpha val="69804"/>
                </a:srgbClr>
              </a:solidFill>
              <a:ln>
                <a:solidFill>
                  <a:srgbClr val="0047A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D02EEA2-4202-2163-221D-2125C86D0A6C}"/>
                  </a:ext>
                </a:extLst>
              </p:cNvPr>
              <p:cNvSpPr/>
              <p:nvPr/>
            </p:nvSpPr>
            <p:spPr>
              <a:xfrm>
                <a:off x="5821878" y="1310003"/>
                <a:ext cx="396000" cy="216000"/>
              </a:xfrm>
              <a:prstGeom prst="rect">
                <a:avLst/>
              </a:prstGeom>
              <a:solidFill>
                <a:srgbClr val="0047AB">
                  <a:alpha val="69804"/>
                </a:srgbClr>
              </a:solidFill>
              <a:ln>
                <a:solidFill>
                  <a:srgbClr val="0047A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76EDB0A-3309-B8D1-90E2-3A843CF76157}"/>
                  </a:ext>
                </a:extLst>
              </p:cNvPr>
              <p:cNvSpPr/>
              <p:nvPr/>
            </p:nvSpPr>
            <p:spPr>
              <a:xfrm>
                <a:off x="6822666" y="1310003"/>
                <a:ext cx="504000" cy="216000"/>
              </a:xfrm>
              <a:prstGeom prst="rect">
                <a:avLst/>
              </a:prstGeom>
              <a:solidFill>
                <a:srgbClr val="0047AB">
                  <a:alpha val="69804"/>
                </a:srgbClr>
              </a:solidFill>
              <a:ln>
                <a:solidFill>
                  <a:srgbClr val="0047A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FE3DD3B4-A236-94DF-7A25-3DCF9AD443FE}"/>
                  </a:ext>
                </a:extLst>
              </p:cNvPr>
              <p:cNvCxnSpPr>
                <a:cxnSpLocks/>
                <a:stCxn id="15" idx="3"/>
                <a:endCxn id="16" idx="1"/>
              </p:cNvCxnSpPr>
              <p:nvPr/>
            </p:nvCxnSpPr>
            <p:spPr>
              <a:xfrm>
                <a:off x="5112000" y="1418003"/>
                <a:ext cx="709878" cy="0"/>
              </a:xfrm>
              <a:prstGeom prst="line">
                <a:avLst/>
              </a:prstGeom>
              <a:ln w="12700">
                <a:solidFill>
                  <a:srgbClr val="0047AB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E7433633-CA88-E7D0-7B65-9E6812DBC5AC}"/>
                  </a:ext>
                </a:extLst>
              </p:cNvPr>
              <p:cNvCxnSpPr>
                <a:cxnSpLocks/>
                <a:stCxn id="17" idx="1"/>
                <a:endCxn id="16" idx="3"/>
              </p:cNvCxnSpPr>
              <p:nvPr/>
            </p:nvCxnSpPr>
            <p:spPr>
              <a:xfrm flipH="1">
                <a:off x="6217878" y="1418003"/>
                <a:ext cx="604788" cy="0"/>
              </a:xfrm>
              <a:prstGeom prst="line">
                <a:avLst/>
              </a:prstGeom>
              <a:ln w="12700">
                <a:solidFill>
                  <a:srgbClr val="0047AB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61F104-BF18-68A5-D0CC-6C8866BF1697}"/>
              </a:ext>
            </a:extLst>
          </p:cNvPr>
          <p:cNvCxnSpPr>
            <a:cxnSpLocks/>
          </p:cNvCxnSpPr>
          <p:nvPr/>
        </p:nvCxnSpPr>
        <p:spPr>
          <a:xfrm flipV="1">
            <a:off x="4002018" y="2780336"/>
            <a:ext cx="231732" cy="238682"/>
          </a:xfrm>
          <a:prstGeom prst="line">
            <a:avLst/>
          </a:prstGeom>
          <a:ln w="12700">
            <a:solidFill>
              <a:srgbClr val="0047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BB8941-70D3-A0AF-168F-9F19B5EECA79}"/>
              </a:ext>
            </a:extLst>
          </p:cNvPr>
          <p:cNvCxnSpPr>
            <a:cxnSpLocks/>
          </p:cNvCxnSpPr>
          <p:nvPr/>
        </p:nvCxnSpPr>
        <p:spPr>
          <a:xfrm>
            <a:off x="4233750" y="2780336"/>
            <a:ext cx="240082" cy="238682"/>
          </a:xfrm>
          <a:prstGeom prst="line">
            <a:avLst/>
          </a:prstGeom>
          <a:ln w="12700">
            <a:solidFill>
              <a:srgbClr val="0047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3B23D50-3EB9-AF3F-6043-88C21976BA21}"/>
              </a:ext>
            </a:extLst>
          </p:cNvPr>
          <p:cNvCxnSpPr>
            <a:cxnSpLocks/>
          </p:cNvCxnSpPr>
          <p:nvPr/>
        </p:nvCxnSpPr>
        <p:spPr>
          <a:xfrm flipV="1">
            <a:off x="4869832" y="2780336"/>
            <a:ext cx="294712" cy="238682"/>
          </a:xfrm>
          <a:prstGeom prst="line">
            <a:avLst/>
          </a:prstGeom>
          <a:ln w="12700">
            <a:solidFill>
              <a:srgbClr val="0047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F227F1-276E-DFC9-7DBF-0348CFDCBE14}"/>
              </a:ext>
            </a:extLst>
          </p:cNvPr>
          <p:cNvCxnSpPr>
            <a:cxnSpLocks/>
          </p:cNvCxnSpPr>
          <p:nvPr/>
        </p:nvCxnSpPr>
        <p:spPr>
          <a:xfrm>
            <a:off x="5164544" y="2780336"/>
            <a:ext cx="310076" cy="238682"/>
          </a:xfrm>
          <a:prstGeom prst="line">
            <a:avLst/>
          </a:prstGeom>
          <a:ln w="12700">
            <a:solidFill>
              <a:srgbClr val="0047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0E3ED3B6-E2EC-43FA-63FC-F18CB0FE3072}"/>
              </a:ext>
            </a:extLst>
          </p:cNvPr>
          <p:cNvGrpSpPr/>
          <p:nvPr/>
        </p:nvGrpSpPr>
        <p:grpSpPr>
          <a:xfrm>
            <a:off x="2283008" y="2967765"/>
            <a:ext cx="3695612" cy="307777"/>
            <a:chOff x="3631054" y="1941096"/>
            <a:chExt cx="3695612" cy="307777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5ABE7F4A-2FF1-7BE3-2064-21D4E7052CF4}"/>
                </a:ext>
              </a:extLst>
            </p:cNvPr>
            <p:cNvSpPr txBox="1"/>
            <p:nvPr/>
          </p:nvSpPr>
          <p:spPr>
            <a:xfrm>
              <a:off x="3631054" y="1941096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47AB"/>
                  </a:solidFill>
                </a:rPr>
                <a:t>ref_tr_2</a:t>
              </a:r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CCA78489-CF7B-B7E3-4FEE-577113869BC3}"/>
                </a:ext>
              </a:extLst>
            </p:cNvPr>
            <p:cNvGrpSpPr/>
            <p:nvPr/>
          </p:nvGrpSpPr>
          <p:grpSpPr>
            <a:xfrm>
              <a:off x="4704974" y="1994351"/>
              <a:ext cx="2621692" cy="216000"/>
              <a:chOff x="4704974" y="1994351"/>
              <a:chExt cx="2621692" cy="216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A86E3DE-A6F9-DF37-FF4F-4F354100D99E}"/>
                  </a:ext>
                </a:extLst>
              </p:cNvPr>
              <p:cNvSpPr/>
              <p:nvPr/>
            </p:nvSpPr>
            <p:spPr>
              <a:xfrm>
                <a:off x="4704974" y="1994351"/>
                <a:ext cx="645090" cy="216000"/>
              </a:xfrm>
              <a:prstGeom prst="rect">
                <a:avLst/>
              </a:prstGeom>
              <a:solidFill>
                <a:srgbClr val="0047AB">
                  <a:alpha val="69804"/>
                </a:srgbClr>
              </a:solidFill>
              <a:ln>
                <a:solidFill>
                  <a:srgbClr val="0047A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A59A5D6-F9D0-00FA-58DC-D9D5F1DF5E2A}"/>
                  </a:ext>
                </a:extLst>
              </p:cNvPr>
              <p:cNvSpPr/>
              <p:nvPr/>
            </p:nvSpPr>
            <p:spPr>
              <a:xfrm>
                <a:off x="5821878" y="1994351"/>
                <a:ext cx="396000" cy="216000"/>
              </a:xfrm>
              <a:prstGeom prst="rect">
                <a:avLst/>
              </a:prstGeom>
              <a:solidFill>
                <a:srgbClr val="0047AB">
                  <a:alpha val="69804"/>
                </a:srgbClr>
              </a:solidFill>
              <a:ln>
                <a:solidFill>
                  <a:srgbClr val="0047A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60B2E8C-D10B-77CA-E625-9E1FEE70A7D2}"/>
                  </a:ext>
                </a:extLst>
              </p:cNvPr>
              <p:cNvSpPr/>
              <p:nvPr/>
            </p:nvSpPr>
            <p:spPr>
              <a:xfrm>
                <a:off x="6822666" y="1994351"/>
                <a:ext cx="504000" cy="216000"/>
              </a:xfrm>
              <a:prstGeom prst="rect">
                <a:avLst/>
              </a:prstGeom>
              <a:solidFill>
                <a:srgbClr val="0047AB">
                  <a:alpha val="69804"/>
                </a:srgbClr>
              </a:solidFill>
              <a:ln>
                <a:solidFill>
                  <a:srgbClr val="0047A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8208BE3D-5F85-5810-FDAC-A32CCE53DEBA}"/>
                  </a:ext>
                </a:extLst>
              </p:cNvPr>
              <p:cNvCxnSpPr>
                <a:cxnSpLocks/>
                <a:stCxn id="8" idx="3"/>
                <a:endCxn id="9" idx="1"/>
              </p:cNvCxnSpPr>
              <p:nvPr/>
            </p:nvCxnSpPr>
            <p:spPr>
              <a:xfrm>
                <a:off x="5350064" y="2102351"/>
                <a:ext cx="471814" cy="0"/>
              </a:xfrm>
              <a:prstGeom prst="line">
                <a:avLst/>
              </a:prstGeom>
              <a:ln w="12700">
                <a:solidFill>
                  <a:srgbClr val="0047AB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FC46B0EE-54A8-4C57-BDA1-11A7E4FF16BF}"/>
                  </a:ext>
                </a:extLst>
              </p:cNvPr>
              <p:cNvCxnSpPr>
                <a:cxnSpLocks/>
                <a:stCxn id="9" idx="3"/>
                <a:endCxn id="10" idx="1"/>
              </p:cNvCxnSpPr>
              <p:nvPr/>
            </p:nvCxnSpPr>
            <p:spPr>
              <a:xfrm>
                <a:off x="6217878" y="2102351"/>
                <a:ext cx="604788" cy="0"/>
              </a:xfrm>
              <a:prstGeom prst="line">
                <a:avLst/>
              </a:prstGeom>
              <a:ln w="12700">
                <a:solidFill>
                  <a:srgbClr val="0047AB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6772F7FB-FD0C-BD13-F15C-1DC7F3591BF0}"/>
              </a:ext>
            </a:extLst>
          </p:cNvPr>
          <p:cNvSpPr txBox="1"/>
          <p:nvPr/>
        </p:nvSpPr>
        <p:spPr>
          <a:xfrm>
            <a:off x="3818411" y="901309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47AB"/>
                </a:solidFill>
              </a:rPr>
              <a:t>gene_A</a:t>
            </a:r>
            <a:endParaRPr lang="en-US" sz="1400" b="1" dirty="0">
              <a:solidFill>
                <a:srgbClr val="0047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43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53" grpId="0"/>
      <p:bldP spid="54" grpId="0"/>
      <p:bldP spid="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EA7C6-68E4-FC25-3456-C2D68DB30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A2D825-4F4A-B85B-D87C-C46763280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wrap="none" anchor="ctr"/>
          <a:lstStyle/>
          <a:p>
            <a:fld id="{38FB3DE5-0BF2-9949-8E8E-62041A1EAFC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7F3379-FE15-81EE-93E8-16E25627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 anchor="ctr"/>
          <a:lstStyle/>
          <a:p>
            <a:r>
              <a:rPr lang="en-US" sz="2000" dirty="0"/>
              <a:t>Reconstruction from sample reads</a:t>
            </a:r>
          </a:p>
        </p:txBody>
      </p:sp>
      <p:sp>
        <p:nvSpPr>
          <p:cNvPr id="18" name="Text 5">
            <a:extLst>
              <a:ext uri="{FF2B5EF4-FFF2-40B4-BE49-F238E27FC236}">
                <a16:creationId xmlns:a16="http://schemas.microsoft.com/office/drawing/2014/main" id="{BE7021FD-E8A6-FD6A-2C20-9B796163BB1C}"/>
              </a:ext>
            </a:extLst>
          </p:cNvPr>
          <p:cNvSpPr/>
          <p:nvPr/>
        </p:nvSpPr>
        <p:spPr>
          <a:xfrm>
            <a:off x="285749" y="878114"/>
            <a:ext cx="1740861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400" b="1" dirty="0">
                <a:solidFill>
                  <a:srgbClr val="0047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Reads → transcripts</a:t>
            </a:r>
          </a:p>
        </p:txBody>
      </p:sp>
      <p:sp>
        <p:nvSpPr>
          <p:cNvPr id="65" name="Text 8">
            <a:extLst>
              <a:ext uri="{FF2B5EF4-FFF2-40B4-BE49-F238E27FC236}">
                <a16:creationId xmlns:a16="http://schemas.microsoft.com/office/drawing/2014/main" id="{1779EE35-36D7-173B-62C6-F13E6363E9F9}"/>
              </a:ext>
            </a:extLst>
          </p:cNvPr>
          <p:cNvSpPr/>
          <p:nvPr/>
        </p:nvSpPr>
        <p:spPr>
          <a:xfrm>
            <a:off x="486417" y="1266437"/>
            <a:ext cx="1989327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400" dirty="0">
                <a:solidFill>
                  <a:srgbClr val="666666"/>
                </a:solidFill>
                <a:latin typeface="Arial"/>
                <a:cs typeface="Arial"/>
              </a:rPr>
              <a:t>Share same intron chain</a:t>
            </a:r>
          </a:p>
        </p:txBody>
      </p:sp>
      <p:sp>
        <p:nvSpPr>
          <p:cNvPr id="66" name="Shape 7">
            <a:extLst>
              <a:ext uri="{FF2B5EF4-FFF2-40B4-BE49-F238E27FC236}">
                <a16:creationId xmlns:a16="http://schemas.microsoft.com/office/drawing/2014/main" id="{874F1ABF-050B-A027-67B4-87D64FB198D0}"/>
              </a:ext>
            </a:extLst>
          </p:cNvPr>
          <p:cNvSpPr>
            <a:spLocks noChangeAspect="1"/>
          </p:cNvSpPr>
          <p:nvPr/>
        </p:nvSpPr>
        <p:spPr>
          <a:xfrm>
            <a:off x="283203" y="1321557"/>
            <a:ext cx="108000" cy="108000"/>
          </a:xfrm>
          <a:prstGeom prst="ellipse">
            <a:avLst/>
          </a:prstGeom>
          <a:solidFill>
            <a:srgbClr val="FF8C00"/>
          </a:solidFill>
          <a:ln/>
        </p:spPr>
        <p:txBody>
          <a:bodyPr wrap="none" anchor="ctr"/>
          <a:lstStyle/>
          <a:p>
            <a:endParaRPr lang="en-US" sz="140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79F450-9407-E5CB-D6A7-7D40AD98A974}"/>
              </a:ext>
            </a:extLst>
          </p:cNvPr>
          <p:cNvCxnSpPr>
            <a:cxnSpLocks/>
          </p:cNvCxnSpPr>
          <p:nvPr/>
        </p:nvCxnSpPr>
        <p:spPr>
          <a:xfrm>
            <a:off x="5217100" y="1198282"/>
            <a:ext cx="0" cy="435585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BC4AAC5-A53E-9213-E9EE-5AE86BEF88F9}"/>
              </a:ext>
            </a:extLst>
          </p:cNvPr>
          <p:cNvCxnSpPr>
            <a:cxnSpLocks/>
          </p:cNvCxnSpPr>
          <p:nvPr/>
        </p:nvCxnSpPr>
        <p:spPr>
          <a:xfrm>
            <a:off x="5457989" y="1688838"/>
            <a:ext cx="0" cy="435585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D5B9CFD-ACF8-F7DC-0A59-65CFCE6D9A44}"/>
              </a:ext>
            </a:extLst>
          </p:cNvPr>
          <p:cNvCxnSpPr>
            <a:cxnSpLocks/>
          </p:cNvCxnSpPr>
          <p:nvPr/>
        </p:nvCxnSpPr>
        <p:spPr>
          <a:xfrm>
            <a:off x="5923680" y="1204011"/>
            <a:ext cx="0" cy="933715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1B59E8E-8F22-B49B-B323-158901A8DECC}"/>
              </a:ext>
            </a:extLst>
          </p:cNvPr>
          <p:cNvCxnSpPr>
            <a:cxnSpLocks/>
          </p:cNvCxnSpPr>
          <p:nvPr/>
        </p:nvCxnSpPr>
        <p:spPr>
          <a:xfrm>
            <a:off x="6325462" y="1204011"/>
            <a:ext cx="0" cy="933715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3189DB7-3598-70DC-B890-106C0D8BBC80}"/>
              </a:ext>
            </a:extLst>
          </p:cNvPr>
          <p:cNvCxnSpPr>
            <a:cxnSpLocks/>
          </p:cNvCxnSpPr>
          <p:nvPr/>
        </p:nvCxnSpPr>
        <p:spPr>
          <a:xfrm>
            <a:off x="6925826" y="1204011"/>
            <a:ext cx="0" cy="933715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4C731CA3-BE7E-C4BC-29D2-6BD07A2DD2A6}"/>
              </a:ext>
            </a:extLst>
          </p:cNvPr>
          <p:cNvSpPr/>
          <p:nvPr/>
        </p:nvSpPr>
        <p:spPr>
          <a:xfrm>
            <a:off x="7865238" y="684444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756"/>
              </a:spcAft>
            </a:pPr>
            <a:r>
              <a:rPr lang="en-US" sz="1000" dirty="0"/>
              <a:t>Transcriptome reconstruction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C4137FF-1C6F-5AEC-4EEF-A63DB684C877}"/>
              </a:ext>
            </a:extLst>
          </p:cNvPr>
          <p:cNvSpPr/>
          <p:nvPr/>
        </p:nvSpPr>
        <p:spPr>
          <a:xfrm>
            <a:off x="7865238" y="2018653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000" dirty="0"/>
              <a:t>Gene model characteristics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8477B88-FD87-8543-A053-F5AA2375C438}"/>
              </a:ext>
            </a:extLst>
          </p:cNvPr>
          <p:cNvSpPr/>
          <p:nvPr/>
        </p:nvSpPr>
        <p:spPr>
          <a:xfrm>
            <a:off x="7865238" y="2629355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000" dirty="0"/>
              <a:t>Alternative splicing analysis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1D92864-3024-D8B6-A64E-DD8E8776D7A0}"/>
              </a:ext>
            </a:extLst>
          </p:cNvPr>
          <p:cNvSpPr txBox="1"/>
          <p:nvPr/>
        </p:nvSpPr>
        <p:spPr>
          <a:xfrm>
            <a:off x="7865238" y="1112628"/>
            <a:ext cx="1116000" cy="7232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Clr>
                <a:srgbClr val="FF8C00"/>
              </a:buClr>
              <a:buSzPct val="150000"/>
              <a:buFont typeface="System Font Regular"/>
              <a:buChar char="-"/>
            </a:pPr>
            <a:r>
              <a:rPr lang="en-US" sz="900" dirty="0">
                <a:solidFill>
                  <a:srgbClr val="FF8C00"/>
                </a:solidFill>
              </a:rPr>
              <a:t>Transcript identification</a:t>
            </a:r>
          </a:p>
          <a:p>
            <a:pPr marL="171450" indent="-171450">
              <a:spcBef>
                <a:spcPts val="600"/>
              </a:spcBef>
              <a:buClr>
                <a:srgbClr val="FF8C00"/>
              </a:buClr>
              <a:buSzPct val="150000"/>
              <a:buFont typeface="System Font Regular"/>
              <a:buChar char="-"/>
            </a:pPr>
            <a:r>
              <a:rPr lang="en-US" sz="900" dirty="0">
                <a:solidFill>
                  <a:srgbClr val="FF8C00"/>
                </a:solidFill>
              </a:rPr>
              <a:t>Transcript quantification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9FCA70E-0DA1-BD49-344A-3DCCE7E4BDD8}"/>
              </a:ext>
            </a:extLst>
          </p:cNvPr>
          <p:cNvSpPr/>
          <p:nvPr/>
        </p:nvSpPr>
        <p:spPr>
          <a:xfrm>
            <a:off x="7839363" y="1470714"/>
            <a:ext cx="1162512" cy="158851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B64DB3-AEAC-41E0-471C-31882EBCD113}"/>
              </a:ext>
            </a:extLst>
          </p:cNvPr>
          <p:cNvSpPr txBox="1"/>
          <p:nvPr/>
        </p:nvSpPr>
        <p:spPr>
          <a:xfrm>
            <a:off x="5071364" y="962228"/>
            <a:ext cx="28725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E9ACCE-69AA-0233-343B-6D0A66C1FFF8}"/>
              </a:ext>
            </a:extLst>
          </p:cNvPr>
          <p:cNvSpPr txBox="1"/>
          <p:nvPr/>
        </p:nvSpPr>
        <p:spPr>
          <a:xfrm>
            <a:off x="5301884" y="2060425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26439A-5E40-3731-A12C-E8F79B541901}"/>
              </a:ext>
            </a:extLst>
          </p:cNvPr>
          <p:cNvSpPr txBox="1"/>
          <p:nvPr/>
        </p:nvSpPr>
        <p:spPr>
          <a:xfrm>
            <a:off x="5766172" y="206042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A622D2-E911-B4D0-0649-5613E0081909}"/>
              </a:ext>
            </a:extLst>
          </p:cNvPr>
          <p:cNvSpPr txBox="1"/>
          <p:nvPr/>
        </p:nvSpPr>
        <p:spPr>
          <a:xfrm>
            <a:off x="6170349" y="206042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EA80F0-9439-E3A6-9B57-120E4C80A3B0}"/>
              </a:ext>
            </a:extLst>
          </p:cNvPr>
          <p:cNvSpPr txBox="1"/>
          <p:nvPr/>
        </p:nvSpPr>
        <p:spPr>
          <a:xfrm>
            <a:off x="6777977" y="2060425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E44884-CC68-1E67-7A0C-6146D3290825}"/>
              </a:ext>
            </a:extLst>
          </p:cNvPr>
          <p:cNvSpPr txBox="1"/>
          <p:nvPr/>
        </p:nvSpPr>
        <p:spPr>
          <a:xfrm>
            <a:off x="5766172" y="942384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6F1890-C48E-EB71-BBCE-70231FF379C8}"/>
              </a:ext>
            </a:extLst>
          </p:cNvPr>
          <p:cNvSpPr txBox="1"/>
          <p:nvPr/>
        </p:nvSpPr>
        <p:spPr>
          <a:xfrm>
            <a:off x="6170349" y="942384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AB6FA2-5EE0-1291-317C-1BB927AE9B3C}"/>
              </a:ext>
            </a:extLst>
          </p:cNvPr>
          <p:cNvSpPr txBox="1"/>
          <p:nvPr/>
        </p:nvSpPr>
        <p:spPr>
          <a:xfrm>
            <a:off x="6777977" y="942384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BA0A92-1FDF-EBDC-3E3F-1970142004F3}"/>
              </a:ext>
            </a:extLst>
          </p:cNvPr>
          <p:cNvCxnSpPr>
            <a:cxnSpLocks/>
          </p:cNvCxnSpPr>
          <p:nvPr/>
        </p:nvCxnSpPr>
        <p:spPr>
          <a:xfrm flipV="1">
            <a:off x="5217100" y="1069320"/>
            <a:ext cx="359999" cy="238682"/>
          </a:xfrm>
          <a:prstGeom prst="line">
            <a:avLst/>
          </a:prstGeom>
          <a:ln w="12700">
            <a:solidFill>
              <a:srgbClr val="0047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3D37457-D658-B12E-991D-19FE50DA3106}"/>
              </a:ext>
            </a:extLst>
          </p:cNvPr>
          <p:cNvCxnSpPr>
            <a:cxnSpLocks/>
          </p:cNvCxnSpPr>
          <p:nvPr/>
        </p:nvCxnSpPr>
        <p:spPr>
          <a:xfrm>
            <a:off x="5577099" y="1069320"/>
            <a:ext cx="349879" cy="238682"/>
          </a:xfrm>
          <a:prstGeom prst="line">
            <a:avLst/>
          </a:prstGeom>
          <a:ln w="12700">
            <a:solidFill>
              <a:srgbClr val="0047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158DC20-C943-5BB8-BDA5-C8963A221C7F}"/>
              </a:ext>
            </a:extLst>
          </p:cNvPr>
          <p:cNvCxnSpPr>
            <a:cxnSpLocks/>
          </p:cNvCxnSpPr>
          <p:nvPr/>
        </p:nvCxnSpPr>
        <p:spPr>
          <a:xfrm flipV="1">
            <a:off x="6322978" y="1069320"/>
            <a:ext cx="294712" cy="238682"/>
          </a:xfrm>
          <a:prstGeom prst="line">
            <a:avLst/>
          </a:prstGeom>
          <a:ln w="12700">
            <a:solidFill>
              <a:srgbClr val="0047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B85AFF-68ED-0090-8F7E-43D548FD81EE}"/>
              </a:ext>
            </a:extLst>
          </p:cNvPr>
          <p:cNvCxnSpPr>
            <a:cxnSpLocks/>
          </p:cNvCxnSpPr>
          <p:nvPr/>
        </p:nvCxnSpPr>
        <p:spPr>
          <a:xfrm>
            <a:off x="6617690" y="1069320"/>
            <a:ext cx="310076" cy="238682"/>
          </a:xfrm>
          <a:prstGeom prst="line">
            <a:avLst/>
          </a:prstGeom>
          <a:ln w="12700">
            <a:solidFill>
              <a:srgbClr val="0047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E4B5341-1069-B1B6-B291-832F5D5437AB}"/>
              </a:ext>
            </a:extLst>
          </p:cNvPr>
          <p:cNvGrpSpPr/>
          <p:nvPr/>
        </p:nvGrpSpPr>
        <p:grpSpPr>
          <a:xfrm>
            <a:off x="3740829" y="1262995"/>
            <a:ext cx="3690937" cy="307777"/>
            <a:chOff x="3635729" y="1262995"/>
            <a:chExt cx="3690937" cy="30777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F5AEF1-1C05-D726-25B7-C987811E02A0}"/>
                </a:ext>
              </a:extLst>
            </p:cNvPr>
            <p:cNvSpPr txBox="1"/>
            <p:nvPr/>
          </p:nvSpPr>
          <p:spPr>
            <a:xfrm>
              <a:off x="3635729" y="1262995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47AB"/>
                  </a:solidFill>
                </a:rPr>
                <a:t>ref_tr_1</a:t>
              </a:r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DC6013CA-2AD8-127E-517B-A44AC67AC962}"/>
                </a:ext>
              </a:extLst>
            </p:cNvPr>
            <p:cNvGrpSpPr/>
            <p:nvPr/>
          </p:nvGrpSpPr>
          <p:grpSpPr>
            <a:xfrm>
              <a:off x="4572000" y="1310003"/>
              <a:ext cx="2754666" cy="216000"/>
              <a:chOff x="4572000" y="1310003"/>
              <a:chExt cx="2754666" cy="216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66C402F-89E7-7D49-1077-745107756FA8}"/>
                  </a:ext>
                </a:extLst>
              </p:cNvPr>
              <p:cNvSpPr/>
              <p:nvPr/>
            </p:nvSpPr>
            <p:spPr>
              <a:xfrm>
                <a:off x="4572000" y="1310003"/>
                <a:ext cx="540000" cy="216000"/>
              </a:xfrm>
              <a:prstGeom prst="rect">
                <a:avLst/>
              </a:prstGeom>
              <a:solidFill>
                <a:srgbClr val="0047AB">
                  <a:alpha val="69804"/>
                </a:srgbClr>
              </a:solidFill>
              <a:ln>
                <a:solidFill>
                  <a:srgbClr val="0047A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3C1B5A7-B56F-2B71-A002-55C41A669AE5}"/>
                  </a:ext>
                </a:extLst>
              </p:cNvPr>
              <p:cNvSpPr/>
              <p:nvPr/>
            </p:nvSpPr>
            <p:spPr>
              <a:xfrm>
                <a:off x="5821878" y="1310003"/>
                <a:ext cx="396000" cy="216000"/>
              </a:xfrm>
              <a:prstGeom prst="rect">
                <a:avLst/>
              </a:prstGeom>
              <a:solidFill>
                <a:srgbClr val="0047AB">
                  <a:alpha val="69804"/>
                </a:srgbClr>
              </a:solidFill>
              <a:ln>
                <a:solidFill>
                  <a:srgbClr val="0047A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CB10A9D-F113-5A41-D0F4-8FE6A148AC0A}"/>
                  </a:ext>
                </a:extLst>
              </p:cNvPr>
              <p:cNvSpPr/>
              <p:nvPr/>
            </p:nvSpPr>
            <p:spPr>
              <a:xfrm>
                <a:off x="6822666" y="1310003"/>
                <a:ext cx="504000" cy="216000"/>
              </a:xfrm>
              <a:prstGeom prst="rect">
                <a:avLst/>
              </a:prstGeom>
              <a:solidFill>
                <a:srgbClr val="0047AB">
                  <a:alpha val="69804"/>
                </a:srgbClr>
              </a:solidFill>
              <a:ln>
                <a:solidFill>
                  <a:srgbClr val="0047A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617806DE-D63A-507A-F051-1DF45BE0E967}"/>
                  </a:ext>
                </a:extLst>
              </p:cNvPr>
              <p:cNvCxnSpPr>
                <a:cxnSpLocks/>
                <a:stCxn id="15" idx="3"/>
                <a:endCxn id="16" idx="1"/>
              </p:cNvCxnSpPr>
              <p:nvPr/>
            </p:nvCxnSpPr>
            <p:spPr>
              <a:xfrm>
                <a:off x="5112000" y="1418003"/>
                <a:ext cx="709878" cy="0"/>
              </a:xfrm>
              <a:prstGeom prst="line">
                <a:avLst/>
              </a:prstGeom>
              <a:ln w="12700">
                <a:solidFill>
                  <a:srgbClr val="0047AB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5CCEF240-CB1F-5D73-9130-2C49E6490A96}"/>
                  </a:ext>
                </a:extLst>
              </p:cNvPr>
              <p:cNvCxnSpPr>
                <a:cxnSpLocks/>
                <a:stCxn id="17" idx="1"/>
                <a:endCxn id="16" idx="3"/>
              </p:cNvCxnSpPr>
              <p:nvPr/>
            </p:nvCxnSpPr>
            <p:spPr>
              <a:xfrm flipH="1">
                <a:off x="6217878" y="1418003"/>
                <a:ext cx="604788" cy="0"/>
              </a:xfrm>
              <a:prstGeom prst="line">
                <a:avLst/>
              </a:prstGeom>
              <a:ln w="12700">
                <a:solidFill>
                  <a:srgbClr val="0047AB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CB09E8-FB91-8CB9-4EC1-B9B2AB7A6C22}"/>
              </a:ext>
            </a:extLst>
          </p:cNvPr>
          <p:cNvCxnSpPr>
            <a:cxnSpLocks/>
          </p:cNvCxnSpPr>
          <p:nvPr/>
        </p:nvCxnSpPr>
        <p:spPr>
          <a:xfrm flipV="1">
            <a:off x="5455164" y="1547476"/>
            <a:ext cx="231732" cy="238682"/>
          </a:xfrm>
          <a:prstGeom prst="line">
            <a:avLst/>
          </a:prstGeom>
          <a:ln w="12700">
            <a:solidFill>
              <a:srgbClr val="0047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25398C-AA4F-1F2B-2216-7E5866CB79E2}"/>
              </a:ext>
            </a:extLst>
          </p:cNvPr>
          <p:cNvCxnSpPr>
            <a:cxnSpLocks/>
          </p:cNvCxnSpPr>
          <p:nvPr/>
        </p:nvCxnSpPr>
        <p:spPr>
          <a:xfrm>
            <a:off x="5686896" y="1547476"/>
            <a:ext cx="240082" cy="238682"/>
          </a:xfrm>
          <a:prstGeom prst="line">
            <a:avLst/>
          </a:prstGeom>
          <a:ln w="12700">
            <a:solidFill>
              <a:srgbClr val="0047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D75FAB-0BBB-9999-B1CC-B5461905049A}"/>
              </a:ext>
            </a:extLst>
          </p:cNvPr>
          <p:cNvCxnSpPr>
            <a:cxnSpLocks/>
          </p:cNvCxnSpPr>
          <p:nvPr/>
        </p:nvCxnSpPr>
        <p:spPr>
          <a:xfrm flipV="1">
            <a:off x="6322978" y="1547476"/>
            <a:ext cx="294712" cy="238682"/>
          </a:xfrm>
          <a:prstGeom prst="line">
            <a:avLst/>
          </a:prstGeom>
          <a:ln w="12700">
            <a:solidFill>
              <a:srgbClr val="0047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79DEF0-7E6B-47C4-3E0E-3F0D70356A34}"/>
              </a:ext>
            </a:extLst>
          </p:cNvPr>
          <p:cNvCxnSpPr>
            <a:cxnSpLocks/>
          </p:cNvCxnSpPr>
          <p:nvPr/>
        </p:nvCxnSpPr>
        <p:spPr>
          <a:xfrm>
            <a:off x="6617690" y="1547476"/>
            <a:ext cx="310076" cy="238682"/>
          </a:xfrm>
          <a:prstGeom prst="line">
            <a:avLst/>
          </a:prstGeom>
          <a:ln w="12700">
            <a:solidFill>
              <a:srgbClr val="0047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0E50552-CD34-778B-2B7C-CA318EA6B28C}"/>
              </a:ext>
            </a:extLst>
          </p:cNvPr>
          <p:cNvGrpSpPr/>
          <p:nvPr/>
        </p:nvGrpSpPr>
        <p:grpSpPr>
          <a:xfrm>
            <a:off x="3736154" y="1734905"/>
            <a:ext cx="3695612" cy="307777"/>
            <a:chOff x="3631054" y="1941096"/>
            <a:chExt cx="3695612" cy="307777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0D2E4A22-8A23-BE7E-F2E5-B585FE0112D8}"/>
                </a:ext>
              </a:extLst>
            </p:cNvPr>
            <p:cNvSpPr txBox="1"/>
            <p:nvPr/>
          </p:nvSpPr>
          <p:spPr>
            <a:xfrm>
              <a:off x="3631054" y="1941096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47AB"/>
                  </a:solidFill>
                </a:rPr>
                <a:t>ref_tr_2</a:t>
              </a:r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1A1E23ED-A153-E801-8C6E-527DE88FFB2A}"/>
                </a:ext>
              </a:extLst>
            </p:cNvPr>
            <p:cNvGrpSpPr/>
            <p:nvPr/>
          </p:nvGrpSpPr>
          <p:grpSpPr>
            <a:xfrm>
              <a:off x="4704974" y="1994351"/>
              <a:ext cx="2621692" cy="216000"/>
              <a:chOff x="4704974" y="1994351"/>
              <a:chExt cx="2621692" cy="216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286F87D-5643-4955-2B52-7565EF20BB03}"/>
                  </a:ext>
                </a:extLst>
              </p:cNvPr>
              <p:cNvSpPr/>
              <p:nvPr/>
            </p:nvSpPr>
            <p:spPr>
              <a:xfrm>
                <a:off x="4704974" y="1994351"/>
                <a:ext cx="645090" cy="216000"/>
              </a:xfrm>
              <a:prstGeom prst="rect">
                <a:avLst/>
              </a:prstGeom>
              <a:solidFill>
                <a:srgbClr val="0047AB">
                  <a:alpha val="69804"/>
                </a:srgbClr>
              </a:solidFill>
              <a:ln>
                <a:solidFill>
                  <a:srgbClr val="0047A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AE957D5-7B33-B518-5660-21409DCF5F93}"/>
                  </a:ext>
                </a:extLst>
              </p:cNvPr>
              <p:cNvSpPr/>
              <p:nvPr/>
            </p:nvSpPr>
            <p:spPr>
              <a:xfrm>
                <a:off x="5821878" y="1994351"/>
                <a:ext cx="396000" cy="216000"/>
              </a:xfrm>
              <a:prstGeom prst="rect">
                <a:avLst/>
              </a:prstGeom>
              <a:solidFill>
                <a:srgbClr val="0047AB">
                  <a:alpha val="69804"/>
                </a:srgbClr>
              </a:solidFill>
              <a:ln>
                <a:solidFill>
                  <a:srgbClr val="0047A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694B474-17F8-DD0E-945F-E5D6950C4D4E}"/>
                  </a:ext>
                </a:extLst>
              </p:cNvPr>
              <p:cNvSpPr/>
              <p:nvPr/>
            </p:nvSpPr>
            <p:spPr>
              <a:xfrm>
                <a:off x="6822666" y="1994351"/>
                <a:ext cx="504000" cy="216000"/>
              </a:xfrm>
              <a:prstGeom prst="rect">
                <a:avLst/>
              </a:prstGeom>
              <a:solidFill>
                <a:srgbClr val="0047AB">
                  <a:alpha val="69804"/>
                </a:srgbClr>
              </a:solidFill>
              <a:ln>
                <a:solidFill>
                  <a:srgbClr val="0047A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7AECAC9E-2FCB-3295-3AD1-FC998793E9A5}"/>
                  </a:ext>
                </a:extLst>
              </p:cNvPr>
              <p:cNvCxnSpPr>
                <a:cxnSpLocks/>
                <a:stCxn id="8" idx="3"/>
                <a:endCxn id="9" idx="1"/>
              </p:cNvCxnSpPr>
              <p:nvPr/>
            </p:nvCxnSpPr>
            <p:spPr>
              <a:xfrm>
                <a:off x="5350064" y="2102351"/>
                <a:ext cx="471814" cy="0"/>
              </a:xfrm>
              <a:prstGeom prst="line">
                <a:avLst/>
              </a:prstGeom>
              <a:ln w="12700">
                <a:solidFill>
                  <a:srgbClr val="0047AB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F1D9C9C2-EA44-19AF-C884-6EC9BEF5235C}"/>
                  </a:ext>
                </a:extLst>
              </p:cNvPr>
              <p:cNvCxnSpPr>
                <a:cxnSpLocks/>
                <a:stCxn id="9" idx="3"/>
                <a:endCxn id="10" idx="1"/>
              </p:cNvCxnSpPr>
              <p:nvPr/>
            </p:nvCxnSpPr>
            <p:spPr>
              <a:xfrm>
                <a:off x="6217878" y="2102351"/>
                <a:ext cx="604788" cy="0"/>
              </a:xfrm>
              <a:prstGeom prst="line">
                <a:avLst/>
              </a:prstGeom>
              <a:ln w="12700">
                <a:solidFill>
                  <a:srgbClr val="0047AB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D9A29EB2-2E67-64D7-84B6-E6C7AF62AAC4}"/>
              </a:ext>
            </a:extLst>
          </p:cNvPr>
          <p:cNvGrpSpPr/>
          <p:nvPr/>
        </p:nvGrpSpPr>
        <p:grpSpPr>
          <a:xfrm>
            <a:off x="4712025" y="3045902"/>
            <a:ext cx="2719741" cy="36000"/>
            <a:chOff x="4606925" y="1578139"/>
            <a:chExt cx="2719741" cy="36000"/>
          </a:xfrm>
        </p:grpSpPr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11539887-8111-6B0E-1667-75D3990396C1}"/>
                </a:ext>
              </a:extLst>
            </p:cNvPr>
            <p:cNvSpPr/>
            <p:nvPr/>
          </p:nvSpPr>
          <p:spPr>
            <a:xfrm>
              <a:off x="4606925" y="1578139"/>
              <a:ext cx="504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9EF57BE2-FB9E-FED8-7A94-92D6882832A4}"/>
                </a:ext>
              </a:extLst>
            </p:cNvPr>
            <p:cNvSpPr/>
            <p:nvPr/>
          </p:nvSpPr>
          <p:spPr>
            <a:xfrm>
              <a:off x="5821878" y="1578139"/>
              <a:ext cx="396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CFE322A4-206E-38F2-BED1-07B188268E23}"/>
                </a:ext>
              </a:extLst>
            </p:cNvPr>
            <p:cNvSpPr/>
            <p:nvPr/>
          </p:nvSpPr>
          <p:spPr>
            <a:xfrm>
              <a:off x="6822666" y="1578139"/>
              <a:ext cx="504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A0D17E23-B262-6132-E284-B6D70262AC3B}"/>
              </a:ext>
            </a:extLst>
          </p:cNvPr>
          <p:cNvGrpSpPr/>
          <p:nvPr/>
        </p:nvGrpSpPr>
        <p:grpSpPr>
          <a:xfrm>
            <a:off x="4677100" y="3140960"/>
            <a:ext cx="2754666" cy="36000"/>
            <a:chOff x="4572000" y="1578139"/>
            <a:chExt cx="2754666" cy="36000"/>
          </a:xfrm>
        </p:grpSpPr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F26549C1-CDE7-AFD6-98D0-AAD326A46F7B}"/>
                </a:ext>
              </a:extLst>
            </p:cNvPr>
            <p:cNvSpPr/>
            <p:nvPr/>
          </p:nvSpPr>
          <p:spPr>
            <a:xfrm>
              <a:off x="4572000" y="1578139"/>
              <a:ext cx="540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CB873177-D6B9-5CD6-B714-F31EC7549A1D}"/>
                </a:ext>
              </a:extLst>
            </p:cNvPr>
            <p:cNvSpPr/>
            <p:nvPr/>
          </p:nvSpPr>
          <p:spPr>
            <a:xfrm>
              <a:off x="5821878" y="1578139"/>
              <a:ext cx="396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75C5E12E-743E-2F4E-A82C-E7B4AA2F5F45}"/>
                </a:ext>
              </a:extLst>
            </p:cNvPr>
            <p:cNvSpPr/>
            <p:nvPr/>
          </p:nvSpPr>
          <p:spPr>
            <a:xfrm>
              <a:off x="6822666" y="1578139"/>
              <a:ext cx="504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B9DE0572-7C13-FEFB-D0EB-8EE102231409}"/>
              </a:ext>
            </a:extLst>
          </p:cNvPr>
          <p:cNvGrpSpPr/>
          <p:nvPr/>
        </p:nvGrpSpPr>
        <p:grpSpPr>
          <a:xfrm>
            <a:off x="4607250" y="2953486"/>
            <a:ext cx="2788516" cy="36000"/>
            <a:chOff x="4502150" y="1578139"/>
            <a:chExt cx="2788516" cy="36000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4DF3395C-8EB8-26CA-645E-1C820C3D5195}"/>
                </a:ext>
              </a:extLst>
            </p:cNvPr>
            <p:cNvSpPr/>
            <p:nvPr/>
          </p:nvSpPr>
          <p:spPr>
            <a:xfrm>
              <a:off x="4502150" y="1578139"/>
              <a:ext cx="612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2BF456BC-CD81-017C-35FF-B8B50BA3B84B}"/>
                </a:ext>
              </a:extLst>
            </p:cNvPr>
            <p:cNvSpPr/>
            <p:nvPr/>
          </p:nvSpPr>
          <p:spPr>
            <a:xfrm>
              <a:off x="5821878" y="1578139"/>
              <a:ext cx="396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FCFA05E9-5300-C138-9AE4-D01E78F28B53}"/>
                </a:ext>
              </a:extLst>
            </p:cNvPr>
            <p:cNvSpPr/>
            <p:nvPr/>
          </p:nvSpPr>
          <p:spPr>
            <a:xfrm>
              <a:off x="6822666" y="1578139"/>
              <a:ext cx="468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16FC56DD-0F89-7154-1ED3-D53396F0F725}"/>
              </a:ext>
            </a:extLst>
          </p:cNvPr>
          <p:cNvCxnSpPr>
            <a:cxnSpLocks/>
          </p:cNvCxnSpPr>
          <p:nvPr/>
        </p:nvCxnSpPr>
        <p:spPr>
          <a:xfrm>
            <a:off x="5217100" y="2896472"/>
            <a:ext cx="0" cy="435585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BAE27776-8C6B-CE78-3B5B-7EEC0FAAB25A}"/>
              </a:ext>
            </a:extLst>
          </p:cNvPr>
          <p:cNvGrpSpPr/>
          <p:nvPr/>
        </p:nvGrpSpPr>
        <p:grpSpPr>
          <a:xfrm>
            <a:off x="4677100" y="3233918"/>
            <a:ext cx="2826666" cy="36000"/>
            <a:chOff x="4572000" y="1578139"/>
            <a:chExt cx="2826666" cy="36000"/>
          </a:xfrm>
        </p:grpSpPr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C7CA8483-C3BD-259C-58EB-FBEF16003679}"/>
                </a:ext>
              </a:extLst>
            </p:cNvPr>
            <p:cNvSpPr/>
            <p:nvPr/>
          </p:nvSpPr>
          <p:spPr>
            <a:xfrm>
              <a:off x="4572000" y="1578139"/>
              <a:ext cx="540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37BC8C59-6C22-B462-7E76-06585346E175}"/>
                </a:ext>
              </a:extLst>
            </p:cNvPr>
            <p:cNvSpPr/>
            <p:nvPr/>
          </p:nvSpPr>
          <p:spPr>
            <a:xfrm>
              <a:off x="5821878" y="1578139"/>
              <a:ext cx="396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462A2AF5-17C9-88A6-210E-8C08731ABDB1}"/>
                </a:ext>
              </a:extLst>
            </p:cNvPr>
            <p:cNvSpPr/>
            <p:nvPr/>
          </p:nvSpPr>
          <p:spPr>
            <a:xfrm>
              <a:off x="6822666" y="1578139"/>
              <a:ext cx="576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757B7C43-B148-6688-9749-244ABA3A5A8A}"/>
              </a:ext>
            </a:extLst>
          </p:cNvPr>
          <p:cNvCxnSpPr>
            <a:cxnSpLocks/>
          </p:cNvCxnSpPr>
          <p:nvPr/>
        </p:nvCxnSpPr>
        <p:spPr>
          <a:xfrm>
            <a:off x="5457989" y="3694927"/>
            <a:ext cx="0" cy="327261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C5942911-5A20-A496-5148-559427A25E07}"/>
              </a:ext>
            </a:extLst>
          </p:cNvPr>
          <p:cNvCxnSpPr>
            <a:cxnSpLocks/>
          </p:cNvCxnSpPr>
          <p:nvPr/>
        </p:nvCxnSpPr>
        <p:spPr>
          <a:xfrm>
            <a:off x="5923680" y="2897652"/>
            <a:ext cx="0" cy="435585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1D182D14-5560-48CA-5823-ED842A892280}"/>
              </a:ext>
            </a:extLst>
          </p:cNvPr>
          <p:cNvCxnSpPr>
            <a:cxnSpLocks/>
          </p:cNvCxnSpPr>
          <p:nvPr/>
        </p:nvCxnSpPr>
        <p:spPr>
          <a:xfrm>
            <a:off x="6325462" y="2897652"/>
            <a:ext cx="0" cy="435585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CE1D45FE-4CB7-B370-E333-4EF52E696188}"/>
              </a:ext>
            </a:extLst>
          </p:cNvPr>
          <p:cNvCxnSpPr>
            <a:cxnSpLocks/>
          </p:cNvCxnSpPr>
          <p:nvPr/>
        </p:nvCxnSpPr>
        <p:spPr>
          <a:xfrm>
            <a:off x="6925826" y="2897643"/>
            <a:ext cx="0" cy="435585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9246A2C9-13C3-198A-7D21-2603A98F804D}"/>
              </a:ext>
            </a:extLst>
          </p:cNvPr>
          <p:cNvGrpSpPr/>
          <p:nvPr/>
        </p:nvGrpSpPr>
        <p:grpSpPr>
          <a:xfrm>
            <a:off x="4810450" y="3748859"/>
            <a:ext cx="2690141" cy="36000"/>
            <a:chOff x="4708525" y="1578139"/>
            <a:chExt cx="2690141" cy="36000"/>
          </a:xfrm>
        </p:grpSpPr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57FB8E02-90D8-129C-65DD-1BFEC3431F33}"/>
                </a:ext>
              </a:extLst>
            </p:cNvPr>
            <p:cNvSpPr/>
            <p:nvPr/>
          </p:nvSpPr>
          <p:spPr>
            <a:xfrm>
              <a:off x="4708525" y="1578139"/>
              <a:ext cx="648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A6CE6D5C-5C51-93C2-E3DF-B536CBA13A96}"/>
                </a:ext>
              </a:extLst>
            </p:cNvPr>
            <p:cNvSpPr/>
            <p:nvPr/>
          </p:nvSpPr>
          <p:spPr>
            <a:xfrm>
              <a:off x="5821878" y="1578139"/>
              <a:ext cx="396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7464CA4C-F54D-8C44-ACF1-D9AB3D46203E}"/>
                </a:ext>
              </a:extLst>
            </p:cNvPr>
            <p:cNvSpPr/>
            <p:nvPr/>
          </p:nvSpPr>
          <p:spPr>
            <a:xfrm>
              <a:off x="6822666" y="1578139"/>
              <a:ext cx="576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831E43FC-2EE8-8A6D-3151-7E4EA82E749D}"/>
              </a:ext>
            </a:extLst>
          </p:cNvPr>
          <p:cNvGrpSpPr/>
          <p:nvPr/>
        </p:nvGrpSpPr>
        <p:grpSpPr>
          <a:xfrm>
            <a:off x="4774163" y="3845620"/>
            <a:ext cx="2654428" cy="36000"/>
            <a:chOff x="4672238" y="1578139"/>
            <a:chExt cx="2654428" cy="36000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696ED7A1-85C0-CA23-607B-48D2ADD9B960}"/>
                </a:ext>
              </a:extLst>
            </p:cNvPr>
            <p:cNvSpPr/>
            <p:nvPr/>
          </p:nvSpPr>
          <p:spPr>
            <a:xfrm>
              <a:off x="4672238" y="1578139"/>
              <a:ext cx="684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64C0ED1C-6D0F-1CAF-FEB4-6B1D57AB3732}"/>
                </a:ext>
              </a:extLst>
            </p:cNvPr>
            <p:cNvSpPr/>
            <p:nvPr/>
          </p:nvSpPr>
          <p:spPr>
            <a:xfrm>
              <a:off x="5821878" y="1578139"/>
              <a:ext cx="396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3D71ECB7-6CE7-EED5-E4DC-670A72F940F4}"/>
                </a:ext>
              </a:extLst>
            </p:cNvPr>
            <p:cNvSpPr/>
            <p:nvPr/>
          </p:nvSpPr>
          <p:spPr>
            <a:xfrm>
              <a:off x="6822666" y="1578139"/>
              <a:ext cx="504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AFCBD1D7-AB3C-3B19-E46B-63669EAFDE66}"/>
              </a:ext>
            </a:extLst>
          </p:cNvPr>
          <p:cNvGrpSpPr/>
          <p:nvPr/>
        </p:nvGrpSpPr>
        <p:grpSpPr>
          <a:xfrm>
            <a:off x="4810074" y="3936120"/>
            <a:ext cx="2618141" cy="36000"/>
            <a:chOff x="4708525" y="1578139"/>
            <a:chExt cx="2618141" cy="36000"/>
          </a:xfrm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8A6A95EA-FB33-3DDB-AD6B-373505001CCE}"/>
                </a:ext>
              </a:extLst>
            </p:cNvPr>
            <p:cNvSpPr/>
            <p:nvPr/>
          </p:nvSpPr>
          <p:spPr>
            <a:xfrm>
              <a:off x="4708525" y="1578139"/>
              <a:ext cx="648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FD10A520-3610-33C9-A4D0-E38130DA7EA0}"/>
                </a:ext>
              </a:extLst>
            </p:cNvPr>
            <p:cNvSpPr/>
            <p:nvPr/>
          </p:nvSpPr>
          <p:spPr>
            <a:xfrm>
              <a:off x="5821878" y="1578139"/>
              <a:ext cx="396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9F1F819F-1B41-886A-7A1A-D37F65C50662}"/>
                </a:ext>
              </a:extLst>
            </p:cNvPr>
            <p:cNvSpPr/>
            <p:nvPr/>
          </p:nvSpPr>
          <p:spPr>
            <a:xfrm>
              <a:off x="6822666" y="1578139"/>
              <a:ext cx="504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AFD69F8F-1CC3-1162-24FE-A5E0409021AB}"/>
              </a:ext>
            </a:extLst>
          </p:cNvPr>
          <p:cNvCxnSpPr>
            <a:stCxn id="254" idx="3"/>
            <a:endCxn id="255" idx="1"/>
          </p:cNvCxnSpPr>
          <p:nvPr/>
        </p:nvCxnSpPr>
        <p:spPr>
          <a:xfrm>
            <a:off x="5219250" y="2971486"/>
            <a:ext cx="70772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EB9F8778-7427-71CD-C454-AE278F59FF2C}"/>
              </a:ext>
            </a:extLst>
          </p:cNvPr>
          <p:cNvCxnSpPr>
            <a:cxnSpLocks/>
            <a:stCxn id="255" idx="3"/>
            <a:endCxn id="256" idx="1"/>
          </p:cNvCxnSpPr>
          <p:nvPr/>
        </p:nvCxnSpPr>
        <p:spPr>
          <a:xfrm>
            <a:off x="6322978" y="2971486"/>
            <a:ext cx="60478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58DDB936-E0BF-D9AB-2AF8-B9C7C7C7644A}"/>
              </a:ext>
            </a:extLst>
          </p:cNvPr>
          <p:cNvCxnSpPr>
            <a:cxnSpLocks/>
            <a:stCxn id="246" idx="3"/>
            <a:endCxn id="247" idx="1"/>
          </p:cNvCxnSpPr>
          <p:nvPr/>
        </p:nvCxnSpPr>
        <p:spPr>
          <a:xfrm>
            <a:off x="5216025" y="3063902"/>
            <a:ext cx="710953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A70F9636-8DBE-DDDE-801D-2D47B19041DD}"/>
              </a:ext>
            </a:extLst>
          </p:cNvPr>
          <p:cNvCxnSpPr>
            <a:cxnSpLocks/>
            <a:stCxn id="247" idx="3"/>
            <a:endCxn id="248" idx="1"/>
          </p:cNvCxnSpPr>
          <p:nvPr/>
        </p:nvCxnSpPr>
        <p:spPr>
          <a:xfrm>
            <a:off x="6322978" y="3063902"/>
            <a:ext cx="60478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EA037EE5-3645-30C3-EEEA-7204206BF5DD}"/>
              </a:ext>
            </a:extLst>
          </p:cNvPr>
          <p:cNvCxnSpPr>
            <a:cxnSpLocks/>
            <a:stCxn id="250" idx="3"/>
            <a:endCxn id="251" idx="1"/>
          </p:cNvCxnSpPr>
          <p:nvPr/>
        </p:nvCxnSpPr>
        <p:spPr>
          <a:xfrm>
            <a:off x="5217100" y="3158960"/>
            <a:ext cx="70987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5E8020DE-2E3D-A298-34AB-4B4C0EA8EB68}"/>
              </a:ext>
            </a:extLst>
          </p:cNvPr>
          <p:cNvCxnSpPr>
            <a:cxnSpLocks/>
            <a:stCxn id="251" idx="3"/>
            <a:endCxn id="252" idx="1"/>
          </p:cNvCxnSpPr>
          <p:nvPr/>
        </p:nvCxnSpPr>
        <p:spPr>
          <a:xfrm>
            <a:off x="6322978" y="3158960"/>
            <a:ext cx="60478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7D56E188-DBE4-7F7F-B083-73412F36B43B}"/>
              </a:ext>
            </a:extLst>
          </p:cNvPr>
          <p:cNvCxnSpPr>
            <a:cxnSpLocks/>
            <a:stCxn id="259" idx="3"/>
            <a:endCxn id="260" idx="1"/>
          </p:cNvCxnSpPr>
          <p:nvPr/>
        </p:nvCxnSpPr>
        <p:spPr>
          <a:xfrm>
            <a:off x="5217100" y="3251918"/>
            <a:ext cx="70987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9E940E97-4DDE-AEE5-90F9-76056C7A64AA}"/>
              </a:ext>
            </a:extLst>
          </p:cNvPr>
          <p:cNvCxnSpPr>
            <a:cxnSpLocks/>
            <a:stCxn id="260" idx="3"/>
            <a:endCxn id="261" idx="1"/>
          </p:cNvCxnSpPr>
          <p:nvPr/>
        </p:nvCxnSpPr>
        <p:spPr>
          <a:xfrm>
            <a:off x="6322978" y="3251918"/>
            <a:ext cx="60478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24690D62-45DF-707F-2EB6-D0CD39E3B643}"/>
              </a:ext>
            </a:extLst>
          </p:cNvPr>
          <p:cNvCxnSpPr>
            <a:cxnSpLocks/>
            <a:stCxn id="267" idx="3"/>
            <a:endCxn id="268" idx="1"/>
          </p:cNvCxnSpPr>
          <p:nvPr/>
        </p:nvCxnSpPr>
        <p:spPr>
          <a:xfrm>
            <a:off x="5458450" y="3766859"/>
            <a:ext cx="465353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15283B72-2EC9-D1C6-0D28-33B47ACA89E0}"/>
              </a:ext>
            </a:extLst>
          </p:cNvPr>
          <p:cNvCxnSpPr>
            <a:cxnSpLocks/>
            <a:stCxn id="268" idx="3"/>
            <a:endCxn id="269" idx="1"/>
          </p:cNvCxnSpPr>
          <p:nvPr/>
        </p:nvCxnSpPr>
        <p:spPr>
          <a:xfrm>
            <a:off x="6319803" y="3766859"/>
            <a:ext cx="60478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09608BC0-2260-24A2-3A88-FFE93D392DB7}"/>
              </a:ext>
            </a:extLst>
          </p:cNvPr>
          <p:cNvCxnSpPr>
            <a:cxnSpLocks/>
            <a:stCxn id="271" idx="3"/>
            <a:endCxn id="272" idx="1"/>
          </p:cNvCxnSpPr>
          <p:nvPr/>
        </p:nvCxnSpPr>
        <p:spPr>
          <a:xfrm>
            <a:off x="5458163" y="3863620"/>
            <a:ext cx="46564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F76105FF-93C3-9714-4D54-4DDD1F5FAA6D}"/>
              </a:ext>
            </a:extLst>
          </p:cNvPr>
          <p:cNvCxnSpPr>
            <a:cxnSpLocks/>
            <a:stCxn id="272" idx="3"/>
            <a:endCxn id="273" idx="1"/>
          </p:cNvCxnSpPr>
          <p:nvPr/>
        </p:nvCxnSpPr>
        <p:spPr>
          <a:xfrm>
            <a:off x="6319803" y="3863620"/>
            <a:ext cx="60478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3114984C-9450-D035-7A75-1B728079DE22}"/>
              </a:ext>
            </a:extLst>
          </p:cNvPr>
          <p:cNvCxnSpPr>
            <a:cxnSpLocks/>
            <a:stCxn id="275" idx="3"/>
            <a:endCxn id="276" idx="1"/>
          </p:cNvCxnSpPr>
          <p:nvPr/>
        </p:nvCxnSpPr>
        <p:spPr>
          <a:xfrm>
            <a:off x="5458074" y="3954120"/>
            <a:ext cx="465353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4260794B-E0B4-C27F-1572-6136317562BE}"/>
              </a:ext>
            </a:extLst>
          </p:cNvPr>
          <p:cNvCxnSpPr>
            <a:cxnSpLocks/>
            <a:stCxn id="276" idx="3"/>
            <a:endCxn id="277" idx="1"/>
          </p:cNvCxnSpPr>
          <p:nvPr/>
        </p:nvCxnSpPr>
        <p:spPr>
          <a:xfrm>
            <a:off x="6319427" y="3954120"/>
            <a:ext cx="60478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2E690FB5-F429-EF62-630B-AC55059DEB04}"/>
              </a:ext>
            </a:extLst>
          </p:cNvPr>
          <p:cNvCxnSpPr>
            <a:cxnSpLocks/>
          </p:cNvCxnSpPr>
          <p:nvPr/>
        </p:nvCxnSpPr>
        <p:spPr>
          <a:xfrm>
            <a:off x="5923427" y="3695530"/>
            <a:ext cx="0" cy="327261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D6B48A13-489B-0CD1-35F3-41573CCFDACD}"/>
              </a:ext>
            </a:extLst>
          </p:cNvPr>
          <p:cNvCxnSpPr>
            <a:cxnSpLocks/>
          </p:cNvCxnSpPr>
          <p:nvPr/>
        </p:nvCxnSpPr>
        <p:spPr>
          <a:xfrm>
            <a:off x="6325209" y="3695530"/>
            <a:ext cx="0" cy="327261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C45A2490-844D-FAB6-765B-2E529D78C962}"/>
              </a:ext>
            </a:extLst>
          </p:cNvPr>
          <p:cNvCxnSpPr>
            <a:cxnSpLocks/>
          </p:cNvCxnSpPr>
          <p:nvPr/>
        </p:nvCxnSpPr>
        <p:spPr>
          <a:xfrm>
            <a:off x="6924215" y="3693851"/>
            <a:ext cx="0" cy="327261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>
            <a:extLst>
              <a:ext uri="{FF2B5EF4-FFF2-40B4-BE49-F238E27FC236}">
                <a16:creationId xmlns:a16="http://schemas.microsoft.com/office/drawing/2014/main" id="{1E555A15-456A-3FD2-2D2F-A39902251A79}"/>
              </a:ext>
            </a:extLst>
          </p:cNvPr>
          <p:cNvSpPr txBox="1"/>
          <p:nvPr/>
        </p:nvSpPr>
        <p:spPr>
          <a:xfrm>
            <a:off x="5063579" y="3254246"/>
            <a:ext cx="28725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A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3FE92F90-1F24-DD1C-C62D-7BF1934A38F8}"/>
              </a:ext>
            </a:extLst>
          </p:cNvPr>
          <p:cNvSpPr txBox="1"/>
          <p:nvPr/>
        </p:nvSpPr>
        <p:spPr>
          <a:xfrm>
            <a:off x="5758387" y="323440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C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2FC4CCB7-9B13-8FA2-42AC-E137F59F79A7}"/>
              </a:ext>
            </a:extLst>
          </p:cNvPr>
          <p:cNvSpPr txBox="1"/>
          <p:nvPr/>
        </p:nvSpPr>
        <p:spPr>
          <a:xfrm>
            <a:off x="6162564" y="323440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D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590DDAB9-DC68-8FEA-75F0-9B4BCB5DC291}"/>
              </a:ext>
            </a:extLst>
          </p:cNvPr>
          <p:cNvSpPr txBox="1"/>
          <p:nvPr/>
        </p:nvSpPr>
        <p:spPr>
          <a:xfrm>
            <a:off x="6770192" y="3234402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E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AE4293D7-BD29-E74F-5794-828F8BEE00A1}"/>
              </a:ext>
            </a:extLst>
          </p:cNvPr>
          <p:cNvSpPr txBox="1"/>
          <p:nvPr/>
        </p:nvSpPr>
        <p:spPr>
          <a:xfrm>
            <a:off x="5304563" y="393014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B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DFE873FE-7898-12DC-27C8-692BFE5B701F}"/>
              </a:ext>
            </a:extLst>
          </p:cNvPr>
          <p:cNvSpPr txBox="1"/>
          <p:nvPr/>
        </p:nvSpPr>
        <p:spPr>
          <a:xfrm>
            <a:off x="5768851" y="393014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C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BF69E8C8-02CE-D354-C220-8A5C87BDB70B}"/>
              </a:ext>
            </a:extLst>
          </p:cNvPr>
          <p:cNvSpPr txBox="1"/>
          <p:nvPr/>
        </p:nvSpPr>
        <p:spPr>
          <a:xfrm>
            <a:off x="6173028" y="393014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D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890EC838-D3E2-FFF1-98CE-A9395C687EBD}"/>
              </a:ext>
            </a:extLst>
          </p:cNvPr>
          <p:cNvSpPr txBox="1"/>
          <p:nvPr/>
        </p:nvSpPr>
        <p:spPr>
          <a:xfrm>
            <a:off x="6780656" y="393014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E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8FBBA51E-E4AE-8333-7629-F43E3D096347}"/>
              </a:ext>
            </a:extLst>
          </p:cNvPr>
          <p:cNvSpPr txBox="1"/>
          <p:nvPr/>
        </p:nvSpPr>
        <p:spPr>
          <a:xfrm>
            <a:off x="3955217" y="3727937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47AB"/>
                </a:solidFill>
              </a:rPr>
              <a:t>tr_2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04170BEA-74B9-97C4-706C-B60ED32C83F6}"/>
              </a:ext>
            </a:extLst>
          </p:cNvPr>
          <p:cNvSpPr txBox="1"/>
          <p:nvPr/>
        </p:nvSpPr>
        <p:spPr>
          <a:xfrm>
            <a:off x="3955216" y="2983577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47AB"/>
                </a:solidFill>
              </a:rPr>
              <a:t>tr_1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083E5E14-3F15-4852-A342-19E6E1FF4D6E}"/>
              </a:ext>
            </a:extLst>
          </p:cNvPr>
          <p:cNvSpPr txBox="1"/>
          <p:nvPr/>
        </p:nvSpPr>
        <p:spPr>
          <a:xfrm>
            <a:off x="3745968" y="830245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47AB"/>
                </a:solidFill>
              </a:rPr>
              <a:t>gene_A</a:t>
            </a:r>
            <a:endParaRPr lang="en-US" sz="1400" b="1" dirty="0">
              <a:solidFill>
                <a:srgbClr val="0047AB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9F69C6-37D8-E519-73F4-8A6E233CEF08}"/>
              </a:ext>
            </a:extLst>
          </p:cNvPr>
          <p:cNvSpPr/>
          <p:nvPr/>
        </p:nvSpPr>
        <p:spPr>
          <a:xfrm>
            <a:off x="3747559" y="825000"/>
            <a:ext cx="3812539" cy="158851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Text 8">
            <a:extLst>
              <a:ext uri="{FF2B5EF4-FFF2-40B4-BE49-F238E27FC236}">
                <a16:creationId xmlns:a16="http://schemas.microsoft.com/office/drawing/2014/main" id="{5BC1C0FC-F29E-9C0A-682C-7A46135E443E}"/>
              </a:ext>
            </a:extLst>
          </p:cNvPr>
          <p:cNvSpPr/>
          <p:nvPr/>
        </p:nvSpPr>
        <p:spPr>
          <a:xfrm>
            <a:off x="486417" y="1547476"/>
            <a:ext cx="2031005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400" dirty="0">
                <a:solidFill>
                  <a:srgbClr val="666666"/>
                </a:solidFill>
                <a:cs typeface="Arial"/>
              </a:rPr>
              <a:t>Exact matching positions</a:t>
            </a:r>
            <a:endParaRPr lang="en-US" sz="1400" dirty="0"/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D788B4A-74AE-FB26-D236-EF97CDB141B3}"/>
              </a:ext>
            </a:extLst>
          </p:cNvPr>
          <p:cNvSpPr>
            <a:spLocks noChangeAspect="1"/>
          </p:cNvSpPr>
          <p:nvPr/>
        </p:nvSpPr>
        <p:spPr>
          <a:xfrm>
            <a:off x="283203" y="1602596"/>
            <a:ext cx="108000" cy="108000"/>
          </a:xfrm>
          <a:prstGeom prst="ellipse">
            <a:avLst/>
          </a:prstGeom>
          <a:solidFill>
            <a:srgbClr val="FF8C00"/>
          </a:solidFill>
          <a:ln/>
        </p:spPr>
        <p:txBody>
          <a:bodyPr wrap="none" anchor="ctr"/>
          <a:lstStyle/>
          <a:p>
            <a:endParaRPr lang="en-US" sz="140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74203C1-F6A6-31BA-ABED-761D55AF223C}"/>
              </a:ext>
            </a:extLst>
          </p:cNvPr>
          <p:cNvGrpSpPr/>
          <p:nvPr/>
        </p:nvGrpSpPr>
        <p:grpSpPr>
          <a:xfrm>
            <a:off x="4607250" y="2954819"/>
            <a:ext cx="2896516" cy="1891940"/>
            <a:chOff x="4607250" y="2954819"/>
            <a:chExt cx="2896516" cy="189194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B9A5EDA-624D-9801-BD7C-233AC8957908}"/>
                </a:ext>
              </a:extLst>
            </p:cNvPr>
            <p:cNvGrpSpPr/>
            <p:nvPr/>
          </p:nvGrpSpPr>
          <p:grpSpPr>
            <a:xfrm>
              <a:off x="4607250" y="2954819"/>
              <a:ext cx="2788516" cy="36000"/>
              <a:chOff x="4502150" y="3022059"/>
              <a:chExt cx="2788516" cy="360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F6F9B0C-3803-F9FA-6A6E-DFC2FC0BF1CD}"/>
                  </a:ext>
                </a:extLst>
              </p:cNvPr>
              <p:cNvSpPr/>
              <p:nvPr/>
            </p:nvSpPr>
            <p:spPr>
              <a:xfrm>
                <a:off x="4502150" y="3022059"/>
                <a:ext cx="6120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8A5845F-FE43-61B5-D7C2-1C7CE684D19D}"/>
                  </a:ext>
                </a:extLst>
              </p:cNvPr>
              <p:cNvSpPr/>
              <p:nvPr/>
            </p:nvSpPr>
            <p:spPr>
              <a:xfrm>
                <a:off x="5821878" y="3022059"/>
                <a:ext cx="3960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9BDB040-6388-97CE-3EBC-B0275D329FB9}"/>
                  </a:ext>
                </a:extLst>
              </p:cNvPr>
              <p:cNvSpPr/>
              <p:nvPr/>
            </p:nvSpPr>
            <p:spPr>
              <a:xfrm>
                <a:off x="6822666" y="3022059"/>
                <a:ext cx="4680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0DE2C5A-7A9D-B7B2-F404-60CB1715A1C5}"/>
                  </a:ext>
                </a:extLst>
              </p:cNvPr>
              <p:cNvCxnSpPr>
                <a:stCxn id="34" idx="3"/>
                <a:endCxn id="49" idx="1"/>
              </p:cNvCxnSpPr>
              <p:nvPr/>
            </p:nvCxnSpPr>
            <p:spPr>
              <a:xfrm>
                <a:off x="5114150" y="3040059"/>
                <a:ext cx="707728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85C500D1-FF6F-6B23-7A33-0A9E48AB7D15}"/>
                  </a:ext>
                </a:extLst>
              </p:cNvPr>
              <p:cNvCxnSpPr>
                <a:cxnSpLocks/>
                <a:stCxn id="49" idx="3"/>
                <a:endCxn id="50" idx="1"/>
              </p:cNvCxnSpPr>
              <p:nvPr/>
            </p:nvCxnSpPr>
            <p:spPr>
              <a:xfrm>
                <a:off x="6217878" y="3040059"/>
                <a:ext cx="604788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79EF266-F12A-A107-1BB2-3F6C243ACEF1}"/>
                </a:ext>
              </a:extLst>
            </p:cNvPr>
            <p:cNvGrpSpPr/>
            <p:nvPr/>
          </p:nvGrpSpPr>
          <p:grpSpPr>
            <a:xfrm>
              <a:off x="4708474" y="4123525"/>
              <a:ext cx="2719741" cy="36000"/>
              <a:chOff x="4606925" y="3854210"/>
              <a:chExt cx="2719741" cy="3600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AB077E3-E167-F3CB-4400-236D2B41368B}"/>
                  </a:ext>
                </a:extLst>
              </p:cNvPr>
              <p:cNvSpPr/>
              <p:nvPr/>
            </p:nvSpPr>
            <p:spPr>
              <a:xfrm>
                <a:off x="4606925" y="3854210"/>
                <a:ext cx="5040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98D5306-B14B-C9A0-665E-3E5D41FAD183}"/>
                  </a:ext>
                </a:extLst>
              </p:cNvPr>
              <p:cNvSpPr/>
              <p:nvPr/>
            </p:nvSpPr>
            <p:spPr>
              <a:xfrm>
                <a:off x="5821878" y="3854210"/>
                <a:ext cx="3960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3CDAC65-A9B8-BBB8-3A98-6C3A6C4FB424}"/>
                  </a:ext>
                </a:extLst>
              </p:cNvPr>
              <p:cNvSpPr/>
              <p:nvPr/>
            </p:nvSpPr>
            <p:spPr>
              <a:xfrm>
                <a:off x="6822666" y="3854210"/>
                <a:ext cx="5040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95AF85D0-29C7-EF14-06E0-5B65A1C75D4E}"/>
                  </a:ext>
                </a:extLst>
              </p:cNvPr>
              <p:cNvCxnSpPr>
                <a:cxnSpLocks/>
                <a:stCxn id="24" idx="3"/>
                <a:endCxn id="25" idx="1"/>
              </p:cNvCxnSpPr>
              <p:nvPr/>
            </p:nvCxnSpPr>
            <p:spPr>
              <a:xfrm>
                <a:off x="5110925" y="3872210"/>
                <a:ext cx="710953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EB2E660C-A5EB-376B-EDEE-1EAD5DC9EE3E}"/>
                  </a:ext>
                </a:extLst>
              </p:cNvPr>
              <p:cNvCxnSpPr>
                <a:cxnSpLocks/>
                <a:stCxn id="25" idx="3"/>
                <a:endCxn id="26" idx="1"/>
              </p:cNvCxnSpPr>
              <p:nvPr/>
            </p:nvCxnSpPr>
            <p:spPr>
              <a:xfrm>
                <a:off x="6217878" y="3872210"/>
                <a:ext cx="604788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EDC964A-91EF-0B68-3EA5-54BE7D43B97E}"/>
                </a:ext>
              </a:extLst>
            </p:cNvPr>
            <p:cNvGrpSpPr/>
            <p:nvPr/>
          </p:nvGrpSpPr>
          <p:grpSpPr>
            <a:xfrm>
              <a:off x="4677100" y="3425145"/>
              <a:ext cx="2754666" cy="36000"/>
              <a:chOff x="4572000" y="3351181"/>
              <a:chExt cx="2754666" cy="36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B934BF-8B07-1064-04F5-87F8E5D4B113}"/>
                  </a:ext>
                </a:extLst>
              </p:cNvPr>
              <p:cNvSpPr/>
              <p:nvPr/>
            </p:nvSpPr>
            <p:spPr>
              <a:xfrm>
                <a:off x="4572000" y="3351181"/>
                <a:ext cx="5400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18643AF-A541-8ED2-BB7C-C51DAEA97EC8}"/>
                  </a:ext>
                </a:extLst>
              </p:cNvPr>
              <p:cNvSpPr/>
              <p:nvPr/>
            </p:nvSpPr>
            <p:spPr>
              <a:xfrm>
                <a:off x="5821878" y="3351181"/>
                <a:ext cx="3960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7DA4145-0281-21A3-9C53-F17CE448F43D}"/>
                  </a:ext>
                </a:extLst>
              </p:cNvPr>
              <p:cNvSpPr/>
              <p:nvPr/>
            </p:nvSpPr>
            <p:spPr>
              <a:xfrm>
                <a:off x="6822666" y="3351181"/>
                <a:ext cx="5040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A374DE08-8CD1-CB8F-5FCF-5D5AF5EC611E}"/>
                  </a:ext>
                </a:extLst>
              </p:cNvPr>
              <p:cNvCxnSpPr>
                <a:cxnSpLocks/>
                <a:stCxn id="28" idx="3"/>
                <a:endCxn id="29" idx="1"/>
              </p:cNvCxnSpPr>
              <p:nvPr/>
            </p:nvCxnSpPr>
            <p:spPr>
              <a:xfrm>
                <a:off x="5112000" y="3369181"/>
                <a:ext cx="709878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CF4B1BE-E5D4-2FE0-A85D-E1779CE98F07}"/>
                  </a:ext>
                </a:extLst>
              </p:cNvPr>
              <p:cNvCxnSpPr>
                <a:cxnSpLocks/>
                <a:stCxn id="29" idx="3"/>
                <a:endCxn id="32" idx="1"/>
              </p:cNvCxnSpPr>
              <p:nvPr/>
            </p:nvCxnSpPr>
            <p:spPr>
              <a:xfrm>
                <a:off x="6217878" y="3369181"/>
                <a:ext cx="604788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0F858DD-0144-F86C-E28F-8D02BD1F793E}"/>
                </a:ext>
              </a:extLst>
            </p:cNvPr>
            <p:cNvGrpSpPr/>
            <p:nvPr/>
          </p:nvGrpSpPr>
          <p:grpSpPr>
            <a:xfrm>
              <a:off x="4677100" y="3893532"/>
              <a:ext cx="2826666" cy="36000"/>
              <a:chOff x="4572000" y="3685092"/>
              <a:chExt cx="2826666" cy="36000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3D32282-2F5E-5BB8-0CDA-D4D0CE325A2A}"/>
                  </a:ext>
                </a:extLst>
              </p:cNvPr>
              <p:cNvSpPr/>
              <p:nvPr/>
            </p:nvSpPr>
            <p:spPr>
              <a:xfrm>
                <a:off x="4572000" y="3685092"/>
                <a:ext cx="5400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8F71FD-A474-09F2-7A1E-A1CA20EE9315}"/>
                  </a:ext>
                </a:extLst>
              </p:cNvPr>
              <p:cNvSpPr/>
              <p:nvPr/>
            </p:nvSpPr>
            <p:spPr>
              <a:xfrm>
                <a:off x="5821878" y="3685092"/>
                <a:ext cx="3960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C2DEF3A0-0D90-B830-B785-9D4258C5D023}"/>
                  </a:ext>
                </a:extLst>
              </p:cNvPr>
              <p:cNvSpPr/>
              <p:nvPr/>
            </p:nvSpPr>
            <p:spPr>
              <a:xfrm>
                <a:off x="6822666" y="3685092"/>
                <a:ext cx="5760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36A41F59-27E2-BAAF-3A8B-6AA53E502941}"/>
                  </a:ext>
                </a:extLst>
              </p:cNvPr>
              <p:cNvCxnSpPr>
                <a:cxnSpLocks/>
                <a:stCxn id="62" idx="3"/>
                <a:endCxn id="63" idx="1"/>
              </p:cNvCxnSpPr>
              <p:nvPr/>
            </p:nvCxnSpPr>
            <p:spPr>
              <a:xfrm>
                <a:off x="5112000" y="3703092"/>
                <a:ext cx="709878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CDEF3E5B-4769-D861-372B-FC1FB0271BC3}"/>
                  </a:ext>
                </a:extLst>
              </p:cNvPr>
              <p:cNvCxnSpPr>
                <a:cxnSpLocks/>
                <a:stCxn id="63" idx="3"/>
                <a:endCxn id="64" idx="1"/>
              </p:cNvCxnSpPr>
              <p:nvPr/>
            </p:nvCxnSpPr>
            <p:spPr>
              <a:xfrm>
                <a:off x="6217878" y="3703092"/>
                <a:ext cx="604788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879CE9A-1D52-19A7-9089-586FE73802C9}"/>
                </a:ext>
              </a:extLst>
            </p:cNvPr>
            <p:cNvGrpSpPr/>
            <p:nvPr/>
          </p:nvGrpSpPr>
          <p:grpSpPr>
            <a:xfrm>
              <a:off x="4801302" y="4585161"/>
              <a:ext cx="2690141" cy="36000"/>
              <a:chOff x="4705350" y="4019307"/>
              <a:chExt cx="2690141" cy="36000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82E2D658-0E94-F713-AABF-DDB15CAA30DC}"/>
                  </a:ext>
                </a:extLst>
              </p:cNvPr>
              <p:cNvSpPr/>
              <p:nvPr/>
            </p:nvSpPr>
            <p:spPr>
              <a:xfrm>
                <a:off x="4705350" y="4019307"/>
                <a:ext cx="6480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3CC1D92-0038-13A2-661C-DF87F4A33575}"/>
                  </a:ext>
                </a:extLst>
              </p:cNvPr>
              <p:cNvSpPr/>
              <p:nvPr/>
            </p:nvSpPr>
            <p:spPr>
              <a:xfrm>
                <a:off x="5818703" y="4019307"/>
                <a:ext cx="3960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96F248B6-1C1B-0942-D140-5799C8A8BE35}"/>
                  </a:ext>
                </a:extLst>
              </p:cNvPr>
              <p:cNvSpPr/>
              <p:nvPr/>
            </p:nvSpPr>
            <p:spPr>
              <a:xfrm>
                <a:off x="6819491" y="4019307"/>
                <a:ext cx="5760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91D3BE5B-B6CA-3363-72B9-318E9E4F3AA9}"/>
                  </a:ext>
                </a:extLst>
              </p:cNvPr>
              <p:cNvCxnSpPr>
                <a:cxnSpLocks/>
                <a:stCxn id="74" idx="3"/>
                <a:endCxn id="75" idx="1"/>
              </p:cNvCxnSpPr>
              <p:nvPr/>
            </p:nvCxnSpPr>
            <p:spPr>
              <a:xfrm>
                <a:off x="5353350" y="4037307"/>
                <a:ext cx="465353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8ECC8013-B564-6A25-4C60-212940183D4C}"/>
                  </a:ext>
                </a:extLst>
              </p:cNvPr>
              <p:cNvCxnSpPr>
                <a:cxnSpLocks/>
                <a:stCxn id="75" idx="3"/>
                <a:endCxn id="76" idx="1"/>
              </p:cNvCxnSpPr>
              <p:nvPr/>
            </p:nvCxnSpPr>
            <p:spPr>
              <a:xfrm>
                <a:off x="6214703" y="4037307"/>
                <a:ext cx="604788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ACAC96A-83D8-79FE-010E-3EF6FE94E585}"/>
                </a:ext>
              </a:extLst>
            </p:cNvPr>
            <p:cNvGrpSpPr/>
            <p:nvPr/>
          </p:nvGrpSpPr>
          <p:grpSpPr>
            <a:xfrm>
              <a:off x="4774163" y="3659376"/>
              <a:ext cx="2654428" cy="36000"/>
              <a:chOff x="4669063" y="3518175"/>
              <a:chExt cx="2654428" cy="3600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4A72677-810D-61FD-5168-38810C62902A}"/>
                  </a:ext>
                </a:extLst>
              </p:cNvPr>
              <p:cNvSpPr/>
              <p:nvPr/>
            </p:nvSpPr>
            <p:spPr>
              <a:xfrm>
                <a:off x="4669063" y="3518175"/>
                <a:ext cx="6840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8B08C2D-197A-0E53-3C6F-61236C80A955}"/>
                  </a:ext>
                </a:extLst>
              </p:cNvPr>
              <p:cNvSpPr/>
              <p:nvPr/>
            </p:nvSpPr>
            <p:spPr>
              <a:xfrm>
                <a:off x="5818703" y="3518175"/>
                <a:ext cx="3960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835BEFC-5F8B-3AFA-0910-450975F01A8A}"/>
                  </a:ext>
                </a:extLst>
              </p:cNvPr>
              <p:cNvSpPr/>
              <p:nvPr/>
            </p:nvSpPr>
            <p:spPr>
              <a:xfrm>
                <a:off x="6819491" y="3518175"/>
                <a:ext cx="5040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24CE925A-829D-387A-D254-B98283779190}"/>
                  </a:ext>
                </a:extLst>
              </p:cNvPr>
              <p:cNvCxnSpPr>
                <a:cxnSpLocks/>
                <a:stCxn id="78" idx="3"/>
                <a:endCxn id="79" idx="1"/>
              </p:cNvCxnSpPr>
              <p:nvPr/>
            </p:nvCxnSpPr>
            <p:spPr>
              <a:xfrm>
                <a:off x="5353063" y="3536175"/>
                <a:ext cx="465640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E82F1F18-248E-EE79-908B-B6D3DAE3C847}"/>
                  </a:ext>
                </a:extLst>
              </p:cNvPr>
              <p:cNvCxnSpPr>
                <a:cxnSpLocks/>
                <a:stCxn id="79" idx="3"/>
                <a:endCxn id="80" idx="1"/>
              </p:cNvCxnSpPr>
              <p:nvPr/>
            </p:nvCxnSpPr>
            <p:spPr>
              <a:xfrm>
                <a:off x="6214703" y="3536175"/>
                <a:ext cx="604788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905B29B-35EA-42DB-50B3-F1C9590418BF}"/>
                </a:ext>
              </a:extLst>
            </p:cNvPr>
            <p:cNvGrpSpPr/>
            <p:nvPr/>
          </p:nvGrpSpPr>
          <p:grpSpPr>
            <a:xfrm>
              <a:off x="4810074" y="3187007"/>
              <a:ext cx="2618141" cy="36000"/>
              <a:chOff x="4704974" y="3187007"/>
              <a:chExt cx="2618141" cy="36000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E56F687-C21D-A146-5119-A2F6EF954A64}"/>
                  </a:ext>
                </a:extLst>
              </p:cNvPr>
              <p:cNvSpPr/>
              <p:nvPr/>
            </p:nvSpPr>
            <p:spPr>
              <a:xfrm>
                <a:off x="4704974" y="3187007"/>
                <a:ext cx="6480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8456AEE-B771-3DB0-297E-9141B925BF55}"/>
                  </a:ext>
                </a:extLst>
              </p:cNvPr>
              <p:cNvSpPr/>
              <p:nvPr/>
            </p:nvSpPr>
            <p:spPr>
              <a:xfrm>
                <a:off x="5818327" y="3187007"/>
                <a:ext cx="3960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2679B16-C395-CE9D-7ED5-D7DC40E75A42}"/>
                  </a:ext>
                </a:extLst>
              </p:cNvPr>
              <p:cNvSpPr/>
              <p:nvPr/>
            </p:nvSpPr>
            <p:spPr>
              <a:xfrm>
                <a:off x="6819115" y="3187007"/>
                <a:ext cx="5040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1F6769C9-F204-B515-607B-631C629334B8}"/>
                  </a:ext>
                </a:extLst>
              </p:cNvPr>
              <p:cNvCxnSpPr>
                <a:cxnSpLocks/>
                <a:stCxn id="82" idx="3"/>
                <a:endCxn id="83" idx="1"/>
              </p:cNvCxnSpPr>
              <p:nvPr/>
            </p:nvCxnSpPr>
            <p:spPr>
              <a:xfrm>
                <a:off x="5352974" y="3205007"/>
                <a:ext cx="465353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B4483C28-BD7F-370D-AEFD-AE5C2FD38C96}"/>
                  </a:ext>
                </a:extLst>
              </p:cNvPr>
              <p:cNvCxnSpPr>
                <a:cxnSpLocks/>
                <a:stCxn id="83" idx="3"/>
                <a:endCxn id="84" idx="1"/>
              </p:cNvCxnSpPr>
              <p:nvPr/>
            </p:nvCxnSpPr>
            <p:spPr>
              <a:xfrm>
                <a:off x="6214327" y="3205007"/>
                <a:ext cx="604788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9F4B5E0-4377-0094-054B-BEAC213C9ACD}"/>
                </a:ext>
              </a:extLst>
            </p:cNvPr>
            <p:cNvGrpSpPr/>
            <p:nvPr/>
          </p:nvGrpSpPr>
          <p:grpSpPr>
            <a:xfrm>
              <a:off x="4801302" y="4358574"/>
              <a:ext cx="2690141" cy="36000"/>
              <a:chOff x="4705350" y="4182987"/>
              <a:chExt cx="2690141" cy="36000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914DB5A-8211-94D4-E534-327EAEB95989}"/>
                  </a:ext>
                </a:extLst>
              </p:cNvPr>
              <p:cNvSpPr/>
              <p:nvPr/>
            </p:nvSpPr>
            <p:spPr>
              <a:xfrm>
                <a:off x="4705350" y="4182987"/>
                <a:ext cx="6480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185600B-D03F-03A8-81B3-03DCBDF13186}"/>
                  </a:ext>
                </a:extLst>
              </p:cNvPr>
              <p:cNvSpPr/>
              <p:nvPr/>
            </p:nvSpPr>
            <p:spPr>
              <a:xfrm>
                <a:off x="6819491" y="4182987"/>
                <a:ext cx="5760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2FFB8D91-CE27-C233-D7B8-A317B925E9C5}"/>
                  </a:ext>
                </a:extLst>
              </p:cNvPr>
              <p:cNvCxnSpPr>
                <a:cxnSpLocks/>
                <a:stCxn id="86" idx="3"/>
                <a:endCxn id="87" idx="1"/>
              </p:cNvCxnSpPr>
              <p:nvPr/>
            </p:nvCxnSpPr>
            <p:spPr>
              <a:xfrm>
                <a:off x="5353350" y="4200987"/>
                <a:ext cx="1466141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36E58E6-9838-ADA0-429E-34B0232A9067}"/>
                </a:ext>
              </a:extLst>
            </p:cNvPr>
            <p:cNvGrpSpPr/>
            <p:nvPr/>
          </p:nvGrpSpPr>
          <p:grpSpPr>
            <a:xfrm>
              <a:off x="4803081" y="4810759"/>
              <a:ext cx="2628941" cy="36000"/>
              <a:chOff x="4807722" y="4490956"/>
              <a:chExt cx="2628941" cy="36000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8E98690-9272-181E-7BBD-F34E650697E3}"/>
                  </a:ext>
                </a:extLst>
              </p:cNvPr>
              <p:cNvGrpSpPr/>
              <p:nvPr/>
            </p:nvGrpSpPr>
            <p:grpSpPr>
              <a:xfrm>
                <a:off x="4807722" y="4490956"/>
                <a:ext cx="2628941" cy="36000"/>
                <a:chOff x="4705350" y="1578139"/>
                <a:chExt cx="2628941" cy="36000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63AC83F1-F24A-3DC6-1090-09A415E13172}"/>
                    </a:ext>
                  </a:extLst>
                </p:cNvPr>
                <p:cNvSpPr/>
                <p:nvPr/>
              </p:nvSpPr>
              <p:spPr>
                <a:xfrm>
                  <a:off x="4705350" y="1578139"/>
                  <a:ext cx="648000" cy="36000"/>
                </a:xfrm>
                <a:prstGeom prst="rect">
                  <a:avLst/>
                </a:prstGeom>
                <a:solidFill>
                  <a:srgbClr val="0047AB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D96DC59E-BB20-DAE4-B5AA-EA35B296A795}"/>
                    </a:ext>
                  </a:extLst>
                </p:cNvPr>
                <p:cNvSpPr/>
                <p:nvPr/>
              </p:nvSpPr>
              <p:spPr>
                <a:xfrm>
                  <a:off x="6819491" y="1578139"/>
                  <a:ext cx="514800" cy="36000"/>
                </a:xfrm>
                <a:prstGeom prst="rect">
                  <a:avLst/>
                </a:prstGeom>
                <a:solidFill>
                  <a:srgbClr val="0047AB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endParaRPr lang="en-US" sz="1600"/>
                </a:p>
              </p:txBody>
            </p:sp>
          </p:grp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EDC2B81-C858-0823-07A1-292C7AEB2B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5274" y="4500217"/>
                <a:ext cx="1466141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CAEED10-1597-14D8-0F7F-07055204E184}"/>
              </a:ext>
            </a:extLst>
          </p:cNvPr>
          <p:cNvGrpSpPr/>
          <p:nvPr/>
        </p:nvGrpSpPr>
        <p:grpSpPr>
          <a:xfrm>
            <a:off x="4810450" y="4397391"/>
            <a:ext cx="2690141" cy="36000"/>
            <a:chOff x="4708525" y="1578139"/>
            <a:chExt cx="2690141" cy="36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BB8FBB2-7784-5FC0-CEA2-6F747DD1EDA6}"/>
                </a:ext>
              </a:extLst>
            </p:cNvPr>
            <p:cNvSpPr/>
            <p:nvPr/>
          </p:nvSpPr>
          <p:spPr>
            <a:xfrm>
              <a:off x="4708525" y="1578139"/>
              <a:ext cx="648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5E298DC-0574-0E35-B6DA-EC6B21352CCE}"/>
                </a:ext>
              </a:extLst>
            </p:cNvPr>
            <p:cNvSpPr/>
            <p:nvPr/>
          </p:nvSpPr>
          <p:spPr>
            <a:xfrm>
              <a:off x="6822666" y="1578139"/>
              <a:ext cx="576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3DD58AC-8345-01E6-3C71-7A6108FDE5D6}"/>
              </a:ext>
            </a:extLst>
          </p:cNvPr>
          <p:cNvCxnSpPr>
            <a:cxnSpLocks/>
            <a:stCxn id="77" idx="3"/>
            <a:endCxn id="81" idx="1"/>
          </p:cNvCxnSpPr>
          <p:nvPr/>
        </p:nvCxnSpPr>
        <p:spPr>
          <a:xfrm>
            <a:off x="5458450" y="4415391"/>
            <a:ext cx="1466141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856E30F-8381-9BE4-E36B-39ED57E9E555}"/>
              </a:ext>
            </a:extLst>
          </p:cNvPr>
          <p:cNvCxnSpPr>
            <a:cxnSpLocks/>
          </p:cNvCxnSpPr>
          <p:nvPr/>
        </p:nvCxnSpPr>
        <p:spPr>
          <a:xfrm>
            <a:off x="5457009" y="4335625"/>
            <a:ext cx="0" cy="223524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C7D87A2-F64E-995D-4748-DD0AB537AC05}"/>
              </a:ext>
            </a:extLst>
          </p:cNvPr>
          <p:cNvCxnSpPr>
            <a:cxnSpLocks/>
          </p:cNvCxnSpPr>
          <p:nvPr/>
        </p:nvCxnSpPr>
        <p:spPr>
          <a:xfrm>
            <a:off x="6922237" y="4339186"/>
            <a:ext cx="0" cy="223524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DD261CE-A2D2-E8BF-F0DC-6B68CD72867E}"/>
              </a:ext>
            </a:extLst>
          </p:cNvPr>
          <p:cNvSpPr txBox="1"/>
          <p:nvPr/>
        </p:nvSpPr>
        <p:spPr>
          <a:xfrm>
            <a:off x="5304563" y="4480884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B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6BCDAD3-DB23-3E81-76DF-22B003089C82}"/>
              </a:ext>
            </a:extLst>
          </p:cNvPr>
          <p:cNvSpPr txBox="1"/>
          <p:nvPr/>
        </p:nvSpPr>
        <p:spPr>
          <a:xfrm>
            <a:off x="6780656" y="4480884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E6B9475-D83B-49D3-9CF2-2DA33EEF0BB2}"/>
              </a:ext>
            </a:extLst>
          </p:cNvPr>
          <p:cNvSpPr txBox="1"/>
          <p:nvPr/>
        </p:nvSpPr>
        <p:spPr>
          <a:xfrm>
            <a:off x="3955216" y="4342384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47AB"/>
                </a:solidFill>
              </a:rPr>
              <a:t>tr_3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31CEBDD-5418-DB74-3724-F809CE4A5A21}"/>
              </a:ext>
            </a:extLst>
          </p:cNvPr>
          <p:cNvGrpSpPr/>
          <p:nvPr/>
        </p:nvGrpSpPr>
        <p:grpSpPr>
          <a:xfrm>
            <a:off x="4807722" y="4490956"/>
            <a:ext cx="2628941" cy="36000"/>
            <a:chOff x="4810897" y="4490956"/>
            <a:chExt cx="2628941" cy="36000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65988E58-1777-8185-EACC-1277F14F59AE}"/>
                </a:ext>
              </a:extLst>
            </p:cNvPr>
            <p:cNvGrpSpPr/>
            <p:nvPr/>
          </p:nvGrpSpPr>
          <p:grpSpPr>
            <a:xfrm>
              <a:off x="4810897" y="4490956"/>
              <a:ext cx="2628941" cy="36000"/>
              <a:chOff x="4708525" y="1578139"/>
              <a:chExt cx="2628941" cy="36000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1F8D9EB-7CFE-360D-BE77-70FFEBFEB37E}"/>
                  </a:ext>
                </a:extLst>
              </p:cNvPr>
              <p:cNvSpPr/>
              <p:nvPr/>
            </p:nvSpPr>
            <p:spPr>
              <a:xfrm>
                <a:off x="4708525" y="1578139"/>
                <a:ext cx="6480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BA3FC70A-F0BF-9DE1-DB71-A8F85B2587FF}"/>
                  </a:ext>
                </a:extLst>
              </p:cNvPr>
              <p:cNvSpPr/>
              <p:nvPr/>
            </p:nvSpPr>
            <p:spPr>
              <a:xfrm>
                <a:off x="6822666" y="1578139"/>
                <a:ext cx="5148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</p:grp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4AFAEF9-E160-7D33-0F16-A4C628D34E2D}"/>
                </a:ext>
              </a:extLst>
            </p:cNvPr>
            <p:cNvCxnSpPr>
              <a:cxnSpLocks/>
            </p:cNvCxnSpPr>
            <p:nvPr/>
          </p:nvCxnSpPr>
          <p:spPr>
            <a:xfrm>
              <a:off x="5458449" y="4500217"/>
              <a:ext cx="1466141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323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5" grpId="0" animBg="1"/>
      <p:bldP spid="66" grpId="0" animBg="1"/>
      <p:bldP spid="301" grpId="0"/>
      <p:bldP spid="302" grpId="0"/>
      <p:bldP spid="303" grpId="0"/>
      <p:bldP spid="304" grpId="0"/>
      <p:bldP spid="305" grpId="0"/>
      <p:bldP spid="306" grpId="0"/>
      <p:bldP spid="307" grpId="0"/>
      <p:bldP spid="308" grpId="0"/>
      <p:bldP spid="311" grpId="0"/>
      <p:bldP spid="312" grpId="0"/>
      <p:bldP spid="5" grpId="0" animBg="1"/>
      <p:bldP spid="23" grpId="0" animBg="1"/>
      <p:bldP spid="97" grpId="0"/>
      <p:bldP spid="99" grpId="0"/>
      <p:bldP spid="1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CCE60-CFA7-DE44-08FE-283776D59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37CA595-795D-16B0-755D-59973106CDC5}"/>
              </a:ext>
            </a:extLst>
          </p:cNvPr>
          <p:cNvSpPr txBox="1"/>
          <p:nvPr/>
        </p:nvSpPr>
        <p:spPr>
          <a:xfrm>
            <a:off x="3745968" y="830245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rgbClr val="0047AB"/>
                </a:solidFill>
              </a:rPr>
              <a:t>gene_A</a:t>
            </a:r>
            <a:endParaRPr lang="en-US" sz="1400" b="1" dirty="0">
              <a:solidFill>
                <a:srgbClr val="0047AB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318AA7-68B2-EC09-99D3-86689A2B3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7623" y="4904305"/>
            <a:ext cx="2057400" cy="274637"/>
          </a:xfrm>
        </p:spPr>
        <p:txBody>
          <a:bodyPr wrap="none" anchor="ctr"/>
          <a:lstStyle/>
          <a:p>
            <a:fld id="{38FB3DE5-0BF2-9949-8E8E-62041A1EAFC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115FFE-1828-C9FF-DB4A-F1EB464F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 anchor="ctr"/>
          <a:lstStyle/>
          <a:p>
            <a:r>
              <a:rPr lang="en-US" sz="2000" dirty="0"/>
              <a:t>Reconstruction from sample reads</a:t>
            </a:r>
          </a:p>
        </p:txBody>
      </p:sp>
      <p:sp>
        <p:nvSpPr>
          <p:cNvPr id="18" name="Text 5">
            <a:extLst>
              <a:ext uri="{FF2B5EF4-FFF2-40B4-BE49-F238E27FC236}">
                <a16:creationId xmlns:a16="http://schemas.microsoft.com/office/drawing/2014/main" id="{F61B5E44-7535-A9B2-C5F3-91429F86887D}"/>
              </a:ext>
            </a:extLst>
          </p:cNvPr>
          <p:cNvSpPr/>
          <p:nvPr/>
        </p:nvSpPr>
        <p:spPr>
          <a:xfrm>
            <a:off x="285749" y="878114"/>
            <a:ext cx="1740861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400" b="1" dirty="0">
                <a:solidFill>
                  <a:srgbClr val="0047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Reads → transcripts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003BE1-579C-3B39-EDD5-EBF3CF5BBEAC}"/>
              </a:ext>
            </a:extLst>
          </p:cNvPr>
          <p:cNvGrpSpPr/>
          <p:nvPr/>
        </p:nvGrpSpPr>
        <p:grpSpPr>
          <a:xfrm>
            <a:off x="4712025" y="3045902"/>
            <a:ext cx="2719741" cy="36000"/>
            <a:chOff x="4606925" y="1578139"/>
            <a:chExt cx="2719741" cy="36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3A199D-090F-0D83-2823-1CDE4A566FC8}"/>
                </a:ext>
              </a:extLst>
            </p:cNvPr>
            <p:cNvSpPr/>
            <p:nvPr/>
          </p:nvSpPr>
          <p:spPr>
            <a:xfrm>
              <a:off x="4606925" y="1578139"/>
              <a:ext cx="504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0D36209-A211-A501-4044-F1EB7A2DD0A4}"/>
                </a:ext>
              </a:extLst>
            </p:cNvPr>
            <p:cNvSpPr/>
            <p:nvPr/>
          </p:nvSpPr>
          <p:spPr>
            <a:xfrm>
              <a:off x="5821878" y="1578139"/>
              <a:ext cx="396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97DD4B8-353F-E130-F21B-400C4D7A3A9D}"/>
                </a:ext>
              </a:extLst>
            </p:cNvPr>
            <p:cNvSpPr/>
            <p:nvPr/>
          </p:nvSpPr>
          <p:spPr>
            <a:xfrm>
              <a:off x="6822666" y="1578139"/>
              <a:ext cx="504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4D6E2FB-1196-CED0-6ABC-169E3CBAA952}"/>
              </a:ext>
            </a:extLst>
          </p:cNvPr>
          <p:cNvGrpSpPr/>
          <p:nvPr/>
        </p:nvGrpSpPr>
        <p:grpSpPr>
          <a:xfrm>
            <a:off x="4677100" y="3140960"/>
            <a:ext cx="2754666" cy="36000"/>
            <a:chOff x="4572000" y="1578139"/>
            <a:chExt cx="2754666" cy="36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E482E9C-1DFA-33E3-DEF2-4A29597478A7}"/>
                </a:ext>
              </a:extLst>
            </p:cNvPr>
            <p:cNvSpPr/>
            <p:nvPr/>
          </p:nvSpPr>
          <p:spPr>
            <a:xfrm>
              <a:off x="4572000" y="1578139"/>
              <a:ext cx="540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3AF46D5-CDCB-D82B-6E22-924B4F96EC3D}"/>
                </a:ext>
              </a:extLst>
            </p:cNvPr>
            <p:cNvSpPr/>
            <p:nvPr/>
          </p:nvSpPr>
          <p:spPr>
            <a:xfrm>
              <a:off x="5821878" y="1578139"/>
              <a:ext cx="396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531F176-821F-B49F-1281-52DC353F4EEF}"/>
                </a:ext>
              </a:extLst>
            </p:cNvPr>
            <p:cNvSpPr/>
            <p:nvPr/>
          </p:nvSpPr>
          <p:spPr>
            <a:xfrm>
              <a:off x="6822666" y="1578139"/>
              <a:ext cx="504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E787DC4-4020-738F-678F-745689F67E80}"/>
              </a:ext>
            </a:extLst>
          </p:cNvPr>
          <p:cNvGrpSpPr/>
          <p:nvPr/>
        </p:nvGrpSpPr>
        <p:grpSpPr>
          <a:xfrm>
            <a:off x="4607250" y="2953486"/>
            <a:ext cx="2788516" cy="36000"/>
            <a:chOff x="4502150" y="1578139"/>
            <a:chExt cx="2788516" cy="36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E029C5F-9BF8-7811-A7F7-B776BF485A0C}"/>
                </a:ext>
              </a:extLst>
            </p:cNvPr>
            <p:cNvSpPr/>
            <p:nvPr/>
          </p:nvSpPr>
          <p:spPr>
            <a:xfrm>
              <a:off x="4502150" y="1578139"/>
              <a:ext cx="612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8EFC188-C650-5682-42D3-9438FF1D344E}"/>
                </a:ext>
              </a:extLst>
            </p:cNvPr>
            <p:cNvSpPr/>
            <p:nvPr/>
          </p:nvSpPr>
          <p:spPr>
            <a:xfrm>
              <a:off x="5821878" y="1578139"/>
              <a:ext cx="396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1D6D57F-2221-A1EF-F1C7-CEB7701169C4}"/>
                </a:ext>
              </a:extLst>
            </p:cNvPr>
            <p:cNvSpPr/>
            <p:nvPr/>
          </p:nvSpPr>
          <p:spPr>
            <a:xfrm>
              <a:off x="6822666" y="1578139"/>
              <a:ext cx="468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7B4530E-C8C7-75B3-9558-99EAFA64A1FC}"/>
              </a:ext>
            </a:extLst>
          </p:cNvPr>
          <p:cNvCxnSpPr>
            <a:cxnSpLocks/>
          </p:cNvCxnSpPr>
          <p:nvPr/>
        </p:nvCxnSpPr>
        <p:spPr>
          <a:xfrm>
            <a:off x="5217100" y="2896472"/>
            <a:ext cx="0" cy="435585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7DE5467-95BF-9559-C722-B3C175BFFE61}"/>
              </a:ext>
            </a:extLst>
          </p:cNvPr>
          <p:cNvGrpSpPr/>
          <p:nvPr/>
        </p:nvGrpSpPr>
        <p:grpSpPr>
          <a:xfrm>
            <a:off x="4677100" y="3233918"/>
            <a:ext cx="2826666" cy="36000"/>
            <a:chOff x="4572000" y="1578139"/>
            <a:chExt cx="2826666" cy="36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47D314C-DEBA-CD33-9EF7-99A801B7494F}"/>
                </a:ext>
              </a:extLst>
            </p:cNvPr>
            <p:cNvSpPr/>
            <p:nvPr/>
          </p:nvSpPr>
          <p:spPr>
            <a:xfrm>
              <a:off x="4572000" y="1578139"/>
              <a:ext cx="540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959618F-249B-04C0-AF49-7AAE195E33F0}"/>
                </a:ext>
              </a:extLst>
            </p:cNvPr>
            <p:cNvSpPr/>
            <p:nvPr/>
          </p:nvSpPr>
          <p:spPr>
            <a:xfrm>
              <a:off x="5821878" y="1578139"/>
              <a:ext cx="396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773C87E-14B8-E5EC-6326-38D6378AA06F}"/>
                </a:ext>
              </a:extLst>
            </p:cNvPr>
            <p:cNvSpPr/>
            <p:nvPr/>
          </p:nvSpPr>
          <p:spPr>
            <a:xfrm>
              <a:off x="6822666" y="1578139"/>
              <a:ext cx="576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AC0E844-D676-E38F-01F8-277302A65321}"/>
              </a:ext>
            </a:extLst>
          </p:cNvPr>
          <p:cNvCxnSpPr>
            <a:cxnSpLocks/>
          </p:cNvCxnSpPr>
          <p:nvPr/>
        </p:nvCxnSpPr>
        <p:spPr>
          <a:xfrm>
            <a:off x="5457989" y="3694927"/>
            <a:ext cx="0" cy="327261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DC64D06-6BDF-991A-ADE0-CEBA0A4524A9}"/>
              </a:ext>
            </a:extLst>
          </p:cNvPr>
          <p:cNvCxnSpPr>
            <a:cxnSpLocks/>
          </p:cNvCxnSpPr>
          <p:nvPr/>
        </p:nvCxnSpPr>
        <p:spPr>
          <a:xfrm>
            <a:off x="5923680" y="2897652"/>
            <a:ext cx="0" cy="435585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E8FF7E8-5CF9-D02B-8760-A48FBEFC27C7}"/>
              </a:ext>
            </a:extLst>
          </p:cNvPr>
          <p:cNvCxnSpPr>
            <a:cxnSpLocks/>
          </p:cNvCxnSpPr>
          <p:nvPr/>
        </p:nvCxnSpPr>
        <p:spPr>
          <a:xfrm>
            <a:off x="6325462" y="2897652"/>
            <a:ext cx="0" cy="435585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CECE82F-D7B1-6999-E041-20A622670766}"/>
              </a:ext>
            </a:extLst>
          </p:cNvPr>
          <p:cNvCxnSpPr>
            <a:cxnSpLocks/>
          </p:cNvCxnSpPr>
          <p:nvPr/>
        </p:nvCxnSpPr>
        <p:spPr>
          <a:xfrm>
            <a:off x="6925826" y="2897643"/>
            <a:ext cx="0" cy="435585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8D56536-043B-7FDA-EB4B-8824CA3ED71D}"/>
              </a:ext>
            </a:extLst>
          </p:cNvPr>
          <p:cNvGrpSpPr/>
          <p:nvPr/>
        </p:nvGrpSpPr>
        <p:grpSpPr>
          <a:xfrm>
            <a:off x="4810450" y="3748859"/>
            <a:ext cx="2690141" cy="36000"/>
            <a:chOff x="4708525" y="1578139"/>
            <a:chExt cx="2690141" cy="360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D28AEA3-8188-3E7B-71AF-133435688EE1}"/>
                </a:ext>
              </a:extLst>
            </p:cNvPr>
            <p:cNvSpPr/>
            <p:nvPr/>
          </p:nvSpPr>
          <p:spPr>
            <a:xfrm>
              <a:off x="4708525" y="1578139"/>
              <a:ext cx="648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EC149A0-5D53-E865-16E7-6F6074A75336}"/>
                </a:ext>
              </a:extLst>
            </p:cNvPr>
            <p:cNvSpPr/>
            <p:nvPr/>
          </p:nvSpPr>
          <p:spPr>
            <a:xfrm>
              <a:off x="5821878" y="1578139"/>
              <a:ext cx="396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942652F-0F59-4BC5-07FC-9C93273ADA72}"/>
                </a:ext>
              </a:extLst>
            </p:cNvPr>
            <p:cNvSpPr/>
            <p:nvPr/>
          </p:nvSpPr>
          <p:spPr>
            <a:xfrm>
              <a:off x="6822666" y="1578139"/>
              <a:ext cx="576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4DC2331-7068-27BA-BE79-E2613C4A40A6}"/>
              </a:ext>
            </a:extLst>
          </p:cNvPr>
          <p:cNvGrpSpPr/>
          <p:nvPr/>
        </p:nvGrpSpPr>
        <p:grpSpPr>
          <a:xfrm>
            <a:off x="4774163" y="3841501"/>
            <a:ext cx="2654428" cy="36000"/>
            <a:chOff x="4672238" y="1578139"/>
            <a:chExt cx="2654428" cy="3600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3017CF6-437A-E0DE-CC73-C006550BD559}"/>
                </a:ext>
              </a:extLst>
            </p:cNvPr>
            <p:cNvSpPr/>
            <p:nvPr/>
          </p:nvSpPr>
          <p:spPr>
            <a:xfrm>
              <a:off x="4672238" y="1578139"/>
              <a:ext cx="684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9191E93-27F7-8FFE-54DB-E765FA0A778C}"/>
                </a:ext>
              </a:extLst>
            </p:cNvPr>
            <p:cNvSpPr/>
            <p:nvPr/>
          </p:nvSpPr>
          <p:spPr>
            <a:xfrm>
              <a:off x="5821878" y="1578139"/>
              <a:ext cx="396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47DD0D1-8AF1-BEA9-5887-EFBE489F0E73}"/>
                </a:ext>
              </a:extLst>
            </p:cNvPr>
            <p:cNvSpPr/>
            <p:nvPr/>
          </p:nvSpPr>
          <p:spPr>
            <a:xfrm>
              <a:off x="6822666" y="1578139"/>
              <a:ext cx="504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38F8EF3-037C-EB1C-A452-A8810AA2B20E}"/>
              </a:ext>
            </a:extLst>
          </p:cNvPr>
          <p:cNvGrpSpPr/>
          <p:nvPr/>
        </p:nvGrpSpPr>
        <p:grpSpPr>
          <a:xfrm>
            <a:off x="4810074" y="3932001"/>
            <a:ext cx="2618141" cy="36000"/>
            <a:chOff x="4708525" y="1578139"/>
            <a:chExt cx="2618141" cy="3600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D903717-03C7-BAB7-6625-651439F0FD45}"/>
                </a:ext>
              </a:extLst>
            </p:cNvPr>
            <p:cNvSpPr/>
            <p:nvPr/>
          </p:nvSpPr>
          <p:spPr>
            <a:xfrm>
              <a:off x="4708525" y="1578139"/>
              <a:ext cx="648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BCF59D8-25BC-A354-714C-56C39B748F5A}"/>
                </a:ext>
              </a:extLst>
            </p:cNvPr>
            <p:cNvSpPr/>
            <p:nvPr/>
          </p:nvSpPr>
          <p:spPr>
            <a:xfrm>
              <a:off x="5821878" y="1578139"/>
              <a:ext cx="396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0DE0030-8F6C-76CC-D49C-89B77C997783}"/>
                </a:ext>
              </a:extLst>
            </p:cNvPr>
            <p:cNvSpPr/>
            <p:nvPr/>
          </p:nvSpPr>
          <p:spPr>
            <a:xfrm>
              <a:off x="6822666" y="1578139"/>
              <a:ext cx="504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4C6FE55-4532-EF9A-A1EF-E292D537519F}"/>
              </a:ext>
            </a:extLst>
          </p:cNvPr>
          <p:cNvGrpSpPr/>
          <p:nvPr/>
        </p:nvGrpSpPr>
        <p:grpSpPr>
          <a:xfrm>
            <a:off x="4810450" y="4397391"/>
            <a:ext cx="2690141" cy="36000"/>
            <a:chOff x="4708525" y="1578139"/>
            <a:chExt cx="2690141" cy="36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0A93312-5565-27C9-F541-A85D050BE2FC}"/>
                </a:ext>
              </a:extLst>
            </p:cNvPr>
            <p:cNvSpPr/>
            <p:nvPr/>
          </p:nvSpPr>
          <p:spPr>
            <a:xfrm>
              <a:off x="4708525" y="1578139"/>
              <a:ext cx="648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74073FA-C537-A470-7E94-BD35909315CF}"/>
                </a:ext>
              </a:extLst>
            </p:cNvPr>
            <p:cNvSpPr/>
            <p:nvPr/>
          </p:nvSpPr>
          <p:spPr>
            <a:xfrm>
              <a:off x="6822666" y="1578139"/>
              <a:ext cx="576000" cy="36000"/>
            </a:xfrm>
            <a:prstGeom prst="rect">
              <a:avLst/>
            </a:prstGeom>
            <a:solidFill>
              <a:srgbClr val="0047AB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F49CF890-1CE6-DE13-A4B1-751854F45950}"/>
              </a:ext>
            </a:extLst>
          </p:cNvPr>
          <p:cNvSpPr/>
          <p:nvPr/>
        </p:nvSpPr>
        <p:spPr>
          <a:xfrm>
            <a:off x="7865238" y="684444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Aft>
                <a:spcPts val="756"/>
              </a:spcAft>
            </a:pPr>
            <a:r>
              <a:rPr lang="en-US" sz="1000" dirty="0"/>
              <a:t>Transcriptome reconstruction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B29B471-50D7-64D1-2C34-F26A4A6D0486}"/>
              </a:ext>
            </a:extLst>
          </p:cNvPr>
          <p:cNvSpPr/>
          <p:nvPr/>
        </p:nvSpPr>
        <p:spPr>
          <a:xfrm>
            <a:off x="7865238" y="2018653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000" dirty="0"/>
              <a:t>Gene model characteristics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5A29DA1-708A-1E52-1780-0AB9F41CB03B}"/>
              </a:ext>
            </a:extLst>
          </p:cNvPr>
          <p:cNvSpPr/>
          <p:nvPr/>
        </p:nvSpPr>
        <p:spPr>
          <a:xfrm>
            <a:off x="7865238" y="2629355"/>
            <a:ext cx="1116000" cy="360000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GB" sz="1000" dirty="0"/>
              <a:t>Alternative splicing analysis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B01C028-4D78-9287-4240-06DF464D1178}"/>
              </a:ext>
            </a:extLst>
          </p:cNvPr>
          <p:cNvSpPr txBox="1"/>
          <p:nvPr/>
        </p:nvSpPr>
        <p:spPr>
          <a:xfrm>
            <a:off x="7865238" y="1112628"/>
            <a:ext cx="1116000" cy="7232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>
              <a:buClr>
                <a:srgbClr val="FF8C00"/>
              </a:buClr>
              <a:buSzPct val="150000"/>
              <a:buFont typeface="System Font Regular"/>
              <a:buChar char="-"/>
            </a:pPr>
            <a:r>
              <a:rPr lang="en-US" sz="900" dirty="0">
                <a:solidFill>
                  <a:srgbClr val="FF8C00"/>
                </a:solidFill>
              </a:rPr>
              <a:t>Transcript identification</a:t>
            </a:r>
          </a:p>
          <a:p>
            <a:pPr marL="171450" indent="-171450">
              <a:spcBef>
                <a:spcPts val="600"/>
              </a:spcBef>
              <a:buClr>
                <a:srgbClr val="FF8C00"/>
              </a:buClr>
              <a:buSzPct val="150000"/>
              <a:buFont typeface="System Font Regular"/>
              <a:buChar char="-"/>
            </a:pPr>
            <a:r>
              <a:rPr lang="en-US" sz="900" dirty="0">
                <a:solidFill>
                  <a:srgbClr val="FF8C00"/>
                </a:solidFill>
              </a:rPr>
              <a:t>Transcript quantification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0B5C92A-E090-D8DC-D7EC-02C67782847F}"/>
              </a:ext>
            </a:extLst>
          </p:cNvPr>
          <p:cNvSpPr/>
          <p:nvPr/>
        </p:nvSpPr>
        <p:spPr>
          <a:xfrm>
            <a:off x="7839363" y="1470714"/>
            <a:ext cx="1162512" cy="158851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EE7BEE6-065C-D2C5-9F3A-43755AA3087F}"/>
              </a:ext>
            </a:extLst>
          </p:cNvPr>
          <p:cNvCxnSpPr>
            <a:stCxn id="34" idx="3"/>
            <a:endCxn id="49" idx="1"/>
          </p:cNvCxnSpPr>
          <p:nvPr/>
        </p:nvCxnSpPr>
        <p:spPr>
          <a:xfrm>
            <a:off x="5219250" y="2971486"/>
            <a:ext cx="70772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E438B46-8C43-CEF2-5CC4-0BA3015C3236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6322978" y="2971486"/>
            <a:ext cx="60478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3381E6F-2E02-0290-16E8-8FED104A9230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5216025" y="3063902"/>
            <a:ext cx="710953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2FC4FCB-B1DA-36E6-A6FF-A7F9B5937B41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6322978" y="3063902"/>
            <a:ext cx="60478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E940269-9710-3746-2FCB-C35F94104D71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5217100" y="3158960"/>
            <a:ext cx="70987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72E8DCE-FFA9-5F06-3802-FDDC91227EA1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>
            <a:off x="6322978" y="3158960"/>
            <a:ext cx="60478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C53211D-2B04-AA91-B48F-AD3712413D0A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5217100" y="3251918"/>
            <a:ext cx="70987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666353B-935E-18EB-7A82-D3A890F0722C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6322978" y="3251918"/>
            <a:ext cx="60478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2FB5A72-D96A-A84C-26CE-27239FBDF967}"/>
              </a:ext>
            </a:extLst>
          </p:cNvPr>
          <p:cNvCxnSpPr>
            <a:cxnSpLocks/>
            <a:stCxn id="74" idx="3"/>
            <a:endCxn id="75" idx="1"/>
          </p:cNvCxnSpPr>
          <p:nvPr/>
        </p:nvCxnSpPr>
        <p:spPr>
          <a:xfrm>
            <a:off x="5458450" y="3766859"/>
            <a:ext cx="465353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42AFAA41-222C-1392-75CF-0CCAC7C135C8}"/>
              </a:ext>
            </a:extLst>
          </p:cNvPr>
          <p:cNvCxnSpPr>
            <a:cxnSpLocks/>
            <a:stCxn id="75" idx="3"/>
            <a:endCxn id="76" idx="1"/>
          </p:cNvCxnSpPr>
          <p:nvPr/>
        </p:nvCxnSpPr>
        <p:spPr>
          <a:xfrm>
            <a:off x="6319803" y="3766859"/>
            <a:ext cx="60478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7F3A7A3-C6F0-22B8-85C3-B666BCD2D6C2}"/>
              </a:ext>
            </a:extLst>
          </p:cNvPr>
          <p:cNvCxnSpPr>
            <a:cxnSpLocks/>
            <a:stCxn id="78" idx="3"/>
            <a:endCxn id="79" idx="1"/>
          </p:cNvCxnSpPr>
          <p:nvPr/>
        </p:nvCxnSpPr>
        <p:spPr>
          <a:xfrm>
            <a:off x="5458163" y="3859501"/>
            <a:ext cx="46564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3B3FE38-790F-4361-0CD9-919E4746BDC2}"/>
              </a:ext>
            </a:extLst>
          </p:cNvPr>
          <p:cNvCxnSpPr>
            <a:cxnSpLocks/>
            <a:stCxn id="79" idx="3"/>
            <a:endCxn id="80" idx="1"/>
          </p:cNvCxnSpPr>
          <p:nvPr/>
        </p:nvCxnSpPr>
        <p:spPr>
          <a:xfrm>
            <a:off x="6319803" y="3859501"/>
            <a:ext cx="60478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BC1F8EF-CF0C-0096-9EC2-6BB691A197C2}"/>
              </a:ext>
            </a:extLst>
          </p:cNvPr>
          <p:cNvCxnSpPr>
            <a:cxnSpLocks/>
            <a:stCxn id="82" idx="3"/>
            <a:endCxn id="83" idx="1"/>
          </p:cNvCxnSpPr>
          <p:nvPr/>
        </p:nvCxnSpPr>
        <p:spPr>
          <a:xfrm>
            <a:off x="5458074" y="3950001"/>
            <a:ext cx="465353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2470B6B-8B3E-A644-6D92-9576A6A12D43}"/>
              </a:ext>
            </a:extLst>
          </p:cNvPr>
          <p:cNvCxnSpPr>
            <a:cxnSpLocks/>
            <a:stCxn id="83" idx="3"/>
            <a:endCxn id="84" idx="1"/>
          </p:cNvCxnSpPr>
          <p:nvPr/>
        </p:nvCxnSpPr>
        <p:spPr>
          <a:xfrm>
            <a:off x="6319427" y="3950001"/>
            <a:ext cx="604788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A76E5FD-2655-B59C-69ED-3EE18DF97C4D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5458450" y="4415391"/>
            <a:ext cx="1466141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F4ACE8-5B7A-413B-4B47-CF076CE57A7A}"/>
              </a:ext>
            </a:extLst>
          </p:cNvPr>
          <p:cNvCxnSpPr>
            <a:cxnSpLocks/>
          </p:cNvCxnSpPr>
          <p:nvPr/>
        </p:nvCxnSpPr>
        <p:spPr>
          <a:xfrm>
            <a:off x="5457009" y="4335625"/>
            <a:ext cx="0" cy="223524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15C51F-45FA-80FE-5C11-456F81425995}"/>
              </a:ext>
            </a:extLst>
          </p:cNvPr>
          <p:cNvCxnSpPr>
            <a:cxnSpLocks/>
          </p:cNvCxnSpPr>
          <p:nvPr/>
        </p:nvCxnSpPr>
        <p:spPr>
          <a:xfrm>
            <a:off x="5923427" y="3695530"/>
            <a:ext cx="0" cy="327261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868FA0-4BA9-B216-03BF-CAE43A22D6A8}"/>
              </a:ext>
            </a:extLst>
          </p:cNvPr>
          <p:cNvCxnSpPr>
            <a:cxnSpLocks/>
          </p:cNvCxnSpPr>
          <p:nvPr/>
        </p:nvCxnSpPr>
        <p:spPr>
          <a:xfrm>
            <a:off x="6325209" y="3695530"/>
            <a:ext cx="0" cy="327261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5C561E-D091-3E54-4BB5-2AA9A29C63A2}"/>
              </a:ext>
            </a:extLst>
          </p:cNvPr>
          <p:cNvCxnSpPr>
            <a:cxnSpLocks/>
          </p:cNvCxnSpPr>
          <p:nvPr/>
        </p:nvCxnSpPr>
        <p:spPr>
          <a:xfrm>
            <a:off x="6924215" y="3693851"/>
            <a:ext cx="0" cy="327261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F229E4-DDB7-E1DE-D769-D83B0B7E47A2}"/>
              </a:ext>
            </a:extLst>
          </p:cNvPr>
          <p:cNvCxnSpPr>
            <a:cxnSpLocks/>
          </p:cNvCxnSpPr>
          <p:nvPr/>
        </p:nvCxnSpPr>
        <p:spPr>
          <a:xfrm>
            <a:off x="6922237" y="4339186"/>
            <a:ext cx="0" cy="223524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D7AF2D6-CDEC-24F6-9887-8F039E0B8746}"/>
              </a:ext>
            </a:extLst>
          </p:cNvPr>
          <p:cNvSpPr txBox="1"/>
          <p:nvPr/>
        </p:nvSpPr>
        <p:spPr>
          <a:xfrm>
            <a:off x="5063579" y="3254246"/>
            <a:ext cx="28725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1D8E5B-12B4-FE49-E5DB-0FF598F8F95D}"/>
              </a:ext>
            </a:extLst>
          </p:cNvPr>
          <p:cNvSpPr txBox="1"/>
          <p:nvPr/>
        </p:nvSpPr>
        <p:spPr>
          <a:xfrm>
            <a:off x="5758387" y="323440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1656780-0F7D-D2D0-90C2-A44A98A0A138}"/>
              </a:ext>
            </a:extLst>
          </p:cNvPr>
          <p:cNvSpPr txBox="1"/>
          <p:nvPr/>
        </p:nvSpPr>
        <p:spPr>
          <a:xfrm>
            <a:off x="6162564" y="323440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5462A0-E790-75D3-6646-4E0596F2E05A}"/>
              </a:ext>
            </a:extLst>
          </p:cNvPr>
          <p:cNvSpPr txBox="1"/>
          <p:nvPr/>
        </p:nvSpPr>
        <p:spPr>
          <a:xfrm>
            <a:off x="6770192" y="3234402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E9DF31-9B00-8506-E1D7-57F89480F50B}"/>
              </a:ext>
            </a:extLst>
          </p:cNvPr>
          <p:cNvSpPr txBox="1"/>
          <p:nvPr/>
        </p:nvSpPr>
        <p:spPr>
          <a:xfrm>
            <a:off x="5304563" y="393014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B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38BC9FB-AE1E-AD68-9C71-31D8854F1B00}"/>
              </a:ext>
            </a:extLst>
          </p:cNvPr>
          <p:cNvSpPr txBox="1"/>
          <p:nvPr/>
        </p:nvSpPr>
        <p:spPr>
          <a:xfrm>
            <a:off x="5768851" y="393014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C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A842C35-3012-1C51-2FF2-BAED201E9518}"/>
              </a:ext>
            </a:extLst>
          </p:cNvPr>
          <p:cNvSpPr txBox="1"/>
          <p:nvPr/>
        </p:nvSpPr>
        <p:spPr>
          <a:xfrm>
            <a:off x="6173028" y="393014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D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0CE6852-6575-31C1-868A-46CB4508EAE1}"/>
              </a:ext>
            </a:extLst>
          </p:cNvPr>
          <p:cNvSpPr txBox="1"/>
          <p:nvPr/>
        </p:nvSpPr>
        <p:spPr>
          <a:xfrm>
            <a:off x="6780656" y="393014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B62340D-4F1D-DF58-DAC9-D3F55A89E24D}"/>
              </a:ext>
            </a:extLst>
          </p:cNvPr>
          <p:cNvSpPr txBox="1"/>
          <p:nvPr/>
        </p:nvSpPr>
        <p:spPr>
          <a:xfrm>
            <a:off x="5304563" y="4480884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B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E33EEDC-235F-175E-97F1-23B22E0C9183}"/>
              </a:ext>
            </a:extLst>
          </p:cNvPr>
          <p:cNvSpPr txBox="1"/>
          <p:nvPr/>
        </p:nvSpPr>
        <p:spPr>
          <a:xfrm>
            <a:off x="6780656" y="4480884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E</a:t>
            </a:r>
          </a:p>
        </p:txBody>
      </p:sp>
      <p:sp>
        <p:nvSpPr>
          <p:cNvPr id="105" name="Shape 7">
            <a:extLst>
              <a:ext uri="{FF2B5EF4-FFF2-40B4-BE49-F238E27FC236}">
                <a16:creationId xmlns:a16="http://schemas.microsoft.com/office/drawing/2014/main" id="{AB7C5951-412B-B22E-A4C5-3FBA81541DD9}"/>
              </a:ext>
            </a:extLst>
          </p:cNvPr>
          <p:cNvSpPr>
            <a:spLocks noChangeAspect="1"/>
          </p:cNvSpPr>
          <p:nvPr/>
        </p:nvSpPr>
        <p:spPr>
          <a:xfrm>
            <a:off x="284154" y="1963153"/>
            <a:ext cx="108000" cy="108000"/>
          </a:xfrm>
          <a:prstGeom prst="ellipse">
            <a:avLst/>
          </a:prstGeom>
          <a:solidFill>
            <a:srgbClr val="FF8C00"/>
          </a:solidFill>
          <a:ln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D730C01-F812-8FBB-9F71-816B3C32D37B}"/>
              </a:ext>
            </a:extLst>
          </p:cNvPr>
          <p:cNvSpPr txBox="1"/>
          <p:nvPr/>
        </p:nvSpPr>
        <p:spPr>
          <a:xfrm>
            <a:off x="3955217" y="3727937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47AB"/>
                </a:solidFill>
              </a:rPr>
              <a:t>tr_2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567B4E2-F89E-0477-C7B0-CDA95674EEDA}"/>
              </a:ext>
            </a:extLst>
          </p:cNvPr>
          <p:cNvSpPr txBox="1"/>
          <p:nvPr/>
        </p:nvSpPr>
        <p:spPr>
          <a:xfrm>
            <a:off x="3955216" y="2983577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47AB"/>
                </a:solidFill>
              </a:rPr>
              <a:t>tr_1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F305875-197A-96F3-6729-96F6FE6A878C}"/>
              </a:ext>
            </a:extLst>
          </p:cNvPr>
          <p:cNvSpPr txBox="1"/>
          <p:nvPr/>
        </p:nvSpPr>
        <p:spPr>
          <a:xfrm>
            <a:off x="3955216" y="4342384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47AB"/>
                </a:solidFill>
              </a:rPr>
              <a:t>tr_3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CE82DA8-2B61-A841-B0D0-B3482E2BEAFC}"/>
              </a:ext>
            </a:extLst>
          </p:cNvPr>
          <p:cNvCxnSpPr>
            <a:cxnSpLocks/>
          </p:cNvCxnSpPr>
          <p:nvPr/>
        </p:nvCxnSpPr>
        <p:spPr>
          <a:xfrm>
            <a:off x="5217100" y="1198282"/>
            <a:ext cx="0" cy="435585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6BDDC942-EDF8-9169-A72F-C3E5D299A389}"/>
              </a:ext>
            </a:extLst>
          </p:cNvPr>
          <p:cNvCxnSpPr>
            <a:cxnSpLocks/>
          </p:cNvCxnSpPr>
          <p:nvPr/>
        </p:nvCxnSpPr>
        <p:spPr>
          <a:xfrm>
            <a:off x="5457989" y="1688838"/>
            <a:ext cx="0" cy="435585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F2ACE1C6-4A36-B5BB-5060-1A3EFF597D9A}"/>
              </a:ext>
            </a:extLst>
          </p:cNvPr>
          <p:cNvCxnSpPr>
            <a:cxnSpLocks/>
          </p:cNvCxnSpPr>
          <p:nvPr/>
        </p:nvCxnSpPr>
        <p:spPr>
          <a:xfrm>
            <a:off x="5923680" y="1204011"/>
            <a:ext cx="0" cy="933715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AF13207-9467-CD39-AFEF-8529694E7FB4}"/>
              </a:ext>
            </a:extLst>
          </p:cNvPr>
          <p:cNvCxnSpPr>
            <a:cxnSpLocks/>
          </p:cNvCxnSpPr>
          <p:nvPr/>
        </p:nvCxnSpPr>
        <p:spPr>
          <a:xfrm>
            <a:off x="6325462" y="1204011"/>
            <a:ext cx="0" cy="933715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1C6A3C6A-50C6-3B06-11C3-2996294373E7}"/>
              </a:ext>
            </a:extLst>
          </p:cNvPr>
          <p:cNvCxnSpPr>
            <a:cxnSpLocks/>
          </p:cNvCxnSpPr>
          <p:nvPr/>
        </p:nvCxnSpPr>
        <p:spPr>
          <a:xfrm>
            <a:off x="6925826" y="1204011"/>
            <a:ext cx="0" cy="933715"/>
          </a:xfrm>
          <a:prstGeom prst="line">
            <a:avLst/>
          </a:prstGeom>
          <a:ln w="9525">
            <a:solidFill>
              <a:srgbClr val="FF8C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7CD15762-D40D-07EE-1B02-C9F8C105C8BB}"/>
              </a:ext>
            </a:extLst>
          </p:cNvPr>
          <p:cNvSpPr txBox="1"/>
          <p:nvPr/>
        </p:nvSpPr>
        <p:spPr>
          <a:xfrm>
            <a:off x="5071364" y="962228"/>
            <a:ext cx="28725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A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E9185CB-9EAF-5B9A-AF2F-9DC149DCFFC4}"/>
              </a:ext>
            </a:extLst>
          </p:cNvPr>
          <p:cNvSpPr txBox="1"/>
          <p:nvPr/>
        </p:nvSpPr>
        <p:spPr>
          <a:xfrm>
            <a:off x="5301884" y="2060425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B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CB2205C-F2F5-0076-FA93-83D84E4FEB1D}"/>
              </a:ext>
            </a:extLst>
          </p:cNvPr>
          <p:cNvSpPr txBox="1"/>
          <p:nvPr/>
        </p:nvSpPr>
        <p:spPr>
          <a:xfrm>
            <a:off x="5766172" y="206042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C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0FCDD28-9EA2-8F6D-0A24-53DA7F9729B9}"/>
              </a:ext>
            </a:extLst>
          </p:cNvPr>
          <p:cNvSpPr txBox="1"/>
          <p:nvPr/>
        </p:nvSpPr>
        <p:spPr>
          <a:xfrm>
            <a:off x="6170349" y="206042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D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8F7791EB-2060-E665-82E6-54150323F2BD}"/>
              </a:ext>
            </a:extLst>
          </p:cNvPr>
          <p:cNvSpPr txBox="1"/>
          <p:nvPr/>
        </p:nvSpPr>
        <p:spPr>
          <a:xfrm>
            <a:off x="6777977" y="2060425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A6EDF638-3DED-2AFA-5847-927984F0A2DD}"/>
              </a:ext>
            </a:extLst>
          </p:cNvPr>
          <p:cNvSpPr txBox="1"/>
          <p:nvPr/>
        </p:nvSpPr>
        <p:spPr>
          <a:xfrm>
            <a:off x="5766172" y="942384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C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873D74E-B051-5E30-D58A-31AB62521E21}"/>
              </a:ext>
            </a:extLst>
          </p:cNvPr>
          <p:cNvSpPr txBox="1"/>
          <p:nvPr/>
        </p:nvSpPr>
        <p:spPr>
          <a:xfrm>
            <a:off x="6170349" y="942384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D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EE0F1AD-CBBC-A977-09DC-40072EAFC6DF}"/>
              </a:ext>
            </a:extLst>
          </p:cNvPr>
          <p:cNvSpPr txBox="1"/>
          <p:nvPr/>
        </p:nvSpPr>
        <p:spPr>
          <a:xfrm>
            <a:off x="6777977" y="942384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8C00"/>
                </a:solidFill>
              </a:rPr>
              <a:t>E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75E61C5-63E5-B3C4-58DB-56F4ADEA26BC}"/>
              </a:ext>
            </a:extLst>
          </p:cNvPr>
          <p:cNvCxnSpPr>
            <a:cxnSpLocks/>
          </p:cNvCxnSpPr>
          <p:nvPr/>
        </p:nvCxnSpPr>
        <p:spPr>
          <a:xfrm flipV="1">
            <a:off x="5217100" y="1069320"/>
            <a:ext cx="359999" cy="238682"/>
          </a:xfrm>
          <a:prstGeom prst="line">
            <a:avLst/>
          </a:prstGeom>
          <a:ln w="12700">
            <a:solidFill>
              <a:srgbClr val="0047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3DB48C92-3D5A-E077-8F0A-983F90831EBD}"/>
              </a:ext>
            </a:extLst>
          </p:cNvPr>
          <p:cNvCxnSpPr>
            <a:cxnSpLocks/>
          </p:cNvCxnSpPr>
          <p:nvPr/>
        </p:nvCxnSpPr>
        <p:spPr>
          <a:xfrm>
            <a:off x="5577099" y="1069320"/>
            <a:ext cx="349879" cy="238682"/>
          </a:xfrm>
          <a:prstGeom prst="line">
            <a:avLst/>
          </a:prstGeom>
          <a:ln w="12700">
            <a:solidFill>
              <a:srgbClr val="0047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F7F9738A-E41D-9227-0429-79FC2A0E5DDC}"/>
              </a:ext>
            </a:extLst>
          </p:cNvPr>
          <p:cNvCxnSpPr>
            <a:cxnSpLocks/>
          </p:cNvCxnSpPr>
          <p:nvPr/>
        </p:nvCxnSpPr>
        <p:spPr>
          <a:xfrm flipV="1">
            <a:off x="6322978" y="1069320"/>
            <a:ext cx="294712" cy="238682"/>
          </a:xfrm>
          <a:prstGeom prst="line">
            <a:avLst/>
          </a:prstGeom>
          <a:ln w="12700">
            <a:solidFill>
              <a:srgbClr val="0047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D638B52D-AD7A-593C-76AF-E7318FDD8753}"/>
              </a:ext>
            </a:extLst>
          </p:cNvPr>
          <p:cNvCxnSpPr>
            <a:cxnSpLocks/>
          </p:cNvCxnSpPr>
          <p:nvPr/>
        </p:nvCxnSpPr>
        <p:spPr>
          <a:xfrm>
            <a:off x="6617690" y="1069320"/>
            <a:ext cx="310076" cy="238682"/>
          </a:xfrm>
          <a:prstGeom prst="line">
            <a:avLst/>
          </a:prstGeom>
          <a:ln w="12700">
            <a:solidFill>
              <a:srgbClr val="0047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DF005D00-58D7-AB2B-A2F9-F76DFF3CD23F}"/>
              </a:ext>
            </a:extLst>
          </p:cNvPr>
          <p:cNvGrpSpPr/>
          <p:nvPr/>
        </p:nvGrpSpPr>
        <p:grpSpPr>
          <a:xfrm>
            <a:off x="3740829" y="1262995"/>
            <a:ext cx="3690937" cy="307777"/>
            <a:chOff x="3635729" y="1262995"/>
            <a:chExt cx="3690937" cy="307777"/>
          </a:xfrm>
        </p:grpSpPr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3588B65-A67D-9B81-A573-C2B2B6A42BCD}"/>
                </a:ext>
              </a:extLst>
            </p:cNvPr>
            <p:cNvSpPr txBox="1"/>
            <p:nvPr/>
          </p:nvSpPr>
          <p:spPr>
            <a:xfrm>
              <a:off x="3635729" y="1262995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47AB"/>
                  </a:solidFill>
                </a:rPr>
                <a:t>ref_tr_1</a:t>
              </a:r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8D8710A2-674A-B95D-9226-DB44D6857F41}"/>
                </a:ext>
              </a:extLst>
            </p:cNvPr>
            <p:cNvGrpSpPr/>
            <p:nvPr/>
          </p:nvGrpSpPr>
          <p:grpSpPr>
            <a:xfrm>
              <a:off x="4572000" y="1310003"/>
              <a:ext cx="2754666" cy="216000"/>
              <a:chOff x="4572000" y="1310003"/>
              <a:chExt cx="2754666" cy="216000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F96EF860-9DF2-64D1-B8A3-F0248BF8C8F1}"/>
                  </a:ext>
                </a:extLst>
              </p:cNvPr>
              <p:cNvSpPr/>
              <p:nvPr/>
            </p:nvSpPr>
            <p:spPr>
              <a:xfrm>
                <a:off x="4572000" y="1310003"/>
                <a:ext cx="540000" cy="216000"/>
              </a:xfrm>
              <a:prstGeom prst="rect">
                <a:avLst/>
              </a:prstGeom>
              <a:solidFill>
                <a:srgbClr val="0047AB">
                  <a:alpha val="69804"/>
                </a:srgbClr>
              </a:solidFill>
              <a:ln>
                <a:solidFill>
                  <a:srgbClr val="0047A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72D23FD2-F6B4-D72A-630A-469AA7386267}"/>
                  </a:ext>
                </a:extLst>
              </p:cNvPr>
              <p:cNvSpPr/>
              <p:nvPr/>
            </p:nvSpPr>
            <p:spPr>
              <a:xfrm>
                <a:off x="5821878" y="1310003"/>
                <a:ext cx="396000" cy="216000"/>
              </a:xfrm>
              <a:prstGeom prst="rect">
                <a:avLst/>
              </a:prstGeom>
              <a:solidFill>
                <a:srgbClr val="0047AB">
                  <a:alpha val="69804"/>
                </a:srgbClr>
              </a:solidFill>
              <a:ln>
                <a:solidFill>
                  <a:srgbClr val="0047A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7577800C-0C53-B5E1-8825-78BE98954E9A}"/>
                  </a:ext>
                </a:extLst>
              </p:cNvPr>
              <p:cNvSpPr/>
              <p:nvPr/>
            </p:nvSpPr>
            <p:spPr>
              <a:xfrm>
                <a:off x="6822666" y="1310003"/>
                <a:ext cx="504000" cy="216000"/>
              </a:xfrm>
              <a:prstGeom prst="rect">
                <a:avLst/>
              </a:prstGeom>
              <a:solidFill>
                <a:srgbClr val="0047AB">
                  <a:alpha val="69804"/>
                </a:srgbClr>
              </a:solidFill>
              <a:ln>
                <a:solidFill>
                  <a:srgbClr val="0047A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A6EA21DD-84EC-95C0-A47A-EE189EB3A0F1}"/>
                  </a:ext>
                </a:extLst>
              </p:cNvPr>
              <p:cNvCxnSpPr>
                <a:cxnSpLocks/>
                <a:stCxn id="187" idx="3"/>
                <a:endCxn id="188" idx="1"/>
              </p:cNvCxnSpPr>
              <p:nvPr/>
            </p:nvCxnSpPr>
            <p:spPr>
              <a:xfrm>
                <a:off x="5112000" y="1418003"/>
                <a:ext cx="709878" cy="0"/>
              </a:xfrm>
              <a:prstGeom prst="line">
                <a:avLst/>
              </a:prstGeom>
              <a:ln w="12700">
                <a:solidFill>
                  <a:srgbClr val="0047AB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13022AF-0211-01C7-20B6-CB7D14C586BF}"/>
                  </a:ext>
                </a:extLst>
              </p:cNvPr>
              <p:cNvCxnSpPr>
                <a:cxnSpLocks/>
                <a:stCxn id="189" idx="1"/>
                <a:endCxn id="188" idx="3"/>
              </p:cNvCxnSpPr>
              <p:nvPr/>
            </p:nvCxnSpPr>
            <p:spPr>
              <a:xfrm flipH="1">
                <a:off x="6217878" y="1418003"/>
                <a:ext cx="604788" cy="0"/>
              </a:xfrm>
              <a:prstGeom prst="line">
                <a:avLst/>
              </a:prstGeom>
              <a:ln w="12700">
                <a:solidFill>
                  <a:srgbClr val="0047AB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EB8A788-3248-2478-6A33-DEA5630F765E}"/>
              </a:ext>
            </a:extLst>
          </p:cNvPr>
          <p:cNvCxnSpPr>
            <a:cxnSpLocks/>
          </p:cNvCxnSpPr>
          <p:nvPr/>
        </p:nvCxnSpPr>
        <p:spPr>
          <a:xfrm flipV="1">
            <a:off x="5455164" y="1547476"/>
            <a:ext cx="231732" cy="238682"/>
          </a:xfrm>
          <a:prstGeom prst="line">
            <a:avLst/>
          </a:prstGeom>
          <a:ln w="12700">
            <a:solidFill>
              <a:srgbClr val="0047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191DA78-1FD9-2A6C-B602-3BC099625C15}"/>
              </a:ext>
            </a:extLst>
          </p:cNvPr>
          <p:cNvCxnSpPr>
            <a:cxnSpLocks/>
          </p:cNvCxnSpPr>
          <p:nvPr/>
        </p:nvCxnSpPr>
        <p:spPr>
          <a:xfrm>
            <a:off x="5686896" y="1547476"/>
            <a:ext cx="240082" cy="238682"/>
          </a:xfrm>
          <a:prstGeom prst="line">
            <a:avLst/>
          </a:prstGeom>
          <a:ln w="12700">
            <a:solidFill>
              <a:srgbClr val="0047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0A09A81D-FCDC-C260-1113-1A721910963B}"/>
              </a:ext>
            </a:extLst>
          </p:cNvPr>
          <p:cNvCxnSpPr>
            <a:cxnSpLocks/>
          </p:cNvCxnSpPr>
          <p:nvPr/>
        </p:nvCxnSpPr>
        <p:spPr>
          <a:xfrm flipV="1">
            <a:off x="6322978" y="1547476"/>
            <a:ext cx="294712" cy="238682"/>
          </a:xfrm>
          <a:prstGeom prst="line">
            <a:avLst/>
          </a:prstGeom>
          <a:ln w="12700">
            <a:solidFill>
              <a:srgbClr val="0047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73735F8-11C2-CEB0-50C5-1973C889D2EB}"/>
              </a:ext>
            </a:extLst>
          </p:cNvPr>
          <p:cNvCxnSpPr>
            <a:cxnSpLocks/>
          </p:cNvCxnSpPr>
          <p:nvPr/>
        </p:nvCxnSpPr>
        <p:spPr>
          <a:xfrm>
            <a:off x="6617690" y="1547476"/>
            <a:ext cx="310076" cy="238682"/>
          </a:xfrm>
          <a:prstGeom prst="line">
            <a:avLst/>
          </a:prstGeom>
          <a:ln w="12700">
            <a:solidFill>
              <a:srgbClr val="0047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15B01F91-8229-3080-1529-728864E012CE}"/>
              </a:ext>
            </a:extLst>
          </p:cNvPr>
          <p:cNvGrpSpPr/>
          <p:nvPr/>
        </p:nvGrpSpPr>
        <p:grpSpPr>
          <a:xfrm>
            <a:off x="3736154" y="1734905"/>
            <a:ext cx="3695612" cy="307777"/>
            <a:chOff x="3631054" y="1941096"/>
            <a:chExt cx="3695612" cy="307777"/>
          </a:xfrm>
        </p:grpSpPr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575E1CC0-E973-08BD-A5CC-9CE75A9BE5DB}"/>
                </a:ext>
              </a:extLst>
            </p:cNvPr>
            <p:cNvSpPr txBox="1"/>
            <p:nvPr/>
          </p:nvSpPr>
          <p:spPr>
            <a:xfrm>
              <a:off x="3631054" y="1941096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47AB"/>
                  </a:solidFill>
                </a:rPr>
                <a:t>ref_tr_2</a:t>
              </a:r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35E40CA5-37BA-4D3B-8A04-4583FA799EC8}"/>
                </a:ext>
              </a:extLst>
            </p:cNvPr>
            <p:cNvGrpSpPr/>
            <p:nvPr/>
          </p:nvGrpSpPr>
          <p:grpSpPr>
            <a:xfrm>
              <a:off x="4704974" y="1994351"/>
              <a:ext cx="2621692" cy="216000"/>
              <a:chOff x="4704974" y="1994351"/>
              <a:chExt cx="2621692" cy="216000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E0F6732E-918B-7EA4-54D0-7D88327F8FB7}"/>
                  </a:ext>
                </a:extLst>
              </p:cNvPr>
              <p:cNvSpPr/>
              <p:nvPr/>
            </p:nvSpPr>
            <p:spPr>
              <a:xfrm>
                <a:off x="4704974" y="1994351"/>
                <a:ext cx="645090" cy="216000"/>
              </a:xfrm>
              <a:prstGeom prst="rect">
                <a:avLst/>
              </a:prstGeom>
              <a:solidFill>
                <a:srgbClr val="0047AB">
                  <a:alpha val="69804"/>
                </a:srgbClr>
              </a:solidFill>
              <a:ln>
                <a:solidFill>
                  <a:srgbClr val="0047A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143ED4A6-4709-4C5D-87DE-8B4773478AC1}"/>
                  </a:ext>
                </a:extLst>
              </p:cNvPr>
              <p:cNvSpPr/>
              <p:nvPr/>
            </p:nvSpPr>
            <p:spPr>
              <a:xfrm>
                <a:off x="5821878" y="1994351"/>
                <a:ext cx="396000" cy="216000"/>
              </a:xfrm>
              <a:prstGeom prst="rect">
                <a:avLst/>
              </a:prstGeom>
              <a:solidFill>
                <a:srgbClr val="0047AB">
                  <a:alpha val="69804"/>
                </a:srgbClr>
              </a:solidFill>
              <a:ln>
                <a:solidFill>
                  <a:srgbClr val="0047A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D324905B-5079-8CAF-3438-D3DE7899043C}"/>
                  </a:ext>
                </a:extLst>
              </p:cNvPr>
              <p:cNvSpPr/>
              <p:nvPr/>
            </p:nvSpPr>
            <p:spPr>
              <a:xfrm>
                <a:off x="6822666" y="1994351"/>
                <a:ext cx="504000" cy="216000"/>
              </a:xfrm>
              <a:prstGeom prst="rect">
                <a:avLst/>
              </a:prstGeom>
              <a:solidFill>
                <a:srgbClr val="0047AB">
                  <a:alpha val="69804"/>
                </a:srgbClr>
              </a:solidFill>
              <a:ln>
                <a:solidFill>
                  <a:srgbClr val="0047A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B19D7A53-6945-8AE4-2277-5D6076098BA4}"/>
                  </a:ext>
                </a:extLst>
              </p:cNvPr>
              <p:cNvCxnSpPr>
                <a:cxnSpLocks/>
                <a:stCxn id="199" idx="3"/>
                <a:endCxn id="200" idx="1"/>
              </p:cNvCxnSpPr>
              <p:nvPr/>
            </p:nvCxnSpPr>
            <p:spPr>
              <a:xfrm>
                <a:off x="5350064" y="2102351"/>
                <a:ext cx="471814" cy="0"/>
              </a:xfrm>
              <a:prstGeom prst="line">
                <a:avLst/>
              </a:prstGeom>
              <a:ln w="12700">
                <a:solidFill>
                  <a:srgbClr val="0047AB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4D1D84AA-32ED-D270-8ACB-E129CE229CE8}"/>
                  </a:ext>
                </a:extLst>
              </p:cNvPr>
              <p:cNvCxnSpPr>
                <a:cxnSpLocks/>
                <a:stCxn id="200" idx="3"/>
                <a:endCxn id="201" idx="1"/>
              </p:cNvCxnSpPr>
              <p:nvPr/>
            </p:nvCxnSpPr>
            <p:spPr>
              <a:xfrm>
                <a:off x="6217878" y="2102351"/>
                <a:ext cx="604788" cy="0"/>
              </a:xfrm>
              <a:prstGeom prst="line">
                <a:avLst/>
              </a:prstGeom>
              <a:ln w="12700">
                <a:solidFill>
                  <a:srgbClr val="0047AB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B05D173-6803-2D1D-624A-B9DE36B9EDEC}"/>
              </a:ext>
            </a:extLst>
          </p:cNvPr>
          <p:cNvSpPr/>
          <p:nvPr/>
        </p:nvSpPr>
        <p:spPr>
          <a:xfrm>
            <a:off x="3747559" y="825000"/>
            <a:ext cx="3812539" cy="158851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6" name="Text 8">
            <a:extLst>
              <a:ext uri="{FF2B5EF4-FFF2-40B4-BE49-F238E27FC236}">
                <a16:creationId xmlns:a16="http://schemas.microsoft.com/office/drawing/2014/main" id="{11F625F2-7B51-FEF4-1674-6B2F43BAFADF}"/>
              </a:ext>
            </a:extLst>
          </p:cNvPr>
          <p:cNvSpPr/>
          <p:nvPr/>
        </p:nvSpPr>
        <p:spPr>
          <a:xfrm>
            <a:off x="481406" y="1910931"/>
            <a:ext cx="3095399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400" dirty="0">
                <a:solidFill>
                  <a:srgbClr val="666666"/>
                </a:solidFill>
                <a:latin typeface="Arial"/>
                <a:cs typeface="Arial"/>
              </a:rPr>
              <a:t>At least one splice junction overlapping</a:t>
            </a:r>
            <a:endParaRPr lang="en-US" sz="1400" dirty="0">
              <a:solidFill>
                <a:srgbClr val="666666"/>
              </a:solidFill>
              <a:cs typeface="Arial"/>
            </a:endParaRPr>
          </a:p>
        </p:txBody>
      </p:sp>
      <p:sp>
        <p:nvSpPr>
          <p:cNvPr id="7" name="Left Arrow Callout 6">
            <a:extLst>
              <a:ext uri="{FF2B5EF4-FFF2-40B4-BE49-F238E27FC236}">
                <a16:creationId xmlns:a16="http://schemas.microsoft.com/office/drawing/2014/main" id="{061F118D-5CF8-C20B-FC93-F3DDFC6FBBED}"/>
              </a:ext>
            </a:extLst>
          </p:cNvPr>
          <p:cNvSpPr/>
          <p:nvPr/>
        </p:nvSpPr>
        <p:spPr>
          <a:xfrm>
            <a:off x="3720663" y="2983985"/>
            <a:ext cx="700100" cy="1644765"/>
          </a:xfrm>
          <a:prstGeom prst="leftArrowCallout">
            <a:avLst/>
          </a:prstGeom>
          <a:noFill/>
          <a:ln w="15875" cap="rnd" cmpd="sng">
            <a:solidFill>
              <a:srgbClr val="FF8C00"/>
            </a:solidFill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00100"/>
                      <a:gd name="connsiteY0" fmla="*/ 995083 h 1990165"/>
                      <a:gd name="connsiteX1" fmla="*/ 175025 w 700100"/>
                      <a:gd name="connsiteY1" fmla="*/ 820058 h 1990165"/>
                      <a:gd name="connsiteX2" fmla="*/ 175025 w 700100"/>
                      <a:gd name="connsiteY2" fmla="*/ 907570 h 1990165"/>
                      <a:gd name="connsiteX3" fmla="*/ 245196 w 700100"/>
                      <a:gd name="connsiteY3" fmla="*/ 907570 h 1990165"/>
                      <a:gd name="connsiteX4" fmla="*/ 245196 w 700100"/>
                      <a:gd name="connsiteY4" fmla="*/ 444709 h 1990165"/>
                      <a:gd name="connsiteX5" fmla="*/ 245196 w 700100"/>
                      <a:gd name="connsiteY5" fmla="*/ 0 h 1990165"/>
                      <a:gd name="connsiteX6" fmla="*/ 700100 w 700100"/>
                      <a:gd name="connsiteY6" fmla="*/ 0 h 1990165"/>
                      <a:gd name="connsiteX7" fmla="*/ 700100 w 700100"/>
                      <a:gd name="connsiteY7" fmla="*/ 457738 h 1990165"/>
                      <a:gd name="connsiteX8" fmla="*/ 700100 w 700100"/>
                      <a:gd name="connsiteY8" fmla="*/ 955279 h 1990165"/>
                      <a:gd name="connsiteX9" fmla="*/ 700100 w 700100"/>
                      <a:gd name="connsiteY9" fmla="*/ 1452820 h 1990165"/>
                      <a:gd name="connsiteX10" fmla="*/ 700100 w 700100"/>
                      <a:gd name="connsiteY10" fmla="*/ 1990165 h 1990165"/>
                      <a:gd name="connsiteX11" fmla="*/ 245196 w 700100"/>
                      <a:gd name="connsiteY11" fmla="*/ 1990165 h 1990165"/>
                      <a:gd name="connsiteX12" fmla="*/ 245196 w 700100"/>
                      <a:gd name="connsiteY12" fmla="*/ 1518229 h 1990165"/>
                      <a:gd name="connsiteX13" fmla="*/ 245196 w 700100"/>
                      <a:gd name="connsiteY13" fmla="*/ 1082595 h 1990165"/>
                      <a:gd name="connsiteX14" fmla="*/ 175025 w 700100"/>
                      <a:gd name="connsiteY14" fmla="*/ 1082595 h 1990165"/>
                      <a:gd name="connsiteX15" fmla="*/ 175025 w 700100"/>
                      <a:gd name="connsiteY15" fmla="*/ 1170108 h 1990165"/>
                      <a:gd name="connsiteX16" fmla="*/ 0 w 700100"/>
                      <a:gd name="connsiteY16" fmla="*/ 995083 h 19901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700100" h="1990165" extrusionOk="0">
                        <a:moveTo>
                          <a:pt x="0" y="995083"/>
                        </a:moveTo>
                        <a:cubicBezTo>
                          <a:pt x="62698" y="890506"/>
                          <a:pt x="129581" y="885475"/>
                          <a:pt x="175025" y="820058"/>
                        </a:cubicBezTo>
                        <a:cubicBezTo>
                          <a:pt x="183969" y="845290"/>
                          <a:pt x="170522" y="876966"/>
                          <a:pt x="175025" y="907570"/>
                        </a:cubicBezTo>
                        <a:cubicBezTo>
                          <a:pt x="197128" y="900332"/>
                          <a:pt x="226407" y="915660"/>
                          <a:pt x="245196" y="907570"/>
                        </a:cubicBezTo>
                        <a:cubicBezTo>
                          <a:pt x="218353" y="727745"/>
                          <a:pt x="278620" y="658341"/>
                          <a:pt x="245196" y="444709"/>
                        </a:cubicBezTo>
                        <a:cubicBezTo>
                          <a:pt x="211772" y="231077"/>
                          <a:pt x="260390" y="203988"/>
                          <a:pt x="245196" y="0"/>
                        </a:cubicBezTo>
                        <a:cubicBezTo>
                          <a:pt x="457096" y="-5701"/>
                          <a:pt x="508669" y="17765"/>
                          <a:pt x="700100" y="0"/>
                        </a:cubicBezTo>
                        <a:cubicBezTo>
                          <a:pt x="751564" y="153495"/>
                          <a:pt x="672546" y="333903"/>
                          <a:pt x="700100" y="457738"/>
                        </a:cubicBezTo>
                        <a:cubicBezTo>
                          <a:pt x="727654" y="581573"/>
                          <a:pt x="677507" y="724770"/>
                          <a:pt x="700100" y="955279"/>
                        </a:cubicBezTo>
                        <a:cubicBezTo>
                          <a:pt x="722693" y="1185788"/>
                          <a:pt x="666454" y="1266783"/>
                          <a:pt x="700100" y="1452820"/>
                        </a:cubicBezTo>
                        <a:cubicBezTo>
                          <a:pt x="733746" y="1638857"/>
                          <a:pt x="647414" y="1723002"/>
                          <a:pt x="700100" y="1990165"/>
                        </a:cubicBezTo>
                        <a:cubicBezTo>
                          <a:pt x="597062" y="2011863"/>
                          <a:pt x="377999" y="1973075"/>
                          <a:pt x="245196" y="1990165"/>
                        </a:cubicBezTo>
                        <a:cubicBezTo>
                          <a:pt x="199833" y="1763379"/>
                          <a:pt x="270277" y="1616047"/>
                          <a:pt x="245196" y="1518229"/>
                        </a:cubicBezTo>
                        <a:cubicBezTo>
                          <a:pt x="220115" y="1420411"/>
                          <a:pt x="296000" y="1235443"/>
                          <a:pt x="245196" y="1082595"/>
                        </a:cubicBezTo>
                        <a:cubicBezTo>
                          <a:pt x="216497" y="1090049"/>
                          <a:pt x="200941" y="1079022"/>
                          <a:pt x="175025" y="1082595"/>
                        </a:cubicBezTo>
                        <a:cubicBezTo>
                          <a:pt x="176028" y="1120192"/>
                          <a:pt x="173027" y="1137387"/>
                          <a:pt x="175025" y="1170108"/>
                        </a:cubicBezTo>
                        <a:cubicBezTo>
                          <a:pt x="99372" y="1119948"/>
                          <a:pt x="61567" y="1033079"/>
                          <a:pt x="0" y="99508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19296F-17A2-6216-90E4-CA4522314EB5}"/>
              </a:ext>
            </a:extLst>
          </p:cNvPr>
          <p:cNvSpPr txBox="1"/>
          <p:nvPr/>
        </p:nvSpPr>
        <p:spPr>
          <a:xfrm>
            <a:off x="3022180" y="3667795"/>
            <a:ext cx="58221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400" dirty="0">
                <a:solidFill>
                  <a:srgbClr val="FF8C00"/>
                </a:solidFill>
              </a:rPr>
              <a:t>gene</a:t>
            </a:r>
          </a:p>
        </p:txBody>
      </p:sp>
      <p:sp>
        <p:nvSpPr>
          <p:cNvPr id="12" name="Text 5">
            <a:extLst>
              <a:ext uri="{FF2B5EF4-FFF2-40B4-BE49-F238E27FC236}">
                <a16:creationId xmlns:a16="http://schemas.microsoft.com/office/drawing/2014/main" id="{1D820CA3-42DB-5F30-BB61-A4C5B3E907A0}"/>
              </a:ext>
            </a:extLst>
          </p:cNvPr>
          <p:cNvSpPr/>
          <p:nvPr/>
        </p:nvSpPr>
        <p:spPr>
          <a:xfrm>
            <a:off x="298791" y="1506705"/>
            <a:ext cx="1759841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400" b="1" dirty="0">
                <a:solidFill>
                  <a:srgbClr val="0047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Transcripts → genes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03607A-54FA-2214-D4B2-11B51C19AC7C}"/>
              </a:ext>
            </a:extLst>
          </p:cNvPr>
          <p:cNvGrpSpPr/>
          <p:nvPr/>
        </p:nvGrpSpPr>
        <p:grpSpPr>
          <a:xfrm>
            <a:off x="4807722" y="4490956"/>
            <a:ext cx="2628941" cy="36000"/>
            <a:chOff x="4810897" y="4490956"/>
            <a:chExt cx="2628941" cy="360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563C145-202D-2834-6D1E-3B4FE3D4FF0F}"/>
                </a:ext>
              </a:extLst>
            </p:cNvPr>
            <p:cNvGrpSpPr/>
            <p:nvPr/>
          </p:nvGrpSpPr>
          <p:grpSpPr>
            <a:xfrm>
              <a:off x="4810897" y="4490956"/>
              <a:ext cx="2628941" cy="36000"/>
              <a:chOff x="4708525" y="1578139"/>
              <a:chExt cx="2628941" cy="36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3D24590-C607-8DA7-8933-20C863321FCB}"/>
                  </a:ext>
                </a:extLst>
              </p:cNvPr>
              <p:cNvSpPr/>
              <p:nvPr/>
            </p:nvSpPr>
            <p:spPr>
              <a:xfrm>
                <a:off x="4708525" y="1578139"/>
                <a:ext cx="6480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682785E-950B-7314-5000-F9C401EAF024}"/>
                  </a:ext>
                </a:extLst>
              </p:cNvPr>
              <p:cNvSpPr/>
              <p:nvPr/>
            </p:nvSpPr>
            <p:spPr>
              <a:xfrm>
                <a:off x="6822666" y="1578139"/>
                <a:ext cx="514800" cy="36000"/>
              </a:xfrm>
              <a:prstGeom prst="rect">
                <a:avLst/>
              </a:prstGeom>
              <a:solidFill>
                <a:srgbClr val="0047AB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600"/>
              </a:p>
            </p:txBody>
          </p: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9774319-B6DA-D05D-220C-1951D90116FE}"/>
                </a:ext>
              </a:extLst>
            </p:cNvPr>
            <p:cNvCxnSpPr>
              <a:cxnSpLocks/>
            </p:cNvCxnSpPr>
            <p:nvPr/>
          </p:nvCxnSpPr>
          <p:spPr>
            <a:xfrm>
              <a:off x="5458449" y="4500217"/>
              <a:ext cx="1466141" cy="0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8009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ongTREC_PowerPoint_Template" id="{CC4E40BC-BE01-B34D-9C90-CC136DB86376}" vid="{B3F24151-5428-BE4A-9FF9-141C8CA6E3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7950</TotalTime>
  <Words>1359</Words>
  <Application>Microsoft Macintosh PowerPoint</Application>
  <PresentationFormat>On-screen Show (16:9)</PresentationFormat>
  <Paragraphs>394</Paragraphs>
  <Slides>28</Slides>
  <Notes>12</Notes>
  <HiddenSlides>2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System Font Regular</vt:lpstr>
      <vt:lpstr>Arial</vt:lpstr>
      <vt:lpstr>Cambria Math</vt:lpstr>
      <vt:lpstr>Office Theme</vt:lpstr>
      <vt:lpstr>Image</vt:lpstr>
      <vt:lpstr>PowerPoint Presentation</vt:lpstr>
      <vt:lpstr>PowerPoint Presentation</vt:lpstr>
      <vt:lpstr>PowerPoint Presentation</vt:lpstr>
      <vt:lpstr>Input files and format</vt:lpstr>
      <vt:lpstr>Data structure of the transcriptome object</vt:lpstr>
      <vt:lpstr>Reconstruction from sample reads</vt:lpstr>
      <vt:lpstr>Reconstruction from sample reads</vt:lpstr>
      <vt:lpstr>Reconstruction from sample reads</vt:lpstr>
      <vt:lpstr>Reconstruction from sample reads</vt:lpstr>
      <vt:lpstr>Reconstruction from sample reads</vt:lpstr>
      <vt:lpstr>Reconstruction from sample reads</vt:lpstr>
      <vt:lpstr>Reconstruction from sample reads</vt:lpstr>
      <vt:lpstr>Transcript quantification</vt:lpstr>
      <vt:lpstr>After transcriptome reconstruction</vt:lpstr>
      <vt:lpstr>Reflection​</vt:lpstr>
      <vt:lpstr>PowerPoint Presentation</vt:lpstr>
      <vt:lpstr>Transcript identification – structural variation</vt:lpstr>
      <vt:lpstr>Transcript quantification – expression variation</vt:lpstr>
      <vt:lpstr>PowerPoint Presentation</vt:lpstr>
      <vt:lpstr>Common types of alternative splicing events (ASEs)</vt:lpstr>
      <vt:lpstr>Representation of genes in segment graph</vt:lpstr>
      <vt:lpstr>Identifying ASEs from segment graph</vt:lpstr>
      <vt:lpstr>Differential splicing event analysis</vt:lpstr>
      <vt:lpstr>Differential splicing plot</vt:lpstr>
      <vt:lpstr>PowerPoint Presentation</vt:lpstr>
      <vt:lpstr>PowerPoint Presentation</vt:lpstr>
      <vt:lpstr>TSS extension</vt:lpstr>
      <vt:lpstr>Simplex coordinates to measure structure diversity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PptxGenJS Presentation</dc:subject>
  <dc:creator>Yalan Bi</dc:creator>
  <cp:lastModifiedBy>Yalan Bi</cp:lastModifiedBy>
  <cp:revision>88</cp:revision>
  <dcterms:created xsi:type="dcterms:W3CDTF">2025-06-17T08:32:57Z</dcterms:created>
  <dcterms:modified xsi:type="dcterms:W3CDTF">2025-07-11T10:59:57Z</dcterms:modified>
</cp:coreProperties>
</file>