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7" r:id="rId2"/>
    <p:sldId id="263" r:id="rId3"/>
    <p:sldId id="264" r:id="rId4"/>
    <p:sldId id="265" r:id="rId5"/>
    <p:sldId id="269" r:id="rId6"/>
    <p:sldId id="271" r:id="rId7"/>
    <p:sldId id="266" r:id="rId8"/>
    <p:sldId id="276" r:id="rId9"/>
    <p:sldId id="277" r:id="rId10"/>
    <p:sldId id="278" r:id="rId11"/>
    <p:sldId id="281" r:id="rId12"/>
    <p:sldId id="279" r:id="rId13"/>
    <p:sldId id="274" r:id="rId14"/>
    <p:sldId id="270" r:id="rId15"/>
    <p:sldId id="273" r:id="rId16"/>
    <p:sldId id="272" r:id="rId17"/>
    <p:sldId id="261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414F2-FD3B-1DB1-FC12-11959144EE22}" v="1498" dt="2025-06-27T12:59:59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88"/>
  </p:normalViewPr>
  <p:slideViewPr>
    <p:cSldViewPr snapToGrid="0">
      <p:cViewPr varScale="1">
        <p:scale>
          <a:sx n="160" d="100"/>
          <a:sy n="160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42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8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AF84B-79A7-F4D7-2FF8-53191AD0C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87FB39-928C-3DBD-71A4-6DA8D088D5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F9337F-807A-6703-97A9-5B2F30EC1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E73B3-A74E-DAC3-6F3E-1A9B17F36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_la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76D3A1BF-6F1C-B281-8ED0-F5681273C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3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B86AE03-3878-2139-4099-A4BE803FBB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2">
            <a:extLst>
              <a:ext uri="{FF2B5EF4-FFF2-40B4-BE49-F238E27FC236}">
                <a16:creationId xmlns:a16="http://schemas.microsoft.com/office/drawing/2014/main" id="{834A7C44-3189-2592-E83C-B4D6B367BA93}"/>
              </a:ext>
            </a:extLst>
          </p:cNvPr>
          <p:cNvSpPr/>
          <p:nvPr userDrawn="1"/>
        </p:nvSpPr>
        <p:spPr>
          <a:xfrm>
            <a:off x="4143375" y="2982516"/>
            <a:ext cx="857250" cy="28575"/>
          </a:xfrm>
          <a:prstGeom prst="rect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7333900A-0A21-91D6-0BC6-72F9C3601B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hape 0">
            <a:extLst>
              <a:ext uri="{FF2B5EF4-FFF2-40B4-BE49-F238E27FC236}">
                <a16:creationId xmlns:a16="http://schemas.microsoft.com/office/drawing/2014/main" id="{0656EB34-8BEF-729F-C7A4-B3F1264C1A7B}"/>
              </a:ext>
            </a:extLst>
          </p:cNvPr>
          <p:cNvSpPr/>
          <p:nvPr userDrawn="1"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3DD38DE4-6B22-4AB6-FCC7-6A12CEF77A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4025" y="114300"/>
            <a:ext cx="584225" cy="285750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22566EAF-8BB7-C913-B2B0-C1CA21CADFB2}"/>
              </a:ext>
            </a:extLst>
          </p:cNvPr>
          <p:cNvSpPr/>
          <p:nvPr userDrawn="1"/>
        </p:nvSpPr>
        <p:spPr>
          <a:xfrm>
            <a:off x="278977" y="4966527"/>
            <a:ext cx="1305437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0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80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63DEA6DA-0035-52E8-C3CD-8F955E965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B3DE5-0BF2-9949-8E8E-62041A1EAF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9">
            <a:extLst>
              <a:ext uri="{FF2B5EF4-FFF2-40B4-BE49-F238E27FC236}">
                <a16:creationId xmlns:a16="http://schemas.microsoft.com/office/drawing/2014/main" id="{84A4C2B4-7358-EEA5-8321-7784F71C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61" y="110192"/>
            <a:ext cx="7882304" cy="340289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3402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DBDB3EC4-127B-8DB8-0B65-11DFC2A243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hape 0">
            <a:extLst>
              <a:ext uri="{FF2B5EF4-FFF2-40B4-BE49-F238E27FC236}">
                <a16:creationId xmlns:a16="http://schemas.microsoft.com/office/drawing/2014/main" id="{D52A0FAE-5DD7-9140-68BC-11C57A5E7F25}"/>
              </a:ext>
            </a:extLst>
          </p:cNvPr>
          <p:cNvSpPr/>
          <p:nvPr userDrawn="1"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76FA9A19-3EE1-AE33-1451-7F5DFA6853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4025" y="114300"/>
            <a:ext cx="584225" cy="285750"/>
          </a:xfrm>
          <a:prstGeom prst="rect">
            <a:avLst/>
          </a:prstGeom>
        </p:spPr>
      </p:pic>
      <p:sp>
        <p:nvSpPr>
          <p:cNvPr id="6" name="Shape 13">
            <a:extLst>
              <a:ext uri="{FF2B5EF4-FFF2-40B4-BE49-F238E27FC236}">
                <a16:creationId xmlns:a16="http://schemas.microsoft.com/office/drawing/2014/main" id="{9F487DB7-7893-6F35-257B-69A287402663}"/>
              </a:ext>
            </a:extLst>
          </p:cNvPr>
          <p:cNvSpPr/>
          <p:nvPr userDrawn="1"/>
        </p:nvSpPr>
        <p:spPr>
          <a:xfrm>
            <a:off x="0" y="4850606"/>
            <a:ext cx="9144000" cy="29289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15">
            <a:extLst>
              <a:ext uri="{FF2B5EF4-FFF2-40B4-BE49-F238E27FC236}">
                <a16:creationId xmlns:a16="http://schemas.microsoft.com/office/drawing/2014/main" id="{44F95E02-841A-592C-6ED8-65F90CAC75EB}"/>
              </a:ext>
            </a:extLst>
          </p:cNvPr>
          <p:cNvSpPr/>
          <p:nvPr userDrawn="1"/>
        </p:nvSpPr>
        <p:spPr>
          <a:xfrm>
            <a:off x="278977" y="4935497"/>
            <a:ext cx="1305437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0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800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4796D1D-577A-6319-1CA1-19E59E8A9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B3DE5-0BF2-9949-8E8E-62041A1EAF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971F105-4880-47AF-28B3-B781B2D4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61" y="110192"/>
            <a:ext cx="7882304" cy="340289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6065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43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FE02196B-C3EF-E373-12A8-ABBD288A7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538" y="366256"/>
            <a:ext cx="3157461" cy="666131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437D2A66-D3EB-75E4-B05B-CB20DB265198}"/>
              </a:ext>
            </a:extLst>
          </p:cNvPr>
          <p:cNvSpPr/>
          <p:nvPr/>
        </p:nvSpPr>
        <p:spPr>
          <a:xfrm>
            <a:off x="1983116" y="2314575"/>
            <a:ext cx="517776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Bioinformatics Summer School</a:t>
            </a:r>
            <a:endParaRPr lang="en-US" sz="270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6DAA440-B861-0240-74B2-DB786C53F3BA}"/>
              </a:ext>
            </a:extLst>
          </p:cNvPr>
          <p:cNvSpPr/>
          <p:nvPr/>
        </p:nvSpPr>
        <p:spPr>
          <a:xfrm>
            <a:off x="2987612" y="3646567"/>
            <a:ext cx="3154493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i="1">
                <a:solidFill>
                  <a:srgbClr val="FFFFFF"/>
                </a:solidFill>
                <a:cs typeface="Arial"/>
              </a:rPr>
              <a:t>Yalan Bi &amp; Fabian </a:t>
            </a:r>
            <a:r>
              <a:rPr lang="en-US" sz="1200" i="1" err="1">
                <a:solidFill>
                  <a:srgbClr val="FFFFFF"/>
                </a:solidFill>
                <a:cs typeface="Arial"/>
              </a:rPr>
              <a:t>Jetzinger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0F6266-A92D-55B2-9424-1F5C35A674D1}"/>
              </a:ext>
            </a:extLst>
          </p:cNvPr>
          <p:cNvGrpSpPr/>
          <p:nvPr/>
        </p:nvGrpSpPr>
        <p:grpSpPr>
          <a:xfrm>
            <a:off x="0" y="4700588"/>
            <a:ext cx="9144000" cy="300037"/>
            <a:chOff x="0" y="4700588"/>
            <a:chExt cx="9144000" cy="300037"/>
          </a:xfrm>
        </p:grpSpPr>
        <p:sp>
          <p:nvSpPr>
            <p:cNvPr id="7" name="Text 5">
              <a:extLst>
                <a:ext uri="{FF2B5EF4-FFF2-40B4-BE49-F238E27FC236}">
                  <a16:creationId xmlns:a16="http://schemas.microsoft.com/office/drawing/2014/main" id="{32D1C78B-2DB3-ECFC-B08D-64B438E39FF8}"/>
                </a:ext>
              </a:extLst>
            </p:cNvPr>
            <p:cNvSpPr/>
            <p:nvPr/>
          </p:nvSpPr>
          <p:spPr>
            <a:xfrm>
              <a:off x="0" y="4700588"/>
              <a:ext cx="9144000" cy="15001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>
                  <a:solidFill>
                    <a:srgbClr val="FFFFFF"/>
                  </a:solidFill>
                  <a:latin typeface="Arial" pitchFamily="34" charset="0"/>
                  <a:ea typeface="Arial" pitchFamily="34" charset="-122"/>
                  <a:cs typeface="Arial" pitchFamily="34" charset="-120"/>
                </a:rPr>
                <a:t>LongTREC - The Long-reads TRanscriptome European Consortium</a:t>
              </a:r>
              <a:endParaRPr lang="en-US" sz="788"/>
            </a:p>
          </p:txBody>
        </p:sp>
        <p:sp>
          <p:nvSpPr>
            <p:cNvPr id="8" name="Text 6">
              <a:extLst>
                <a:ext uri="{FF2B5EF4-FFF2-40B4-BE49-F238E27FC236}">
                  <a16:creationId xmlns:a16="http://schemas.microsoft.com/office/drawing/2014/main" id="{04E444D1-75E5-06DC-132D-2916EED5A15C}"/>
                </a:ext>
              </a:extLst>
            </p:cNvPr>
            <p:cNvSpPr/>
            <p:nvPr/>
          </p:nvSpPr>
          <p:spPr>
            <a:xfrm>
              <a:off x="0" y="4850606"/>
              <a:ext cx="9144000" cy="15001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>
                  <a:solidFill>
                    <a:srgbClr val="FFFFFF"/>
                  </a:solidFill>
                  <a:latin typeface="Arial" pitchFamily="34" charset="0"/>
                  <a:ea typeface="Arial" pitchFamily="34" charset="-122"/>
                  <a:cs typeface="Arial" pitchFamily="34" charset="-120"/>
                </a:rPr>
                <a:t>Marie Skłodowska-Curie grant agreement No 101072892</a:t>
              </a:r>
              <a:endParaRPr lang="en-US" sz="788"/>
            </a:p>
          </p:txBody>
        </p:sp>
      </p:grpSp>
      <p:pic>
        <p:nvPicPr>
          <p:cNvPr id="9" name="Picture 8" descr="A black and white logo&#10;&#10;AI-generated content may be incorrect.">
            <a:extLst>
              <a:ext uri="{FF2B5EF4-FFF2-40B4-BE49-F238E27FC236}">
                <a16:creationId xmlns:a16="http://schemas.microsoft.com/office/drawing/2014/main" id="{814113B4-15E9-C0F6-BD3C-E763094DC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88" y="292893"/>
            <a:ext cx="1792975" cy="87722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D300135-E5CE-8230-C572-3A6A3176462E}"/>
              </a:ext>
            </a:extLst>
          </p:cNvPr>
          <p:cNvGrpSpPr/>
          <p:nvPr/>
        </p:nvGrpSpPr>
        <p:grpSpPr>
          <a:xfrm>
            <a:off x="3067435" y="4003404"/>
            <a:ext cx="3009129" cy="510396"/>
            <a:chOff x="3827195" y="4065397"/>
            <a:chExt cx="3009129" cy="510396"/>
          </a:xfrm>
        </p:grpSpPr>
        <p:sp>
          <p:nvSpPr>
            <p:cNvPr id="11" name="Snip Diagonal Corner Rectangle 10">
              <a:extLst>
                <a:ext uri="{FF2B5EF4-FFF2-40B4-BE49-F238E27FC236}">
                  <a16:creationId xmlns:a16="http://schemas.microsoft.com/office/drawing/2014/main" id="{D92FC9AA-F839-F6FB-F65D-70E0C0E0A36A}"/>
                </a:ext>
              </a:extLst>
            </p:cNvPr>
            <p:cNvSpPr/>
            <p:nvPr/>
          </p:nvSpPr>
          <p:spPr>
            <a:xfrm rot="10800000">
              <a:off x="3862915" y="4123818"/>
              <a:ext cx="2854563" cy="398751"/>
            </a:xfrm>
            <a:prstGeom prst="snip2DiagRect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 4">
              <a:extLst>
                <a:ext uri="{FF2B5EF4-FFF2-40B4-BE49-F238E27FC236}">
                  <a16:creationId xmlns:a16="http://schemas.microsoft.com/office/drawing/2014/main" id="{DDBDE0B7-627D-613E-ED45-017301D63A48}"/>
                </a:ext>
              </a:extLst>
            </p:cNvPr>
            <p:cNvSpPr/>
            <p:nvPr/>
          </p:nvSpPr>
          <p:spPr>
            <a:xfrm>
              <a:off x="3827195" y="4065397"/>
              <a:ext cx="3009129" cy="510396"/>
            </a:xfrm>
            <a:prstGeom prst="rect">
              <a:avLst/>
            </a:prstGeom>
            <a:noFill/>
            <a:ln/>
          </p:spPr>
          <p:txBody>
            <a:bodyPr wrap="square" lIns="170053" tIns="85090" rIns="170053" bIns="85090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  <a:t>Max Plank Institute, Berlin, Germany</a:t>
              </a:r>
              <a:b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</a:br>
              <a:r>
                <a:rPr lang="en-US" sz="1100" err="1">
                  <a:solidFill>
                    <a:srgbClr val="FFFFFF"/>
                  </a:solidFill>
                  <a:cs typeface="Arial"/>
                </a:rPr>
                <a:t>BioBam</a:t>
              </a:r>
              <a:r>
                <a:rPr lang="en-US" sz="1100">
                  <a:solidFill>
                    <a:srgbClr val="FFFFFF"/>
                  </a:solidFill>
                  <a:cs typeface="Arial"/>
                </a:rPr>
                <a:t> Bioinformatics, Valencia, Spain</a:t>
              </a:r>
              <a:endParaRPr lang="en-US"/>
            </a:p>
          </p:txBody>
        </p:sp>
      </p:grpSp>
      <p:sp>
        <p:nvSpPr>
          <p:cNvPr id="13" name="Text 1">
            <a:extLst>
              <a:ext uri="{FF2B5EF4-FFF2-40B4-BE49-F238E27FC236}">
                <a16:creationId xmlns:a16="http://schemas.microsoft.com/office/drawing/2014/main" id="{5A2A2202-2830-5D69-0C87-70AD17AE61BB}"/>
              </a:ext>
            </a:extLst>
          </p:cNvPr>
          <p:cNvSpPr/>
          <p:nvPr/>
        </p:nvSpPr>
        <p:spPr>
          <a:xfrm>
            <a:off x="2807061" y="2945816"/>
            <a:ext cx="3529878" cy="3077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solidFill>
                  <a:srgbClr val="FFFFFF"/>
                </a:solidFill>
                <a:latin typeface="Arial"/>
                <a:cs typeface="Arial"/>
              </a:rPr>
              <a:t>Long-reads Transcriptomics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2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EC710-CB58-2DE0-5682-9E2DA110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5A5CC45-8970-5B90-5A1F-9FE16ED5483D}"/>
              </a:ext>
            </a:extLst>
          </p:cNvPr>
          <p:cNvSpPr/>
          <p:nvPr/>
        </p:nvSpPr>
        <p:spPr>
          <a:xfrm>
            <a:off x="6042709" y="1562157"/>
            <a:ext cx="1848468" cy="607035"/>
          </a:xfrm>
          <a:prstGeom prst="roundRect">
            <a:avLst>
              <a:gd name="adj" fmla="val 21232"/>
            </a:avLst>
          </a:prstGeom>
          <a:solidFill>
            <a:srgbClr val="EFF3F9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666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F35EF0-0B21-17C7-07C0-5FDDFC24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364" y="2707253"/>
            <a:ext cx="1715411" cy="10311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CF91E9-D35B-790E-8225-15254CF2B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FB3DE5-0BF2-9949-8E8E-62041A1EAF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B3E3FADC-A340-1DE3-619A-B3377F148743}"/>
              </a:ext>
            </a:extLst>
          </p:cNvPr>
          <p:cNvSpPr/>
          <p:nvPr/>
        </p:nvSpPr>
        <p:spPr>
          <a:xfrm>
            <a:off x="285750" y="137911"/>
            <a:ext cx="5142981" cy="2385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50" b="1" dirty="0">
                <a:solidFill>
                  <a:srgbClr val="FFFFFF"/>
                </a:solidFill>
                <a:latin typeface="Arial"/>
                <a:cs typeface="Arial"/>
              </a:rPr>
              <a:t>Reference-guided strategies</a:t>
            </a:r>
            <a:endParaRPr lang="en-US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1AA25888-83D1-46B2-0248-30AA45D96682}"/>
              </a:ext>
            </a:extLst>
          </p:cNvPr>
          <p:cNvSpPr/>
          <p:nvPr/>
        </p:nvSpPr>
        <p:spPr>
          <a:xfrm>
            <a:off x="3249691" y="961952"/>
            <a:ext cx="2249014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47AB"/>
                </a:solidFill>
                <a:latin typeface="Arial"/>
                <a:cs typeface="Arial"/>
              </a:rPr>
              <a:t>Alignment to reference genome</a:t>
            </a:r>
            <a:endParaRPr lang="en-US" dirty="0"/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692E500E-CAE2-EFBD-8B38-2AF342E5F9CA}"/>
              </a:ext>
            </a:extLst>
          </p:cNvPr>
          <p:cNvSpPr/>
          <p:nvPr/>
        </p:nvSpPr>
        <p:spPr>
          <a:xfrm>
            <a:off x="5920383" y="1191175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>
              <a:solidFill>
                <a:srgbClr val="666666"/>
              </a:solidFill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FA2ED3C5-D5FB-E002-BA6A-772E5B268E5B}"/>
              </a:ext>
            </a:extLst>
          </p:cNvPr>
          <p:cNvSpPr/>
          <p:nvPr/>
        </p:nvSpPr>
        <p:spPr>
          <a:xfrm>
            <a:off x="6096506" y="1135622"/>
            <a:ext cx="179467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dirty="0">
                <a:solidFill>
                  <a:srgbClr val="666666"/>
                </a:solidFill>
                <a:cs typeface="Arial"/>
              </a:rPr>
              <a:t>Class-based:</a:t>
            </a:r>
          </a:p>
        </p:txBody>
      </p:sp>
      <p:pic>
        <p:nvPicPr>
          <p:cNvPr id="4" name="Picture 3" descr="A diagram of a sequence of steps&#10;&#10;AI-generated content may be incorrect.">
            <a:extLst>
              <a:ext uri="{FF2B5EF4-FFF2-40B4-BE49-F238E27FC236}">
                <a16:creationId xmlns:a16="http://schemas.microsoft.com/office/drawing/2014/main" id="{F531C725-1F96-92C7-C356-022AB4144E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49" r="71041" b="11424"/>
          <a:stretch>
            <a:fillRect/>
          </a:stretch>
        </p:blipFill>
        <p:spPr>
          <a:xfrm>
            <a:off x="285750" y="816473"/>
            <a:ext cx="2249014" cy="3804875"/>
          </a:xfrm>
          <a:prstGeom prst="rect">
            <a:avLst/>
          </a:prstGeom>
        </p:spPr>
      </p:pic>
      <p:sp>
        <p:nvSpPr>
          <p:cNvPr id="35" name="Text 5">
            <a:extLst>
              <a:ext uri="{FF2B5EF4-FFF2-40B4-BE49-F238E27FC236}">
                <a16:creationId xmlns:a16="http://schemas.microsoft.com/office/drawing/2014/main" id="{E6799ACD-8D9F-FA34-884D-DAB540E892E5}"/>
              </a:ext>
            </a:extLst>
          </p:cNvPr>
          <p:cNvSpPr/>
          <p:nvPr/>
        </p:nvSpPr>
        <p:spPr>
          <a:xfrm>
            <a:off x="3245672" y="2196391"/>
            <a:ext cx="2078459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47AB"/>
                </a:solidFill>
                <a:latin typeface="Arial"/>
                <a:cs typeface="Arial"/>
              </a:rPr>
              <a:t>Transcriptome reconstruction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A73B1-5461-D765-A4E3-CA7E960A64E5}"/>
              </a:ext>
            </a:extLst>
          </p:cNvPr>
          <p:cNvSpPr/>
          <p:nvPr/>
        </p:nvSpPr>
        <p:spPr>
          <a:xfrm>
            <a:off x="285750" y="2978051"/>
            <a:ext cx="2249014" cy="17654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BECD9-1E5B-AE7C-273B-E93E71E3BD74}"/>
              </a:ext>
            </a:extLst>
          </p:cNvPr>
          <p:cNvSpPr/>
          <p:nvPr/>
        </p:nvSpPr>
        <p:spPr>
          <a:xfrm>
            <a:off x="285750" y="808992"/>
            <a:ext cx="2249014" cy="8235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E3A852D-039C-20DD-7C4D-D8F444511159}"/>
              </a:ext>
            </a:extLst>
          </p:cNvPr>
          <p:cNvSpPr/>
          <p:nvPr/>
        </p:nvSpPr>
        <p:spPr>
          <a:xfrm>
            <a:off x="1862371" y="2250832"/>
            <a:ext cx="556313" cy="264931"/>
          </a:xfrm>
          <a:prstGeom prst="roundRect">
            <a:avLst/>
          </a:prstGeom>
          <a:noFill/>
          <a:ln w="28575">
            <a:solidFill>
              <a:srgbClr val="0047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13">
            <a:extLst>
              <a:ext uri="{FF2B5EF4-FFF2-40B4-BE49-F238E27FC236}">
                <a16:creationId xmlns:a16="http://schemas.microsoft.com/office/drawing/2014/main" id="{48F843AF-DA90-830B-A9E7-69631C61826D}"/>
              </a:ext>
            </a:extLst>
          </p:cNvPr>
          <p:cNvSpPr/>
          <p:nvPr/>
        </p:nvSpPr>
        <p:spPr>
          <a:xfrm>
            <a:off x="6891848" y="4148041"/>
            <a:ext cx="1981564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900" b="1" i="1" dirty="0">
                <a:solidFill>
                  <a:srgbClr val="666666"/>
                </a:solidFill>
                <a:latin typeface="Arial"/>
                <a:ea typeface="Arial" pitchFamily="34" charset="-122"/>
                <a:cs typeface="Arial"/>
              </a:rPr>
              <a:t>Figure modified from Bambu paper.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8B541A-927F-0B21-EC3A-3F098406FAC7}"/>
              </a:ext>
            </a:extLst>
          </p:cNvPr>
          <p:cNvSpPr txBox="1"/>
          <p:nvPr/>
        </p:nvSpPr>
        <p:spPr>
          <a:xfrm>
            <a:off x="7256479" y="1074193"/>
            <a:ext cx="8399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cs typeface="Arial"/>
              </a:rPr>
              <a:t>Bambu</a:t>
            </a:r>
            <a:endParaRPr lang="en-US" sz="1400" b="1" dirty="0">
              <a:solidFill>
                <a:srgbClr val="0047A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1CCB7-481B-D8EA-45FC-0031FA3F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177" t="36616" r="7890" b="22015"/>
          <a:stretch>
            <a:fillRect/>
          </a:stretch>
        </p:blipFill>
        <p:spPr>
          <a:xfrm>
            <a:off x="6073775" y="1761320"/>
            <a:ext cx="1726831" cy="30828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762D3FB-9D95-082C-388E-79B3E92539B8}"/>
              </a:ext>
            </a:extLst>
          </p:cNvPr>
          <p:cNvGrpSpPr/>
          <p:nvPr/>
        </p:nvGrpSpPr>
        <p:grpSpPr>
          <a:xfrm>
            <a:off x="5809694" y="2852460"/>
            <a:ext cx="1990912" cy="504525"/>
            <a:chOff x="-612774" y="2819400"/>
            <a:chExt cx="1990912" cy="5045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8137550-5095-817F-F3A8-D2544CAC1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79522" y="2819400"/>
              <a:ext cx="1557660" cy="5045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F48A0A-0397-98E1-4774-613DF34B4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12774" y="2819925"/>
              <a:ext cx="351554" cy="504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12C59E-E92D-EB95-2508-8BE44190B14D}"/>
              </a:ext>
            </a:extLst>
          </p:cNvPr>
          <p:cNvSpPr txBox="1"/>
          <p:nvPr/>
        </p:nvSpPr>
        <p:spPr>
          <a:xfrm>
            <a:off x="6786793" y="2451066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</a:rPr>
              <a:t>reads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61F466-2E81-16CA-AC4B-24A41A26123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rcRect t="15443" b="10196"/>
          <a:stretch>
            <a:fillRect/>
          </a:stretch>
        </p:blipFill>
        <p:spPr>
          <a:xfrm>
            <a:off x="6253881" y="3424654"/>
            <a:ext cx="1537200" cy="282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CD2D49-3058-B5A9-C016-5289022DA978}"/>
              </a:ext>
            </a:extLst>
          </p:cNvPr>
          <p:cNvSpPr txBox="1"/>
          <p:nvPr/>
        </p:nvSpPr>
        <p:spPr>
          <a:xfrm>
            <a:off x="6589008" y="3746176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</a:rPr>
              <a:t>read classes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96B0E4-69E9-776E-376B-30895AA8793F}"/>
              </a:ext>
            </a:extLst>
          </p:cNvPr>
          <p:cNvGrpSpPr/>
          <p:nvPr/>
        </p:nvGrpSpPr>
        <p:grpSpPr>
          <a:xfrm>
            <a:off x="4954424" y="1551778"/>
            <a:ext cx="1085345" cy="583638"/>
            <a:chOff x="4954424" y="1633418"/>
            <a:chExt cx="1085345" cy="58363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7482F6-B7B0-665E-3EF4-DD108F0E4C9E}"/>
                </a:ext>
              </a:extLst>
            </p:cNvPr>
            <p:cNvSpPr txBox="1"/>
            <p:nvPr/>
          </p:nvSpPr>
          <p:spPr>
            <a:xfrm>
              <a:off x="4954424" y="1663058"/>
              <a:ext cx="1085345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666666"/>
                  </a:solidFill>
                </a:rPr>
                <a:t>(context-aware)</a:t>
              </a:r>
            </a:p>
            <a:p>
              <a:pPr algn="ctr"/>
              <a:r>
                <a:rPr lang="en-US" sz="1000" dirty="0">
                  <a:solidFill>
                    <a:srgbClr val="666666"/>
                  </a:solidFill>
                </a:rPr>
                <a:t>reference annotations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B4CB9A-D51C-CC89-FEAE-EDEF67EE2187}"/>
                </a:ext>
              </a:extLst>
            </p:cNvPr>
            <p:cNvSpPr/>
            <p:nvPr/>
          </p:nvSpPr>
          <p:spPr>
            <a:xfrm>
              <a:off x="5024980" y="1633418"/>
              <a:ext cx="942975" cy="233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6666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B097384-8EF1-A43E-7C84-DE0D0AA08863}"/>
              </a:ext>
            </a:extLst>
          </p:cNvPr>
          <p:cNvSpPr txBox="1"/>
          <p:nvPr/>
        </p:nvSpPr>
        <p:spPr>
          <a:xfrm>
            <a:off x="7877775" y="2708266"/>
            <a:ext cx="7853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666666"/>
                </a:solidFill>
              </a:rPr>
              <a:t>reference transcripts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E286AD-8D32-0139-6DD6-68575026C462}"/>
              </a:ext>
            </a:extLst>
          </p:cNvPr>
          <p:cNvSpPr txBox="1"/>
          <p:nvPr/>
        </p:nvSpPr>
        <p:spPr>
          <a:xfrm>
            <a:off x="7891177" y="3335796"/>
            <a:ext cx="7928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666666"/>
                </a:solidFill>
              </a:rPr>
              <a:t>transcript candidates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8F07A-67FE-91A6-8D84-B62502100D92}"/>
              </a:ext>
            </a:extLst>
          </p:cNvPr>
          <p:cNvGrpSpPr/>
          <p:nvPr/>
        </p:nvGrpSpPr>
        <p:grpSpPr>
          <a:xfrm>
            <a:off x="6242947" y="2778180"/>
            <a:ext cx="1548134" cy="912838"/>
            <a:chOff x="6242947" y="2964595"/>
            <a:chExt cx="1548134" cy="91283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58E08A4-4CD9-0C28-7EA4-60423C180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rcRect l="3778" t="18204" r="2015"/>
            <a:stretch>
              <a:fillRect/>
            </a:stretch>
          </p:blipFill>
          <p:spPr>
            <a:xfrm>
              <a:off x="6242947" y="2964595"/>
              <a:ext cx="1548134" cy="91283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6105305-66AD-8F4F-483D-6E06A7241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9261" y="3363667"/>
              <a:ext cx="1371724" cy="196983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5251F1-3A38-DBC0-EAF0-8C7D6067C3DF}"/>
              </a:ext>
            </a:extLst>
          </p:cNvPr>
          <p:cNvSpPr txBox="1"/>
          <p:nvPr/>
        </p:nvSpPr>
        <p:spPr>
          <a:xfrm>
            <a:off x="6285734" y="2296278"/>
            <a:ext cx="147355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666666"/>
                </a:solidFill>
              </a:rPr>
              <a:t>Estimate transcript probability score (TPS)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30C716-DC5D-F7D7-8523-E59C1FACADC7}"/>
              </a:ext>
            </a:extLst>
          </p:cNvPr>
          <p:cNvSpPr txBox="1"/>
          <p:nvPr/>
        </p:nvSpPr>
        <p:spPr>
          <a:xfrm>
            <a:off x="4651264" y="3343082"/>
            <a:ext cx="147355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666666"/>
                </a:solidFill>
              </a:rPr>
              <a:t>Novel discovery rate (NDR)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5296509-F68D-F380-F98E-2D010C31FCEB}"/>
              </a:ext>
            </a:extLst>
          </p:cNvPr>
          <p:cNvSpPr/>
          <p:nvPr/>
        </p:nvSpPr>
        <p:spPr>
          <a:xfrm>
            <a:off x="6589008" y="3354846"/>
            <a:ext cx="1243386" cy="20005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mph" presetSubtype="0" fill="hold" grpId="1" nodeType="afterEffect">
                                  <p:stCondLst>
                                    <p:cond delay="3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2" grpId="0" animBg="1"/>
      <p:bldP spid="13" grpId="0" animBg="1"/>
      <p:bldP spid="3" grpId="0" animBg="1"/>
      <p:bldP spid="27" grpId="0" animBg="1"/>
      <p:bldP spid="40" grpId="0"/>
      <p:bldP spid="40" grpId="1"/>
      <p:bldP spid="15" grpId="0"/>
      <p:bldP spid="15" grpId="1"/>
      <p:bldP spid="23" grpId="0"/>
      <p:bldP spid="38" grpId="0"/>
      <p:bldP spid="39" grpId="0"/>
      <p:bldP spid="19" grpId="0"/>
      <p:bldP spid="36" grpId="0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5B056-EF8A-2578-AD2B-91748F1FC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A5028CA-BB65-0D8E-30C6-98AAD4DC1BE9}"/>
              </a:ext>
            </a:extLst>
          </p:cNvPr>
          <p:cNvSpPr/>
          <p:nvPr/>
        </p:nvSpPr>
        <p:spPr>
          <a:xfrm>
            <a:off x="6042709" y="1562157"/>
            <a:ext cx="1848468" cy="607035"/>
          </a:xfrm>
          <a:prstGeom prst="roundRect">
            <a:avLst>
              <a:gd name="adj" fmla="val 21232"/>
            </a:avLst>
          </a:prstGeom>
          <a:solidFill>
            <a:srgbClr val="EFF3F9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666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B12044-AFE4-AA8C-B781-06EA63BF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364" y="2707253"/>
            <a:ext cx="1715411" cy="10311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8F032-A05C-27E4-FEA1-9A295F26B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FB3DE5-0BF2-9949-8E8E-62041A1EAF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7350BD6A-093F-1F43-7902-53E383374FBC}"/>
              </a:ext>
            </a:extLst>
          </p:cNvPr>
          <p:cNvSpPr/>
          <p:nvPr/>
        </p:nvSpPr>
        <p:spPr>
          <a:xfrm>
            <a:off x="285750" y="137911"/>
            <a:ext cx="5142981" cy="2385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50" b="1" dirty="0">
                <a:solidFill>
                  <a:srgbClr val="FFFFFF"/>
                </a:solidFill>
                <a:latin typeface="Arial"/>
                <a:cs typeface="Arial"/>
              </a:rPr>
              <a:t>Reference-guided strategies</a:t>
            </a:r>
            <a:endParaRPr lang="en-US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FB2C9B97-D471-62A7-90EA-4C98FE977BC6}"/>
              </a:ext>
            </a:extLst>
          </p:cNvPr>
          <p:cNvSpPr/>
          <p:nvPr/>
        </p:nvSpPr>
        <p:spPr>
          <a:xfrm>
            <a:off x="3249691" y="961952"/>
            <a:ext cx="2249014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47AB"/>
                </a:solidFill>
                <a:latin typeface="Arial"/>
                <a:cs typeface="Arial"/>
              </a:rPr>
              <a:t>Alignment to reference genome</a:t>
            </a:r>
            <a:endParaRPr lang="en-US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B30645EA-5AA1-40B5-F2DE-5671741ED9FF}"/>
              </a:ext>
            </a:extLst>
          </p:cNvPr>
          <p:cNvSpPr/>
          <p:nvPr/>
        </p:nvSpPr>
        <p:spPr>
          <a:xfrm>
            <a:off x="6096506" y="1135622"/>
            <a:ext cx="179467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dirty="0">
                <a:solidFill>
                  <a:srgbClr val="666666"/>
                </a:solidFill>
                <a:cs typeface="Arial"/>
              </a:rPr>
              <a:t>Class-based:</a:t>
            </a:r>
          </a:p>
        </p:txBody>
      </p:sp>
      <p:pic>
        <p:nvPicPr>
          <p:cNvPr id="4" name="Picture 3" descr="A diagram of a sequence of steps&#10;&#10;AI-generated content may be incorrect.">
            <a:extLst>
              <a:ext uri="{FF2B5EF4-FFF2-40B4-BE49-F238E27FC236}">
                <a16:creationId xmlns:a16="http://schemas.microsoft.com/office/drawing/2014/main" id="{A689DD28-8232-6320-D3F6-96B91337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49" r="71041" b="11424"/>
          <a:stretch>
            <a:fillRect/>
          </a:stretch>
        </p:blipFill>
        <p:spPr>
          <a:xfrm>
            <a:off x="285750" y="816473"/>
            <a:ext cx="2249014" cy="3804875"/>
          </a:xfrm>
          <a:prstGeom prst="rect">
            <a:avLst/>
          </a:prstGeom>
        </p:spPr>
      </p:pic>
      <p:sp>
        <p:nvSpPr>
          <p:cNvPr id="35" name="Text 5">
            <a:extLst>
              <a:ext uri="{FF2B5EF4-FFF2-40B4-BE49-F238E27FC236}">
                <a16:creationId xmlns:a16="http://schemas.microsoft.com/office/drawing/2014/main" id="{6CB083BB-66FB-A3EE-90E6-12E94E033684}"/>
              </a:ext>
            </a:extLst>
          </p:cNvPr>
          <p:cNvSpPr/>
          <p:nvPr/>
        </p:nvSpPr>
        <p:spPr>
          <a:xfrm>
            <a:off x="3245672" y="2196391"/>
            <a:ext cx="2078459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47AB"/>
                </a:solidFill>
                <a:latin typeface="Arial"/>
                <a:cs typeface="Arial"/>
              </a:rPr>
              <a:t>Transcriptome reconstruction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C7068B-CF3C-5224-5B51-11364CED4783}"/>
              </a:ext>
            </a:extLst>
          </p:cNvPr>
          <p:cNvSpPr/>
          <p:nvPr/>
        </p:nvSpPr>
        <p:spPr>
          <a:xfrm>
            <a:off x="285750" y="2990751"/>
            <a:ext cx="2249014" cy="17654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207D96-1B0C-3CCD-A703-9A2562AAC05F}"/>
              </a:ext>
            </a:extLst>
          </p:cNvPr>
          <p:cNvSpPr/>
          <p:nvPr/>
        </p:nvSpPr>
        <p:spPr>
          <a:xfrm>
            <a:off x="285750" y="808992"/>
            <a:ext cx="2249014" cy="8235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704201B-2559-D040-A247-FC3DC19D3CBD}"/>
              </a:ext>
            </a:extLst>
          </p:cNvPr>
          <p:cNvSpPr/>
          <p:nvPr/>
        </p:nvSpPr>
        <p:spPr>
          <a:xfrm>
            <a:off x="1862371" y="2250832"/>
            <a:ext cx="556313" cy="264931"/>
          </a:xfrm>
          <a:prstGeom prst="roundRect">
            <a:avLst/>
          </a:prstGeom>
          <a:noFill/>
          <a:ln w="28575">
            <a:solidFill>
              <a:srgbClr val="0047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127A8EBE-614D-C186-CAB4-DCCE827CC704}"/>
              </a:ext>
            </a:extLst>
          </p:cNvPr>
          <p:cNvSpPr/>
          <p:nvPr/>
        </p:nvSpPr>
        <p:spPr>
          <a:xfrm>
            <a:off x="3038105" y="4497679"/>
            <a:ext cx="5841142" cy="182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i="1" dirty="0">
                <a:solidFill>
                  <a:srgbClr val="666666"/>
                </a:solidFill>
                <a:cs typeface="Arial"/>
              </a:rPr>
              <a:t>Chen, Ying et al. Nature methods vol. 20,8 (2023): 1187-1195. doi:10.1038/s41592-023-01908-w</a:t>
            </a:r>
          </a:p>
        </p:txBody>
      </p:sp>
      <p:sp>
        <p:nvSpPr>
          <p:cNvPr id="27" name="Text 13">
            <a:extLst>
              <a:ext uri="{FF2B5EF4-FFF2-40B4-BE49-F238E27FC236}">
                <a16:creationId xmlns:a16="http://schemas.microsoft.com/office/drawing/2014/main" id="{1FFF402D-B903-D083-D967-D17182B6589F}"/>
              </a:ext>
            </a:extLst>
          </p:cNvPr>
          <p:cNvSpPr/>
          <p:nvPr/>
        </p:nvSpPr>
        <p:spPr>
          <a:xfrm>
            <a:off x="6891848" y="4148041"/>
            <a:ext cx="1981564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900" b="1" i="1" dirty="0">
                <a:solidFill>
                  <a:srgbClr val="666666"/>
                </a:solidFill>
                <a:latin typeface="Arial"/>
                <a:ea typeface="Arial" pitchFamily="34" charset="-122"/>
                <a:cs typeface="Arial"/>
              </a:rPr>
              <a:t>Figure modified from Bambu paper.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75738E-F198-7527-C6AA-A30359A0A348}"/>
              </a:ext>
            </a:extLst>
          </p:cNvPr>
          <p:cNvSpPr txBox="1"/>
          <p:nvPr/>
        </p:nvSpPr>
        <p:spPr>
          <a:xfrm>
            <a:off x="7256479" y="1074193"/>
            <a:ext cx="8399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cs typeface="Arial"/>
              </a:rPr>
              <a:t>Bambu</a:t>
            </a:r>
            <a:endParaRPr lang="en-US" sz="1400" b="1" dirty="0">
              <a:solidFill>
                <a:srgbClr val="0047AB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8FC06C-AD90-8B5F-447D-C63D1A23F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694" y="2852985"/>
            <a:ext cx="351554" cy="504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6BA93E9-B134-0640-96FD-2FE218887E04}"/>
              </a:ext>
            </a:extLst>
          </p:cNvPr>
          <p:cNvGrpSpPr/>
          <p:nvPr/>
        </p:nvGrpSpPr>
        <p:grpSpPr>
          <a:xfrm>
            <a:off x="6242947" y="2778180"/>
            <a:ext cx="1548134" cy="912838"/>
            <a:chOff x="6242947" y="2964595"/>
            <a:chExt cx="1548134" cy="91283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CF957F-CD6D-2F23-E4F6-3B15F8D5C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</a:blip>
            <a:srcRect l="3778" t="18204" r="2015"/>
            <a:stretch>
              <a:fillRect/>
            </a:stretch>
          </p:blipFill>
          <p:spPr>
            <a:xfrm>
              <a:off x="6242947" y="2964595"/>
              <a:ext cx="1548134" cy="91283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C9B69AF-9773-32F3-6943-F9B9EEA7B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9261" y="3363667"/>
              <a:ext cx="1371724" cy="196983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808094D-A988-018C-7626-7D55EDF8F331}"/>
              </a:ext>
            </a:extLst>
          </p:cNvPr>
          <p:cNvSpPr txBox="1"/>
          <p:nvPr/>
        </p:nvSpPr>
        <p:spPr>
          <a:xfrm>
            <a:off x="6589008" y="3746176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</a:rPr>
              <a:t>read classes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2D21B-DF4F-DA9D-D14E-7B67B232ADB0}"/>
              </a:ext>
            </a:extLst>
          </p:cNvPr>
          <p:cNvSpPr txBox="1"/>
          <p:nvPr/>
        </p:nvSpPr>
        <p:spPr>
          <a:xfrm>
            <a:off x="4954424" y="1581418"/>
            <a:ext cx="108534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>
                <a:solidFill>
                  <a:srgbClr val="FF8C00"/>
                </a:solidFill>
              </a:rPr>
              <a:t>context-aware</a:t>
            </a:r>
          </a:p>
          <a:p>
            <a:pPr algn="ctr"/>
            <a:r>
              <a:rPr lang="en-US" sz="1000" dirty="0">
                <a:solidFill>
                  <a:srgbClr val="666666"/>
                </a:solidFill>
              </a:rPr>
              <a:t>reference annotations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B9ACE-85D9-1B9F-831A-490946F3BABF}"/>
              </a:ext>
            </a:extLst>
          </p:cNvPr>
          <p:cNvSpPr txBox="1"/>
          <p:nvPr/>
        </p:nvSpPr>
        <p:spPr>
          <a:xfrm>
            <a:off x="7877775" y="2708266"/>
            <a:ext cx="78534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666666"/>
                </a:solidFill>
              </a:rPr>
              <a:t>reference transcripts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0C8920-0521-1264-EF7D-4039B8E4EECB}"/>
              </a:ext>
            </a:extLst>
          </p:cNvPr>
          <p:cNvSpPr txBox="1"/>
          <p:nvPr/>
        </p:nvSpPr>
        <p:spPr>
          <a:xfrm>
            <a:off x="7891177" y="3335796"/>
            <a:ext cx="7928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666666"/>
                </a:solidFill>
              </a:rPr>
              <a:t>transcript candidates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C888ECF-16D1-EF57-157E-87A942E0CBEE}"/>
              </a:ext>
            </a:extLst>
          </p:cNvPr>
          <p:cNvSpPr/>
          <p:nvPr/>
        </p:nvSpPr>
        <p:spPr>
          <a:xfrm>
            <a:off x="6589008" y="3354846"/>
            <a:ext cx="1243386" cy="20005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532BBA-FBE2-F3C2-17A1-B49251D70A1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64" t="3075" r="1777" b="2917"/>
          <a:stretch>
            <a:fillRect/>
          </a:stretch>
        </p:blipFill>
        <p:spPr>
          <a:xfrm>
            <a:off x="6090337" y="1633936"/>
            <a:ext cx="1701082" cy="4617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808596-E383-C461-60D3-646C1B6028C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rcRect t="15443" b="34307"/>
          <a:stretch>
            <a:fillRect/>
          </a:stretch>
        </p:blipFill>
        <p:spPr>
          <a:xfrm>
            <a:off x="6253881" y="2938873"/>
            <a:ext cx="1537200" cy="19095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A9C030-EA19-44F6-4C25-6C91172C100E}"/>
              </a:ext>
            </a:extLst>
          </p:cNvPr>
          <p:cNvCxnSpPr>
            <a:cxnSpLocks/>
          </p:cNvCxnSpPr>
          <p:nvPr/>
        </p:nvCxnSpPr>
        <p:spPr>
          <a:xfrm>
            <a:off x="6389356" y="1785007"/>
            <a:ext cx="0" cy="1158203"/>
          </a:xfrm>
          <a:prstGeom prst="line">
            <a:avLst/>
          </a:prstGeom>
          <a:ln w="9525">
            <a:solidFill>
              <a:srgbClr val="666666"/>
            </a:solidFill>
            <a:prstDash val="sys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38A6CC-5B81-2C35-0703-2A319FFFFEA6}"/>
              </a:ext>
            </a:extLst>
          </p:cNvPr>
          <p:cNvCxnSpPr>
            <a:cxnSpLocks/>
          </p:cNvCxnSpPr>
          <p:nvPr/>
        </p:nvCxnSpPr>
        <p:spPr>
          <a:xfrm>
            <a:off x="6891848" y="1974120"/>
            <a:ext cx="0" cy="1054846"/>
          </a:xfrm>
          <a:prstGeom prst="line">
            <a:avLst/>
          </a:prstGeom>
          <a:ln w="9525">
            <a:solidFill>
              <a:srgbClr val="666666"/>
            </a:solidFill>
            <a:prstDash val="sys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356E35-C96F-5569-9903-52ABBB7759E2}"/>
              </a:ext>
            </a:extLst>
          </p:cNvPr>
          <p:cNvCxnSpPr>
            <a:cxnSpLocks/>
          </p:cNvCxnSpPr>
          <p:nvPr/>
        </p:nvCxnSpPr>
        <p:spPr>
          <a:xfrm>
            <a:off x="7556169" y="1785259"/>
            <a:ext cx="0" cy="1596706"/>
          </a:xfrm>
          <a:prstGeom prst="line">
            <a:avLst/>
          </a:prstGeom>
          <a:ln w="9525">
            <a:solidFill>
              <a:srgbClr val="666666"/>
            </a:solidFill>
            <a:prstDash val="sys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CE7281-7CDF-7984-32D7-DD07F0956901}"/>
              </a:ext>
            </a:extLst>
          </p:cNvPr>
          <p:cNvCxnSpPr>
            <a:cxnSpLocks/>
          </p:cNvCxnSpPr>
          <p:nvPr/>
        </p:nvCxnSpPr>
        <p:spPr>
          <a:xfrm>
            <a:off x="7680000" y="1970994"/>
            <a:ext cx="0" cy="1410971"/>
          </a:xfrm>
          <a:prstGeom prst="line">
            <a:avLst/>
          </a:prstGeom>
          <a:ln w="9525">
            <a:solidFill>
              <a:srgbClr val="666666"/>
            </a:solidFill>
            <a:prstDash val="sys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A4C301E2-B28A-FCCD-0683-A89BACDDD3E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rcRect t="62348" b="10196"/>
          <a:stretch>
            <a:fillRect/>
          </a:stretch>
        </p:blipFill>
        <p:spPr>
          <a:xfrm>
            <a:off x="6253881" y="3389695"/>
            <a:ext cx="1537200" cy="1043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940A78D-1E91-90BE-79A1-4EB6610CFCAA}"/>
              </a:ext>
            </a:extLst>
          </p:cNvPr>
          <p:cNvSpPr txBox="1"/>
          <p:nvPr/>
        </p:nvSpPr>
        <p:spPr>
          <a:xfrm>
            <a:off x="7879259" y="2912584"/>
            <a:ext cx="78534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666666"/>
                </a:solidFill>
              </a:rPr>
              <a:t>full-length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9DA47C-4B88-AF0B-3602-994EFBE9C739}"/>
              </a:ext>
            </a:extLst>
          </p:cNvPr>
          <p:cNvSpPr txBox="1"/>
          <p:nvPr/>
        </p:nvSpPr>
        <p:spPr>
          <a:xfrm>
            <a:off x="7872798" y="3319515"/>
            <a:ext cx="9721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666666"/>
                </a:solidFill>
              </a:rPr>
              <a:t>partial-length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9A3C062-705C-2371-C46A-0013E9386BB0}"/>
              </a:ext>
            </a:extLst>
          </p:cNvPr>
          <p:cNvCxnSpPr>
            <a:cxnSpLocks/>
          </p:cNvCxnSpPr>
          <p:nvPr/>
        </p:nvCxnSpPr>
        <p:spPr>
          <a:xfrm>
            <a:off x="7123957" y="2023751"/>
            <a:ext cx="0" cy="1319592"/>
          </a:xfrm>
          <a:prstGeom prst="line">
            <a:avLst/>
          </a:prstGeom>
          <a:ln w="12700" cap="rnd">
            <a:solidFill>
              <a:srgbClr val="666666"/>
            </a:solidFill>
            <a:prstDash val="solid"/>
            <a:round/>
            <a:headEnd type="arrow" w="med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C62DFD2-D4A9-D5DC-6B4D-3EC21853F488}"/>
              </a:ext>
            </a:extLst>
          </p:cNvPr>
          <p:cNvSpPr/>
          <p:nvPr/>
        </p:nvSpPr>
        <p:spPr>
          <a:xfrm>
            <a:off x="5024980" y="1551778"/>
            <a:ext cx="942975" cy="233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66666"/>
              </a:solidFill>
            </a:endParaRPr>
          </a:p>
        </p:txBody>
      </p:sp>
      <p:sp>
        <p:nvSpPr>
          <p:cNvPr id="57" name="Shape 7">
            <a:extLst>
              <a:ext uri="{FF2B5EF4-FFF2-40B4-BE49-F238E27FC236}">
                <a16:creationId xmlns:a16="http://schemas.microsoft.com/office/drawing/2014/main" id="{44E47879-D15C-53E2-22F9-E047A4482F02}"/>
              </a:ext>
            </a:extLst>
          </p:cNvPr>
          <p:cNvSpPr/>
          <p:nvPr/>
        </p:nvSpPr>
        <p:spPr>
          <a:xfrm>
            <a:off x="5920466" y="1192362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>
              <a:solidFill>
                <a:srgbClr val="666666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1D760DA-705F-2953-3363-707E057100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0577" y="2990221"/>
            <a:ext cx="1424975" cy="112742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7820620-02EA-B171-6177-E849E9509D7E}"/>
              </a:ext>
            </a:extLst>
          </p:cNvPr>
          <p:cNvSpPr txBox="1"/>
          <p:nvPr/>
        </p:nvSpPr>
        <p:spPr>
          <a:xfrm>
            <a:off x="1762460" y="3395686"/>
            <a:ext cx="377026" cy="246221"/>
          </a:xfrm>
          <a:prstGeom prst="rect">
            <a:avLst/>
          </a:prstGeom>
          <a:solidFill>
            <a:srgbClr val="F4DA96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EM</a:t>
            </a:r>
          </a:p>
        </p:txBody>
      </p:sp>
      <p:sp>
        <p:nvSpPr>
          <p:cNvPr id="63" name="Text 10">
            <a:extLst>
              <a:ext uri="{FF2B5EF4-FFF2-40B4-BE49-F238E27FC236}">
                <a16:creationId xmlns:a16="http://schemas.microsoft.com/office/drawing/2014/main" id="{1A887138-A785-B9E1-4CB5-10F29BCC0802}"/>
              </a:ext>
            </a:extLst>
          </p:cNvPr>
          <p:cNvSpPr/>
          <p:nvPr/>
        </p:nvSpPr>
        <p:spPr>
          <a:xfrm>
            <a:off x="2973843" y="2739557"/>
            <a:ext cx="2856361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dirty="0">
                <a:solidFill>
                  <a:srgbClr val="666666"/>
                </a:solidFill>
                <a:cs typeface="Arial"/>
              </a:rPr>
              <a:t>Expectation-Maximization (EM) algorithm</a:t>
            </a:r>
          </a:p>
        </p:txBody>
      </p:sp>
    </p:spTree>
    <p:extLst>
      <p:ext uri="{BB962C8B-B14F-4D97-AF65-F5344CB8AC3E}">
        <p14:creationId xmlns:p14="http://schemas.microsoft.com/office/powerpoint/2010/main" val="275033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/>
      <p:bldP spid="38" grpId="0"/>
      <p:bldP spid="39" grpId="0"/>
      <p:bldP spid="43" grpId="0" animBg="1"/>
      <p:bldP spid="53" grpId="0"/>
      <p:bldP spid="54" grpId="0"/>
      <p:bldP spid="56" grpId="0" animBg="1"/>
      <p:bldP spid="62" grpId="0" animBg="1"/>
      <p:bldP spid="62" grpId="1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28796-18B7-D283-C25D-0C68DCEB4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3433E-A1F9-2AE3-69E0-4389195CE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FB3DE5-0BF2-9949-8E8E-62041A1EAF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63168B2-0761-A8D1-E019-C67CADC5275C}"/>
              </a:ext>
            </a:extLst>
          </p:cNvPr>
          <p:cNvSpPr/>
          <p:nvPr/>
        </p:nvSpPr>
        <p:spPr>
          <a:xfrm>
            <a:off x="285750" y="137911"/>
            <a:ext cx="5142981" cy="2385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50" b="1" dirty="0">
                <a:solidFill>
                  <a:srgbClr val="FFFFFF"/>
                </a:solidFill>
                <a:latin typeface="Arial"/>
                <a:cs typeface="Arial"/>
              </a:rPr>
              <a:t>Reference-guided strategies</a:t>
            </a:r>
            <a:endParaRPr lang="en-US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044E9616-B31B-3FA3-0748-25BC4307F8F4}"/>
              </a:ext>
            </a:extLst>
          </p:cNvPr>
          <p:cNvSpPr/>
          <p:nvPr/>
        </p:nvSpPr>
        <p:spPr>
          <a:xfrm>
            <a:off x="3249691" y="961952"/>
            <a:ext cx="2249014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47AB"/>
                </a:solidFill>
                <a:latin typeface="Arial"/>
                <a:cs typeface="Arial"/>
              </a:rPr>
              <a:t>Alignment to reference genome</a:t>
            </a:r>
            <a:endParaRPr lang="en-US" dirty="0"/>
          </a:p>
        </p:txBody>
      </p:sp>
      <p:pic>
        <p:nvPicPr>
          <p:cNvPr id="4" name="Picture 3" descr="A diagram of a sequence of steps&#10;&#10;AI-generated content may be incorrect.">
            <a:extLst>
              <a:ext uri="{FF2B5EF4-FFF2-40B4-BE49-F238E27FC236}">
                <a16:creationId xmlns:a16="http://schemas.microsoft.com/office/drawing/2014/main" id="{A21D69DF-F877-29E1-94CF-FF7B238B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49" r="71041" b="11424"/>
          <a:stretch>
            <a:fillRect/>
          </a:stretch>
        </p:blipFill>
        <p:spPr>
          <a:xfrm>
            <a:off x="285750" y="816473"/>
            <a:ext cx="2249014" cy="3804875"/>
          </a:xfrm>
          <a:prstGeom prst="rect">
            <a:avLst/>
          </a:prstGeom>
        </p:spPr>
      </p:pic>
      <p:sp>
        <p:nvSpPr>
          <p:cNvPr id="35" name="Text 5">
            <a:extLst>
              <a:ext uri="{FF2B5EF4-FFF2-40B4-BE49-F238E27FC236}">
                <a16:creationId xmlns:a16="http://schemas.microsoft.com/office/drawing/2014/main" id="{4B9EDF75-AEFC-0D66-AB73-6C9839B0EFE0}"/>
              </a:ext>
            </a:extLst>
          </p:cNvPr>
          <p:cNvSpPr/>
          <p:nvPr/>
        </p:nvSpPr>
        <p:spPr>
          <a:xfrm>
            <a:off x="3245672" y="2196391"/>
            <a:ext cx="2078459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47AB"/>
                </a:solidFill>
                <a:latin typeface="Arial"/>
                <a:cs typeface="Arial"/>
              </a:rPr>
              <a:t>Transcriptome reconstruction</a:t>
            </a:r>
            <a:endParaRPr lang="en-US" dirty="0"/>
          </a:p>
        </p:txBody>
      </p:sp>
      <p:sp>
        <p:nvSpPr>
          <p:cNvPr id="36" name="Shape 7">
            <a:extLst>
              <a:ext uri="{FF2B5EF4-FFF2-40B4-BE49-F238E27FC236}">
                <a16:creationId xmlns:a16="http://schemas.microsoft.com/office/drawing/2014/main" id="{56C67C35-68EA-39BF-4FC8-AD05809E71D4}"/>
              </a:ext>
            </a:extLst>
          </p:cNvPr>
          <p:cNvSpPr/>
          <p:nvPr/>
        </p:nvSpPr>
        <p:spPr>
          <a:xfrm>
            <a:off x="3245672" y="2647936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7" name="Text 8">
            <a:extLst>
              <a:ext uri="{FF2B5EF4-FFF2-40B4-BE49-F238E27FC236}">
                <a16:creationId xmlns:a16="http://schemas.microsoft.com/office/drawing/2014/main" id="{83D175C0-7836-6A92-B6F7-6EF14119A710}"/>
              </a:ext>
            </a:extLst>
          </p:cNvPr>
          <p:cNvSpPr/>
          <p:nvPr/>
        </p:nvSpPr>
        <p:spPr>
          <a:xfrm>
            <a:off x="3429979" y="2598896"/>
            <a:ext cx="2716055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dirty="0">
                <a:solidFill>
                  <a:srgbClr val="333333"/>
                </a:solidFill>
                <a:cs typeface="Arial"/>
              </a:rPr>
              <a:t>All the transcript models inferred from reads</a:t>
            </a:r>
          </a:p>
        </p:txBody>
      </p:sp>
      <p:sp>
        <p:nvSpPr>
          <p:cNvPr id="38" name="Shape 9">
            <a:extLst>
              <a:ext uri="{FF2B5EF4-FFF2-40B4-BE49-F238E27FC236}">
                <a16:creationId xmlns:a16="http://schemas.microsoft.com/office/drawing/2014/main" id="{C259FC7A-9740-BD13-E47D-115C7219D178}"/>
              </a:ext>
            </a:extLst>
          </p:cNvPr>
          <p:cNvSpPr/>
          <p:nvPr/>
        </p:nvSpPr>
        <p:spPr>
          <a:xfrm>
            <a:off x="3245672" y="2894988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9" name="Text 10">
            <a:extLst>
              <a:ext uri="{FF2B5EF4-FFF2-40B4-BE49-F238E27FC236}">
                <a16:creationId xmlns:a16="http://schemas.microsoft.com/office/drawing/2014/main" id="{AF901A40-41AE-EB97-837F-59744071AAE8}"/>
              </a:ext>
            </a:extLst>
          </p:cNvPr>
          <p:cNvSpPr/>
          <p:nvPr/>
        </p:nvSpPr>
        <p:spPr>
          <a:xfrm>
            <a:off x="3429980" y="2846069"/>
            <a:ext cx="2856361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dirty="0">
                <a:solidFill>
                  <a:srgbClr val="333333"/>
                </a:solidFill>
                <a:cs typeface="Arial"/>
              </a:rPr>
              <a:t>Quality control</a:t>
            </a:r>
          </a:p>
        </p:txBody>
      </p:sp>
      <p:sp>
        <p:nvSpPr>
          <p:cNvPr id="44" name="Text 5">
            <a:extLst>
              <a:ext uri="{FF2B5EF4-FFF2-40B4-BE49-F238E27FC236}">
                <a16:creationId xmlns:a16="http://schemas.microsoft.com/office/drawing/2014/main" id="{55A40F7B-D6A5-3A41-10B8-1D8093E9194C}"/>
              </a:ext>
            </a:extLst>
          </p:cNvPr>
          <p:cNvSpPr/>
          <p:nvPr/>
        </p:nvSpPr>
        <p:spPr>
          <a:xfrm>
            <a:off x="3245672" y="3430830"/>
            <a:ext cx="2078459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b="1" dirty="0">
                <a:solidFill>
                  <a:srgbClr val="0047AB"/>
                </a:solidFill>
                <a:ea typeface="+mn-lt"/>
                <a:cs typeface="+mn-lt"/>
              </a:rPr>
              <a:t>Quantification</a:t>
            </a:r>
            <a:endParaRPr lang="en-US" dirty="0"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DDB189-721F-426A-51AE-69CCA3893D37}"/>
              </a:ext>
            </a:extLst>
          </p:cNvPr>
          <p:cNvSpPr/>
          <p:nvPr/>
        </p:nvSpPr>
        <p:spPr>
          <a:xfrm>
            <a:off x="285750" y="816473"/>
            <a:ext cx="2249014" cy="196292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05A04B-EE3C-5DD3-D128-851AC55C77B4}"/>
              </a:ext>
            </a:extLst>
          </p:cNvPr>
          <p:cNvSpPr/>
          <p:nvPr/>
        </p:nvSpPr>
        <p:spPr>
          <a:xfrm>
            <a:off x="285750" y="4110975"/>
            <a:ext cx="2249014" cy="46102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217275-AA0B-4F9D-45E7-DB3F4E57D964}"/>
              </a:ext>
            </a:extLst>
          </p:cNvPr>
          <p:cNvSpPr/>
          <p:nvPr/>
        </p:nvSpPr>
        <p:spPr>
          <a:xfrm>
            <a:off x="285750" y="2978051"/>
            <a:ext cx="2249014" cy="17654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30EB5E-E089-DE3B-EE29-339FE21345C4}"/>
              </a:ext>
            </a:extLst>
          </p:cNvPr>
          <p:cNvSpPr/>
          <p:nvPr/>
        </p:nvSpPr>
        <p:spPr>
          <a:xfrm>
            <a:off x="285750" y="808992"/>
            <a:ext cx="2249014" cy="8235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CBBAC3-8AC1-E2C0-489B-085F05758DCC}"/>
              </a:ext>
            </a:extLst>
          </p:cNvPr>
          <p:cNvSpPr/>
          <p:nvPr/>
        </p:nvSpPr>
        <p:spPr>
          <a:xfrm>
            <a:off x="285750" y="816473"/>
            <a:ext cx="2249014" cy="351055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8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4" grpId="0" animBg="1"/>
      <p:bldP spid="8" grpId="0" animBg="1"/>
      <p:bldP spid="8" grpId="1" animBg="1"/>
      <p:bldP spid="3" grpId="0" animBg="1"/>
      <p:bldP spid="3" grpId="1" animBg="1"/>
      <p:bldP spid="6" grpId="0" animBg="1"/>
      <p:bldP spid="7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C4529-8162-156A-6489-875FB9E47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9D1AE-5269-4109-3382-2D053DA96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FB3DE5-0BF2-9949-8E8E-62041A1EAF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A912752-8030-431D-A624-925F350FD6EF}"/>
              </a:ext>
            </a:extLst>
          </p:cNvPr>
          <p:cNvSpPr/>
          <p:nvPr/>
        </p:nvSpPr>
        <p:spPr>
          <a:xfrm>
            <a:off x="285750" y="135988"/>
            <a:ext cx="5142981" cy="24237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50" b="1">
                <a:solidFill>
                  <a:srgbClr val="FFFFFF"/>
                </a:solidFill>
                <a:latin typeface="Arial"/>
                <a:cs typeface="Arial"/>
              </a:rPr>
              <a:t>Isoform identification and quantification strategies</a:t>
            </a:r>
            <a:endParaRPr lang="en-US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4066CA11-C43C-D2E0-4E4B-D9E92DA9AD92}"/>
              </a:ext>
            </a:extLst>
          </p:cNvPr>
          <p:cNvSpPr/>
          <p:nvPr/>
        </p:nvSpPr>
        <p:spPr>
          <a:xfrm>
            <a:off x="5855938" y="881733"/>
            <a:ext cx="2078459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00" b="1">
                <a:solidFill>
                  <a:srgbClr val="0047AB"/>
                </a:solidFill>
                <a:latin typeface="Arial"/>
                <a:cs typeface="Arial"/>
              </a:rPr>
              <a:t>Reference-guided</a:t>
            </a:r>
            <a:endParaRPr lang="en-US"/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652F5589-562E-1BC1-D442-603A4A710E86}"/>
              </a:ext>
            </a:extLst>
          </p:cNvPr>
          <p:cNvSpPr/>
          <p:nvPr/>
        </p:nvSpPr>
        <p:spPr>
          <a:xfrm>
            <a:off x="5857875" y="1165860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25BD0876-CD06-CDF3-4B97-6EF58D09F955}"/>
              </a:ext>
            </a:extLst>
          </p:cNvPr>
          <p:cNvSpPr/>
          <p:nvPr/>
        </p:nvSpPr>
        <p:spPr>
          <a:xfrm>
            <a:off x="6036469" y="1131229"/>
            <a:ext cx="179467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>
                <a:solidFill>
                  <a:srgbClr val="333333"/>
                </a:solidFill>
                <a:latin typeface="Arial"/>
                <a:cs typeface="Arial"/>
              </a:rPr>
              <a:t>Identify isoforms based on:</a:t>
            </a:r>
            <a:endParaRPr lang="en-US" sz="1100">
              <a:solidFill>
                <a:srgbClr val="333333"/>
              </a:solidFill>
              <a:cs typeface="Arial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6A24F8CF-3EE9-59CE-319E-DE82C228B5EC}"/>
              </a:ext>
            </a:extLst>
          </p:cNvPr>
          <p:cNvSpPr/>
          <p:nvPr/>
        </p:nvSpPr>
        <p:spPr>
          <a:xfrm>
            <a:off x="5857875" y="1813084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F5AE3ACF-78BC-9B45-B84F-C32CC54C354E}"/>
              </a:ext>
            </a:extLst>
          </p:cNvPr>
          <p:cNvSpPr/>
          <p:nvPr/>
        </p:nvSpPr>
        <p:spPr>
          <a:xfrm>
            <a:off x="6036469" y="1773776"/>
            <a:ext cx="2644906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err="1">
                <a:solidFill>
                  <a:srgbClr val="333333"/>
                </a:solidFill>
                <a:latin typeface="Arial"/>
                <a:cs typeface="Arial"/>
              </a:rPr>
              <a:t>IsoTools</a:t>
            </a:r>
            <a:r>
              <a:rPr lang="en-US" sz="110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sz="1100" err="1">
                <a:solidFill>
                  <a:srgbClr val="333333"/>
                </a:solidFill>
                <a:latin typeface="Arial"/>
                <a:cs typeface="Arial"/>
              </a:rPr>
              <a:t>IsoQuant</a:t>
            </a:r>
            <a:r>
              <a:rPr lang="en-US" sz="1100" dirty="0">
                <a:solidFill>
                  <a:srgbClr val="333333"/>
                </a:solidFill>
                <a:latin typeface="Arial"/>
                <a:cs typeface="Arial"/>
              </a:rPr>
              <a:t>, FLAIR, Bambu, etc.</a:t>
            </a:r>
            <a:endParaRPr lang="en-US" dirty="0">
              <a:cs typeface="Arial"/>
            </a:endParaRPr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327499B9-DE8B-B85D-3B40-B31ECEB633B4}"/>
              </a:ext>
            </a:extLst>
          </p:cNvPr>
          <p:cNvSpPr/>
          <p:nvPr/>
        </p:nvSpPr>
        <p:spPr>
          <a:xfrm>
            <a:off x="288348" y="4419213"/>
            <a:ext cx="5596804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00" b="1" i="1">
                <a:solidFill>
                  <a:srgbClr val="666666"/>
                </a:solidFill>
                <a:latin typeface="Arial"/>
                <a:ea typeface="Arial" pitchFamily="34" charset="-122"/>
                <a:cs typeface="Arial"/>
              </a:rPr>
              <a:t>Di</a:t>
            </a:r>
            <a:r>
              <a:rPr lang="en-US" sz="900" b="1" i="1">
                <a:solidFill>
                  <a:srgbClr val="666666"/>
                </a:solidFill>
                <a:latin typeface="Arial"/>
                <a:cs typeface="Arial"/>
              </a:rPr>
              <a:t>agram:</a:t>
            </a:r>
            <a:r>
              <a:rPr lang="en-US" sz="900" i="1">
                <a:solidFill>
                  <a:srgbClr val="666666"/>
                </a:solidFill>
                <a:latin typeface="Arial"/>
                <a:cs typeface="Arial"/>
              </a:rPr>
              <a:t> Monzó C, Liu T, Conesa A. Transcriptomics in the era of long-read sequencing. </a:t>
            </a:r>
            <a:br>
              <a:rPr lang="en-US" sz="900" i="1">
                <a:solidFill>
                  <a:srgbClr val="666666"/>
                </a:solidFill>
                <a:latin typeface="Arial"/>
                <a:cs typeface="Arial"/>
              </a:rPr>
            </a:br>
            <a:r>
              <a:rPr lang="en-US" sz="900" i="1">
                <a:solidFill>
                  <a:srgbClr val="666666"/>
                </a:solidFill>
                <a:latin typeface="Arial"/>
                <a:cs typeface="Arial"/>
              </a:rPr>
              <a:t>Nat Rev Genet. 2025 Mar 28. </a:t>
            </a:r>
            <a:r>
              <a:rPr lang="en-US" sz="900" i="1" err="1">
                <a:solidFill>
                  <a:srgbClr val="666666"/>
                </a:solidFill>
                <a:latin typeface="Arial"/>
                <a:cs typeface="Arial"/>
              </a:rPr>
              <a:t>doi</a:t>
            </a:r>
            <a:r>
              <a:rPr lang="en-US" sz="900" i="1">
                <a:solidFill>
                  <a:srgbClr val="666666"/>
                </a:solidFill>
                <a:latin typeface="Arial"/>
                <a:cs typeface="Arial"/>
              </a:rPr>
              <a:t>: 10.1038/s41576-025-00828-z. </a:t>
            </a:r>
            <a:r>
              <a:rPr lang="en-US" sz="900" i="1" err="1">
                <a:solidFill>
                  <a:srgbClr val="666666"/>
                </a:solidFill>
                <a:latin typeface="Arial"/>
                <a:cs typeface="Arial"/>
              </a:rPr>
              <a:t>Epub</a:t>
            </a:r>
            <a:r>
              <a:rPr lang="en-US" sz="900" i="1">
                <a:solidFill>
                  <a:srgbClr val="666666"/>
                </a:solidFill>
                <a:latin typeface="Arial"/>
                <a:cs typeface="Arial"/>
              </a:rPr>
              <a:t> ahead of print. PMID: 40155769.</a:t>
            </a:r>
          </a:p>
        </p:txBody>
      </p:sp>
      <p:pic>
        <p:nvPicPr>
          <p:cNvPr id="4" name="Picture 3" descr="A diagram of a sequence of steps&#10;&#10;AI-generated content may be incorrect.">
            <a:extLst>
              <a:ext uri="{FF2B5EF4-FFF2-40B4-BE49-F238E27FC236}">
                <a16:creationId xmlns:a16="http://schemas.microsoft.com/office/drawing/2014/main" id="{6D14D7B4-5B04-7A29-C432-0D427A7B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4" y="1343025"/>
            <a:ext cx="5145432" cy="2971800"/>
          </a:xfrm>
          <a:prstGeom prst="rect">
            <a:avLst/>
          </a:prstGeom>
        </p:spPr>
      </p:pic>
      <p:sp>
        <p:nvSpPr>
          <p:cNvPr id="6" name="Text 8">
            <a:extLst>
              <a:ext uri="{FF2B5EF4-FFF2-40B4-BE49-F238E27FC236}">
                <a16:creationId xmlns:a16="http://schemas.microsoft.com/office/drawing/2014/main" id="{48014DDC-9232-6C99-A467-43EA86D669B0}"/>
              </a:ext>
            </a:extLst>
          </p:cNvPr>
          <p:cNvSpPr/>
          <p:nvPr/>
        </p:nvSpPr>
        <p:spPr>
          <a:xfrm>
            <a:off x="492918" y="1045503"/>
            <a:ext cx="125746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00" b="1">
                <a:solidFill>
                  <a:srgbClr val="333333"/>
                </a:solidFill>
                <a:latin typeface="Arial"/>
                <a:cs typeface="Arial"/>
              </a:rPr>
              <a:t>Reference-guided</a:t>
            </a:r>
            <a:endParaRPr lang="en-US" sz="1100" b="1">
              <a:latin typeface="Arial"/>
              <a:cs typeface="Arial"/>
            </a:endParaRPr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1C0E6406-3D37-3AEC-3F28-1FEA7CA728C4}"/>
              </a:ext>
            </a:extLst>
          </p:cNvPr>
          <p:cNvSpPr/>
          <p:nvPr/>
        </p:nvSpPr>
        <p:spPr>
          <a:xfrm>
            <a:off x="2081688" y="1056933"/>
            <a:ext cx="179467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b="1">
                <a:solidFill>
                  <a:srgbClr val="333333"/>
                </a:solidFill>
                <a:latin typeface="Arial"/>
                <a:cs typeface="Arial"/>
              </a:rPr>
              <a:t>Reference-free (</a:t>
            </a:r>
            <a:r>
              <a:rPr lang="en-US" sz="1100" b="1" i="1">
                <a:solidFill>
                  <a:srgbClr val="333333"/>
                </a:solidFill>
                <a:latin typeface="Arial"/>
                <a:cs typeface="Arial"/>
              </a:rPr>
              <a:t>de novo</a:t>
            </a:r>
            <a:r>
              <a:rPr lang="en-US" sz="1100" b="1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sz="1100" b="1">
              <a:latin typeface="Arial"/>
              <a:cs typeface="Arial"/>
            </a:endParaRPr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68B1C21F-E857-4B33-65F4-7927E29A9A52}"/>
              </a:ext>
            </a:extLst>
          </p:cNvPr>
          <p:cNvSpPr/>
          <p:nvPr/>
        </p:nvSpPr>
        <p:spPr>
          <a:xfrm>
            <a:off x="4013358" y="1056933"/>
            <a:ext cx="179467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b="1">
                <a:solidFill>
                  <a:srgbClr val="333333"/>
                </a:solidFill>
                <a:latin typeface="Arial"/>
                <a:cs typeface="Arial"/>
              </a:rPr>
              <a:t>Direct quantification</a:t>
            </a:r>
            <a:endParaRPr lang="en-US"/>
          </a:p>
        </p:txBody>
      </p:sp>
      <p:sp>
        <p:nvSpPr>
          <p:cNvPr id="21" name="Shape 7">
            <a:extLst>
              <a:ext uri="{FF2B5EF4-FFF2-40B4-BE49-F238E27FC236}">
                <a16:creationId xmlns:a16="http://schemas.microsoft.com/office/drawing/2014/main" id="{A71729E1-48D4-0F20-CABB-FF71A4F26292}"/>
              </a:ext>
            </a:extLst>
          </p:cNvPr>
          <p:cNvSpPr/>
          <p:nvPr/>
        </p:nvSpPr>
        <p:spPr>
          <a:xfrm>
            <a:off x="6035040" y="1383030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8">
            <a:extLst>
              <a:ext uri="{FF2B5EF4-FFF2-40B4-BE49-F238E27FC236}">
                <a16:creationId xmlns:a16="http://schemas.microsoft.com/office/drawing/2014/main" id="{2CA0BB18-8E41-CE13-A521-F8194AAEB545}"/>
              </a:ext>
            </a:extLst>
          </p:cNvPr>
          <p:cNvSpPr/>
          <p:nvPr/>
        </p:nvSpPr>
        <p:spPr>
          <a:xfrm>
            <a:off x="6213633" y="1348398"/>
            <a:ext cx="179467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>
                <a:solidFill>
                  <a:srgbClr val="333333"/>
                </a:solidFill>
                <a:latin typeface="Arial"/>
                <a:cs typeface="Arial"/>
              </a:rPr>
              <a:t>Reference genome</a:t>
            </a:r>
            <a:endParaRPr lang="en-US"/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36486B9B-8BF6-78CF-EBFA-389E3C839195}"/>
              </a:ext>
            </a:extLst>
          </p:cNvPr>
          <p:cNvSpPr/>
          <p:nvPr/>
        </p:nvSpPr>
        <p:spPr>
          <a:xfrm>
            <a:off x="6035040" y="1571625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41DC8710-A6AD-9CEB-759C-4BECFC8F71B9}"/>
              </a:ext>
            </a:extLst>
          </p:cNvPr>
          <p:cNvSpPr/>
          <p:nvPr/>
        </p:nvSpPr>
        <p:spPr>
          <a:xfrm>
            <a:off x="6213633" y="1536993"/>
            <a:ext cx="179467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>
                <a:solidFill>
                  <a:srgbClr val="333333"/>
                </a:solidFill>
                <a:latin typeface="Arial"/>
                <a:cs typeface="Arial"/>
              </a:rPr>
              <a:t>Reference annotation</a:t>
            </a:r>
            <a:endParaRPr lang="en-US"/>
          </a:p>
        </p:txBody>
      </p:sp>
      <p:sp>
        <p:nvSpPr>
          <p:cNvPr id="35" name="Text 5">
            <a:extLst>
              <a:ext uri="{FF2B5EF4-FFF2-40B4-BE49-F238E27FC236}">
                <a16:creationId xmlns:a16="http://schemas.microsoft.com/office/drawing/2014/main" id="{8ADC60B2-0097-550D-C900-B48DCCAF4829}"/>
              </a:ext>
            </a:extLst>
          </p:cNvPr>
          <p:cNvSpPr/>
          <p:nvPr/>
        </p:nvSpPr>
        <p:spPr>
          <a:xfrm>
            <a:off x="5884513" y="2121888"/>
            <a:ext cx="2078459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00" b="1">
                <a:solidFill>
                  <a:srgbClr val="0047AB"/>
                </a:solidFill>
                <a:latin typeface="Arial"/>
                <a:cs typeface="Arial"/>
              </a:rPr>
              <a:t>Reference-free</a:t>
            </a:r>
            <a:endParaRPr lang="en-US"/>
          </a:p>
        </p:txBody>
      </p:sp>
      <p:sp>
        <p:nvSpPr>
          <p:cNvPr id="36" name="Shape 7">
            <a:extLst>
              <a:ext uri="{FF2B5EF4-FFF2-40B4-BE49-F238E27FC236}">
                <a16:creationId xmlns:a16="http://schemas.microsoft.com/office/drawing/2014/main" id="{C5A4A3CD-67BB-EC3A-CC3D-E859E6C378D0}"/>
              </a:ext>
            </a:extLst>
          </p:cNvPr>
          <p:cNvSpPr/>
          <p:nvPr/>
        </p:nvSpPr>
        <p:spPr>
          <a:xfrm>
            <a:off x="5886450" y="2406015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7" name="Text 8">
            <a:extLst>
              <a:ext uri="{FF2B5EF4-FFF2-40B4-BE49-F238E27FC236}">
                <a16:creationId xmlns:a16="http://schemas.microsoft.com/office/drawing/2014/main" id="{37787950-A3A2-3CEA-4053-9E59058135DA}"/>
              </a:ext>
            </a:extLst>
          </p:cNvPr>
          <p:cNvSpPr/>
          <p:nvPr/>
        </p:nvSpPr>
        <p:spPr>
          <a:xfrm>
            <a:off x="6070758" y="2365668"/>
            <a:ext cx="232045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>
                <a:solidFill>
                  <a:srgbClr val="333333"/>
                </a:solidFill>
                <a:cs typeface="Arial"/>
              </a:rPr>
              <a:t>Without any reference information</a:t>
            </a:r>
          </a:p>
        </p:txBody>
      </p:sp>
      <p:sp>
        <p:nvSpPr>
          <p:cNvPr id="38" name="Shape 9">
            <a:extLst>
              <a:ext uri="{FF2B5EF4-FFF2-40B4-BE49-F238E27FC236}">
                <a16:creationId xmlns:a16="http://schemas.microsoft.com/office/drawing/2014/main" id="{938C7D16-2473-23D0-0374-A717F7811F98}"/>
              </a:ext>
            </a:extLst>
          </p:cNvPr>
          <p:cNvSpPr/>
          <p:nvPr/>
        </p:nvSpPr>
        <p:spPr>
          <a:xfrm>
            <a:off x="5892165" y="2647473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9" name="Text 10">
            <a:extLst>
              <a:ext uri="{FF2B5EF4-FFF2-40B4-BE49-F238E27FC236}">
                <a16:creationId xmlns:a16="http://schemas.microsoft.com/office/drawing/2014/main" id="{98D95414-4676-7A28-23B3-110BAB3C5237}"/>
              </a:ext>
            </a:extLst>
          </p:cNvPr>
          <p:cNvSpPr/>
          <p:nvPr/>
        </p:nvSpPr>
        <p:spPr>
          <a:xfrm>
            <a:off x="6070758" y="2612841"/>
            <a:ext cx="2856361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err="1">
                <a:solidFill>
                  <a:srgbClr val="333333"/>
                </a:solidFill>
                <a:cs typeface="Arial"/>
              </a:rPr>
              <a:t>isON</a:t>
            </a:r>
            <a:r>
              <a:rPr lang="en-US" sz="1100">
                <a:solidFill>
                  <a:srgbClr val="333333"/>
                </a:solidFill>
                <a:cs typeface="Arial"/>
              </a:rPr>
              <a:t>-pipeline, RNA-Bloom2, RATTLE, etc.</a:t>
            </a:r>
          </a:p>
        </p:txBody>
      </p:sp>
      <p:sp>
        <p:nvSpPr>
          <p:cNvPr id="44" name="Text 5">
            <a:extLst>
              <a:ext uri="{FF2B5EF4-FFF2-40B4-BE49-F238E27FC236}">
                <a16:creationId xmlns:a16="http://schemas.microsoft.com/office/drawing/2014/main" id="{4BAF101C-13FD-9AB4-09B4-C77501773598}"/>
              </a:ext>
            </a:extLst>
          </p:cNvPr>
          <p:cNvSpPr/>
          <p:nvPr/>
        </p:nvSpPr>
        <p:spPr>
          <a:xfrm>
            <a:off x="5890228" y="2978051"/>
            <a:ext cx="2078459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b="1">
                <a:solidFill>
                  <a:srgbClr val="0047AB"/>
                </a:solidFill>
                <a:ea typeface="+mn-lt"/>
                <a:cs typeface="+mn-lt"/>
              </a:rPr>
              <a:t>Direct quantification</a:t>
            </a:r>
            <a:endParaRPr lang="en-US">
              <a:cs typeface="Arial"/>
            </a:endParaRPr>
          </a:p>
        </p:txBody>
      </p:sp>
      <p:sp>
        <p:nvSpPr>
          <p:cNvPr id="45" name="Shape 7">
            <a:extLst>
              <a:ext uri="{FF2B5EF4-FFF2-40B4-BE49-F238E27FC236}">
                <a16:creationId xmlns:a16="http://schemas.microsoft.com/office/drawing/2014/main" id="{8D7A213B-8315-5458-F955-97B9B8548052}"/>
              </a:ext>
            </a:extLst>
          </p:cNvPr>
          <p:cNvSpPr/>
          <p:nvPr/>
        </p:nvSpPr>
        <p:spPr>
          <a:xfrm>
            <a:off x="5892165" y="3246120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6" name="Text 8">
            <a:extLst>
              <a:ext uri="{FF2B5EF4-FFF2-40B4-BE49-F238E27FC236}">
                <a16:creationId xmlns:a16="http://schemas.microsoft.com/office/drawing/2014/main" id="{5A031995-215B-7094-6911-A93C0E012DB2}"/>
              </a:ext>
            </a:extLst>
          </p:cNvPr>
          <p:cNvSpPr/>
          <p:nvPr/>
        </p:nvSpPr>
        <p:spPr>
          <a:xfrm>
            <a:off x="6076473" y="3205773"/>
            <a:ext cx="232045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>
                <a:solidFill>
                  <a:srgbClr val="333333"/>
                </a:solidFill>
                <a:cs typeface="Arial"/>
              </a:rPr>
              <a:t>No discovery of novel isoforms</a:t>
            </a:r>
            <a:endParaRPr lang="en-US"/>
          </a:p>
        </p:txBody>
      </p:sp>
      <p:sp>
        <p:nvSpPr>
          <p:cNvPr id="47" name="Shape 9">
            <a:extLst>
              <a:ext uri="{FF2B5EF4-FFF2-40B4-BE49-F238E27FC236}">
                <a16:creationId xmlns:a16="http://schemas.microsoft.com/office/drawing/2014/main" id="{751053A5-003D-731B-A8F9-665F9B7CB3DB}"/>
              </a:ext>
            </a:extLst>
          </p:cNvPr>
          <p:cNvSpPr/>
          <p:nvPr/>
        </p:nvSpPr>
        <p:spPr>
          <a:xfrm>
            <a:off x="5897880" y="3487578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8" name="Text 10">
            <a:extLst>
              <a:ext uri="{FF2B5EF4-FFF2-40B4-BE49-F238E27FC236}">
                <a16:creationId xmlns:a16="http://schemas.microsoft.com/office/drawing/2014/main" id="{65B2E5E5-3074-BDD4-84A0-C8120D597774}"/>
              </a:ext>
            </a:extLst>
          </p:cNvPr>
          <p:cNvSpPr/>
          <p:nvPr/>
        </p:nvSpPr>
        <p:spPr>
          <a:xfrm>
            <a:off x="6076473" y="3452946"/>
            <a:ext cx="2604901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>
                <a:solidFill>
                  <a:srgbClr val="333333"/>
                </a:solidFill>
                <a:cs typeface="Arial"/>
              </a:rPr>
              <a:t>Oarfish, </a:t>
            </a:r>
            <a:r>
              <a:rPr lang="en-US" sz="1100" err="1">
                <a:solidFill>
                  <a:srgbClr val="333333"/>
                </a:solidFill>
                <a:cs typeface="Arial"/>
              </a:rPr>
              <a:t>lr-kallisto</a:t>
            </a:r>
            <a:r>
              <a:rPr lang="en-US" sz="1100">
                <a:solidFill>
                  <a:srgbClr val="333333"/>
                </a:solidFill>
                <a:cs typeface="Arial"/>
              </a:rPr>
              <a:t>, LIQA, </a:t>
            </a:r>
            <a:r>
              <a:rPr lang="en-US" sz="1100" err="1">
                <a:solidFill>
                  <a:srgbClr val="333333"/>
                </a:solidFill>
                <a:cs typeface="Arial"/>
              </a:rPr>
              <a:t>Nanocount</a:t>
            </a:r>
            <a:r>
              <a:rPr lang="en-US" sz="1100">
                <a:solidFill>
                  <a:srgbClr val="333333"/>
                </a:solidFill>
                <a:cs typeface="Arial"/>
              </a:rPr>
              <a:t>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4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D9BC7-7BCE-D476-3D4E-219DD4326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FB3DE5-0BF2-9949-8E8E-62041A1EAF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A95D7A-9343-0CBF-C31F-F66FA90A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cs typeface="Arial"/>
              </a:rPr>
              <a:t>LRGASP – one benchmark to rule them all</a:t>
            </a:r>
            <a:endParaRPr lang="en-US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7C8B97CF-DD9E-DB0F-B308-D2B482376785}"/>
              </a:ext>
            </a:extLst>
          </p:cNvPr>
          <p:cNvSpPr/>
          <p:nvPr/>
        </p:nvSpPr>
        <p:spPr>
          <a:xfrm>
            <a:off x="290945" y="2137088"/>
            <a:ext cx="8643938" cy="2231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50" b="1">
                <a:solidFill>
                  <a:srgbClr val="0047AB"/>
                </a:solidFill>
                <a:cs typeface="Arial"/>
              </a:rPr>
              <a:t>Final recommendations</a:t>
            </a:r>
            <a:endParaRPr lang="en-US"/>
          </a:p>
        </p:txBody>
      </p:sp>
      <p:sp>
        <p:nvSpPr>
          <p:cNvPr id="8" name="Shape 3">
            <a:extLst>
              <a:ext uri="{FF2B5EF4-FFF2-40B4-BE49-F238E27FC236}">
                <a16:creationId xmlns:a16="http://schemas.microsoft.com/office/drawing/2014/main" id="{583A01AD-C01F-8540-339C-E89B4A5FB54E}"/>
              </a:ext>
            </a:extLst>
          </p:cNvPr>
          <p:cNvSpPr/>
          <p:nvPr/>
        </p:nvSpPr>
        <p:spPr>
          <a:xfrm>
            <a:off x="290945" y="82672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A6BD7B35-5474-8747-5AB5-70EF82E88F1B}"/>
              </a:ext>
            </a:extLst>
          </p:cNvPr>
          <p:cNvSpPr/>
          <p:nvPr/>
        </p:nvSpPr>
        <p:spPr>
          <a:xfrm>
            <a:off x="483826" y="795115"/>
            <a:ext cx="5488493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rgbClr val="0047AB"/>
                </a:solidFill>
                <a:cs typeface="Arial"/>
              </a:rPr>
              <a:t>Challenge 1:</a:t>
            </a:r>
            <a:r>
              <a:rPr lang="en-US" sz="1200">
                <a:solidFill>
                  <a:srgbClr val="333333"/>
                </a:solidFill>
                <a:latin typeface="Arial"/>
                <a:cs typeface="Arial"/>
              </a:rPr>
              <a:t> Reference-guided isoform identification</a:t>
            </a:r>
            <a:endParaRPr lang="en-US" sz="1200"/>
          </a:p>
        </p:txBody>
      </p:sp>
      <p:sp>
        <p:nvSpPr>
          <p:cNvPr id="12" name="Shape 5">
            <a:extLst>
              <a:ext uri="{FF2B5EF4-FFF2-40B4-BE49-F238E27FC236}">
                <a16:creationId xmlns:a16="http://schemas.microsoft.com/office/drawing/2014/main" id="{3964AA86-F7FE-40D1-BD25-77A9D71C18BC}"/>
              </a:ext>
            </a:extLst>
          </p:cNvPr>
          <p:cNvSpPr/>
          <p:nvPr/>
        </p:nvSpPr>
        <p:spPr>
          <a:xfrm>
            <a:off x="290945" y="116962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9208CC8B-6F6B-C351-254B-E6334469389F}"/>
              </a:ext>
            </a:extLst>
          </p:cNvPr>
          <p:cNvSpPr/>
          <p:nvPr/>
        </p:nvSpPr>
        <p:spPr>
          <a:xfrm>
            <a:off x="483826" y="1138015"/>
            <a:ext cx="6754220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rgbClr val="0047AB"/>
                </a:solidFill>
                <a:cs typeface="Arial"/>
              </a:rPr>
              <a:t>Challenge 2:</a:t>
            </a:r>
            <a:r>
              <a:rPr lang="en-US" sz="1200">
                <a:solidFill>
                  <a:srgbClr val="333333"/>
                </a:solidFill>
                <a:cs typeface="Arial" panose="020B0604020202020204"/>
              </a:rPr>
              <a:t> Quantification</a:t>
            </a:r>
            <a:endParaRPr lang="en-US" sz="1200"/>
          </a:p>
        </p:txBody>
      </p:sp>
      <p:sp>
        <p:nvSpPr>
          <p:cNvPr id="15" name="Shape 5">
            <a:extLst>
              <a:ext uri="{FF2B5EF4-FFF2-40B4-BE49-F238E27FC236}">
                <a16:creationId xmlns:a16="http://schemas.microsoft.com/office/drawing/2014/main" id="{50A4B81C-2902-C70B-19FC-D2C1E5169C6B}"/>
              </a:ext>
            </a:extLst>
          </p:cNvPr>
          <p:cNvSpPr/>
          <p:nvPr/>
        </p:nvSpPr>
        <p:spPr>
          <a:xfrm>
            <a:off x="290945" y="1481353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B21653F6-5ED2-DAAF-2214-570C6B686D36}"/>
              </a:ext>
            </a:extLst>
          </p:cNvPr>
          <p:cNvSpPr/>
          <p:nvPr/>
        </p:nvSpPr>
        <p:spPr>
          <a:xfrm>
            <a:off x="483826" y="1449742"/>
            <a:ext cx="6754220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rgbClr val="0047AB"/>
                </a:solidFill>
                <a:cs typeface="Arial"/>
              </a:rPr>
              <a:t>Challenge 3:</a:t>
            </a:r>
            <a:r>
              <a:rPr lang="en-US" sz="1200">
                <a:solidFill>
                  <a:srgbClr val="333333"/>
                </a:solidFill>
                <a:cs typeface="Arial" panose="020B0604020202020204"/>
              </a:rPr>
              <a:t> Reference-free isoform identification</a:t>
            </a:r>
            <a:endParaRPr lang="en-US" sz="1200"/>
          </a:p>
        </p:txBody>
      </p:sp>
      <p:sp>
        <p:nvSpPr>
          <p:cNvPr id="17" name="Shape 3">
            <a:extLst>
              <a:ext uri="{FF2B5EF4-FFF2-40B4-BE49-F238E27FC236}">
                <a16:creationId xmlns:a16="http://schemas.microsoft.com/office/drawing/2014/main" id="{FF218ADA-A83F-359F-F411-9A323C498153}"/>
              </a:ext>
            </a:extLst>
          </p:cNvPr>
          <p:cNvSpPr/>
          <p:nvPr/>
        </p:nvSpPr>
        <p:spPr>
          <a:xfrm>
            <a:off x="301335" y="255161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F1E2D8F2-5DE9-C8A9-ADDB-EA0C0B2942C2}"/>
              </a:ext>
            </a:extLst>
          </p:cNvPr>
          <p:cNvSpPr/>
          <p:nvPr/>
        </p:nvSpPr>
        <p:spPr>
          <a:xfrm>
            <a:off x="489021" y="2520005"/>
            <a:ext cx="6496410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333333"/>
                </a:solidFill>
                <a:latin typeface="Arial"/>
                <a:cs typeface="Arial"/>
              </a:rPr>
              <a:t>Prefer sequence quality for isoform identification and sequencing depth for quantification</a:t>
            </a:r>
            <a:endParaRPr lang="en-US" sz="1200"/>
          </a:p>
        </p:txBody>
      </p:sp>
      <p:sp>
        <p:nvSpPr>
          <p:cNvPr id="19" name="Shape 5">
            <a:extLst>
              <a:ext uri="{FF2B5EF4-FFF2-40B4-BE49-F238E27FC236}">
                <a16:creationId xmlns:a16="http://schemas.microsoft.com/office/drawing/2014/main" id="{DE324BCD-DB94-33B0-119B-A912895D39C0}"/>
              </a:ext>
            </a:extLst>
          </p:cNvPr>
          <p:cNvSpPr/>
          <p:nvPr/>
        </p:nvSpPr>
        <p:spPr>
          <a:xfrm>
            <a:off x="301335" y="289451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DA572CA9-1BC0-8FC6-7DCC-95B396FF1DEA}"/>
              </a:ext>
            </a:extLst>
          </p:cNvPr>
          <p:cNvSpPr/>
          <p:nvPr/>
        </p:nvSpPr>
        <p:spPr>
          <a:xfrm>
            <a:off x="494216" y="2862905"/>
            <a:ext cx="6754220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333333"/>
                </a:solidFill>
                <a:cs typeface="Arial" panose="020B0604020202020204"/>
              </a:rPr>
              <a:t>To study known isoforms: </a:t>
            </a:r>
            <a:r>
              <a:rPr lang="en-US" sz="1200" b="1">
                <a:solidFill>
                  <a:srgbClr val="333333"/>
                </a:solidFill>
                <a:cs typeface="Arial" panose="020B0604020202020204"/>
              </a:rPr>
              <a:t>Bambu, </a:t>
            </a:r>
            <a:r>
              <a:rPr lang="en-US" sz="1200" b="1" err="1">
                <a:solidFill>
                  <a:srgbClr val="333333"/>
                </a:solidFill>
                <a:cs typeface="Arial" panose="020B0604020202020204"/>
              </a:rPr>
              <a:t>IsoQuant</a:t>
            </a:r>
            <a:r>
              <a:rPr lang="en-US" sz="1200" b="1">
                <a:solidFill>
                  <a:srgbClr val="333333"/>
                </a:solidFill>
                <a:cs typeface="Arial" panose="020B0604020202020204"/>
              </a:rPr>
              <a:t>, FLAIR</a:t>
            </a:r>
            <a:endParaRPr lang="en-US" sz="1200" b="1">
              <a:cs typeface="Arial"/>
            </a:endParaRPr>
          </a:p>
        </p:txBody>
      </p:sp>
      <p:sp>
        <p:nvSpPr>
          <p:cNvPr id="21" name="Shape 5">
            <a:extLst>
              <a:ext uri="{FF2B5EF4-FFF2-40B4-BE49-F238E27FC236}">
                <a16:creationId xmlns:a16="http://schemas.microsoft.com/office/drawing/2014/main" id="{BC2BB8EC-F379-789A-8ACD-1E368AB96464}"/>
              </a:ext>
            </a:extLst>
          </p:cNvPr>
          <p:cNvSpPr/>
          <p:nvPr/>
        </p:nvSpPr>
        <p:spPr>
          <a:xfrm>
            <a:off x="301335" y="3206243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ADF31165-843B-D61B-95B5-EFC1103D3859}"/>
              </a:ext>
            </a:extLst>
          </p:cNvPr>
          <p:cNvSpPr/>
          <p:nvPr/>
        </p:nvSpPr>
        <p:spPr>
          <a:xfrm>
            <a:off x="494216" y="3174632"/>
            <a:ext cx="6754220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333333"/>
                </a:solidFill>
                <a:cs typeface="Arial" panose="020B0604020202020204"/>
              </a:rPr>
              <a:t>To study rare, novel isoforms: include orthogonal short reads with </a:t>
            </a:r>
            <a:r>
              <a:rPr lang="en-US" sz="1200" b="1">
                <a:solidFill>
                  <a:srgbClr val="333333"/>
                </a:solidFill>
                <a:cs typeface="Arial" panose="020B0604020202020204"/>
              </a:rPr>
              <a:t>FLAIR, </a:t>
            </a:r>
            <a:r>
              <a:rPr lang="en-US" sz="1200" b="1" err="1">
                <a:solidFill>
                  <a:srgbClr val="333333"/>
                </a:solidFill>
                <a:cs typeface="Arial" panose="020B0604020202020204"/>
              </a:rPr>
              <a:t>Mandalorion</a:t>
            </a:r>
            <a:endParaRPr lang="en-US" b="1">
              <a:cs typeface="Arial"/>
            </a:endParaRPr>
          </a:p>
        </p:txBody>
      </p:sp>
      <p:sp>
        <p:nvSpPr>
          <p:cNvPr id="23" name="Shape 5">
            <a:extLst>
              <a:ext uri="{FF2B5EF4-FFF2-40B4-BE49-F238E27FC236}">
                <a16:creationId xmlns:a16="http://schemas.microsoft.com/office/drawing/2014/main" id="{D13F074C-F9D4-389C-8F49-13B65B032A22}"/>
              </a:ext>
            </a:extLst>
          </p:cNvPr>
          <p:cNvSpPr/>
          <p:nvPr/>
        </p:nvSpPr>
        <p:spPr>
          <a:xfrm>
            <a:off x="306530" y="3512775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BD20C7AC-DE0F-1287-C165-0718FD058575}"/>
              </a:ext>
            </a:extLst>
          </p:cNvPr>
          <p:cNvSpPr/>
          <p:nvPr/>
        </p:nvSpPr>
        <p:spPr>
          <a:xfrm>
            <a:off x="499411" y="3481164"/>
            <a:ext cx="6754220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333333"/>
                </a:solidFill>
                <a:cs typeface="Arial" panose="020B0604020202020204"/>
              </a:rPr>
              <a:t>Quantification: </a:t>
            </a:r>
            <a:r>
              <a:rPr lang="en-US" sz="1200" b="1" err="1">
                <a:solidFill>
                  <a:srgbClr val="333333"/>
                </a:solidFill>
                <a:cs typeface="Arial"/>
              </a:rPr>
              <a:t>IsoQuant</a:t>
            </a:r>
            <a:r>
              <a:rPr lang="en-US" sz="1200" b="1">
                <a:solidFill>
                  <a:srgbClr val="333333"/>
                </a:solidFill>
                <a:cs typeface="Arial"/>
              </a:rPr>
              <a:t>, FLAIR, Bambu</a:t>
            </a:r>
          </a:p>
        </p:txBody>
      </p:sp>
      <p:sp>
        <p:nvSpPr>
          <p:cNvPr id="25" name="Shape 5">
            <a:extLst>
              <a:ext uri="{FF2B5EF4-FFF2-40B4-BE49-F238E27FC236}">
                <a16:creationId xmlns:a16="http://schemas.microsoft.com/office/drawing/2014/main" id="{8CB5600D-F761-E1F9-018F-0E3AEECF91C7}"/>
              </a:ext>
            </a:extLst>
          </p:cNvPr>
          <p:cNvSpPr/>
          <p:nvPr/>
        </p:nvSpPr>
        <p:spPr>
          <a:xfrm>
            <a:off x="311726" y="381930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 6">
            <a:extLst>
              <a:ext uri="{FF2B5EF4-FFF2-40B4-BE49-F238E27FC236}">
                <a16:creationId xmlns:a16="http://schemas.microsoft.com/office/drawing/2014/main" id="{3E906801-497F-50AA-08C7-7D40BFDD4968}"/>
              </a:ext>
            </a:extLst>
          </p:cNvPr>
          <p:cNvSpPr/>
          <p:nvPr/>
        </p:nvSpPr>
        <p:spPr>
          <a:xfrm>
            <a:off x="504607" y="3787695"/>
            <a:ext cx="6754220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333333"/>
                </a:solidFill>
                <a:cs typeface="Arial" panose="020B0604020202020204"/>
              </a:rPr>
              <a:t>To create reference annotations: high-quality data, replicates, orthogonal data, multiple tools </a:t>
            </a:r>
          </a:p>
        </p:txBody>
      </p:sp>
      <p:sp>
        <p:nvSpPr>
          <p:cNvPr id="28" name="Text 13">
            <a:extLst>
              <a:ext uri="{FF2B5EF4-FFF2-40B4-BE49-F238E27FC236}">
                <a16:creationId xmlns:a16="http://schemas.microsoft.com/office/drawing/2014/main" id="{2865B830-73C6-0F20-4916-3A181CAE8303}"/>
              </a:ext>
            </a:extLst>
          </p:cNvPr>
          <p:cNvSpPr/>
          <p:nvPr/>
        </p:nvSpPr>
        <p:spPr>
          <a:xfrm>
            <a:off x="288348" y="4419213"/>
            <a:ext cx="6947622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00" i="1">
                <a:solidFill>
                  <a:srgbClr val="666666"/>
                </a:solidFill>
                <a:latin typeface="Arial"/>
                <a:cs typeface="Arial"/>
              </a:rPr>
              <a:t>Pardo-Palacios, F.J., Wang, D., Reese, F. et al. Systematic assessment of long-read RNA-seq methods for transcript identification and quantification. Nat Methods 21, 1349–1363 (2024). https://doi.org/10.1038/s41592-024-02298-3</a:t>
            </a:r>
          </a:p>
        </p:txBody>
      </p:sp>
    </p:spTree>
    <p:extLst>
      <p:ext uri="{BB962C8B-B14F-4D97-AF65-F5344CB8AC3E}">
        <p14:creationId xmlns:p14="http://schemas.microsoft.com/office/powerpoint/2010/main" val="3258513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E46786-76C5-A4CD-E204-86A8365A4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FB3DE5-0BF2-9949-8E8E-62041A1EAF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7FE01-6744-0997-FB82-1C5FCB3A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cs typeface="Arial"/>
              </a:rPr>
              <a:t>Reflection</a:t>
            </a:r>
            <a:endParaRPr lang="en-US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247683B-0E4B-CC2F-A8A2-7A37D46FC310}"/>
              </a:ext>
            </a:extLst>
          </p:cNvPr>
          <p:cNvSpPr/>
          <p:nvPr/>
        </p:nvSpPr>
        <p:spPr>
          <a:xfrm>
            <a:off x="285750" y="716265"/>
            <a:ext cx="8643938" cy="4462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50" b="1" dirty="0">
                <a:solidFill>
                  <a:srgbClr val="0047AB"/>
                </a:solidFill>
                <a:cs typeface="Arial"/>
              </a:rPr>
              <a:t>In the following situations, which challenges do you face, </a:t>
            </a:r>
            <a:br>
              <a:rPr lang="en-US" sz="1450" b="1" dirty="0">
                <a:solidFill>
                  <a:srgbClr val="0047AB"/>
                </a:solidFill>
                <a:cs typeface="Arial"/>
              </a:rPr>
            </a:br>
            <a:r>
              <a:rPr lang="en-US" sz="1450" b="1" dirty="0">
                <a:solidFill>
                  <a:srgbClr val="0047AB"/>
                </a:solidFill>
                <a:cs typeface="Arial"/>
              </a:rPr>
              <a:t>and which type of tool would you choose?</a:t>
            </a:r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E67B9B70-F4AF-D597-FAB6-7CBF1C5A70F0}"/>
              </a:ext>
            </a:extLst>
          </p:cNvPr>
          <p:cNvSpPr/>
          <p:nvPr/>
        </p:nvSpPr>
        <p:spPr>
          <a:xfrm>
            <a:off x="285750" y="3642663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0506D13C-9C6A-B062-97FE-C583E97EB4F9}"/>
              </a:ext>
            </a:extLst>
          </p:cNvPr>
          <p:cNvSpPr/>
          <p:nvPr/>
        </p:nvSpPr>
        <p:spPr>
          <a:xfrm>
            <a:off x="473436" y="3518719"/>
            <a:ext cx="5945692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333333"/>
                </a:solidFill>
                <a:latin typeface="Arial"/>
                <a:cs typeface="Arial"/>
              </a:rPr>
              <a:t>You have </a:t>
            </a:r>
            <a:r>
              <a:rPr lang="en-US" sz="1200" dirty="0" err="1">
                <a:solidFill>
                  <a:srgbClr val="333333"/>
                </a:solidFill>
                <a:latin typeface="Arial"/>
                <a:cs typeface="Arial"/>
              </a:rPr>
              <a:t>lrRNA</a:t>
            </a:r>
            <a:r>
              <a:rPr lang="en-US" sz="1200" dirty="0">
                <a:solidFill>
                  <a:srgbClr val="333333"/>
                </a:solidFill>
                <a:latin typeface="Arial"/>
                <a:cs typeface="Arial"/>
              </a:rPr>
              <a:t>-seq data of a model organism and are interested in condition-specific (e.g. disease) differences in alternative splicing, including novel isoforms.</a:t>
            </a:r>
            <a:endParaRPr lang="en-US" dirty="0"/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17A3F6EC-E2FC-890D-20AA-EF2F2D8A861C}"/>
              </a:ext>
            </a:extLst>
          </p:cNvPr>
          <p:cNvSpPr/>
          <p:nvPr/>
        </p:nvSpPr>
        <p:spPr>
          <a:xfrm>
            <a:off x="285750" y="4089472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FBAEC884-C894-325F-91CC-557DFB012AA8}"/>
              </a:ext>
            </a:extLst>
          </p:cNvPr>
          <p:cNvSpPr/>
          <p:nvPr/>
        </p:nvSpPr>
        <p:spPr>
          <a:xfrm>
            <a:off x="478631" y="3965528"/>
            <a:ext cx="6754220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333333"/>
                </a:solidFill>
                <a:cs typeface="Arial"/>
              </a:rPr>
              <a:t>You have </a:t>
            </a:r>
            <a:r>
              <a:rPr lang="en-US" sz="1200" dirty="0" err="1">
                <a:solidFill>
                  <a:srgbClr val="333333"/>
                </a:solidFill>
                <a:cs typeface="Arial"/>
              </a:rPr>
              <a:t>lrRNA</a:t>
            </a:r>
            <a:r>
              <a:rPr lang="en-US" sz="1200" dirty="0">
                <a:solidFill>
                  <a:srgbClr val="333333"/>
                </a:solidFill>
                <a:cs typeface="Arial"/>
              </a:rPr>
              <a:t>-seq data of an organism with a relatively reliable reference genome, but no good reference annotations.</a:t>
            </a:r>
          </a:p>
        </p:txBody>
      </p:sp>
      <p:sp>
        <p:nvSpPr>
          <p:cNvPr id="15" name="Shape 5">
            <a:extLst>
              <a:ext uri="{FF2B5EF4-FFF2-40B4-BE49-F238E27FC236}">
                <a16:creationId xmlns:a16="http://schemas.microsoft.com/office/drawing/2014/main" id="{A4CD6088-B611-ECBD-F21F-04C72493228C}"/>
              </a:ext>
            </a:extLst>
          </p:cNvPr>
          <p:cNvSpPr/>
          <p:nvPr/>
        </p:nvSpPr>
        <p:spPr>
          <a:xfrm>
            <a:off x="285750" y="2951018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0274CE64-C472-2A61-55DC-FEBEF5440352}"/>
              </a:ext>
            </a:extLst>
          </p:cNvPr>
          <p:cNvSpPr/>
          <p:nvPr/>
        </p:nvSpPr>
        <p:spPr>
          <a:xfrm>
            <a:off x="478631" y="2919407"/>
            <a:ext cx="6754220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333333"/>
                </a:solidFill>
                <a:cs typeface="Arial" panose="020B0604020202020204"/>
              </a:rPr>
              <a:t>You have </a:t>
            </a:r>
            <a:r>
              <a:rPr lang="en-US" sz="1200" dirty="0" err="1">
                <a:solidFill>
                  <a:srgbClr val="333333"/>
                </a:solidFill>
                <a:cs typeface="Arial" panose="020B0604020202020204"/>
              </a:rPr>
              <a:t>lrRNA</a:t>
            </a:r>
            <a:r>
              <a:rPr lang="en-US" sz="1200" dirty="0">
                <a:solidFill>
                  <a:srgbClr val="333333"/>
                </a:solidFill>
                <a:cs typeface="Arial" panose="020B0604020202020204"/>
              </a:rPr>
              <a:t>-seq data of an organism that has not been sequenced before.</a:t>
            </a: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62F7C666-E4EE-1553-5C6E-10DC77C89724}"/>
              </a:ext>
            </a:extLst>
          </p:cNvPr>
          <p:cNvSpPr/>
          <p:nvPr/>
        </p:nvSpPr>
        <p:spPr>
          <a:xfrm>
            <a:off x="374721" y="1311836"/>
            <a:ext cx="5488493" cy="5539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333333"/>
                </a:solidFill>
                <a:latin typeface="Arial"/>
                <a:cs typeface="Arial"/>
              </a:rPr>
              <a:t>Reminder of challenges:</a:t>
            </a:r>
            <a:br>
              <a:rPr lang="en-US" sz="1200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sz="1200" dirty="0">
                <a:solidFill>
                  <a:srgbClr val="333333"/>
                </a:solidFill>
                <a:cs typeface="Arial"/>
              </a:rPr>
              <a:t>Sequencing quality and depth, biases (e.g. length), mapping inaccuracies, incomplete reads, transcript divergency</a:t>
            </a:r>
            <a:endParaRPr lang="en-US" sz="1200">
              <a:solidFill>
                <a:srgbClr val="000000"/>
              </a:solidFill>
              <a:cs typeface="Arial"/>
            </a:endParaRPr>
          </a:p>
        </p:txBody>
      </p:sp>
      <p:sp>
        <p:nvSpPr>
          <p:cNvPr id="19" name="Shape 5">
            <a:extLst>
              <a:ext uri="{FF2B5EF4-FFF2-40B4-BE49-F238E27FC236}">
                <a16:creationId xmlns:a16="http://schemas.microsoft.com/office/drawing/2014/main" id="{A8891840-49D1-0D9B-FE67-479CF2A22F63}"/>
              </a:ext>
            </a:extLst>
          </p:cNvPr>
          <p:cNvSpPr/>
          <p:nvPr/>
        </p:nvSpPr>
        <p:spPr>
          <a:xfrm>
            <a:off x="280554" y="32783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877F6685-2B81-5279-FA61-7CB04F253771}"/>
              </a:ext>
            </a:extLst>
          </p:cNvPr>
          <p:cNvSpPr/>
          <p:nvPr/>
        </p:nvSpPr>
        <p:spPr>
          <a:xfrm>
            <a:off x="473435" y="3246720"/>
            <a:ext cx="6754220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333333"/>
                </a:solidFill>
                <a:cs typeface="Arial" panose="020B0604020202020204"/>
              </a:rPr>
              <a:t>You have </a:t>
            </a:r>
            <a:r>
              <a:rPr lang="en-US" sz="1200" dirty="0" err="1">
                <a:solidFill>
                  <a:srgbClr val="333333"/>
                </a:solidFill>
                <a:cs typeface="Arial" panose="020B0604020202020204"/>
              </a:rPr>
              <a:t>lrRNA</a:t>
            </a:r>
            <a:r>
              <a:rPr lang="en-US" sz="1200" dirty="0">
                <a:solidFill>
                  <a:srgbClr val="333333"/>
                </a:solidFill>
                <a:cs typeface="Arial" panose="020B0604020202020204"/>
              </a:rPr>
              <a:t>-seq data of a model organism but are not interested in discovering novel isoforms.</a:t>
            </a:r>
          </a:p>
        </p:txBody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B2B96A3D-803A-C307-998B-FF86BFA226C1}"/>
              </a:ext>
            </a:extLst>
          </p:cNvPr>
          <p:cNvSpPr/>
          <p:nvPr/>
        </p:nvSpPr>
        <p:spPr>
          <a:xfrm>
            <a:off x="374720" y="1962452"/>
            <a:ext cx="5488493" cy="73866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333333"/>
                </a:solidFill>
                <a:latin typeface="Arial"/>
                <a:cs typeface="Arial"/>
              </a:rPr>
              <a:t>Reminder of tool options:</a:t>
            </a:r>
            <a:br>
              <a:rPr lang="en-US" sz="1200" dirty="0">
                <a:solidFill>
                  <a:srgbClr val="333333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333333"/>
                </a:solidFill>
                <a:cs typeface="Arial"/>
              </a:rPr>
              <a:t>1.</a:t>
            </a:r>
            <a:r>
              <a:rPr lang="en-US" sz="1200" dirty="0">
                <a:solidFill>
                  <a:srgbClr val="333333"/>
                </a:solidFill>
                <a:cs typeface="Arial"/>
              </a:rPr>
              <a:t> Transcriptome reconstruction reliant on reference genome (and annotation)</a:t>
            </a:r>
            <a:br>
              <a:rPr lang="en-US" sz="1200" dirty="0">
                <a:solidFill>
                  <a:srgbClr val="333333"/>
                </a:solidFill>
                <a:cs typeface="Arial"/>
              </a:rPr>
            </a:br>
            <a:r>
              <a:rPr lang="en-US" sz="1200" b="1" dirty="0">
                <a:solidFill>
                  <a:srgbClr val="333333"/>
                </a:solidFill>
                <a:cs typeface="Arial"/>
              </a:rPr>
              <a:t>2.</a:t>
            </a:r>
            <a:r>
              <a:rPr lang="en-US" sz="1200" dirty="0">
                <a:solidFill>
                  <a:srgbClr val="333333"/>
                </a:solidFill>
                <a:cs typeface="Arial"/>
              </a:rPr>
              <a:t> De novo transcriptome reconstruction without any reference information</a:t>
            </a:r>
          </a:p>
          <a:p>
            <a:r>
              <a:rPr lang="en-US" sz="1200" b="1" dirty="0">
                <a:solidFill>
                  <a:srgbClr val="333333"/>
                </a:solidFill>
                <a:cs typeface="Arial"/>
              </a:rPr>
              <a:t>3.</a:t>
            </a:r>
            <a:r>
              <a:rPr lang="en-US" sz="1200" dirty="0">
                <a:solidFill>
                  <a:srgbClr val="333333"/>
                </a:solidFill>
                <a:cs typeface="Arial"/>
              </a:rPr>
              <a:t> Reference-based quantification only (without transcriptome reconstruction)</a:t>
            </a:r>
          </a:p>
        </p:txBody>
      </p:sp>
    </p:spTree>
    <p:extLst>
      <p:ext uri="{BB962C8B-B14F-4D97-AF65-F5344CB8AC3E}">
        <p14:creationId xmlns:p14="http://schemas.microsoft.com/office/powerpoint/2010/main" val="2359427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2EB20-0C8F-19E9-FDC6-ACFD7CE6C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57EF948-5047-602A-A0DA-B3A54AA3F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BFCA3CD2-2717-A344-A784-0391494B5559}"/>
              </a:ext>
            </a:extLst>
          </p:cNvPr>
          <p:cNvSpPr/>
          <p:nvPr/>
        </p:nvSpPr>
        <p:spPr>
          <a:xfrm>
            <a:off x="3577903" y="1263404"/>
            <a:ext cx="2059605" cy="4462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900" b="1">
                <a:solidFill>
                  <a:srgbClr val="FFFFFF"/>
                </a:solidFill>
                <a:latin typeface="Arial"/>
                <a:cs typeface="Arial"/>
              </a:rPr>
              <a:t>Questions?</a:t>
            </a:r>
            <a:endParaRPr lang="en-US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5F520154-6CC1-BD74-5B54-91BD465CC835}"/>
              </a:ext>
            </a:extLst>
          </p:cNvPr>
          <p:cNvSpPr/>
          <p:nvPr/>
        </p:nvSpPr>
        <p:spPr>
          <a:xfrm>
            <a:off x="4143375" y="1908023"/>
            <a:ext cx="857250" cy="28575"/>
          </a:xfrm>
          <a:prstGeom prst="rect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4D37B880-90B5-0573-4E1F-82802493B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5" y="2222348"/>
            <a:ext cx="1428750" cy="698804"/>
          </a:xfrm>
          <a:prstGeom prst="rect">
            <a:avLst/>
          </a:prstGeom>
        </p:spPr>
      </p:pic>
      <p:sp>
        <p:nvSpPr>
          <p:cNvPr id="6" name="Text 2">
            <a:extLst>
              <a:ext uri="{FF2B5EF4-FFF2-40B4-BE49-F238E27FC236}">
                <a16:creationId xmlns:a16="http://schemas.microsoft.com/office/drawing/2014/main" id="{4B495DF5-3DEB-AA21-BB4B-231F93DD2651}"/>
              </a:ext>
            </a:extLst>
          </p:cNvPr>
          <p:cNvSpPr/>
          <p:nvPr/>
        </p:nvSpPr>
        <p:spPr>
          <a:xfrm>
            <a:off x="2289739" y="3135464"/>
            <a:ext cx="463595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more information about the LongTREC Summer School:</a:t>
            </a:r>
            <a:endParaRPr lang="en-US" sz="135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F5C3A076-4A9D-F6DC-8507-1D912DECC9F1}"/>
              </a:ext>
            </a:extLst>
          </p:cNvPr>
          <p:cNvSpPr/>
          <p:nvPr/>
        </p:nvSpPr>
        <p:spPr>
          <a:xfrm>
            <a:off x="3824278" y="3535514"/>
            <a:ext cx="156685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>
                <a:solidFill>
                  <a:srgbClr val="FF8C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https://longtrec.eu</a:t>
            </a: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0831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77903" y="1207936"/>
            <a:ext cx="2059605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925" b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You!</a:t>
            </a:r>
            <a:endParaRPr lang="en-US" sz="2925"/>
          </a:p>
        </p:txBody>
      </p:sp>
      <p:sp>
        <p:nvSpPr>
          <p:cNvPr id="4" name="Shape 1"/>
          <p:cNvSpPr/>
          <p:nvPr/>
        </p:nvSpPr>
        <p:spPr>
          <a:xfrm>
            <a:off x="4143375" y="1908023"/>
            <a:ext cx="857250" cy="28575"/>
          </a:xfrm>
          <a:prstGeom prst="rect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5" y="2222348"/>
            <a:ext cx="1428750" cy="69880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89739" y="3135464"/>
            <a:ext cx="463595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more information about the LongTREC Summer School:</a:t>
            </a:r>
            <a:endParaRPr lang="en-US" sz="1350"/>
          </a:p>
        </p:txBody>
      </p:sp>
      <p:sp>
        <p:nvSpPr>
          <p:cNvPr id="7" name="Text 3"/>
          <p:cNvSpPr/>
          <p:nvPr/>
        </p:nvSpPr>
        <p:spPr>
          <a:xfrm>
            <a:off x="3824278" y="3535514"/>
            <a:ext cx="156685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>
                <a:solidFill>
                  <a:srgbClr val="FF8C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https://longtrec.eu</a:t>
            </a:r>
            <a:endParaRPr lang="en-US" sz="1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5BBE26-FE4E-9074-9135-2834C8C6E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FB3DE5-0BF2-9949-8E8E-62041A1EAF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BF3C652C-ECEC-4D72-9C20-EB87298BBA1D}"/>
              </a:ext>
            </a:extLst>
          </p:cNvPr>
          <p:cNvSpPr/>
          <p:nvPr/>
        </p:nvSpPr>
        <p:spPr>
          <a:xfrm>
            <a:off x="285750" y="107156"/>
            <a:ext cx="1682883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Course Contents</a:t>
            </a:r>
            <a:endParaRPr lang="en-US" sz="1575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1DA13D17-C9FD-49D7-61FF-45B2F5B4EB38}"/>
              </a:ext>
            </a:extLst>
          </p:cNvPr>
          <p:cNvSpPr/>
          <p:nvPr/>
        </p:nvSpPr>
        <p:spPr>
          <a:xfrm>
            <a:off x="298133" y="964406"/>
            <a:ext cx="214313" cy="214313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20F311A4-F21A-03AC-88CD-72107C371893}"/>
              </a:ext>
            </a:extLst>
          </p:cNvPr>
          <p:cNvSpPr/>
          <p:nvPr/>
        </p:nvSpPr>
        <p:spPr>
          <a:xfrm>
            <a:off x="382430" y="1002313"/>
            <a:ext cx="45719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90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3C74380B-6F3D-618B-D5B3-6637AB37E928}"/>
              </a:ext>
            </a:extLst>
          </p:cNvPr>
          <p:cNvSpPr/>
          <p:nvPr/>
        </p:nvSpPr>
        <p:spPr>
          <a:xfrm>
            <a:off x="655320" y="970546"/>
            <a:ext cx="4821428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350">
                <a:solidFill>
                  <a:srgbClr val="333333"/>
                </a:solidFill>
                <a:latin typeface="Arial"/>
                <a:cs typeface="Arial"/>
              </a:rPr>
              <a:t>Challenges in transcript identification</a:t>
            </a:r>
            <a:endParaRPr lang="en-US"/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C4E0CACD-1525-CD18-52E5-4CACC79BC2BB}"/>
              </a:ext>
            </a:extLst>
          </p:cNvPr>
          <p:cNvSpPr/>
          <p:nvPr/>
        </p:nvSpPr>
        <p:spPr>
          <a:xfrm>
            <a:off x="298133" y="1400175"/>
            <a:ext cx="214313" cy="214313"/>
          </a:xfrm>
          <a:prstGeom prst="ellipse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44CBDA38-60E3-7993-B43C-ADA2E262864E}"/>
              </a:ext>
            </a:extLst>
          </p:cNvPr>
          <p:cNvSpPr/>
          <p:nvPr/>
        </p:nvSpPr>
        <p:spPr>
          <a:xfrm>
            <a:off x="382430" y="1438082"/>
            <a:ext cx="45719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90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8CB17708-D4B1-BFF9-B514-847F31DEBA18}"/>
              </a:ext>
            </a:extLst>
          </p:cNvPr>
          <p:cNvSpPr/>
          <p:nvPr/>
        </p:nvSpPr>
        <p:spPr>
          <a:xfrm>
            <a:off x="655320" y="1397742"/>
            <a:ext cx="5092657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350">
                <a:solidFill>
                  <a:srgbClr val="333333"/>
                </a:solidFill>
                <a:latin typeface="Arial"/>
                <a:cs typeface="Arial"/>
              </a:rPr>
              <a:t>Landscape of bioinformatic tools</a:t>
            </a: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65229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94053A27-D344-1F0B-2A47-F0C0ABA1310F}"/>
              </a:ext>
            </a:extLst>
          </p:cNvPr>
          <p:cNvSpPr/>
          <p:nvPr/>
        </p:nvSpPr>
        <p:spPr>
          <a:xfrm>
            <a:off x="3905036" y="1618059"/>
            <a:ext cx="1405365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363" b="1">
                <a:solidFill>
                  <a:srgbClr val="FF8C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Section 1</a:t>
            </a:r>
            <a:endParaRPr lang="en-US" sz="2363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E0AA74CB-B0BF-204E-FD1A-688FEC67A981}"/>
              </a:ext>
            </a:extLst>
          </p:cNvPr>
          <p:cNvSpPr/>
          <p:nvPr/>
        </p:nvSpPr>
        <p:spPr>
          <a:xfrm>
            <a:off x="1067293" y="2318713"/>
            <a:ext cx="7080852" cy="4462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900" b="1">
                <a:solidFill>
                  <a:srgbClr val="FFFFFF"/>
                </a:solidFill>
                <a:latin typeface="Arial"/>
                <a:cs typeface="Arial"/>
              </a:rPr>
              <a:t>Challenges in transcript identification</a:t>
            </a:r>
            <a:endParaRPr 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2F088C1-AB94-D31E-46C6-F08A2BC165D8}"/>
              </a:ext>
            </a:extLst>
          </p:cNvPr>
          <p:cNvSpPr/>
          <p:nvPr/>
        </p:nvSpPr>
        <p:spPr>
          <a:xfrm>
            <a:off x="1747512" y="3136895"/>
            <a:ext cx="5720386" cy="47705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550">
                <a:solidFill>
                  <a:srgbClr val="FFFFFF"/>
                </a:solidFill>
                <a:latin typeface="Arial"/>
                <a:ea typeface="Arial" pitchFamily="34" charset="-122"/>
                <a:cs typeface="Arial"/>
              </a:rPr>
              <a:t>Understanding the complexity of </a:t>
            </a:r>
            <a:br>
              <a:rPr lang="en-US" sz="1550">
                <a:solidFill>
                  <a:srgbClr val="FFFFFF"/>
                </a:solidFill>
                <a:latin typeface="Arial"/>
                <a:ea typeface="Arial" pitchFamily="34" charset="-122"/>
                <a:cs typeface="Arial"/>
              </a:rPr>
            </a:br>
            <a:r>
              <a:rPr lang="en-US" sz="1550">
                <a:solidFill>
                  <a:srgbClr val="FFFFFF"/>
                </a:solidFill>
                <a:latin typeface="Arial"/>
                <a:ea typeface="Arial" pitchFamily="34" charset="-122"/>
                <a:cs typeface="Arial"/>
              </a:rPr>
              <a:t>transcript identification and quantification</a:t>
            </a:r>
            <a:endParaRPr lang="en-US" sz="155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344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4FF1A2C6-CF2B-DA26-D483-FB22198B828C}"/>
              </a:ext>
            </a:extLst>
          </p:cNvPr>
          <p:cNvSpPr/>
          <p:nvPr/>
        </p:nvSpPr>
        <p:spPr>
          <a:xfrm>
            <a:off x="320040" y="137911"/>
            <a:ext cx="3189963" cy="2385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50" b="1">
                <a:solidFill>
                  <a:srgbClr val="FFFFFF"/>
                </a:solidFill>
                <a:latin typeface="Arial"/>
                <a:cs typeface="Arial"/>
              </a:rPr>
              <a:t>Disambiguation</a:t>
            </a:r>
            <a:endParaRPr lang="en-US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C7EE2A1E-B69F-0440-A958-D7898F48D786}"/>
              </a:ext>
            </a:extLst>
          </p:cNvPr>
          <p:cNvSpPr/>
          <p:nvPr/>
        </p:nvSpPr>
        <p:spPr>
          <a:xfrm>
            <a:off x="285750" y="827834"/>
            <a:ext cx="8643938" cy="2231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50" b="1">
                <a:solidFill>
                  <a:srgbClr val="0047AB"/>
                </a:solidFill>
                <a:cs typeface="Arial"/>
              </a:rPr>
              <a:t>Long-read </a:t>
            </a:r>
            <a:r>
              <a:rPr lang="en-US" sz="1450" b="1" err="1">
                <a:solidFill>
                  <a:srgbClr val="0047AB"/>
                </a:solidFill>
                <a:cs typeface="Arial"/>
              </a:rPr>
              <a:t>RNAseq</a:t>
            </a:r>
            <a:r>
              <a:rPr lang="en-US" sz="1450" b="1">
                <a:solidFill>
                  <a:srgbClr val="0047AB"/>
                </a:solidFill>
                <a:cs typeface="Arial"/>
              </a:rPr>
              <a:t> data sets contain millions of reads</a:t>
            </a: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1A81DAC4-341B-7F09-E659-C8A2676A8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/>
          <a:lstStyle/>
          <a:p>
            <a:fld id="{38FB3DE5-0BF2-9949-8E8E-62041A1EAF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C084A2F-8B26-278A-7CDD-99B76E689E4A}"/>
              </a:ext>
            </a:extLst>
          </p:cNvPr>
          <p:cNvSpPr/>
          <p:nvPr/>
        </p:nvSpPr>
        <p:spPr>
          <a:xfrm>
            <a:off x="285750" y="12787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629D4B5-7C16-BE66-83D0-3AC4BD255B4D}"/>
              </a:ext>
            </a:extLst>
          </p:cNvPr>
          <p:cNvSpPr/>
          <p:nvPr/>
        </p:nvSpPr>
        <p:spPr>
          <a:xfrm>
            <a:off x="478631" y="1247120"/>
            <a:ext cx="5488493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333333"/>
                </a:solidFill>
                <a:latin typeface="Arial"/>
                <a:cs typeface="Arial"/>
              </a:rPr>
              <a:t>Millions of reads, many minor differences</a:t>
            </a:r>
            <a:endParaRPr lang="en-US"/>
          </a:p>
        </p:txBody>
      </p:sp>
      <p:sp>
        <p:nvSpPr>
          <p:cNvPr id="5" name="Shape 5">
            <a:extLst>
              <a:ext uri="{FF2B5EF4-FFF2-40B4-BE49-F238E27FC236}">
                <a16:creationId xmlns:a16="http://schemas.microsoft.com/office/drawing/2014/main" id="{7506F5F9-7039-40D7-5052-599F26AC1F2C}"/>
              </a:ext>
            </a:extLst>
          </p:cNvPr>
          <p:cNvSpPr/>
          <p:nvPr/>
        </p:nvSpPr>
        <p:spPr>
          <a:xfrm>
            <a:off x="285750" y="16216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ADA7ACCD-6C8C-AC96-2761-D2D2008CB8E1}"/>
              </a:ext>
            </a:extLst>
          </p:cNvPr>
          <p:cNvSpPr/>
          <p:nvPr/>
        </p:nvSpPr>
        <p:spPr>
          <a:xfrm>
            <a:off x="478631" y="1590020"/>
            <a:ext cx="6754220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rgbClr val="333333"/>
                </a:solidFill>
                <a:latin typeface="Arial"/>
                <a:cs typeface="Arial"/>
              </a:rPr>
              <a:t>Goal:</a:t>
            </a:r>
            <a:r>
              <a:rPr lang="en-US" sz="1200">
                <a:solidFill>
                  <a:srgbClr val="333333"/>
                </a:solidFill>
                <a:latin typeface="Arial"/>
                <a:cs typeface="Arial"/>
              </a:rPr>
              <a:t> collapse similar reads to </a:t>
            </a:r>
            <a:r>
              <a:rPr lang="en-US" sz="1200" b="1">
                <a:solidFill>
                  <a:srgbClr val="333333"/>
                </a:solidFill>
                <a:latin typeface="Arial"/>
                <a:cs typeface="Arial"/>
              </a:rPr>
              <a:t>identify </a:t>
            </a:r>
            <a:r>
              <a:rPr lang="en-US" sz="1200">
                <a:solidFill>
                  <a:srgbClr val="333333"/>
                </a:solidFill>
                <a:latin typeface="Arial"/>
                <a:cs typeface="Arial"/>
              </a:rPr>
              <a:t>consistently occurring </a:t>
            </a:r>
            <a:r>
              <a:rPr lang="en-US" sz="1200" b="1">
                <a:solidFill>
                  <a:srgbClr val="333333"/>
                </a:solidFill>
                <a:latin typeface="Arial"/>
                <a:cs typeface="Arial"/>
              </a:rPr>
              <a:t>transcript models</a:t>
            </a:r>
            <a:endParaRPr lang="en-US">
              <a:cs typeface="Arial" panose="020B0604020202020204"/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24009CD4-DD42-8827-4AF1-E65E4D9CAAB4}"/>
              </a:ext>
            </a:extLst>
          </p:cNvPr>
          <p:cNvSpPr/>
          <p:nvPr/>
        </p:nvSpPr>
        <p:spPr>
          <a:xfrm>
            <a:off x="285750" y="2300287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0B234D72-EC41-279F-08FA-58BF9C3AE5BB}"/>
              </a:ext>
            </a:extLst>
          </p:cNvPr>
          <p:cNvSpPr/>
          <p:nvPr/>
        </p:nvSpPr>
        <p:spPr>
          <a:xfrm>
            <a:off x="478631" y="2268676"/>
            <a:ext cx="6658617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333333"/>
                </a:solidFill>
                <a:cs typeface="Arial"/>
              </a:rPr>
              <a:t>Many different terms for this process</a:t>
            </a: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32B2FA39-24BC-0750-164C-5DF5AC494B7C}"/>
              </a:ext>
            </a:extLst>
          </p:cNvPr>
          <p:cNvSpPr/>
          <p:nvPr/>
        </p:nvSpPr>
        <p:spPr>
          <a:xfrm>
            <a:off x="571500" y="2643187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9AFE7F92-3432-4922-146F-8AF31F60EFAD}"/>
              </a:ext>
            </a:extLst>
          </p:cNvPr>
          <p:cNvSpPr/>
          <p:nvPr/>
        </p:nvSpPr>
        <p:spPr>
          <a:xfrm>
            <a:off x="764381" y="2611576"/>
            <a:ext cx="5112246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333333"/>
                </a:solidFill>
                <a:latin typeface="Arial"/>
                <a:cs typeface="Arial"/>
              </a:rPr>
              <a:t>Transcript | Isoform identification | discovery</a:t>
            </a:r>
            <a:endParaRPr lang="en-US"/>
          </a:p>
        </p:txBody>
      </p:sp>
      <p:sp>
        <p:nvSpPr>
          <p:cNvPr id="15" name="Shape 9">
            <a:extLst>
              <a:ext uri="{FF2B5EF4-FFF2-40B4-BE49-F238E27FC236}">
                <a16:creationId xmlns:a16="http://schemas.microsoft.com/office/drawing/2014/main" id="{EC903213-A697-9A81-ECB8-C534D26D03BE}"/>
              </a:ext>
            </a:extLst>
          </p:cNvPr>
          <p:cNvSpPr/>
          <p:nvPr/>
        </p:nvSpPr>
        <p:spPr>
          <a:xfrm>
            <a:off x="571500" y="293608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37F92849-45CA-7764-ED8F-8A4B354D3E77}"/>
              </a:ext>
            </a:extLst>
          </p:cNvPr>
          <p:cNvSpPr/>
          <p:nvPr/>
        </p:nvSpPr>
        <p:spPr>
          <a:xfrm>
            <a:off x="764381" y="2904470"/>
            <a:ext cx="5112246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333333"/>
                </a:solidFill>
                <a:latin typeface="Arial"/>
                <a:cs typeface="Arial"/>
              </a:rPr>
              <a:t>Transcriptome reconstruction</a:t>
            </a:r>
            <a:endParaRPr lang="en-US"/>
          </a:p>
        </p:txBody>
      </p:sp>
      <p:sp>
        <p:nvSpPr>
          <p:cNvPr id="22" name="Shape 5">
            <a:extLst>
              <a:ext uri="{FF2B5EF4-FFF2-40B4-BE49-F238E27FC236}">
                <a16:creationId xmlns:a16="http://schemas.microsoft.com/office/drawing/2014/main" id="{C6713520-2245-5A6E-7501-457FEFDF5B72}"/>
              </a:ext>
            </a:extLst>
          </p:cNvPr>
          <p:cNvSpPr/>
          <p:nvPr/>
        </p:nvSpPr>
        <p:spPr>
          <a:xfrm>
            <a:off x="285750" y="1943100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8670FA32-351C-A02A-8FA8-9E67B467C9E8}"/>
              </a:ext>
            </a:extLst>
          </p:cNvPr>
          <p:cNvSpPr/>
          <p:nvPr/>
        </p:nvSpPr>
        <p:spPr>
          <a:xfrm>
            <a:off x="478631" y="1911489"/>
            <a:ext cx="6754220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333333"/>
                </a:solidFill>
                <a:cs typeface="Arial" panose="020B0604020202020204"/>
              </a:rPr>
              <a:t>Identify </a:t>
            </a:r>
            <a:r>
              <a:rPr lang="en-US" sz="1200" b="1">
                <a:solidFill>
                  <a:srgbClr val="333333"/>
                </a:solidFill>
                <a:cs typeface="Arial" panose="020B0604020202020204"/>
              </a:rPr>
              <a:t>known </a:t>
            </a:r>
            <a:r>
              <a:rPr lang="en-US" sz="1200">
                <a:solidFill>
                  <a:srgbClr val="333333"/>
                </a:solidFill>
                <a:cs typeface="Arial" panose="020B0604020202020204"/>
              </a:rPr>
              <a:t>(annotated) and </a:t>
            </a:r>
            <a:r>
              <a:rPr lang="en-US" sz="1200" b="1">
                <a:solidFill>
                  <a:srgbClr val="333333"/>
                </a:solidFill>
                <a:cs typeface="Arial" panose="020B0604020202020204"/>
              </a:rPr>
              <a:t>novel </a:t>
            </a:r>
            <a:r>
              <a:rPr lang="en-US" sz="1200">
                <a:solidFill>
                  <a:srgbClr val="333333"/>
                </a:solidFill>
                <a:cs typeface="Arial" panose="020B0604020202020204"/>
              </a:rPr>
              <a:t>transcripts</a:t>
            </a:r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BAD25A9C-4C97-F444-95D2-21A983DA6F74}"/>
              </a:ext>
            </a:extLst>
          </p:cNvPr>
          <p:cNvSpPr/>
          <p:nvPr/>
        </p:nvSpPr>
        <p:spPr>
          <a:xfrm>
            <a:off x="576695" y="3201049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11C7AB66-85B6-DC5C-3CAE-F71FD9EEDD7E}"/>
              </a:ext>
            </a:extLst>
          </p:cNvPr>
          <p:cNvSpPr/>
          <p:nvPr/>
        </p:nvSpPr>
        <p:spPr>
          <a:xfrm>
            <a:off x="769576" y="3169438"/>
            <a:ext cx="5112246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333333"/>
                </a:solidFill>
                <a:latin typeface="Arial"/>
                <a:cs typeface="Arial"/>
              </a:rPr>
              <a:t>Transcript(</a:t>
            </a:r>
            <a:r>
              <a:rPr lang="en-US" sz="1200" err="1">
                <a:solidFill>
                  <a:srgbClr val="333333"/>
                </a:solidFill>
                <a:latin typeface="Arial"/>
                <a:cs typeface="Arial"/>
              </a:rPr>
              <a:t>ome</a:t>
            </a:r>
            <a:r>
              <a:rPr lang="en-US" sz="1200">
                <a:solidFill>
                  <a:srgbClr val="333333"/>
                </a:solidFill>
                <a:latin typeface="Arial"/>
                <a:cs typeface="Arial"/>
              </a:rPr>
              <a:t>) assembly (holdover from short reads)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35ACF-4C95-CAB4-12DE-61EECC1A8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8">
            <a:extLst>
              <a:ext uri="{FF2B5EF4-FFF2-40B4-BE49-F238E27FC236}">
                <a16:creationId xmlns:a16="http://schemas.microsoft.com/office/drawing/2014/main" id="{FD82D56D-3DC3-58BE-3A5B-57B8B8ECDE99}"/>
              </a:ext>
            </a:extLst>
          </p:cNvPr>
          <p:cNvSpPr/>
          <p:nvPr/>
        </p:nvSpPr>
        <p:spPr>
          <a:xfrm>
            <a:off x="478631" y="2275820"/>
            <a:ext cx="6658617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333333"/>
                </a:solidFill>
                <a:cs typeface="Arial"/>
              </a:rPr>
              <a:t>Incomplete reads</a:t>
            </a:r>
            <a:endParaRPr lang="en-US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0933794F-D114-0A65-9BFE-EFA6833075E6}"/>
              </a:ext>
            </a:extLst>
          </p:cNvPr>
          <p:cNvSpPr/>
          <p:nvPr/>
        </p:nvSpPr>
        <p:spPr>
          <a:xfrm>
            <a:off x="311597" y="142782"/>
            <a:ext cx="4354395" cy="2385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50" b="1">
                <a:solidFill>
                  <a:srgbClr val="FFFFFF"/>
                </a:solidFill>
                <a:latin typeface="Arial"/>
                <a:cs typeface="Arial"/>
              </a:rPr>
              <a:t>Challenges in transcript identification</a:t>
            </a:r>
            <a:endParaRPr lang="en-US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3DA174BE-81A6-779F-16AA-78DE94097143}"/>
              </a:ext>
            </a:extLst>
          </p:cNvPr>
          <p:cNvSpPr/>
          <p:nvPr/>
        </p:nvSpPr>
        <p:spPr>
          <a:xfrm>
            <a:off x="288027" y="867689"/>
            <a:ext cx="8643938" cy="2231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50" b="1">
                <a:solidFill>
                  <a:srgbClr val="0047AB"/>
                </a:solidFill>
                <a:cs typeface="Arial"/>
              </a:rPr>
              <a:t>Long-read </a:t>
            </a:r>
            <a:r>
              <a:rPr lang="en-US" sz="1450" b="1" err="1">
                <a:solidFill>
                  <a:srgbClr val="0047AB"/>
                </a:solidFill>
                <a:cs typeface="Arial"/>
              </a:rPr>
              <a:t>RNAseq</a:t>
            </a:r>
            <a:r>
              <a:rPr lang="en-US" sz="1450" b="1">
                <a:solidFill>
                  <a:srgbClr val="0047AB"/>
                </a:solidFill>
                <a:cs typeface="Arial"/>
              </a:rPr>
              <a:t> data poses many challenges</a:t>
            </a: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A862AADB-C5D4-A06F-6F08-AFA3E69F8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/>
          <a:lstStyle/>
          <a:p>
            <a:fld id="{38FB3DE5-0BF2-9949-8E8E-62041A1EAF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87048428-9F9F-764C-0724-F800B921B882}"/>
              </a:ext>
            </a:extLst>
          </p:cNvPr>
          <p:cNvSpPr/>
          <p:nvPr/>
        </p:nvSpPr>
        <p:spPr>
          <a:xfrm>
            <a:off x="285750" y="12787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78350469-5249-7744-5294-E71CEFBAB136}"/>
              </a:ext>
            </a:extLst>
          </p:cNvPr>
          <p:cNvSpPr/>
          <p:nvPr/>
        </p:nvSpPr>
        <p:spPr>
          <a:xfrm>
            <a:off x="478631" y="1247120"/>
            <a:ext cx="5488493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333333"/>
                </a:solidFill>
                <a:latin typeface="Arial"/>
                <a:cs typeface="Arial"/>
              </a:rPr>
              <a:t>Sequencing quality and depth</a:t>
            </a:r>
            <a:endParaRPr lang="en-US"/>
          </a:p>
        </p:txBody>
      </p:sp>
      <p:sp>
        <p:nvSpPr>
          <p:cNvPr id="5" name="Shape 5">
            <a:extLst>
              <a:ext uri="{FF2B5EF4-FFF2-40B4-BE49-F238E27FC236}">
                <a16:creationId xmlns:a16="http://schemas.microsoft.com/office/drawing/2014/main" id="{02B74D52-0308-9275-872B-E047245AE5DE}"/>
              </a:ext>
            </a:extLst>
          </p:cNvPr>
          <p:cNvSpPr/>
          <p:nvPr/>
        </p:nvSpPr>
        <p:spPr>
          <a:xfrm>
            <a:off x="285750" y="16216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1C5F55CF-054E-D82B-3158-B6014010BA15}"/>
              </a:ext>
            </a:extLst>
          </p:cNvPr>
          <p:cNvSpPr/>
          <p:nvPr/>
        </p:nvSpPr>
        <p:spPr>
          <a:xfrm>
            <a:off x="478631" y="1590020"/>
            <a:ext cx="6754220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333333"/>
                </a:solidFill>
                <a:cs typeface="Arial" panose="020B0604020202020204"/>
              </a:rPr>
              <a:t>Biases (e.g. towards sequencing shorter molecules, higher GC content, etc.)</a:t>
            </a: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C802BF85-5538-65BA-CFEF-50DC8925B1BC}"/>
              </a:ext>
            </a:extLst>
          </p:cNvPr>
          <p:cNvSpPr/>
          <p:nvPr/>
        </p:nvSpPr>
        <p:spPr>
          <a:xfrm>
            <a:off x="285750" y="19645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2FF938C-71E8-4C0B-0EF4-DE21F855FF2D}"/>
              </a:ext>
            </a:extLst>
          </p:cNvPr>
          <p:cNvSpPr/>
          <p:nvPr/>
        </p:nvSpPr>
        <p:spPr>
          <a:xfrm>
            <a:off x="478631" y="1932920"/>
            <a:ext cx="6658617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333333"/>
                </a:solidFill>
                <a:cs typeface="Arial"/>
              </a:rPr>
              <a:t>Mapping inaccuracies (e.g. micro-exons)</a:t>
            </a:r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DB260F34-2CAA-9D65-008C-E4847066FA86}"/>
              </a:ext>
            </a:extLst>
          </p:cNvPr>
          <p:cNvSpPr/>
          <p:nvPr/>
        </p:nvSpPr>
        <p:spPr>
          <a:xfrm>
            <a:off x="285750" y="19645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028E5FBF-8100-931E-4385-DA255DE2BA7E}"/>
              </a:ext>
            </a:extLst>
          </p:cNvPr>
          <p:cNvSpPr/>
          <p:nvPr/>
        </p:nvSpPr>
        <p:spPr>
          <a:xfrm>
            <a:off x="478631" y="2611576"/>
            <a:ext cx="6658617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333333"/>
                </a:solidFill>
                <a:cs typeface="Arial"/>
              </a:rPr>
              <a:t>Transcript divergency (minor inconsistent variations in splicing)</a:t>
            </a: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2E6AA8A7-D711-DBA0-208C-6B3B53E54417}"/>
              </a:ext>
            </a:extLst>
          </p:cNvPr>
          <p:cNvSpPr/>
          <p:nvPr/>
        </p:nvSpPr>
        <p:spPr>
          <a:xfrm>
            <a:off x="285750" y="2310678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Shape 7">
            <a:extLst>
              <a:ext uri="{FF2B5EF4-FFF2-40B4-BE49-F238E27FC236}">
                <a16:creationId xmlns:a16="http://schemas.microsoft.com/office/drawing/2014/main" id="{AE1E187B-C6EB-D5ED-0B31-62FF937E6778}"/>
              </a:ext>
            </a:extLst>
          </p:cNvPr>
          <p:cNvSpPr/>
          <p:nvPr/>
        </p:nvSpPr>
        <p:spPr>
          <a:xfrm>
            <a:off x="285750" y="2643187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DAEAB0B3-1E3E-2A15-020F-85DE1CE662AC}"/>
              </a:ext>
            </a:extLst>
          </p:cNvPr>
          <p:cNvSpPr/>
          <p:nvPr/>
        </p:nvSpPr>
        <p:spPr>
          <a:xfrm>
            <a:off x="285750" y="3070970"/>
            <a:ext cx="8643938" cy="2231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50" b="1">
                <a:solidFill>
                  <a:srgbClr val="0047AB"/>
                </a:solidFill>
                <a:cs typeface="Arial"/>
              </a:rPr>
              <a:t>Goal: differentiating biological and technical </a:t>
            </a:r>
            <a:r>
              <a:rPr lang="en-US" sz="1450" b="1" i="1">
                <a:solidFill>
                  <a:srgbClr val="0047AB"/>
                </a:solidFill>
                <a:cs typeface="Arial"/>
              </a:rPr>
              <a:t>artifacts</a:t>
            </a:r>
            <a:r>
              <a:rPr lang="en-US" sz="1450" b="1">
                <a:solidFill>
                  <a:srgbClr val="0047AB"/>
                </a:solidFill>
                <a:cs typeface="Arial"/>
              </a:rPr>
              <a:t> from real </a:t>
            </a:r>
            <a:r>
              <a:rPr lang="en-US" sz="1450" b="1" i="1">
                <a:solidFill>
                  <a:srgbClr val="0047AB"/>
                </a:solidFill>
                <a:cs typeface="Arial"/>
              </a:rPr>
              <a:t>transcripts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77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089C6-7EF3-E588-0E9D-1355430BF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76B0FDA-4855-BC6B-70CB-709C95C6A4F9}"/>
              </a:ext>
            </a:extLst>
          </p:cNvPr>
          <p:cNvSpPr/>
          <p:nvPr/>
        </p:nvSpPr>
        <p:spPr>
          <a:xfrm>
            <a:off x="3905036" y="1662268"/>
            <a:ext cx="1405365" cy="36163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350" b="1">
                <a:solidFill>
                  <a:srgbClr val="FF8C00"/>
                </a:solidFill>
                <a:latin typeface="Arial"/>
                <a:ea typeface="Arial" pitchFamily="34" charset="-122"/>
                <a:cs typeface="Arial"/>
              </a:rPr>
              <a:t>Section 2</a:t>
            </a:r>
            <a:endParaRPr lang="en-US" sz="2363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ED3871B-768E-6306-54D1-1655F332149B}"/>
              </a:ext>
            </a:extLst>
          </p:cNvPr>
          <p:cNvSpPr/>
          <p:nvPr/>
        </p:nvSpPr>
        <p:spPr>
          <a:xfrm>
            <a:off x="1067293" y="2318713"/>
            <a:ext cx="7080852" cy="4462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900" b="1">
                <a:solidFill>
                  <a:srgbClr val="FFFFFF"/>
                </a:solidFill>
                <a:latin typeface="Arial"/>
                <a:cs typeface="Arial"/>
              </a:rPr>
              <a:t>Landscape of bioinformatic tools</a:t>
            </a:r>
            <a:endParaRPr 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DD63AB08-EDCF-0C43-90B4-0E7A54AF21D9}"/>
              </a:ext>
            </a:extLst>
          </p:cNvPr>
          <p:cNvSpPr/>
          <p:nvPr/>
        </p:nvSpPr>
        <p:spPr>
          <a:xfrm>
            <a:off x="1747512" y="3136895"/>
            <a:ext cx="5720386" cy="47705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550">
                <a:solidFill>
                  <a:srgbClr val="FFFFFF"/>
                </a:solidFill>
                <a:latin typeface="Arial"/>
                <a:ea typeface="Arial" pitchFamily="34" charset="-122"/>
                <a:cs typeface="Arial"/>
              </a:rPr>
              <a:t>Understanding strategies for </a:t>
            </a:r>
            <a:br>
              <a:rPr lang="en-US" sz="1550">
                <a:latin typeface="Arial"/>
                <a:ea typeface="Arial" pitchFamily="34" charset="-122"/>
                <a:cs typeface="Arial"/>
              </a:rPr>
            </a:br>
            <a:r>
              <a:rPr lang="en-US" sz="1550">
                <a:solidFill>
                  <a:srgbClr val="FFFFFF"/>
                </a:solidFill>
                <a:latin typeface="Arial"/>
                <a:ea typeface="Arial" pitchFamily="34" charset="-122"/>
                <a:cs typeface="Arial"/>
              </a:rPr>
              <a:t>transcript identification and quantification</a:t>
            </a:r>
            <a:endParaRPr lang="en-US" sz="155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68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B1813-70AC-C937-2749-94853358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FB3DE5-0BF2-9949-8E8E-62041A1EAF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6F849DC-29D6-DE9B-6D83-47D3AFE42142}"/>
              </a:ext>
            </a:extLst>
          </p:cNvPr>
          <p:cNvSpPr/>
          <p:nvPr/>
        </p:nvSpPr>
        <p:spPr>
          <a:xfrm>
            <a:off x="285750" y="135988"/>
            <a:ext cx="5142981" cy="24237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50" b="1">
                <a:solidFill>
                  <a:srgbClr val="FFFFFF"/>
                </a:solidFill>
                <a:latin typeface="Arial"/>
                <a:cs typeface="Arial"/>
              </a:rPr>
              <a:t>Isoform identification and quantification strategies</a:t>
            </a:r>
            <a:endParaRPr lang="en-US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C389FCA3-8E13-4908-3D35-931FCE88A6CC}"/>
              </a:ext>
            </a:extLst>
          </p:cNvPr>
          <p:cNvSpPr/>
          <p:nvPr/>
        </p:nvSpPr>
        <p:spPr>
          <a:xfrm>
            <a:off x="5855938" y="881733"/>
            <a:ext cx="2078459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00" b="1">
                <a:solidFill>
                  <a:srgbClr val="0047AB"/>
                </a:solidFill>
                <a:latin typeface="Arial"/>
                <a:cs typeface="Arial"/>
              </a:rPr>
              <a:t>Reference-guided</a:t>
            </a:r>
            <a:endParaRPr lang="en-US"/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25B98442-7FE5-7DE6-EF22-8AAD882230F0}"/>
              </a:ext>
            </a:extLst>
          </p:cNvPr>
          <p:cNvSpPr/>
          <p:nvPr/>
        </p:nvSpPr>
        <p:spPr>
          <a:xfrm>
            <a:off x="5857875" y="1165860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A1C2AD50-B69F-4D07-5A6C-E8BC926158BB}"/>
              </a:ext>
            </a:extLst>
          </p:cNvPr>
          <p:cNvSpPr/>
          <p:nvPr/>
        </p:nvSpPr>
        <p:spPr>
          <a:xfrm>
            <a:off x="6036469" y="1131229"/>
            <a:ext cx="179467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>
                <a:solidFill>
                  <a:srgbClr val="333333"/>
                </a:solidFill>
                <a:latin typeface="Arial"/>
                <a:cs typeface="Arial"/>
              </a:rPr>
              <a:t>Identify isoforms based on:</a:t>
            </a:r>
            <a:endParaRPr lang="en-US" sz="1100">
              <a:solidFill>
                <a:srgbClr val="333333"/>
              </a:solidFill>
              <a:cs typeface="Arial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1BC70BB2-FEF8-FF3F-E900-307172B91866}"/>
              </a:ext>
            </a:extLst>
          </p:cNvPr>
          <p:cNvSpPr/>
          <p:nvPr/>
        </p:nvSpPr>
        <p:spPr>
          <a:xfrm>
            <a:off x="5857875" y="1813084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2A494695-DF70-6067-420E-787CCA8A378D}"/>
              </a:ext>
            </a:extLst>
          </p:cNvPr>
          <p:cNvSpPr/>
          <p:nvPr/>
        </p:nvSpPr>
        <p:spPr>
          <a:xfrm>
            <a:off x="6036469" y="1773776"/>
            <a:ext cx="2644906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err="1">
                <a:solidFill>
                  <a:srgbClr val="333333"/>
                </a:solidFill>
                <a:latin typeface="Arial"/>
                <a:cs typeface="Arial"/>
              </a:rPr>
              <a:t>IsoTools</a:t>
            </a:r>
            <a:r>
              <a:rPr lang="en-US" sz="110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sz="1100" err="1">
                <a:solidFill>
                  <a:srgbClr val="333333"/>
                </a:solidFill>
                <a:latin typeface="Arial"/>
                <a:cs typeface="Arial"/>
              </a:rPr>
              <a:t>IsoQuant</a:t>
            </a:r>
            <a:r>
              <a:rPr lang="en-US" sz="1100" dirty="0">
                <a:solidFill>
                  <a:srgbClr val="333333"/>
                </a:solidFill>
                <a:latin typeface="Arial"/>
                <a:cs typeface="Arial"/>
              </a:rPr>
              <a:t>, FLAIR, Bambu, etc.</a:t>
            </a:r>
            <a:endParaRPr lang="en-US" dirty="0">
              <a:cs typeface="Arial"/>
            </a:endParaRPr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611B7000-CFC2-EAD2-83A6-CB5C42DE6808}"/>
              </a:ext>
            </a:extLst>
          </p:cNvPr>
          <p:cNvSpPr/>
          <p:nvPr/>
        </p:nvSpPr>
        <p:spPr>
          <a:xfrm>
            <a:off x="288348" y="4419213"/>
            <a:ext cx="5596804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00" b="1" i="1">
                <a:solidFill>
                  <a:srgbClr val="666666"/>
                </a:solidFill>
                <a:latin typeface="Arial"/>
                <a:ea typeface="Arial" pitchFamily="34" charset="-122"/>
                <a:cs typeface="Arial"/>
              </a:rPr>
              <a:t>Di</a:t>
            </a:r>
            <a:r>
              <a:rPr lang="en-US" sz="900" b="1" i="1">
                <a:solidFill>
                  <a:srgbClr val="666666"/>
                </a:solidFill>
                <a:latin typeface="Arial"/>
                <a:cs typeface="Arial"/>
              </a:rPr>
              <a:t>agram:</a:t>
            </a:r>
            <a:r>
              <a:rPr lang="en-US" sz="900" i="1">
                <a:solidFill>
                  <a:srgbClr val="666666"/>
                </a:solidFill>
                <a:latin typeface="Arial"/>
                <a:cs typeface="Arial"/>
              </a:rPr>
              <a:t> Monzó C, Liu T, Conesa A. Transcriptomics in the era of long-read sequencing. </a:t>
            </a:r>
            <a:br>
              <a:rPr lang="en-US" sz="900" i="1">
                <a:solidFill>
                  <a:srgbClr val="666666"/>
                </a:solidFill>
                <a:latin typeface="Arial"/>
                <a:cs typeface="Arial"/>
              </a:rPr>
            </a:br>
            <a:r>
              <a:rPr lang="en-US" sz="900" i="1">
                <a:solidFill>
                  <a:srgbClr val="666666"/>
                </a:solidFill>
                <a:latin typeface="Arial"/>
                <a:cs typeface="Arial"/>
              </a:rPr>
              <a:t>Nat Rev Genet. 2025 Mar 28. </a:t>
            </a:r>
            <a:r>
              <a:rPr lang="en-US" sz="900" i="1" err="1">
                <a:solidFill>
                  <a:srgbClr val="666666"/>
                </a:solidFill>
                <a:latin typeface="Arial"/>
                <a:cs typeface="Arial"/>
              </a:rPr>
              <a:t>doi</a:t>
            </a:r>
            <a:r>
              <a:rPr lang="en-US" sz="900" i="1">
                <a:solidFill>
                  <a:srgbClr val="666666"/>
                </a:solidFill>
                <a:latin typeface="Arial"/>
                <a:cs typeface="Arial"/>
              </a:rPr>
              <a:t>: 10.1038/s41576-025-00828-z. </a:t>
            </a:r>
            <a:r>
              <a:rPr lang="en-US" sz="900" i="1" err="1">
                <a:solidFill>
                  <a:srgbClr val="666666"/>
                </a:solidFill>
                <a:latin typeface="Arial"/>
                <a:cs typeface="Arial"/>
              </a:rPr>
              <a:t>Epub</a:t>
            </a:r>
            <a:r>
              <a:rPr lang="en-US" sz="900" i="1">
                <a:solidFill>
                  <a:srgbClr val="666666"/>
                </a:solidFill>
                <a:latin typeface="Arial"/>
                <a:cs typeface="Arial"/>
              </a:rPr>
              <a:t> ahead of print. PMID: 40155769.</a:t>
            </a:r>
          </a:p>
        </p:txBody>
      </p:sp>
      <p:pic>
        <p:nvPicPr>
          <p:cNvPr id="4" name="Picture 3" descr="A diagram of a sequence of steps&#10;&#10;AI-generated content may be incorrect.">
            <a:extLst>
              <a:ext uri="{FF2B5EF4-FFF2-40B4-BE49-F238E27FC236}">
                <a16:creationId xmlns:a16="http://schemas.microsoft.com/office/drawing/2014/main" id="{ABDA273F-2CB0-A980-1EA7-D09311B7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4" y="1343025"/>
            <a:ext cx="5145432" cy="2971800"/>
          </a:xfrm>
          <a:prstGeom prst="rect">
            <a:avLst/>
          </a:prstGeom>
        </p:spPr>
      </p:pic>
      <p:sp>
        <p:nvSpPr>
          <p:cNvPr id="6" name="Text 8">
            <a:extLst>
              <a:ext uri="{FF2B5EF4-FFF2-40B4-BE49-F238E27FC236}">
                <a16:creationId xmlns:a16="http://schemas.microsoft.com/office/drawing/2014/main" id="{54B0C0AE-2908-5CFF-D10C-DE9584F3AA3E}"/>
              </a:ext>
            </a:extLst>
          </p:cNvPr>
          <p:cNvSpPr/>
          <p:nvPr/>
        </p:nvSpPr>
        <p:spPr>
          <a:xfrm>
            <a:off x="492918" y="1045503"/>
            <a:ext cx="125746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00" b="1">
                <a:solidFill>
                  <a:srgbClr val="333333"/>
                </a:solidFill>
                <a:latin typeface="Arial"/>
                <a:cs typeface="Arial"/>
              </a:rPr>
              <a:t>Reference-guided</a:t>
            </a:r>
            <a:endParaRPr lang="en-US" sz="1100" b="1">
              <a:latin typeface="Arial"/>
              <a:cs typeface="Arial"/>
            </a:endParaRPr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55CCA435-2D78-F313-E911-E7AF637D48F1}"/>
              </a:ext>
            </a:extLst>
          </p:cNvPr>
          <p:cNvSpPr/>
          <p:nvPr/>
        </p:nvSpPr>
        <p:spPr>
          <a:xfrm>
            <a:off x="2081688" y="1056933"/>
            <a:ext cx="179467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b="1">
                <a:solidFill>
                  <a:srgbClr val="333333"/>
                </a:solidFill>
                <a:latin typeface="Arial"/>
                <a:cs typeface="Arial"/>
              </a:rPr>
              <a:t>Reference-free (</a:t>
            </a:r>
            <a:r>
              <a:rPr lang="en-US" sz="1100" b="1" i="1">
                <a:solidFill>
                  <a:srgbClr val="333333"/>
                </a:solidFill>
                <a:latin typeface="Arial"/>
                <a:cs typeface="Arial"/>
              </a:rPr>
              <a:t>de novo</a:t>
            </a:r>
            <a:r>
              <a:rPr lang="en-US" sz="1100" b="1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sz="1100" b="1">
              <a:latin typeface="Arial"/>
              <a:cs typeface="Arial"/>
            </a:endParaRPr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BC0E34B5-7982-D474-B4E2-E6AB86792C6A}"/>
              </a:ext>
            </a:extLst>
          </p:cNvPr>
          <p:cNvSpPr/>
          <p:nvPr/>
        </p:nvSpPr>
        <p:spPr>
          <a:xfrm>
            <a:off x="4013358" y="1056933"/>
            <a:ext cx="179467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b="1">
                <a:solidFill>
                  <a:srgbClr val="333333"/>
                </a:solidFill>
                <a:latin typeface="Arial"/>
                <a:cs typeface="Arial"/>
              </a:rPr>
              <a:t>Direct quantification</a:t>
            </a:r>
            <a:endParaRPr lang="en-US"/>
          </a:p>
        </p:txBody>
      </p:sp>
      <p:sp>
        <p:nvSpPr>
          <p:cNvPr id="21" name="Shape 7">
            <a:extLst>
              <a:ext uri="{FF2B5EF4-FFF2-40B4-BE49-F238E27FC236}">
                <a16:creationId xmlns:a16="http://schemas.microsoft.com/office/drawing/2014/main" id="{E708B4C4-6587-D4C1-0338-D80062D53591}"/>
              </a:ext>
            </a:extLst>
          </p:cNvPr>
          <p:cNvSpPr/>
          <p:nvPr/>
        </p:nvSpPr>
        <p:spPr>
          <a:xfrm>
            <a:off x="6035040" y="1383030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8">
            <a:extLst>
              <a:ext uri="{FF2B5EF4-FFF2-40B4-BE49-F238E27FC236}">
                <a16:creationId xmlns:a16="http://schemas.microsoft.com/office/drawing/2014/main" id="{03A730A2-0CC7-8819-26AD-0B2CF05E2519}"/>
              </a:ext>
            </a:extLst>
          </p:cNvPr>
          <p:cNvSpPr/>
          <p:nvPr/>
        </p:nvSpPr>
        <p:spPr>
          <a:xfrm>
            <a:off x="6213633" y="1348398"/>
            <a:ext cx="179467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>
                <a:solidFill>
                  <a:srgbClr val="333333"/>
                </a:solidFill>
                <a:latin typeface="Arial"/>
                <a:cs typeface="Arial"/>
              </a:rPr>
              <a:t>Reference genome</a:t>
            </a:r>
            <a:endParaRPr lang="en-US"/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FFA5FAF6-3023-FBED-F534-7701096773C9}"/>
              </a:ext>
            </a:extLst>
          </p:cNvPr>
          <p:cNvSpPr/>
          <p:nvPr/>
        </p:nvSpPr>
        <p:spPr>
          <a:xfrm>
            <a:off x="6035040" y="1571625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54D43784-BE10-80D0-68F4-F5978F47C1D5}"/>
              </a:ext>
            </a:extLst>
          </p:cNvPr>
          <p:cNvSpPr/>
          <p:nvPr/>
        </p:nvSpPr>
        <p:spPr>
          <a:xfrm>
            <a:off x="6213633" y="1536993"/>
            <a:ext cx="179467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>
                <a:solidFill>
                  <a:srgbClr val="333333"/>
                </a:solidFill>
                <a:latin typeface="Arial"/>
                <a:cs typeface="Arial"/>
              </a:rPr>
              <a:t>Reference annotation</a:t>
            </a:r>
            <a:endParaRPr lang="en-US"/>
          </a:p>
        </p:txBody>
      </p:sp>
      <p:sp>
        <p:nvSpPr>
          <p:cNvPr id="35" name="Text 5">
            <a:extLst>
              <a:ext uri="{FF2B5EF4-FFF2-40B4-BE49-F238E27FC236}">
                <a16:creationId xmlns:a16="http://schemas.microsoft.com/office/drawing/2014/main" id="{7F1E75E9-7105-7AB0-736E-3CAA0F89D486}"/>
              </a:ext>
            </a:extLst>
          </p:cNvPr>
          <p:cNvSpPr/>
          <p:nvPr/>
        </p:nvSpPr>
        <p:spPr>
          <a:xfrm>
            <a:off x="5884513" y="2121888"/>
            <a:ext cx="2078459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00" b="1">
                <a:solidFill>
                  <a:srgbClr val="0047AB"/>
                </a:solidFill>
                <a:latin typeface="Arial"/>
                <a:cs typeface="Arial"/>
              </a:rPr>
              <a:t>Reference-free</a:t>
            </a:r>
            <a:endParaRPr lang="en-US"/>
          </a:p>
        </p:txBody>
      </p:sp>
      <p:sp>
        <p:nvSpPr>
          <p:cNvPr id="36" name="Shape 7">
            <a:extLst>
              <a:ext uri="{FF2B5EF4-FFF2-40B4-BE49-F238E27FC236}">
                <a16:creationId xmlns:a16="http://schemas.microsoft.com/office/drawing/2014/main" id="{8269823F-0BA8-FD5F-8712-7EF937CF0A47}"/>
              </a:ext>
            </a:extLst>
          </p:cNvPr>
          <p:cNvSpPr/>
          <p:nvPr/>
        </p:nvSpPr>
        <p:spPr>
          <a:xfrm>
            <a:off x="5886450" y="2406015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7" name="Text 8">
            <a:extLst>
              <a:ext uri="{FF2B5EF4-FFF2-40B4-BE49-F238E27FC236}">
                <a16:creationId xmlns:a16="http://schemas.microsoft.com/office/drawing/2014/main" id="{BAAE1E99-5CC5-C2CC-ACFC-80612C7D73B5}"/>
              </a:ext>
            </a:extLst>
          </p:cNvPr>
          <p:cNvSpPr/>
          <p:nvPr/>
        </p:nvSpPr>
        <p:spPr>
          <a:xfrm>
            <a:off x="6070758" y="2365668"/>
            <a:ext cx="232045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>
                <a:solidFill>
                  <a:srgbClr val="333333"/>
                </a:solidFill>
                <a:cs typeface="Arial"/>
              </a:rPr>
              <a:t>Without any reference information</a:t>
            </a:r>
          </a:p>
        </p:txBody>
      </p:sp>
      <p:sp>
        <p:nvSpPr>
          <p:cNvPr id="38" name="Shape 9">
            <a:extLst>
              <a:ext uri="{FF2B5EF4-FFF2-40B4-BE49-F238E27FC236}">
                <a16:creationId xmlns:a16="http://schemas.microsoft.com/office/drawing/2014/main" id="{1A58023E-C810-05CF-6F93-20C7AB41D097}"/>
              </a:ext>
            </a:extLst>
          </p:cNvPr>
          <p:cNvSpPr/>
          <p:nvPr/>
        </p:nvSpPr>
        <p:spPr>
          <a:xfrm>
            <a:off x="5892165" y="2647473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9" name="Text 10">
            <a:extLst>
              <a:ext uri="{FF2B5EF4-FFF2-40B4-BE49-F238E27FC236}">
                <a16:creationId xmlns:a16="http://schemas.microsoft.com/office/drawing/2014/main" id="{4E8ED8D5-395E-C6F5-3B4B-34E0F6F7D8BC}"/>
              </a:ext>
            </a:extLst>
          </p:cNvPr>
          <p:cNvSpPr/>
          <p:nvPr/>
        </p:nvSpPr>
        <p:spPr>
          <a:xfrm>
            <a:off x="6070758" y="2612841"/>
            <a:ext cx="2856361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err="1">
                <a:solidFill>
                  <a:srgbClr val="333333"/>
                </a:solidFill>
                <a:cs typeface="Arial"/>
              </a:rPr>
              <a:t>isON</a:t>
            </a:r>
            <a:r>
              <a:rPr lang="en-US" sz="1100">
                <a:solidFill>
                  <a:srgbClr val="333333"/>
                </a:solidFill>
                <a:cs typeface="Arial"/>
              </a:rPr>
              <a:t>-pipeline, RNA-Bloom2, RATTLE, etc.</a:t>
            </a:r>
          </a:p>
        </p:txBody>
      </p:sp>
      <p:sp>
        <p:nvSpPr>
          <p:cNvPr id="44" name="Text 5">
            <a:extLst>
              <a:ext uri="{FF2B5EF4-FFF2-40B4-BE49-F238E27FC236}">
                <a16:creationId xmlns:a16="http://schemas.microsoft.com/office/drawing/2014/main" id="{667715FA-C0E3-408F-B908-9B9CC028EA16}"/>
              </a:ext>
            </a:extLst>
          </p:cNvPr>
          <p:cNvSpPr/>
          <p:nvPr/>
        </p:nvSpPr>
        <p:spPr>
          <a:xfrm>
            <a:off x="5890228" y="2978051"/>
            <a:ext cx="2078459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b="1">
                <a:solidFill>
                  <a:srgbClr val="0047AB"/>
                </a:solidFill>
                <a:ea typeface="+mn-lt"/>
                <a:cs typeface="+mn-lt"/>
              </a:rPr>
              <a:t>Direct quantification</a:t>
            </a:r>
            <a:endParaRPr lang="en-US">
              <a:cs typeface="Arial"/>
            </a:endParaRPr>
          </a:p>
        </p:txBody>
      </p:sp>
      <p:sp>
        <p:nvSpPr>
          <p:cNvPr id="45" name="Shape 7">
            <a:extLst>
              <a:ext uri="{FF2B5EF4-FFF2-40B4-BE49-F238E27FC236}">
                <a16:creationId xmlns:a16="http://schemas.microsoft.com/office/drawing/2014/main" id="{78913C7C-5426-D831-6152-B732DEF6E111}"/>
              </a:ext>
            </a:extLst>
          </p:cNvPr>
          <p:cNvSpPr/>
          <p:nvPr/>
        </p:nvSpPr>
        <p:spPr>
          <a:xfrm>
            <a:off x="5892165" y="3246120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6" name="Text 8">
            <a:extLst>
              <a:ext uri="{FF2B5EF4-FFF2-40B4-BE49-F238E27FC236}">
                <a16:creationId xmlns:a16="http://schemas.microsoft.com/office/drawing/2014/main" id="{C610C0A0-4437-CE5C-6D8D-35FCBB7EBAE9}"/>
              </a:ext>
            </a:extLst>
          </p:cNvPr>
          <p:cNvSpPr/>
          <p:nvPr/>
        </p:nvSpPr>
        <p:spPr>
          <a:xfrm>
            <a:off x="6076473" y="3205773"/>
            <a:ext cx="232045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>
                <a:solidFill>
                  <a:srgbClr val="333333"/>
                </a:solidFill>
                <a:cs typeface="Arial"/>
              </a:rPr>
              <a:t>No discovery of novel isoforms</a:t>
            </a:r>
            <a:endParaRPr lang="en-US"/>
          </a:p>
        </p:txBody>
      </p:sp>
      <p:sp>
        <p:nvSpPr>
          <p:cNvPr id="47" name="Shape 9">
            <a:extLst>
              <a:ext uri="{FF2B5EF4-FFF2-40B4-BE49-F238E27FC236}">
                <a16:creationId xmlns:a16="http://schemas.microsoft.com/office/drawing/2014/main" id="{9A3F200A-6E8C-6F07-6945-D10DD4B54D2B}"/>
              </a:ext>
            </a:extLst>
          </p:cNvPr>
          <p:cNvSpPr/>
          <p:nvPr/>
        </p:nvSpPr>
        <p:spPr>
          <a:xfrm>
            <a:off x="5897880" y="3487578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8" name="Text 10">
            <a:extLst>
              <a:ext uri="{FF2B5EF4-FFF2-40B4-BE49-F238E27FC236}">
                <a16:creationId xmlns:a16="http://schemas.microsoft.com/office/drawing/2014/main" id="{EDD64AE7-C7B9-DD6A-1479-2927A68C62E0}"/>
              </a:ext>
            </a:extLst>
          </p:cNvPr>
          <p:cNvSpPr/>
          <p:nvPr/>
        </p:nvSpPr>
        <p:spPr>
          <a:xfrm>
            <a:off x="6076473" y="3452946"/>
            <a:ext cx="2604901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>
                <a:solidFill>
                  <a:srgbClr val="333333"/>
                </a:solidFill>
                <a:cs typeface="Arial"/>
              </a:rPr>
              <a:t>Oarfish, </a:t>
            </a:r>
            <a:r>
              <a:rPr lang="en-US" sz="1100" err="1">
                <a:solidFill>
                  <a:srgbClr val="333333"/>
                </a:solidFill>
                <a:cs typeface="Arial"/>
              </a:rPr>
              <a:t>lr-kallisto</a:t>
            </a:r>
            <a:r>
              <a:rPr lang="en-US" sz="1100">
                <a:solidFill>
                  <a:srgbClr val="333333"/>
                </a:solidFill>
                <a:cs typeface="Arial"/>
              </a:rPr>
              <a:t>, LIQA, </a:t>
            </a:r>
            <a:r>
              <a:rPr lang="en-US" sz="1100" err="1">
                <a:solidFill>
                  <a:srgbClr val="333333"/>
                </a:solidFill>
                <a:cs typeface="Arial"/>
              </a:rPr>
              <a:t>Nanocount</a:t>
            </a:r>
            <a:r>
              <a:rPr lang="en-US" sz="1100">
                <a:solidFill>
                  <a:srgbClr val="333333"/>
                </a:solidFill>
                <a:cs typeface="Arial"/>
              </a:rPr>
              <a:t>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7C14C-8745-BBCE-237C-10D31A682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249288-1944-C085-4B11-BF1ABAC0F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FB3DE5-0BF2-9949-8E8E-62041A1EAF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D480BAEF-7639-6E7B-EE88-D3720CB16C96}"/>
              </a:ext>
            </a:extLst>
          </p:cNvPr>
          <p:cNvSpPr/>
          <p:nvPr/>
        </p:nvSpPr>
        <p:spPr>
          <a:xfrm>
            <a:off x="285750" y="137911"/>
            <a:ext cx="5142981" cy="2385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50" b="1" dirty="0">
                <a:solidFill>
                  <a:srgbClr val="FFFFFF"/>
                </a:solidFill>
                <a:latin typeface="Arial"/>
                <a:cs typeface="Arial"/>
              </a:rPr>
              <a:t>Reference-guided strategies</a:t>
            </a:r>
            <a:endParaRPr lang="en-US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CE240BF3-A7EC-45E7-EDE2-4C87C50EA4B3}"/>
              </a:ext>
            </a:extLst>
          </p:cNvPr>
          <p:cNvSpPr/>
          <p:nvPr/>
        </p:nvSpPr>
        <p:spPr>
          <a:xfrm>
            <a:off x="3249691" y="961952"/>
            <a:ext cx="2249014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47AB"/>
                </a:solidFill>
                <a:latin typeface="Arial"/>
                <a:cs typeface="Arial"/>
              </a:rPr>
              <a:t>Alignment to reference genome</a:t>
            </a:r>
            <a:endParaRPr lang="en-US" dirty="0"/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B15E099B-35A1-131D-6374-523DBD77896A}"/>
              </a:ext>
            </a:extLst>
          </p:cNvPr>
          <p:cNvSpPr/>
          <p:nvPr/>
        </p:nvSpPr>
        <p:spPr>
          <a:xfrm>
            <a:off x="5920466" y="1192362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>
              <a:solidFill>
                <a:srgbClr val="666666"/>
              </a:solidFill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B6FEC92D-2851-FBC3-9B8F-7C2611A7ECAB}"/>
              </a:ext>
            </a:extLst>
          </p:cNvPr>
          <p:cNvSpPr/>
          <p:nvPr/>
        </p:nvSpPr>
        <p:spPr>
          <a:xfrm>
            <a:off x="6096506" y="1135622"/>
            <a:ext cx="179467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dirty="0">
                <a:solidFill>
                  <a:srgbClr val="666666"/>
                </a:solidFill>
                <a:cs typeface="Arial"/>
              </a:rPr>
              <a:t>Cluster-based:</a:t>
            </a:r>
          </a:p>
        </p:txBody>
      </p:sp>
      <p:pic>
        <p:nvPicPr>
          <p:cNvPr id="4" name="Picture 3" descr="A diagram of a sequence of steps&#10;&#10;AI-generated content may be incorrect.">
            <a:extLst>
              <a:ext uri="{FF2B5EF4-FFF2-40B4-BE49-F238E27FC236}">
                <a16:creationId xmlns:a16="http://schemas.microsoft.com/office/drawing/2014/main" id="{7548151D-B6D5-E72C-AC12-8352136B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49" r="71041" b="11424"/>
          <a:stretch>
            <a:fillRect/>
          </a:stretch>
        </p:blipFill>
        <p:spPr>
          <a:xfrm>
            <a:off x="285750" y="816473"/>
            <a:ext cx="2249014" cy="3804875"/>
          </a:xfrm>
          <a:prstGeom prst="rect">
            <a:avLst/>
          </a:prstGeom>
        </p:spPr>
      </p:pic>
      <p:sp>
        <p:nvSpPr>
          <p:cNvPr id="35" name="Text 5">
            <a:extLst>
              <a:ext uri="{FF2B5EF4-FFF2-40B4-BE49-F238E27FC236}">
                <a16:creationId xmlns:a16="http://schemas.microsoft.com/office/drawing/2014/main" id="{7FEBCF47-5E25-FE2E-B15B-A3C47405B2B4}"/>
              </a:ext>
            </a:extLst>
          </p:cNvPr>
          <p:cNvSpPr/>
          <p:nvPr/>
        </p:nvSpPr>
        <p:spPr>
          <a:xfrm>
            <a:off x="3245672" y="2196391"/>
            <a:ext cx="2078459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47AB"/>
                </a:solidFill>
                <a:latin typeface="Arial"/>
                <a:cs typeface="Arial"/>
              </a:rPr>
              <a:t>Transcriptome reconstruction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B43661-470A-08F5-133A-E11F41D0C285}"/>
              </a:ext>
            </a:extLst>
          </p:cNvPr>
          <p:cNvSpPr/>
          <p:nvPr/>
        </p:nvSpPr>
        <p:spPr>
          <a:xfrm>
            <a:off x="285750" y="2978051"/>
            <a:ext cx="2249014" cy="17654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7C8A27-4131-B27D-8E7B-82B67DA2B188}"/>
              </a:ext>
            </a:extLst>
          </p:cNvPr>
          <p:cNvSpPr/>
          <p:nvPr/>
        </p:nvSpPr>
        <p:spPr>
          <a:xfrm>
            <a:off x="285750" y="808992"/>
            <a:ext cx="2249014" cy="8235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9B7205-5E5C-2F96-07C8-9D0224B9207B}"/>
              </a:ext>
            </a:extLst>
          </p:cNvPr>
          <p:cNvSpPr/>
          <p:nvPr/>
        </p:nvSpPr>
        <p:spPr>
          <a:xfrm>
            <a:off x="402848" y="2250832"/>
            <a:ext cx="556313" cy="264931"/>
          </a:xfrm>
          <a:prstGeom prst="roundRect">
            <a:avLst/>
          </a:prstGeom>
          <a:noFill/>
          <a:ln w="28575">
            <a:solidFill>
              <a:srgbClr val="0047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Fig. 1">
            <a:extLst>
              <a:ext uri="{FF2B5EF4-FFF2-40B4-BE49-F238E27FC236}">
                <a16:creationId xmlns:a16="http://schemas.microsoft.com/office/drawing/2014/main" id="{A4199B5F-051B-452A-24A3-BAE67F448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4" t="77827" r="25897" b="15640"/>
          <a:stretch>
            <a:fillRect/>
          </a:stretch>
        </p:blipFill>
        <p:spPr bwMode="auto">
          <a:xfrm>
            <a:off x="3072707" y="3047969"/>
            <a:ext cx="2168361" cy="76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Fig. 1">
            <a:extLst>
              <a:ext uri="{FF2B5EF4-FFF2-40B4-BE49-F238E27FC236}">
                <a16:creationId xmlns:a16="http://schemas.microsoft.com/office/drawing/2014/main" id="{50A478E3-5169-BD48-FC09-E8E98F5489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8" t="68877" r="29125" b="23044"/>
          <a:stretch>
            <a:fillRect/>
          </a:stretch>
        </p:blipFill>
        <p:spPr bwMode="auto">
          <a:xfrm>
            <a:off x="6042841" y="3005945"/>
            <a:ext cx="1981564" cy="94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13">
            <a:extLst>
              <a:ext uri="{FF2B5EF4-FFF2-40B4-BE49-F238E27FC236}">
                <a16:creationId xmlns:a16="http://schemas.microsoft.com/office/drawing/2014/main" id="{0FA6AFF2-F484-AF83-FD1B-36F584CA9EB7}"/>
              </a:ext>
            </a:extLst>
          </p:cNvPr>
          <p:cNvSpPr/>
          <p:nvPr/>
        </p:nvSpPr>
        <p:spPr>
          <a:xfrm>
            <a:off x="3038105" y="4393805"/>
            <a:ext cx="5841142" cy="3897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i="1" dirty="0">
                <a:solidFill>
                  <a:srgbClr val="666666"/>
                </a:solidFill>
                <a:latin typeface="Arial"/>
                <a:cs typeface="Arial"/>
              </a:rPr>
              <a:t>Flair: Tang, Alison D et al. Nature communications vol. 11,1 1438. 18 Mar. 2020, doi:10.1038/s41467-020-15171-6</a:t>
            </a:r>
          </a:p>
          <a:p>
            <a:pPr algn="r">
              <a:lnSpc>
                <a:spcPct val="150000"/>
              </a:lnSpc>
            </a:pPr>
            <a:r>
              <a:rPr lang="en-US" sz="900" i="1" dirty="0">
                <a:solidFill>
                  <a:srgbClr val="666666"/>
                </a:solidFill>
                <a:latin typeface="Arial"/>
                <a:cs typeface="Arial"/>
              </a:rPr>
              <a:t>Flair2: Tang, Alison D et al. Genome biology vol. 25,1 173. 2 Jul. 2024, doi:10.1186/s13059-024-03301-y</a:t>
            </a:r>
          </a:p>
        </p:txBody>
      </p:sp>
      <p:sp>
        <p:nvSpPr>
          <p:cNvPr id="27" name="Text 13">
            <a:extLst>
              <a:ext uri="{FF2B5EF4-FFF2-40B4-BE49-F238E27FC236}">
                <a16:creationId xmlns:a16="http://schemas.microsoft.com/office/drawing/2014/main" id="{95DCEB86-D117-9F61-0237-1765ECD196F0}"/>
              </a:ext>
            </a:extLst>
          </p:cNvPr>
          <p:cNvSpPr/>
          <p:nvPr/>
        </p:nvSpPr>
        <p:spPr>
          <a:xfrm>
            <a:off x="7073412" y="4148041"/>
            <a:ext cx="1800000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900" b="1" i="1" dirty="0">
                <a:solidFill>
                  <a:srgbClr val="666666"/>
                </a:solidFill>
                <a:latin typeface="Arial"/>
                <a:ea typeface="Arial" pitchFamily="34" charset="-122"/>
                <a:cs typeface="Arial"/>
              </a:rPr>
              <a:t>Figure modified from Flair paper.</a:t>
            </a:r>
          </a:p>
        </p:txBody>
      </p:sp>
      <p:pic>
        <p:nvPicPr>
          <p:cNvPr id="29" name="Graphic 28" descr="Line arrow: Anti-clockwise curve with solid fill">
            <a:extLst>
              <a:ext uri="{FF2B5EF4-FFF2-40B4-BE49-F238E27FC236}">
                <a16:creationId xmlns:a16="http://schemas.microsoft.com/office/drawing/2014/main" id="{472CCC83-A5ED-C80D-2A7C-D462783B2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892837" flipV="1">
            <a:off x="8015272" y="2490523"/>
            <a:ext cx="548640" cy="5486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82E60EF-2384-6546-18E8-C45D2C5C7FB3}"/>
              </a:ext>
            </a:extLst>
          </p:cNvPr>
          <p:cNvSpPr txBox="1"/>
          <p:nvPr/>
        </p:nvSpPr>
        <p:spPr>
          <a:xfrm>
            <a:off x="8424000" y="2487844"/>
            <a:ext cx="72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666666"/>
                </a:solidFill>
              </a:rPr>
              <a:t>Group by splice junctions</a:t>
            </a:r>
          </a:p>
        </p:txBody>
      </p:sp>
      <p:pic>
        <p:nvPicPr>
          <p:cNvPr id="32" name="Graphic 31" descr="Line arrow: Straight with solid fill">
            <a:extLst>
              <a:ext uri="{FF2B5EF4-FFF2-40B4-BE49-F238E27FC236}">
                <a16:creationId xmlns:a16="http://schemas.microsoft.com/office/drawing/2014/main" id="{CC7C5BB6-9D65-93A0-9D88-41CC32CD17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6786" y="3154290"/>
            <a:ext cx="548640" cy="5486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78744B7-5D6D-1D3E-ECCD-1C9839A99DEF}"/>
              </a:ext>
            </a:extLst>
          </p:cNvPr>
          <p:cNvSpPr txBox="1"/>
          <p:nvPr/>
        </p:nvSpPr>
        <p:spPr>
          <a:xfrm>
            <a:off x="5310307" y="302775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</a:rPr>
              <a:t>Collapse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33E100-FA60-590D-B46E-B4FA95317E21}"/>
              </a:ext>
            </a:extLst>
          </p:cNvPr>
          <p:cNvSpPr txBox="1"/>
          <p:nvPr/>
        </p:nvSpPr>
        <p:spPr>
          <a:xfrm>
            <a:off x="7256479" y="1074193"/>
            <a:ext cx="570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cs typeface="Arial"/>
              </a:rPr>
              <a:t>Flair</a:t>
            </a:r>
            <a:endParaRPr lang="en-US" sz="1400" b="1" dirty="0">
              <a:solidFill>
                <a:srgbClr val="0047AB"/>
              </a:solidFill>
            </a:endParaRPr>
          </a:p>
        </p:txBody>
      </p:sp>
      <p:pic>
        <p:nvPicPr>
          <p:cNvPr id="8" name="Picture 2" descr="Fig. 1">
            <a:extLst>
              <a:ext uri="{FF2B5EF4-FFF2-40B4-BE49-F238E27FC236}">
                <a16:creationId xmlns:a16="http://schemas.microsoft.com/office/drawing/2014/main" id="{1511FF45-CCE8-2139-EE6F-F3DEA0C3B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8" t="49877" r="29431" b="40925"/>
          <a:stretch>
            <a:fillRect/>
          </a:stretch>
        </p:blipFill>
        <p:spPr bwMode="auto">
          <a:xfrm>
            <a:off x="6036771" y="1635960"/>
            <a:ext cx="1993984" cy="108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53FE52F2-84ED-B222-F7A4-D9BDBCBF71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30695" y="2479023"/>
            <a:ext cx="144873" cy="1448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858D671-7F4F-C9D7-1E29-B82797371AA8}"/>
              </a:ext>
            </a:extLst>
          </p:cNvPr>
          <p:cNvSpPr/>
          <p:nvPr/>
        </p:nvSpPr>
        <p:spPr>
          <a:xfrm>
            <a:off x="285750" y="1871366"/>
            <a:ext cx="2249014" cy="27368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FF4575-FB1B-DA57-3156-3BDC2EC6A8E9}"/>
              </a:ext>
            </a:extLst>
          </p:cNvPr>
          <p:cNvSpPr/>
          <p:nvPr/>
        </p:nvSpPr>
        <p:spPr>
          <a:xfrm>
            <a:off x="285750" y="1571624"/>
            <a:ext cx="1109097" cy="32325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Fig. 1">
            <a:extLst>
              <a:ext uri="{FF2B5EF4-FFF2-40B4-BE49-F238E27FC236}">
                <a16:creationId xmlns:a16="http://schemas.microsoft.com/office/drawing/2014/main" id="{19029EC2-83DD-A02E-1252-EA16D6CB3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1" t="59953" r="28920" b="31535"/>
          <a:stretch>
            <a:fillRect/>
          </a:stretch>
        </p:blipFill>
        <p:spPr bwMode="auto">
          <a:xfrm>
            <a:off x="6035039" y="1632569"/>
            <a:ext cx="1993984" cy="99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12FC7214-AB73-A341-2F99-1D430938DB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43958" y="1868436"/>
            <a:ext cx="90000" cy="90000"/>
          </a:xfrm>
          <a:prstGeom prst="rect">
            <a:avLst/>
          </a:prstGeom>
        </p:spPr>
      </p:pic>
      <p:pic>
        <p:nvPicPr>
          <p:cNvPr id="9" name="Graphic 8" descr="Tick with solid fill">
            <a:extLst>
              <a:ext uri="{FF2B5EF4-FFF2-40B4-BE49-F238E27FC236}">
                <a16:creationId xmlns:a16="http://schemas.microsoft.com/office/drawing/2014/main" id="{5D7DFB48-3C48-556C-90B4-81B8DDC001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40083" y="2144381"/>
            <a:ext cx="90000" cy="90000"/>
          </a:xfrm>
          <a:prstGeom prst="rect">
            <a:avLst/>
          </a:prstGeom>
        </p:spPr>
      </p:pic>
      <p:pic>
        <p:nvPicPr>
          <p:cNvPr id="21" name="Graphic 20" descr="Tick with solid fill">
            <a:extLst>
              <a:ext uri="{FF2B5EF4-FFF2-40B4-BE49-F238E27FC236}">
                <a16:creationId xmlns:a16="http://schemas.microsoft.com/office/drawing/2014/main" id="{641E9A17-9777-AD34-F82F-1DCB0BD657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40083" y="2329668"/>
            <a:ext cx="90000" cy="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mph" presetSubtype="0" fill="hold" grpId="1" nodeType="afterEffect">
                                  <p:stCondLst>
                                    <p:cond delay="3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35" grpId="0" animBg="1"/>
      <p:bldP spid="11" grpId="0" animBg="1"/>
      <p:bldP spid="17" grpId="0" animBg="1"/>
      <p:bldP spid="3" grpId="0" animBg="1"/>
      <p:bldP spid="26" grpId="0" animBg="1"/>
      <p:bldP spid="27" grpId="0" animBg="1"/>
      <p:bldP spid="30" grpId="0"/>
      <p:bldP spid="33" grpId="0"/>
      <p:bldP spid="40" grpId="0"/>
      <p:bldP spid="40" grpId="1"/>
      <p:bldP spid="15" grpId="0" animBg="1"/>
      <p:bldP spid="15" grpId="1" animBg="1"/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C03D9-967E-3EDE-521E-BEB448CD4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706066-7F2A-EB6C-6C1E-416D8129B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FB3DE5-0BF2-9949-8E8E-62041A1EAF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7712B66-CC3E-9CEA-6633-748FBD550922}"/>
              </a:ext>
            </a:extLst>
          </p:cNvPr>
          <p:cNvSpPr/>
          <p:nvPr/>
        </p:nvSpPr>
        <p:spPr>
          <a:xfrm>
            <a:off x="285750" y="137911"/>
            <a:ext cx="5142981" cy="2385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50" b="1" dirty="0">
                <a:solidFill>
                  <a:srgbClr val="FFFFFF"/>
                </a:solidFill>
                <a:latin typeface="Arial"/>
                <a:cs typeface="Arial"/>
              </a:rPr>
              <a:t>Reference-guided strategies</a:t>
            </a:r>
            <a:endParaRPr lang="en-US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886342EA-8D57-D7F0-8BE6-69BA35C0ABA3}"/>
              </a:ext>
            </a:extLst>
          </p:cNvPr>
          <p:cNvSpPr/>
          <p:nvPr/>
        </p:nvSpPr>
        <p:spPr>
          <a:xfrm>
            <a:off x="3249691" y="961952"/>
            <a:ext cx="2249014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47AB"/>
                </a:solidFill>
                <a:latin typeface="Arial"/>
                <a:cs typeface="Arial"/>
              </a:rPr>
              <a:t>Alignment to reference genome</a:t>
            </a:r>
            <a:endParaRPr lang="en-US" dirty="0"/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D66DAF9C-6E2B-6CF6-DBEF-F397D1E3FA4B}"/>
              </a:ext>
            </a:extLst>
          </p:cNvPr>
          <p:cNvSpPr/>
          <p:nvPr/>
        </p:nvSpPr>
        <p:spPr>
          <a:xfrm>
            <a:off x="5919782" y="1192362"/>
            <a:ext cx="71438" cy="71438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>
              <a:solidFill>
                <a:srgbClr val="666666"/>
              </a:solidFill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0C05ED45-4227-F8C1-D581-F6BD24F9C5A8}"/>
              </a:ext>
            </a:extLst>
          </p:cNvPr>
          <p:cNvSpPr/>
          <p:nvPr/>
        </p:nvSpPr>
        <p:spPr>
          <a:xfrm>
            <a:off x="6096506" y="1135622"/>
            <a:ext cx="1794672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dirty="0">
                <a:solidFill>
                  <a:srgbClr val="666666"/>
                </a:solidFill>
                <a:cs typeface="Arial"/>
              </a:rPr>
              <a:t>Graph-based:</a:t>
            </a:r>
          </a:p>
        </p:txBody>
      </p:sp>
      <p:pic>
        <p:nvPicPr>
          <p:cNvPr id="4" name="Picture 3" descr="A diagram of a sequence of steps&#10;&#10;AI-generated content may be incorrect.">
            <a:extLst>
              <a:ext uri="{FF2B5EF4-FFF2-40B4-BE49-F238E27FC236}">
                <a16:creationId xmlns:a16="http://schemas.microsoft.com/office/drawing/2014/main" id="{90C78317-1533-3AD3-1EF9-28C26043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49" r="71041" b="11424"/>
          <a:stretch>
            <a:fillRect/>
          </a:stretch>
        </p:blipFill>
        <p:spPr>
          <a:xfrm>
            <a:off x="285750" y="816473"/>
            <a:ext cx="2249014" cy="3804875"/>
          </a:xfrm>
          <a:prstGeom prst="rect">
            <a:avLst/>
          </a:prstGeom>
        </p:spPr>
      </p:pic>
      <p:sp>
        <p:nvSpPr>
          <p:cNvPr id="35" name="Text 5">
            <a:extLst>
              <a:ext uri="{FF2B5EF4-FFF2-40B4-BE49-F238E27FC236}">
                <a16:creationId xmlns:a16="http://schemas.microsoft.com/office/drawing/2014/main" id="{1A2EA24B-09E3-5F03-E0B1-6C4DAC20F0F7}"/>
              </a:ext>
            </a:extLst>
          </p:cNvPr>
          <p:cNvSpPr/>
          <p:nvPr/>
        </p:nvSpPr>
        <p:spPr>
          <a:xfrm>
            <a:off x="3245672" y="2196391"/>
            <a:ext cx="2078459" cy="169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47AB"/>
                </a:solidFill>
                <a:latin typeface="Arial"/>
                <a:cs typeface="Arial"/>
              </a:rPr>
              <a:t>Transcriptome reconstruction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A61C7B-53A9-EBBE-CC6E-D7CF09A78720}"/>
              </a:ext>
            </a:extLst>
          </p:cNvPr>
          <p:cNvSpPr/>
          <p:nvPr/>
        </p:nvSpPr>
        <p:spPr>
          <a:xfrm>
            <a:off x="285750" y="2978051"/>
            <a:ext cx="2249014" cy="17654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CC3D46-2F93-7662-4A90-4CC4C2B8E949}"/>
              </a:ext>
            </a:extLst>
          </p:cNvPr>
          <p:cNvSpPr/>
          <p:nvPr/>
        </p:nvSpPr>
        <p:spPr>
          <a:xfrm>
            <a:off x="285750" y="808992"/>
            <a:ext cx="2249014" cy="8235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AB34CC4-0C62-E96E-435F-9975C241AF58}"/>
              </a:ext>
            </a:extLst>
          </p:cNvPr>
          <p:cNvSpPr/>
          <p:nvPr/>
        </p:nvSpPr>
        <p:spPr>
          <a:xfrm>
            <a:off x="1127689" y="2250832"/>
            <a:ext cx="556313" cy="264931"/>
          </a:xfrm>
          <a:prstGeom prst="roundRect">
            <a:avLst/>
          </a:prstGeom>
          <a:noFill/>
          <a:ln w="28575">
            <a:solidFill>
              <a:srgbClr val="0047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94EBCDA1-947F-259A-E587-ECB9FDFB4094}"/>
              </a:ext>
            </a:extLst>
          </p:cNvPr>
          <p:cNvSpPr/>
          <p:nvPr/>
        </p:nvSpPr>
        <p:spPr>
          <a:xfrm>
            <a:off x="3038105" y="4497679"/>
            <a:ext cx="5841142" cy="182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i="1" dirty="0" err="1">
                <a:solidFill>
                  <a:srgbClr val="666666"/>
                </a:solidFill>
                <a:cs typeface="Arial"/>
              </a:rPr>
              <a:t>Prjibelski</a:t>
            </a:r>
            <a:r>
              <a:rPr lang="en-US" sz="900" i="1" dirty="0">
                <a:solidFill>
                  <a:srgbClr val="666666"/>
                </a:solidFill>
                <a:cs typeface="Arial"/>
              </a:rPr>
              <a:t>, Andrey D et al. Nature biotechnology vol. 41,7 (2023): 915-918. doi:10.1038/s41587-022-01565-y</a:t>
            </a:r>
            <a:endParaRPr lang="en-US" sz="900" i="1" dirty="0">
              <a:solidFill>
                <a:srgbClr val="666666"/>
              </a:solidFill>
              <a:latin typeface="Arial"/>
              <a:cs typeface="Arial"/>
            </a:endParaRPr>
          </a:p>
        </p:txBody>
      </p:sp>
      <p:sp>
        <p:nvSpPr>
          <p:cNvPr id="27" name="Text 13">
            <a:extLst>
              <a:ext uri="{FF2B5EF4-FFF2-40B4-BE49-F238E27FC236}">
                <a16:creationId xmlns:a16="http://schemas.microsoft.com/office/drawing/2014/main" id="{4EE6DCE3-4BD6-344F-4260-C2E9C8B280D7}"/>
              </a:ext>
            </a:extLst>
          </p:cNvPr>
          <p:cNvSpPr/>
          <p:nvPr/>
        </p:nvSpPr>
        <p:spPr>
          <a:xfrm>
            <a:off x="6807623" y="4148041"/>
            <a:ext cx="2065789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900" b="1" i="1" dirty="0">
                <a:solidFill>
                  <a:srgbClr val="666666"/>
                </a:solidFill>
                <a:latin typeface="Arial"/>
                <a:ea typeface="Arial" pitchFamily="34" charset="-122"/>
                <a:cs typeface="Arial"/>
              </a:rPr>
              <a:t>Figure modified from </a:t>
            </a:r>
            <a:r>
              <a:rPr lang="en-US" sz="900" b="1" i="1" dirty="0" err="1">
                <a:solidFill>
                  <a:srgbClr val="666666"/>
                </a:solidFill>
                <a:latin typeface="Arial"/>
                <a:ea typeface="Arial" pitchFamily="34" charset="-122"/>
                <a:cs typeface="Arial"/>
              </a:rPr>
              <a:t>IsoQuant</a:t>
            </a:r>
            <a:r>
              <a:rPr lang="en-US" sz="900" b="1" i="1" dirty="0">
                <a:solidFill>
                  <a:srgbClr val="666666"/>
                </a:solidFill>
                <a:latin typeface="Arial"/>
                <a:ea typeface="Arial" pitchFamily="34" charset="-122"/>
                <a:cs typeface="Arial"/>
              </a:rPr>
              <a:t> paper.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09245B-496A-EC2D-5CE2-8A40E747A067}"/>
              </a:ext>
            </a:extLst>
          </p:cNvPr>
          <p:cNvSpPr txBox="1"/>
          <p:nvPr/>
        </p:nvSpPr>
        <p:spPr>
          <a:xfrm>
            <a:off x="7256478" y="1074193"/>
            <a:ext cx="9988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47AB"/>
                </a:solidFill>
                <a:cs typeface="Arial"/>
              </a:rPr>
              <a:t>IsoQuant</a:t>
            </a:r>
            <a:endParaRPr lang="en-US" sz="1400" b="1" dirty="0">
              <a:solidFill>
                <a:srgbClr val="0047AB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BFADF60-2706-45A2-92E6-49BC5231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386" b="4240"/>
          <a:stretch>
            <a:fillRect/>
          </a:stretch>
        </p:blipFill>
        <p:spPr>
          <a:xfrm>
            <a:off x="2772423" y="3172240"/>
            <a:ext cx="2602611" cy="588341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16A9D53-1342-B8EC-A363-6D4C93A452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00" t="52757" r="19608" b="32924"/>
          <a:stretch>
            <a:fillRect/>
          </a:stretch>
        </p:blipFill>
        <p:spPr>
          <a:xfrm>
            <a:off x="6326225" y="3292467"/>
            <a:ext cx="1938955" cy="528969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BD445F9-9758-296B-C37C-265866D0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5" b="59431"/>
          <a:stretch>
            <a:fillRect/>
          </a:stretch>
        </p:blipFill>
        <p:spPr>
          <a:xfrm>
            <a:off x="5607146" y="1443401"/>
            <a:ext cx="2602611" cy="1345524"/>
          </a:xfrm>
          <a:prstGeom prst="rect">
            <a:avLst/>
          </a:prstGeom>
        </p:spPr>
      </p:pic>
      <p:pic>
        <p:nvPicPr>
          <p:cNvPr id="9" name="Graphic 8" descr="Line arrow: Anti-clockwise curve with solid fill">
            <a:extLst>
              <a:ext uri="{FF2B5EF4-FFF2-40B4-BE49-F238E27FC236}">
                <a16:creationId xmlns:a16="http://schemas.microsoft.com/office/drawing/2014/main" id="{C65101F5-E5C4-71A1-1BDA-5E0042E5E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892837" flipV="1">
            <a:off x="8100285" y="2741913"/>
            <a:ext cx="548640" cy="548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27B42D-545D-93FF-6BB1-8904E2FD8F1E}"/>
              </a:ext>
            </a:extLst>
          </p:cNvPr>
          <p:cNvSpPr txBox="1"/>
          <p:nvPr/>
        </p:nvSpPr>
        <p:spPr>
          <a:xfrm>
            <a:off x="8417364" y="2739234"/>
            <a:ext cx="64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666666"/>
                </a:solidFill>
              </a:rPr>
              <a:t>Create intron graph</a:t>
            </a:r>
          </a:p>
        </p:txBody>
      </p:sp>
      <p:pic>
        <p:nvPicPr>
          <p:cNvPr id="15" name="Graphic 14" descr="Line arrow: Straight with solid fill">
            <a:extLst>
              <a:ext uri="{FF2B5EF4-FFF2-40B4-BE49-F238E27FC236}">
                <a16:creationId xmlns:a16="http://schemas.microsoft.com/office/drawing/2014/main" id="{98AB4F99-3E0D-8E9C-55A4-4A7AD949C7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5209" y="3312874"/>
            <a:ext cx="548640" cy="5486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FED095-0603-15B7-064D-358031929D81}"/>
              </a:ext>
            </a:extLst>
          </p:cNvPr>
          <p:cNvSpPr txBox="1"/>
          <p:nvPr/>
        </p:nvSpPr>
        <p:spPr>
          <a:xfrm>
            <a:off x="5363313" y="3159590"/>
            <a:ext cx="1220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666666"/>
                </a:solidFill>
              </a:rPr>
              <a:t>Predict from paths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F5BB727-812C-E375-1F40-2E981AD6CF85}"/>
              </a:ext>
            </a:extLst>
          </p:cNvPr>
          <p:cNvGrpSpPr/>
          <p:nvPr/>
        </p:nvGrpSpPr>
        <p:grpSpPr>
          <a:xfrm>
            <a:off x="6391705" y="3368578"/>
            <a:ext cx="1713130" cy="366726"/>
            <a:chOff x="5956293" y="2820632"/>
            <a:chExt cx="1713130" cy="36672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0390FF3-FE1A-29AF-D0A7-B7BE195C9CF6}"/>
                </a:ext>
              </a:extLst>
            </p:cNvPr>
            <p:cNvGrpSpPr/>
            <p:nvPr/>
          </p:nvGrpSpPr>
          <p:grpSpPr>
            <a:xfrm>
              <a:off x="5956293" y="3113496"/>
              <a:ext cx="1709009" cy="73862"/>
              <a:chOff x="5957239" y="2820632"/>
              <a:chExt cx="1709009" cy="7386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A58472-F6F9-4825-8D47-0BC3E9A31702}"/>
                  </a:ext>
                </a:extLst>
              </p:cNvPr>
              <p:cNvSpPr/>
              <p:nvPr/>
            </p:nvSpPr>
            <p:spPr>
              <a:xfrm>
                <a:off x="5957239" y="2821469"/>
                <a:ext cx="239568" cy="730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FBF509-074A-0F8D-0315-04A1E209FA41}"/>
                  </a:ext>
                </a:extLst>
              </p:cNvPr>
              <p:cNvSpPr/>
              <p:nvPr/>
            </p:nvSpPr>
            <p:spPr>
              <a:xfrm>
                <a:off x="6404414" y="2820632"/>
                <a:ext cx="601200" cy="730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91D049D-74DC-8061-B11B-591AC5DDB14D}"/>
                  </a:ext>
                </a:extLst>
              </p:cNvPr>
              <p:cNvSpPr/>
              <p:nvPr/>
            </p:nvSpPr>
            <p:spPr>
              <a:xfrm>
                <a:off x="7162248" y="2821469"/>
                <a:ext cx="504000" cy="730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A57746C-2CFC-1478-847C-0C804E631D50}"/>
                  </a:ext>
                </a:extLst>
              </p:cNvPr>
              <p:cNvCxnSpPr>
                <a:stCxn id="37" idx="3"/>
                <a:endCxn id="38" idx="1"/>
              </p:cNvCxnSpPr>
              <p:nvPr/>
            </p:nvCxnSpPr>
            <p:spPr>
              <a:xfrm flipV="1">
                <a:off x="6196807" y="2857145"/>
                <a:ext cx="207607" cy="8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93C6DB6-85FD-B277-1D11-B9FF17F99157}"/>
                  </a:ext>
                </a:extLst>
              </p:cNvPr>
              <p:cNvCxnSpPr>
                <a:cxnSpLocks/>
                <a:stCxn id="38" idx="3"/>
                <a:endCxn id="39" idx="1"/>
              </p:cNvCxnSpPr>
              <p:nvPr/>
            </p:nvCxnSpPr>
            <p:spPr>
              <a:xfrm>
                <a:off x="7005614" y="2857145"/>
                <a:ext cx="156634" cy="8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961E637-4381-4B3A-2E61-092D0F653C3D}"/>
                </a:ext>
              </a:extLst>
            </p:cNvPr>
            <p:cNvGrpSpPr/>
            <p:nvPr/>
          </p:nvGrpSpPr>
          <p:grpSpPr>
            <a:xfrm>
              <a:off x="5960414" y="2820632"/>
              <a:ext cx="1709009" cy="73862"/>
              <a:chOff x="5957239" y="2820632"/>
              <a:chExt cx="1709009" cy="7386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A206896-BCDF-1B38-B21F-15FC5CA16E59}"/>
                  </a:ext>
                </a:extLst>
              </p:cNvPr>
              <p:cNvSpPr/>
              <p:nvPr/>
            </p:nvSpPr>
            <p:spPr>
              <a:xfrm>
                <a:off x="5957239" y="2821469"/>
                <a:ext cx="239568" cy="730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675ACC4-DF11-B573-CA70-1AAA095730CE}"/>
                  </a:ext>
                </a:extLst>
              </p:cNvPr>
              <p:cNvSpPr/>
              <p:nvPr/>
            </p:nvSpPr>
            <p:spPr>
              <a:xfrm>
                <a:off x="6404414" y="2820632"/>
                <a:ext cx="208800" cy="730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D8F1AF-A9F8-A012-B64A-E8E30D8C19C8}"/>
                  </a:ext>
                </a:extLst>
              </p:cNvPr>
              <p:cNvSpPr/>
              <p:nvPr/>
            </p:nvSpPr>
            <p:spPr>
              <a:xfrm>
                <a:off x="7162248" y="2821469"/>
                <a:ext cx="504000" cy="730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196CA47-D6A5-1EFC-4574-716A1CB4FCDC}"/>
                  </a:ext>
                </a:extLst>
              </p:cNvPr>
              <p:cNvCxnSpPr>
                <a:stCxn id="16" idx="3"/>
                <a:endCxn id="18" idx="1"/>
              </p:cNvCxnSpPr>
              <p:nvPr/>
            </p:nvCxnSpPr>
            <p:spPr>
              <a:xfrm flipV="1">
                <a:off x="6196807" y="2857145"/>
                <a:ext cx="207607" cy="8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CE4B463-CE2F-39CE-E560-2DC22FA54FC3}"/>
                  </a:ext>
                </a:extLst>
              </p:cNvPr>
              <p:cNvCxnSpPr>
                <a:cxnSpLocks/>
                <a:stCxn id="18" idx="3"/>
                <a:endCxn id="43" idx="1"/>
              </p:cNvCxnSpPr>
              <p:nvPr/>
            </p:nvCxnSpPr>
            <p:spPr>
              <a:xfrm>
                <a:off x="6613214" y="2857145"/>
                <a:ext cx="20523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AF7EB8-E820-5FF7-72A2-7DB010868B82}"/>
                  </a:ext>
                </a:extLst>
              </p:cNvPr>
              <p:cNvSpPr/>
              <p:nvPr/>
            </p:nvSpPr>
            <p:spPr>
              <a:xfrm>
                <a:off x="6818451" y="2820632"/>
                <a:ext cx="180000" cy="730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CA6ED64-0030-D74F-AF0A-5016DAAC9D28}"/>
                  </a:ext>
                </a:extLst>
              </p:cNvPr>
              <p:cNvCxnSpPr>
                <a:cxnSpLocks/>
                <a:stCxn id="43" idx="3"/>
                <a:endCxn id="19" idx="1"/>
              </p:cNvCxnSpPr>
              <p:nvPr/>
            </p:nvCxnSpPr>
            <p:spPr>
              <a:xfrm>
                <a:off x="6998451" y="2857145"/>
                <a:ext cx="163797" cy="8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AF175B1-4E3B-2C49-CDED-81F02C10472A}"/>
                </a:ext>
              </a:extLst>
            </p:cNvPr>
            <p:cNvGrpSpPr/>
            <p:nvPr/>
          </p:nvGrpSpPr>
          <p:grpSpPr>
            <a:xfrm>
              <a:off x="5959468" y="2967787"/>
              <a:ext cx="1705834" cy="75418"/>
              <a:chOff x="5956293" y="2971436"/>
              <a:chExt cx="1705834" cy="7541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60B8244-7FFF-84AF-23B2-4705D4FA6CFE}"/>
                  </a:ext>
                </a:extLst>
              </p:cNvPr>
              <p:cNvSpPr/>
              <p:nvPr/>
            </p:nvSpPr>
            <p:spPr>
              <a:xfrm>
                <a:off x="5956293" y="2971436"/>
                <a:ext cx="239568" cy="730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1A17D8B-A521-220D-1584-843A4B4735D9}"/>
                  </a:ext>
                </a:extLst>
              </p:cNvPr>
              <p:cNvSpPr/>
              <p:nvPr/>
            </p:nvSpPr>
            <p:spPr>
              <a:xfrm>
                <a:off x="7158127" y="2973829"/>
                <a:ext cx="504000" cy="730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88DE5FD-145A-ADF9-9D4A-65F8C2C14835}"/>
                  </a:ext>
                </a:extLst>
              </p:cNvPr>
              <p:cNvCxnSpPr>
                <a:cxnSpLocks/>
                <a:stCxn id="30" idx="3"/>
                <a:endCxn id="50" idx="1"/>
              </p:cNvCxnSpPr>
              <p:nvPr/>
            </p:nvCxnSpPr>
            <p:spPr>
              <a:xfrm>
                <a:off x="6195861" y="3007949"/>
                <a:ext cx="204432" cy="21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6C180CA-09B5-9DFF-27CD-E7D38634C6C8}"/>
                  </a:ext>
                </a:extLst>
              </p:cNvPr>
              <p:cNvCxnSpPr>
                <a:cxnSpLocks/>
                <a:stCxn id="52" idx="3"/>
                <a:endCxn id="32" idx="1"/>
              </p:cNvCxnSpPr>
              <p:nvPr/>
            </p:nvCxnSpPr>
            <p:spPr>
              <a:xfrm>
                <a:off x="6995277" y="3010098"/>
                <a:ext cx="162850" cy="2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3F28D83-00B4-4307-2A39-B691E0DDED4B}"/>
                  </a:ext>
                </a:extLst>
              </p:cNvPr>
              <p:cNvCxnSpPr>
                <a:cxnSpLocks/>
                <a:stCxn id="50" idx="3"/>
                <a:endCxn id="52" idx="1"/>
              </p:cNvCxnSpPr>
              <p:nvPr/>
            </p:nvCxnSpPr>
            <p:spPr>
              <a:xfrm>
                <a:off x="6753093" y="3010098"/>
                <a:ext cx="6218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335C75-12CD-03C6-5E55-BBA8A1437ED4}"/>
                  </a:ext>
                </a:extLst>
              </p:cNvPr>
              <p:cNvSpPr/>
              <p:nvPr/>
            </p:nvSpPr>
            <p:spPr>
              <a:xfrm>
                <a:off x="6400293" y="2973585"/>
                <a:ext cx="352800" cy="730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C2A7957-E910-FD8D-D9BF-9FE159C0B7D8}"/>
                  </a:ext>
                </a:extLst>
              </p:cNvPr>
              <p:cNvSpPr/>
              <p:nvPr/>
            </p:nvSpPr>
            <p:spPr>
              <a:xfrm>
                <a:off x="6815277" y="2973585"/>
                <a:ext cx="180000" cy="730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CF9D2E-5404-31B2-EF24-75A2019D5573}"/>
              </a:ext>
            </a:extLst>
          </p:cNvPr>
          <p:cNvGrpSpPr/>
          <p:nvPr/>
        </p:nvGrpSpPr>
        <p:grpSpPr>
          <a:xfrm>
            <a:off x="5959468" y="2857563"/>
            <a:ext cx="1709009" cy="73862"/>
            <a:chOff x="5957239" y="2820632"/>
            <a:chExt cx="1709009" cy="7386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D1CA21B-6C47-77F3-163B-9FEBDF177384}"/>
                </a:ext>
              </a:extLst>
            </p:cNvPr>
            <p:cNvSpPr/>
            <p:nvPr/>
          </p:nvSpPr>
          <p:spPr>
            <a:xfrm>
              <a:off x="5957239" y="2821469"/>
              <a:ext cx="239568" cy="73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5DB81A-1A08-4BB1-C375-04766FC2BF44}"/>
                </a:ext>
              </a:extLst>
            </p:cNvPr>
            <p:cNvSpPr/>
            <p:nvPr/>
          </p:nvSpPr>
          <p:spPr>
            <a:xfrm>
              <a:off x="6404414" y="2820632"/>
              <a:ext cx="601200" cy="73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3470D0E-21CB-844E-8A54-6D2214661738}"/>
                </a:ext>
              </a:extLst>
            </p:cNvPr>
            <p:cNvSpPr/>
            <p:nvPr/>
          </p:nvSpPr>
          <p:spPr>
            <a:xfrm>
              <a:off x="7162248" y="2821469"/>
              <a:ext cx="504000" cy="73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B9B404D-8623-6967-697A-23B8E7988586}"/>
                </a:ext>
              </a:extLst>
            </p:cNvPr>
            <p:cNvCxnSpPr>
              <a:stCxn id="75" idx="3"/>
              <a:endCxn id="76" idx="1"/>
            </p:cNvCxnSpPr>
            <p:nvPr/>
          </p:nvCxnSpPr>
          <p:spPr>
            <a:xfrm flipV="1">
              <a:off x="6196807" y="2857145"/>
              <a:ext cx="207607" cy="8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1BD2387-33BD-935B-6AA3-82EF2773614E}"/>
                </a:ext>
              </a:extLst>
            </p:cNvPr>
            <p:cNvCxnSpPr>
              <a:cxnSpLocks/>
              <a:stCxn id="76" idx="3"/>
              <a:endCxn id="77" idx="1"/>
            </p:cNvCxnSpPr>
            <p:nvPr/>
          </p:nvCxnSpPr>
          <p:spPr>
            <a:xfrm>
              <a:off x="7005614" y="2857145"/>
              <a:ext cx="156634" cy="8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82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mph" presetSubtype="0" fill="hold" grpId="1" nodeType="afterEffect">
                                  <p:stCondLst>
                                    <p:cond delay="3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  <p:bldP spid="26" grpId="0" animBg="1"/>
      <p:bldP spid="27" grpId="0" animBg="1"/>
      <p:bldP spid="40" grpId="0"/>
      <p:bldP spid="40" grpId="1"/>
      <p:bldP spid="14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ngTREC_PowerPoint_Template" id="{CC4E40BC-BE01-B34D-9C90-CC136DB86376}" vid="{B3F24151-5428-BE4A-9FF9-141C8CA6E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989</Words>
  <Application>Microsoft Macintosh PowerPoint</Application>
  <PresentationFormat>On-screen Show (16:9)</PresentationFormat>
  <Paragraphs>161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LRGASP – one benchmark to rule them all</vt:lpstr>
      <vt:lpstr>Reflection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Yalan Bi</cp:lastModifiedBy>
  <cp:revision>73</cp:revision>
  <dcterms:created xsi:type="dcterms:W3CDTF">2025-06-02T15:22:23Z</dcterms:created>
  <dcterms:modified xsi:type="dcterms:W3CDTF">2025-07-11T10:44:11Z</dcterms:modified>
</cp:coreProperties>
</file>