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7" r:id="rId2"/>
    <p:sldId id="549" r:id="rId3"/>
    <p:sldId id="258" r:id="rId4"/>
    <p:sldId id="426" r:id="rId5"/>
    <p:sldId id="551" r:id="rId6"/>
    <p:sldId id="552" r:id="rId7"/>
    <p:sldId id="556" r:id="rId8"/>
    <p:sldId id="550" r:id="rId9"/>
    <p:sldId id="554" r:id="rId10"/>
    <p:sldId id="560" r:id="rId11"/>
    <p:sldId id="559" r:id="rId12"/>
    <p:sldId id="564" r:id="rId13"/>
    <p:sldId id="565" r:id="rId14"/>
    <p:sldId id="566" r:id="rId15"/>
    <p:sldId id="567" r:id="rId16"/>
    <p:sldId id="558" r:id="rId17"/>
    <p:sldId id="561" r:id="rId18"/>
    <p:sldId id="557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iFeng Yun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3F6"/>
    <a:srgbClr val="FF9900"/>
    <a:srgbClr val="004098"/>
    <a:srgbClr val="FF9B09"/>
    <a:srgbClr val="F79D53"/>
    <a:srgbClr val="E79629"/>
    <a:srgbClr val="554C8E"/>
    <a:srgbClr val="F2B27E"/>
    <a:srgbClr val="FFDD71"/>
    <a:srgbClr val="EAE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3282" autoAdjust="0"/>
  </p:normalViewPr>
  <p:slideViewPr>
    <p:cSldViewPr>
      <p:cViewPr varScale="1">
        <p:scale>
          <a:sx n="71" d="100"/>
          <a:sy n="71" d="100"/>
        </p:scale>
        <p:origin x="180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4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7791-0E5C-43D7-970A-79A416F408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EE1F2-8A3E-44A2-85F0-608F51E162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，就是一个对象，用来传递异步操作的消息。它代表了某个未来才会知道结果的事件（通常是一个异步操作），并且这个事件提供统一的 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，可供进一步处理。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、对象的状态不受外界影响。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对象代表一个异步操作，有三种状态：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pending: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初始状态，不是成功或失败状态。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fulfilled: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意味着操作成功完成。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rejected: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意味着操作失败。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只有异步操作的结果，可以决定当前是哪一种状态，任何其他操作都无法改变这个状态。这也是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这个名字的由来，它的英语意思就是「承诺」，表示其他手段无法改变。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、一旦状态改变，就不会再变，任何时候都可以得到这个结果。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对象的状态改变，只有两种可能：从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Pending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变为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Resolved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Pending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变为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Rejected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。只要这两种情况发生，状态就凝固了，不会再变了，会一直保持这个结果。就算改变已经发生了，你再对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对象添加回调函数，也会立即得到这个结果。这与事件（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Event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）完全不同，事件的特点是，如果你错过了它，再去监听，是得不到结果的。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9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Promise.prototype.then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方法返回的是一个新的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对象，因此可以采用链式写法。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Promise.prototype.catch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方法是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Promise.prototype.then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(null, rejection)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的别名，用于指定发生错误时的回调函数。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对象的错误具有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冒泡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性质，会一直向后传递，直到被捕获为止。也就是说，错误总是会被下一个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catch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语句捕获。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Promise.all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方法，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Promise.race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Promise.all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方法用于将多个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实例，包装成一个新的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实例。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Promise.resolve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方法，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Promise.reject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方法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有时需要将现有对象转为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Promise.resolve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方法就起到这个作用。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3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有了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对象，就可以将异步操作以同步操作的流程表达出来，避免了层层嵌套的回调函数。此外，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对象提供统一的接口，使得控制异步操作更加容易。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也有一些缺点。首先，无法取消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，一旦新建它就会立即执行，无法中途取消。其次，如果不设置回调函数，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内部抛出的错误，不会反应到外部。第三，当处于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Pending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状态时，无法得知目前进展到哪一个阶段（刚刚开始还是即将完成）。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6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通过同步写法 改写异步；基于</a:t>
            </a:r>
            <a:r>
              <a:rPr lang="en-US" altLang="zh-CN" dirty="0"/>
              <a:t>Promise</a:t>
            </a:r>
          </a:p>
          <a:p>
            <a:endParaRPr lang="en-US" altLang="zh-CN" dirty="0"/>
          </a:p>
          <a:p>
            <a:r>
              <a:rPr lang="en-US" altLang="zh-CN" dirty="0"/>
              <a:t>Async await  </a:t>
            </a:r>
            <a:r>
              <a:rPr lang="zh-CN" altLang="en-US" dirty="0"/>
              <a:t>后面一定要是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try/catch</a:t>
            </a:r>
            <a:r>
              <a:rPr lang="zh-CN" altLang="en-US" dirty="0"/>
              <a:t>捕获异常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宏任务、微任务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1.js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的执行顺序，先同步后异步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异步中任务队列的执行顺序： 先微任务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microtask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队列，再宏任务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macrotask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队列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调用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Promise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resolve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reject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属于微任务队列，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setTimeout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属于宏任务队列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注意以上都是 队列，先进先出。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微任务包括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process.nextTick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`promise`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MutationObserver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宏任务包括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`script`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setTimeout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setInterval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setImmediate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`I/O`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`UI rendering`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js</a:t>
            </a:r>
            <a:r>
              <a:rPr lang="zh-CN" altLang="en-US"/>
              <a:t>是单线程：主线程（队列）、异步线程（队列）</a:t>
            </a:r>
            <a:endParaRPr lang="en-US" altLang="zh-CN"/>
          </a:p>
          <a:p>
            <a:r>
              <a:rPr lang="zh-CN" altLang="en-US"/>
              <a:t>事件循环执行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js</a:t>
            </a:r>
            <a:r>
              <a:rPr lang="zh-CN" altLang="en-US"/>
              <a:t>是单线程：主线程（队列）、异步线程（队列）</a:t>
            </a:r>
            <a:endParaRPr lang="en-US" altLang="zh-CN"/>
          </a:p>
          <a:p>
            <a:r>
              <a:rPr lang="zh-CN" altLang="en-US"/>
              <a:t>事件循环执行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定时器：</a:t>
            </a:r>
            <a:r>
              <a:rPr lang="en-US" altLang="zh-CN" sz="1200" dirty="0" err="1">
                <a:solidFill>
                  <a:schemeClr val="tx1"/>
                </a:solidFill>
              </a:rPr>
              <a:t>settimeout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en-US" altLang="zh-CN" sz="1200" dirty="0" err="1">
                <a:solidFill>
                  <a:schemeClr val="tx1"/>
                </a:solidFill>
              </a:rPr>
              <a:t>setinterval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、回调函数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 简单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 如果有大量异步并存在依赖会形成回调地狱</a:t>
            </a: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优点：代码解耦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缺点：处理回调地狱需要定义和监听大量的事件</a:t>
            </a: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发布订阅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优点：创建了一下中介者（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）来管理发布和订阅，事件越多越强大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缺点：仍然需要定义一大堆事件</a:t>
            </a: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promise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 既有回调函数的简单直观，又具备事件的状态内聚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 错误会被吃掉，无法通过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window.onerror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捕获</a:t>
            </a:r>
            <a:endParaRPr lang="en-US" altLang="zh-CN" sz="1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能做什么？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为什么要用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什么时候用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要想创建一个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对象、可以使用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new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来调用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的构造器来进行实例化。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构造函数包含一个参数和一个带有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resolve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（解析）和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（拒绝）两个参数的回调。在回调中执行一些操作（例如异步），如果一切都正常，则调用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resolve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，否则调用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对于已经实例化过的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对象可以调用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promise.then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方法，传递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resolve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reject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方法作为回调。</a:t>
            </a:r>
          </a:p>
          <a:p>
            <a:pPr algn="l" latinLnBrk="1"/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promise.then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promise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最为常用的方法。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EE1F2-8A3E-44A2-85F0-608F51E162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8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FB5B-49F7-4AAA-B137-F6C60ACE97BF}" type="datetimeFigureOut">
              <a:rPr lang="zh-CN" altLang="en-US" smtClean="0"/>
              <a:pPr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3727-0133-413D-B651-7BEFEEF92E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9672" y="1124744"/>
            <a:ext cx="5601804" cy="1071570"/>
          </a:xfrm>
        </p:spPr>
        <p:txBody>
          <a:bodyPr>
            <a:no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异步专题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 txBox="1"/>
          <p:nvPr/>
        </p:nvSpPr>
        <p:spPr>
          <a:xfrm>
            <a:off x="6929454" y="5857892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龙志平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2019-9-15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D42ACF-F1EA-4CAF-AFC2-016C0338FEB6}"/>
              </a:ext>
            </a:extLst>
          </p:cNvPr>
          <p:cNvSpPr/>
          <p:nvPr/>
        </p:nvSpPr>
        <p:spPr>
          <a:xfrm>
            <a:off x="721852" y="1988840"/>
            <a:ext cx="7128792" cy="2309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回调函数的使用，帮我们解决异步问题。但同时又出现了新的问题，那就是回调地狱。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回调地狱使得代码累赘，难以维护。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于是到</a:t>
            </a:r>
            <a:r>
              <a:rPr lang="en-US" altLang="zh-CN" dirty="0">
                <a:solidFill>
                  <a:schemeClr val="tx1"/>
                </a:solidFill>
              </a:rPr>
              <a:t>ES6</a:t>
            </a:r>
            <a:r>
              <a:rPr lang="zh-CN" altLang="en-US" dirty="0">
                <a:solidFill>
                  <a:schemeClr val="tx1"/>
                </a:solidFill>
              </a:rPr>
              <a:t>，提供了一套新的异步解决方案。</a:t>
            </a:r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33FF1F4D-021E-4310-9C0B-8D50A6F1790F}"/>
              </a:ext>
            </a:extLst>
          </p:cNvPr>
          <p:cNvSpPr/>
          <p:nvPr/>
        </p:nvSpPr>
        <p:spPr>
          <a:xfrm>
            <a:off x="5364088" y="4581128"/>
            <a:ext cx="3096344" cy="1629394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Promise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72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7FC2D24F-A02E-446C-9735-E01740E92E3E}"/>
              </a:ext>
            </a:extLst>
          </p:cNvPr>
          <p:cNvSpPr/>
          <p:nvPr/>
        </p:nvSpPr>
        <p:spPr>
          <a:xfrm>
            <a:off x="5220072" y="1124744"/>
            <a:ext cx="2808312" cy="1656184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3W1H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FE554A-B118-458E-B70A-1650DABF3B52}"/>
              </a:ext>
            </a:extLst>
          </p:cNvPr>
          <p:cNvSpPr/>
          <p:nvPr/>
        </p:nvSpPr>
        <p:spPr>
          <a:xfrm>
            <a:off x="721852" y="3240954"/>
            <a:ext cx="7128792" cy="23093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能做什么？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为什么要用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什么时候用</a:t>
            </a:r>
            <a:r>
              <a:rPr lang="en-US" altLang="zh-CN" dirty="0">
                <a:solidFill>
                  <a:schemeClr val="tx1"/>
                </a:solidFill>
              </a:rPr>
              <a:t>Promise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C5D49A-83A9-4799-A59A-4CA91A9F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32856"/>
            <a:ext cx="8672957" cy="15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、三种状态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40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、常用的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4076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、总结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8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的异步函数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86ABD85C-8562-41B2-984D-333FFA3945D2}"/>
              </a:ext>
            </a:extLst>
          </p:cNvPr>
          <p:cNvSpPr/>
          <p:nvPr/>
        </p:nvSpPr>
        <p:spPr>
          <a:xfrm>
            <a:off x="3851920" y="2337199"/>
            <a:ext cx="3096344" cy="1629394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异步的终极解决方案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2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、宏任务与微任务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2050" name="Picture 2" descr="C:\Users\longzhiping\Desktop\异步专题\promise原理解析与实现课件\assets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142984"/>
            <a:ext cx="5868408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3357554" y="1857364"/>
            <a:ext cx="2357454" cy="107157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dirty="0">
              <a:solidFill>
                <a:srgbClr val="0040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 descr="C:\Users\liuchenglin\Desktop\6kjx5p3LSd2015-10-15-53-1914449027999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5572140"/>
            <a:ext cx="946053" cy="928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3"/>
          <p:cNvSpPr>
            <a:spLocks noChangeArrowheads="1"/>
          </p:cNvSpPr>
          <p:nvPr/>
        </p:nvSpPr>
        <p:spPr bwMode="auto">
          <a:xfrm>
            <a:off x="822412" y="3611565"/>
            <a:ext cx="7499176" cy="1008112"/>
          </a:xfrm>
          <a:prstGeom prst="roundRect">
            <a:avLst>
              <a:gd name="adj" fmla="val 16667"/>
            </a:avLst>
          </a:prstGeom>
          <a:solidFill>
            <a:srgbClr val="CCFFFF">
              <a:alpha val="38823"/>
            </a:srgbClr>
          </a:solidFill>
          <a:ln w="12700" algn="ctr">
            <a:solidFill>
              <a:srgbClr val="99CC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人员</a:t>
            </a:r>
          </a:p>
        </p:txBody>
      </p:sp>
      <p:sp>
        <p:nvSpPr>
          <p:cNvPr id="5" name="AutoShape 35"/>
          <p:cNvSpPr>
            <a:spLocks noChangeArrowheads="1"/>
          </p:cNvSpPr>
          <p:nvPr/>
        </p:nvSpPr>
        <p:spPr bwMode="auto">
          <a:xfrm>
            <a:off x="2195736" y="4869160"/>
            <a:ext cx="6120680" cy="504056"/>
          </a:xfrm>
          <a:prstGeom prst="roundRect">
            <a:avLst>
              <a:gd name="adj" fmla="val 16667"/>
            </a:avLst>
          </a:prstGeom>
          <a:solidFill>
            <a:srgbClr val="CCFFFF">
              <a:alpha val="38823"/>
            </a:srgbClr>
          </a:solidFill>
          <a:ln w="12700" algn="ctr">
            <a:solidFill>
              <a:srgbClr val="99CC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龙志平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38"/>
          <p:cNvSpPr>
            <a:spLocks noChangeArrowheads="1"/>
          </p:cNvSpPr>
          <p:nvPr/>
        </p:nvSpPr>
        <p:spPr bwMode="auto">
          <a:xfrm>
            <a:off x="827584" y="1738330"/>
            <a:ext cx="7488832" cy="1262042"/>
          </a:xfrm>
          <a:prstGeom prst="roundRect">
            <a:avLst>
              <a:gd name="adj" fmla="val 9606"/>
            </a:avLst>
          </a:prstGeom>
          <a:solidFill>
            <a:srgbClr val="CCFFFF">
              <a:alpha val="38823"/>
            </a:srgbClr>
          </a:solidFill>
          <a:ln w="12700" algn="ctr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>
                <a:ea typeface="华文细黑" pitchFamily="2" charset="-122"/>
              </a:rPr>
              <a:t>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本次培训仅提供前端异步编程学习，主要是让学员了解异步编程；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理解并学会使用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promise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使用方式以及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async/await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的使用。</a:t>
            </a:r>
          </a:p>
        </p:txBody>
      </p:sp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827584" y="1196752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2C3F6">
              <a:alpha val="78038"/>
            </a:srgbClr>
          </a:solidFill>
          <a:ln w="12700" algn="ctr">
            <a:solidFill>
              <a:srgbClr val="3333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培训目的</a:t>
            </a:r>
          </a:p>
        </p:txBody>
      </p:sp>
      <p:sp>
        <p:nvSpPr>
          <p:cNvPr id="8" name="AutoShape 51"/>
          <p:cNvSpPr>
            <a:spLocks noChangeArrowheads="1"/>
          </p:cNvSpPr>
          <p:nvPr/>
        </p:nvSpPr>
        <p:spPr bwMode="auto">
          <a:xfrm>
            <a:off x="827584" y="306896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2C3F6">
              <a:alpha val="78038"/>
            </a:srgbClr>
          </a:solidFill>
          <a:ln w="12700" algn="ctr">
            <a:solidFill>
              <a:srgbClr val="3333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培训对象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auto">
          <a:xfrm>
            <a:off x="827584" y="486916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2C3F6">
              <a:alpha val="78038"/>
            </a:srgbClr>
          </a:solidFill>
          <a:ln w="12700" algn="ctr">
            <a:solidFill>
              <a:srgbClr val="3333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培训讲师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auto">
          <a:xfrm>
            <a:off x="827584" y="5517232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32C3F6">
              <a:alpha val="78038"/>
            </a:srgbClr>
          </a:solidFill>
          <a:ln w="12700" algn="ctr">
            <a:solidFill>
              <a:srgbClr val="333399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培训课时</a:t>
            </a:r>
          </a:p>
        </p:txBody>
      </p:sp>
      <p:sp>
        <p:nvSpPr>
          <p:cNvPr id="11" name="AutoShape 35"/>
          <p:cNvSpPr>
            <a:spLocks noChangeArrowheads="1"/>
          </p:cNvSpPr>
          <p:nvPr/>
        </p:nvSpPr>
        <p:spPr bwMode="auto">
          <a:xfrm>
            <a:off x="2195736" y="5517232"/>
            <a:ext cx="6120680" cy="432048"/>
          </a:xfrm>
          <a:prstGeom prst="roundRect">
            <a:avLst>
              <a:gd name="adj" fmla="val 16667"/>
            </a:avLst>
          </a:prstGeom>
          <a:solidFill>
            <a:srgbClr val="CCFFFF">
              <a:alpha val="38823"/>
            </a:srgbClr>
          </a:solidFill>
          <a:ln w="12700" algn="ctr">
            <a:solidFill>
              <a:srgbClr val="99CC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小时</a:t>
            </a:r>
          </a:p>
        </p:txBody>
      </p:sp>
    </p:spTree>
    <p:extLst>
      <p:ext uri="{BB962C8B-B14F-4D97-AF65-F5344CB8AC3E}">
        <p14:creationId xmlns:p14="http://schemas.microsoft.com/office/powerpoint/2010/main" val="395547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3240" y="2285992"/>
            <a:ext cx="3786214" cy="392909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200000"/>
              </a:lnSpc>
            </a:pP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TW-PPT模版1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8216" y="1071545"/>
            <a:ext cx="5229800" cy="135192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2643206" cy="785818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、什么是同步异步？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1538" y="3286124"/>
            <a:ext cx="1643074" cy="10001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同步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71538" y="4857760"/>
            <a:ext cx="1643074" cy="1000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异步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5143504" y="928670"/>
            <a:ext cx="3214710" cy="1571636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消息通知机制</a:t>
            </a:r>
          </a:p>
        </p:txBody>
      </p:sp>
      <p:sp>
        <p:nvSpPr>
          <p:cNvPr id="16" name="矩形 15"/>
          <p:cNvSpPr/>
          <p:nvPr/>
        </p:nvSpPr>
        <p:spPr>
          <a:xfrm>
            <a:off x="3500430" y="3071810"/>
            <a:ext cx="4714908" cy="121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处理直到获得结果，才返回给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需要调用者一直等待和确认调用结果是否返回， 然后继续往下执行。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0430" y="4714884"/>
            <a:ext cx="4714908" cy="121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直接返回，无需等待结果。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通过状态、通知等来通知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或回调函数来处理。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调用结果返回时， 会以消息或回调的方式通知调用者。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、同步阻塞与异步非阻塞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00100" y="2643182"/>
            <a:ext cx="1214446" cy="64294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同步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0430" y="2786058"/>
            <a:ext cx="4714908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同步异步是针对被调用者，也就是谷歌浏览器；浏览器有通知功能，能告诉小明正在下载，它就是异步的。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500430" y="4929198"/>
            <a:ext cx="4714908" cy="121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等待下载，再做其他任务；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下载过程中，去做其他任务；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4572000" y="428604"/>
            <a:ext cx="3214710" cy="1571636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事件：小明用谷歌浏览器下载软件</a:t>
            </a:r>
          </a:p>
        </p:txBody>
      </p:sp>
      <p:sp>
        <p:nvSpPr>
          <p:cNvPr id="18" name="椭圆 17"/>
          <p:cNvSpPr/>
          <p:nvPr/>
        </p:nvSpPr>
        <p:spPr>
          <a:xfrm>
            <a:off x="1000100" y="3429000"/>
            <a:ext cx="1214446" cy="6429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异步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0100" y="4857760"/>
            <a:ext cx="1214446" cy="64294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阻塞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00100" y="5715016"/>
            <a:ext cx="1214446" cy="6429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非阻塞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、理解异步执行机制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5857884" y="1785926"/>
            <a:ext cx="2714644" cy="1714512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执行顺序是怎样的呢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28802"/>
            <a:ext cx="4487654" cy="461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1357298"/>
            <a:ext cx="88571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、理解异步执行机制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000100" y="3429000"/>
            <a:ext cx="1571636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主线程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00100" y="4857760"/>
            <a:ext cx="1571636" cy="8572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异步线程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026" name="Picture 2" descr="C:\Users\longzhiping\Desktop\异步专题\promise原理解析与实现课件\assets\event-lo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1357298"/>
            <a:ext cx="5055163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、常见的异步函数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500166" y="2336577"/>
            <a:ext cx="1571636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定时器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00166" y="5072074"/>
            <a:ext cx="1571636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ajax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4143372" y="1550758"/>
            <a:ext cx="4643470" cy="3390409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通过回调函数，在异步执行完成之后处理一些逻辑；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通过事件，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通过发布订阅，</a:t>
            </a:r>
            <a:r>
              <a:rPr lang="en-US" altLang="zh-CN" dirty="0">
                <a:solidFill>
                  <a:schemeClr val="tx1"/>
                </a:solidFill>
              </a:rPr>
              <a:t>…….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6A04A7-0C6D-4924-A929-C394E20930EE}"/>
              </a:ext>
            </a:extLst>
          </p:cNvPr>
          <p:cNvSpPr/>
          <p:nvPr/>
        </p:nvSpPr>
        <p:spPr>
          <a:xfrm>
            <a:off x="1522175" y="3794696"/>
            <a:ext cx="1571636" cy="8572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事件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285720" y="71414"/>
            <a:ext cx="4000528" cy="57150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异步编程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33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、回调函数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285860"/>
            <a:ext cx="5657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28596" y="2357430"/>
            <a:ext cx="2428892" cy="3714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传统的异步问题处理，通过回调函数不断地层层嵌套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1420</Words>
  <Application>Microsoft Office PowerPoint</Application>
  <PresentationFormat>全屏显示(4:3)</PresentationFormat>
  <Paragraphs>216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Helvetica Neue</vt:lpstr>
      <vt:lpstr>等线</vt:lpstr>
      <vt:lpstr>Microsoft YaHei</vt:lpstr>
      <vt:lpstr>Microsoft YaHei</vt:lpstr>
      <vt:lpstr>Arial</vt:lpstr>
      <vt:lpstr>Calibri</vt:lpstr>
      <vt:lpstr>Verdana</vt:lpstr>
      <vt:lpstr>Wingdings</vt:lpstr>
      <vt:lpstr>Office 主题</vt:lpstr>
      <vt:lpstr>异步专题</vt:lpstr>
      <vt:lpstr>PowerPoint 演示文稿</vt:lpstr>
      <vt:lpstr>目录</vt:lpstr>
      <vt:lpstr>基本概念</vt:lpstr>
      <vt:lpstr>基本概念</vt:lpstr>
      <vt:lpstr>基本概念</vt:lpstr>
      <vt:lpstr>基本概念</vt:lpstr>
      <vt:lpstr>异步编程</vt:lpstr>
      <vt:lpstr>异步编程</vt:lpstr>
      <vt:lpstr>异步编程</vt:lpstr>
      <vt:lpstr>Promise</vt:lpstr>
      <vt:lpstr>Promise</vt:lpstr>
      <vt:lpstr>Promise</vt:lpstr>
      <vt:lpstr>Promise</vt:lpstr>
      <vt:lpstr>Promise</vt:lpstr>
      <vt:lpstr>async/await</vt:lpstr>
      <vt:lpstr>异步编程</vt:lpstr>
      <vt:lpstr>基本概念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深圳市共进电子股份有限公司</dc:title>
  <dc:creator>gj2015</dc:creator>
  <cp:lastModifiedBy>1441378370@qq.com</cp:lastModifiedBy>
  <cp:revision>646</cp:revision>
  <dcterms:created xsi:type="dcterms:W3CDTF">2015-10-14T07:39:00Z</dcterms:created>
  <dcterms:modified xsi:type="dcterms:W3CDTF">2020-09-20T14:26:36Z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