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85" r:id="rId2"/>
    <p:sldId id="393" r:id="rId3"/>
    <p:sldId id="387" r:id="rId4"/>
    <p:sldId id="388" r:id="rId5"/>
    <p:sldId id="390" r:id="rId6"/>
    <p:sldId id="391" r:id="rId7"/>
    <p:sldId id="392" r:id="rId8"/>
    <p:sldId id="394" r:id="rId9"/>
    <p:sldId id="395" r:id="rId10"/>
    <p:sldId id="397" r:id="rId11"/>
    <p:sldId id="398" r:id="rId12"/>
    <p:sldId id="396" r:id="rId13"/>
    <p:sldId id="399" r:id="rId14"/>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B2D"/>
    <a:srgbClr val="FFFFCC"/>
    <a:srgbClr val="E9F0FB"/>
    <a:srgbClr val="E4EDF8"/>
    <a:srgbClr val="CCECFF"/>
    <a:srgbClr val="CC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39" autoAdjust="0"/>
  </p:normalViewPr>
  <p:slideViewPr>
    <p:cSldViewPr>
      <p:cViewPr varScale="1">
        <p:scale>
          <a:sx n="106" d="100"/>
          <a:sy n="106" d="100"/>
        </p:scale>
        <p:origin x="136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3287" tIns="46644" rIns="93287" bIns="4664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76688" y="0"/>
            <a:ext cx="3041650" cy="465138"/>
          </a:xfrm>
          <a:prstGeom prst="rect">
            <a:avLst/>
          </a:prstGeom>
        </p:spPr>
        <p:txBody>
          <a:bodyPr vert="horz" lIns="93287" tIns="46644" rIns="93287" bIns="46644" rtlCol="0"/>
          <a:lstStyle>
            <a:lvl1pPr algn="r" fontAlgn="auto">
              <a:spcBef>
                <a:spcPts val="0"/>
              </a:spcBef>
              <a:spcAft>
                <a:spcPts val="0"/>
              </a:spcAft>
              <a:defRPr sz="1200">
                <a:latin typeface="+mn-lt"/>
                <a:cs typeface="+mn-cs"/>
              </a:defRPr>
            </a:lvl1pPr>
          </a:lstStyle>
          <a:p>
            <a:pPr>
              <a:defRPr/>
            </a:pPr>
            <a:fld id="{D2BF7D34-B967-42DC-A601-F06BC1777829}" type="datetimeFigureOut">
              <a:rPr lang="en-US"/>
              <a:pPr>
                <a:defRPr/>
              </a:pPr>
              <a:t>2022-03-08</a:t>
            </a:fld>
            <a:endParaRPr lang="en-US" dirty="0"/>
          </a:p>
        </p:txBody>
      </p:sp>
      <p:sp>
        <p:nvSpPr>
          <p:cNvPr id="4" name="Footer Placeholder 3"/>
          <p:cNvSpPr>
            <a:spLocks noGrp="1"/>
          </p:cNvSpPr>
          <p:nvPr>
            <p:ph type="ftr" sz="quarter" idx="2"/>
          </p:nvPr>
        </p:nvSpPr>
        <p:spPr>
          <a:xfrm>
            <a:off x="0" y="8839200"/>
            <a:ext cx="3041650" cy="465138"/>
          </a:xfrm>
          <a:prstGeom prst="rect">
            <a:avLst/>
          </a:prstGeom>
        </p:spPr>
        <p:txBody>
          <a:bodyPr vert="horz" lIns="93287" tIns="46644" rIns="93287" bIns="46644"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76688" y="8839200"/>
            <a:ext cx="3041650" cy="465138"/>
          </a:xfrm>
          <a:prstGeom prst="rect">
            <a:avLst/>
          </a:prstGeom>
        </p:spPr>
        <p:txBody>
          <a:bodyPr vert="horz" lIns="93287" tIns="46644" rIns="93287" bIns="46644" rtlCol="0" anchor="b"/>
          <a:lstStyle>
            <a:lvl1pPr algn="r" fontAlgn="auto">
              <a:spcBef>
                <a:spcPts val="0"/>
              </a:spcBef>
              <a:spcAft>
                <a:spcPts val="0"/>
              </a:spcAft>
              <a:defRPr sz="1200">
                <a:latin typeface="+mn-lt"/>
                <a:cs typeface="+mn-cs"/>
              </a:defRPr>
            </a:lvl1pPr>
          </a:lstStyle>
          <a:p>
            <a:pPr>
              <a:defRPr/>
            </a:pPr>
            <a:fld id="{DC4324C1-4315-4720-B399-CE3798AD76C8}" type="slidenum">
              <a:rPr lang="en-US"/>
              <a:pPr>
                <a:defRPr/>
              </a:pPr>
              <a:t>‹#›</a:t>
            </a:fld>
            <a:endParaRPr lang="en-US" dirty="0"/>
          </a:p>
        </p:txBody>
      </p:sp>
    </p:spTree>
    <p:extLst>
      <p:ext uri="{BB962C8B-B14F-4D97-AF65-F5344CB8AC3E}">
        <p14:creationId xmlns:p14="http://schemas.microsoft.com/office/powerpoint/2010/main" val="1034768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3F03D38-EB54-4A2B-9D40-50C66FE4E5B3}" type="datetimeFigureOut">
              <a:rPr lang="en-US"/>
              <a:pPr>
                <a:defRPr/>
              </a:pPr>
              <a:t>2022-03-08</a:t>
            </a:fld>
            <a:endParaRPr lang="en-US" dirty="0"/>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7597D9A-0A57-4BDE-B5A8-FB871EF7DF77}" type="slidenum">
              <a:rPr lang="en-US"/>
              <a:pPr>
                <a:defRPr/>
              </a:pPr>
              <a:t>‹#›</a:t>
            </a:fld>
            <a:endParaRPr lang="en-US" dirty="0"/>
          </a:p>
        </p:txBody>
      </p:sp>
    </p:spTree>
    <p:extLst>
      <p:ext uri="{BB962C8B-B14F-4D97-AF65-F5344CB8AC3E}">
        <p14:creationId xmlns:p14="http://schemas.microsoft.com/office/powerpoint/2010/main" val="3926090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57958" indent="-291522" eaLnBrk="0" hangingPunct="0">
              <a:defRPr>
                <a:solidFill>
                  <a:schemeClr val="tx1"/>
                </a:solidFill>
                <a:latin typeface="Arial" charset="0"/>
              </a:defRPr>
            </a:lvl2pPr>
            <a:lvl3pPr marL="1166089" indent="-233218" eaLnBrk="0" hangingPunct="0">
              <a:defRPr>
                <a:solidFill>
                  <a:schemeClr val="tx1"/>
                </a:solidFill>
                <a:latin typeface="Arial" charset="0"/>
              </a:defRPr>
            </a:lvl3pPr>
            <a:lvl4pPr marL="1632524" indent="-233218" eaLnBrk="0" hangingPunct="0">
              <a:defRPr>
                <a:solidFill>
                  <a:schemeClr val="tx1"/>
                </a:solidFill>
                <a:latin typeface="Arial" charset="0"/>
              </a:defRPr>
            </a:lvl4pPr>
            <a:lvl5pPr marL="2098959" indent="-233218" eaLnBrk="0" hangingPunct="0">
              <a:defRPr>
                <a:solidFill>
                  <a:schemeClr val="tx1"/>
                </a:solidFill>
                <a:latin typeface="Arial" charset="0"/>
              </a:defRPr>
            </a:lvl5pPr>
            <a:lvl6pPr marL="2565395" indent="-233218" eaLnBrk="0" fontAlgn="base" hangingPunct="0">
              <a:spcBef>
                <a:spcPct val="0"/>
              </a:spcBef>
              <a:spcAft>
                <a:spcPct val="0"/>
              </a:spcAft>
              <a:defRPr>
                <a:solidFill>
                  <a:schemeClr val="tx1"/>
                </a:solidFill>
                <a:latin typeface="Arial" charset="0"/>
              </a:defRPr>
            </a:lvl6pPr>
            <a:lvl7pPr marL="3031830" indent="-233218" eaLnBrk="0" fontAlgn="base" hangingPunct="0">
              <a:spcBef>
                <a:spcPct val="0"/>
              </a:spcBef>
              <a:spcAft>
                <a:spcPct val="0"/>
              </a:spcAft>
              <a:defRPr>
                <a:solidFill>
                  <a:schemeClr val="tx1"/>
                </a:solidFill>
                <a:latin typeface="Arial" charset="0"/>
              </a:defRPr>
            </a:lvl7pPr>
            <a:lvl8pPr marL="3498266" indent="-233218" eaLnBrk="0" fontAlgn="base" hangingPunct="0">
              <a:spcBef>
                <a:spcPct val="0"/>
              </a:spcBef>
              <a:spcAft>
                <a:spcPct val="0"/>
              </a:spcAft>
              <a:defRPr>
                <a:solidFill>
                  <a:schemeClr val="tx1"/>
                </a:solidFill>
                <a:latin typeface="Arial" charset="0"/>
              </a:defRPr>
            </a:lvl8pPr>
            <a:lvl9pPr marL="3964701" indent="-233218" eaLnBrk="0" fontAlgn="base" hangingPunct="0">
              <a:spcBef>
                <a:spcPct val="0"/>
              </a:spcBef>
              <a:spcAft>
                <a:spcPct val="0"/>
              </a:spcAft>
              <a:defRPr>
                <a:solidFill>
                  <a:schemeClr val="tx1"/>
                </a:solidFill>
                <a:latin typeface="Arial" charset="0"/>
              </a:defRPr>
            </a:lvl9pPr>
          </a:lstStyle>
          <a:p>
            <a:pPr eaLnBrk="1" hangingPunct="1"/>
            <a:fld id="{81827B76-B036-4FE8-8146-0022DCC9EC6B}" type="slidenum">
              <a:rPr lang="en-US" smtClean="0"/>
              <a:pPr eaLnBrk="1" hangingPunct="1"/>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1C26136-F53F-47AA-8F9D-3BF0491E05CB}" type="datetimeFigureOut">
              <a:rPr lang="en-US"/>
              <a:pPr>
                <a:defRPr/>
              </a:pPr>
              <a:t>2022-03-08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E9FD71B-FEEF-48D3-84B1-870911CCA814}" type="slidenum">
              <a:rPr lang="en-US"/>
              <a:pPr>
                <a:defRPr/>
              </a:pPr>
              <a:t>‹#›</a:t>
            </a:fld>
            <a:endParaRPr lang="en-US" dirty="0"/>
          </a:p>
        </p:txBody>
      </p:sp>
    </p:spTree>
    <p:extLst>
      <p:ext uri="{BB962C8B-B14F-4D97-AF65-F5344CB8AC3E}">
        <p14:creationId xmlns:p14="http://schemas.microsoft.com/office/powerpoint/2010/main" val="78362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133A8F1-04E2-4357-9743-3578B370D55E}" type="datetimeFigureOut">
              <a:rPr lang="en-US"/>
              <a:pPr>
                <a:defRPr/>
              </a:pPr>
              <a:t>2022-03-08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B1F3099-3454-4DBD-9A47-B9841B8A6B9F}" type="slidenum">
              <a:rPr lang="en-US"/>
              <a:pPr>
                <a:defRPr/>
              </a:pPr>
              <a:t>‹#›</a:t>
            </a:fld>
            <a:endParaRPr lang="en-US" dirty="0"/>
          </a:p>
        </p:txBody>
      </p:sp>
    </p:spTree>
    <p:extLst>
      <p:ext uri="{BB962C8B-B14F-4D97-AF65-F5344CB8AC3E}">
        <p14:creationId xmlns:p14="http://schemas.microsoft.com/office/powerpoint/2010/main" val="191822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27E1C65-BFCC-4B4C-BBE0-18F1DBFB0368}" type="datetimeFigureOut">
              <a:rPr lang="en-US"/>
              <a:pPr>
                <a:defRPr/>
              </a:pPr>
              <a:t>2022-03-08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8570089-2C8B-448C-BFFB-86AD2F23BA4F}" type="slidenum">
              <a:rPr lang="en-US"/>
              <a:pPr>
                <a:defRPr/>
              </a:pPr>
              <a:t>‹#›</a:t>
            </a:fld>
            <a:endParaRPr lang="en-US" dirty="0"/>
          </a:p>
        </p:txBody>
      </p:sp>
    </p:spTree>
    <p:extLst>
      <p:ext uri="{BB962C8B-B14F-4D97-AF65-F5344CB8AC3E}">
        <p14:creationId xmlns:p14="http://schemas.microsoft.com/office/powerpoint/2010/main" val="12187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EC0F22-17C9-4351-BE5C-55A1FB50B2FA}" type="datetimeFigureOut">
              <a:rPr lang="en-US"/>
              <a:pPr>
                <a:defRPr/>
              </a:pPr>
              <a:t>2022-03-08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3F0EC9-4EAB-4D0B-AEB5-1BC39B97CC10}" type="slidenum">
              <a:rPr lang="en-US"/>
              <a:pPr>
                <a:defRPr/>
              </a:pPr>
              <a:t>‹#›</a:t>
            </a:fld>
            <a:endParaRPr lang="en-US" dirty="0"/>
          </a:p>
        </p:txBody>
      </p:sp>
    </p:spTree>
    <p:extLst>
      <p:ext uri="{BB962C8B-B14F-4D97-AF65-F5344CB8AC3E}">
        <p14:creationId xmlns:p14="http://schemas.microsoft.com/office/powerpoint/2010/main" val="334039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C416A0-0E2C-426E-B550-6B1C9C8298DA}" type="datetimeFigureOut">
              <a:rPr lang="en-US"/>
              <a:pPr>
                <a:defRPr/>
              </a:pPr>
              <a:t>2022-03-08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E387FAA-A82D-46E4-97AA-FF8D17DF493D}" type="slidenum">
              <a:rPr lang="en-US"/>
              <a:pPr>
                <a:defRPr/>
              </a:pPr>
              <a:t>‹#›</a:t>
            </a:fld>
            <a:endParaRPr lang="en-US" dirty="0"/>
          </a:p>
        </p:txBody>
      </p:sp>
    </p:spTree>
    <p:extLst>
      <p:ext uri="{BB962C8B-B14F-4D97-AF65-F5344CB8AC3E}">
        <p14:creationId xmlns:p14="http://schemas.microsoft.com/office/powerpoint/2010/main" val="43818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4488F7B-3625-43E6-8F2D-A10294309AF6}" type="datetimeFigureOut">
              <a:rPr lang="en-US"/>
              <a:pPr>
                <a:defRPr/>
              </a:pPr>
              <a:t>2022-03-08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264E31-806F-40CE-A845-3F1647271980}" type="slidenum">
              <a:rPr lang="en-US"/>
              <a:pPr>
                <a:defRPr/>
              </a:pPr>
              <a:t>‹#›</a:t>
            </a:fld>
            <a:endParaRPr lang="en-US" dirty="0"/>
          </a:p>
        </p:txBody>
      </p:sp>
    </p:spTree>
    <p:extLst>
      <p:ext uri="{BB962C8B-B14F-4D97-AF65-F5344CB8AC3E}">
        <p14:creationId xmlns:p14="http://schemas.microsoft.com/office/powerpoint/2010/main" val="290062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E14CDFF-343A-40B6-96AD-D9A1BB4E57A3}" type="datetimeFigureOut">
              <a:rPr lang="en-US"/>
              <a:pPr>
                <a:defRPr/>
              </a:pPr>
              <a:t>2022-03-08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74D368D-8321-4AE4-A3D4-A939CDB6D46D}" type="slidenum">
              <a:rPr lang="en-US"/>
              <a:pPr>
                <a:defRPr/>
              </a:pPr>
              <a:t>‹#›</a:t>
            </a:fld>
            <a:endParaRPr lang="en-US" dirty="0"/>
          </a:p>
        </p:txBody>
      </p:sp>
    </p:spTree>
    <p:extLst>
      <p:ext uri="{BB962C8B-B14F-4D97-AF65-F5344CB8AC3E}">
        <p14:creationId xmlns:p14="http://schemas.microsoft.com/office/powerpoint/2010/main" val="24495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2036707-556A-4BEB-A354-FF5C8853C5D9}" type="datetimeFigureOut">
              <a:rPr lang="en-US"/>
              <a:pPr>
                <a:defRPr/>
              </a:pPr>
              <a:t>2022-03-08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2F2C7F8-AC53-465D-80E4-190A353415BB}" type="slidenum">
              <a:rPr lang="en-US"/>
              <a:pPr>
                <a:defRPr/>
              </a:pPr>
              <a:t>‹#›</a:t>
            </a:fld>
            <a:endParaRPr lang="en-US" dirty="0"/>
          </a:p>
        </p:txBody>
      </p:sp>
    </p:spTree>
    <p:extLst>
      <p:ext uri="{BB962C8B-B14F-4D97-AF65-F5344CB8AC3E}">
        <p14:creationId xmlns:p14="http://schemas.microsoft.com/office/powerpoint/2010/main" val="36837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8C4C27-DE58-4F29-9059-D8E9CFC0AA23}" type="datetimeFigureOut">
              <a:rPr lang="en-US"/>
              <a:pPr>
                <a:defRPr/>
              </a:pPr>
              <a:t>2022-03-08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CBFF26C-6CF1-4B0C-B9AE-0B923A8BF343}" type="slidenum">
              <a:rPr lang="en-US"/>
              <a:pPr>
                <a:defRPr/>
              </a:pPr>
              <a:t>‹#›</a:t>
            </a:fld>
            <a:endParaRPr lang="en-US" dirty="0"/>
          </a:p>
        </p:txBody>
      </p:sp>
    </p:spTree>
    <p:extLst>
      <p:ext uri="{BB962C8B-B14F-4D97-AF65-F5344CB8AC3E}">
        <p14:creationId xmlns:p14="http://schemas.microsoft.com/office/powerpoint/2010/main" val="277795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347690-3806-4076-B9A3-095140C3AAAD}" type="datetimeFigureOut">
              <a:rPr lang="en-US"/>
              <a:pPr>
                <a:defRPr/>
              </a:pPr>
              <a:t>2022-03-08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3713B38-6AD3-4C85-968D-EF56FCFFFC05}" type="slidenum">
              <a:rPr lang="en-US"/>
              <a:pPr>
                <a:defRPr/>
              </a:pPr>
              <a:t>‹#›</a:t>
            </a:fld>
            <a:endParaRPr lang="en-US" dirty="0"/>
          </a:p>
        </p:txBody>
      </p:sp>
    </p:spTree>
    <p:extLst>
      <p:ext uri="{BB962C8B-B14F-4D97-AF65-F5344CB8AC3E}">
        <p14:creationId xmlns:p14="http://schemas.microsoft.com/office/powerpoint/2010/main" val="68338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57513CD-ED0D-4C75-84F0-B71A094CFFB8}" type="datetimeFigureOut">
              <a:rPr lang="en-US"/>
              <a:pPr>
                <a:defRPr/>
              </a:pPr>
              <a:t>2022-03-08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CAC5D3-B01F-49B5-B527-C7B1D5FEAED9}" type="slidenum">
              <a:rPr lang="en-US"/>
              <a:pPr>
                <a:defRPr/>
              </a:pPr>
              <a:t>‹#›</a:t>
            </a:fld>
            <a:endParaRPr lang="en-US" dirty="0"/>
          </a:p>
        </p:txBody>
      </p:sp>
    </p:spTree>
    <p:extLst>
      <p:ext uri="{BB962C8B-B14F-4D97-AF65-F5344CB8AC3E}">
        <p14:creationId xmlns:p14="http://schemas.microsoft.com/office/powerpoint/2010/main" val="84586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D8469F6-B869-4045-B10F-80C39F18FDCA}" type="datetimeFigureOut">
              <a:rPr lang="en-US"/>
              <a:pPr>
                <a:defRPr/>
              </a:pPr>
              <a:t>2022-03-08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ECA1D9B-3102-4837-95D7-D37844C7030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www.national.com/AU/design/courses/25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www.national.com/AU/design/courses/259/"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www.national.com/AU/design/courses/259/" TargetMode="External"/><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18968" y="1066800"/>
            <a:ext cx="7772400" cy="762000"/>
          </a:xfrm>
        </p:spPr>
        <p:txBody>
          <a:bodyPr/>
          <a:lstStyle/>
          <a:p>
            <a:pPr eaLnBrk="1" hangingPunct="1"/>
            <a:r>
              <a:rPr lang="en-US" sz="3600" dirty="0">
                <a:solidFill>
                  <a:schemeClr val="bg1">
                    <a:lumMod val="85000"/>
                  </a:schemeClr>
                </a:solidFill>
                <a:latin typeface="+mn-lt"/>
              </a:rPr>
              <a:t>Analog and Digital Measurements</a:t>
            </a:r>
          </a:p>
        </p:txBody>
      </p:sp>
      <p:sp>
        <p:nvSpPr>
          <p:cNvPr id="24"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2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9" name="Straight Connector 28"/>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24475" y="1991950"/>
            <a:ext cx="4809725" cy="4634740"/>
            <a:chOff x="533400" y="1991950"/>
            <a:chExt cx="4809725" cy="4634740"/>
          </a:xfrm>
        </p:grpSpPr>
        <p:grpSp>
          <p:nvGrpSpPr>
            <p:cNvPr id="5" name="Group 4"/>
            <p:cNvGrpSpPr/>
            <p:nvPr/>
          </p:nvGrpSpPr>
          <p:grpSpPr>
            <a:xfrm>
              <a:off x="533400" y="2321849"/>
              <a:ext cx="4618951" cy="4002751"/>
              <a:chOff x="762000" y="2298546"/>
              <a:chExt cx="4618951" cy="4002751"/>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2590800"/>
                <a:ext cx="4618951" cy="3621740"/>
              </a:xfrm>
              <a:prstGeom prst="rect">
                <a:avLst/>
              </a:prstGeom>
            </p:spPr>
          </p:pic>
          <p:sp>
            <p:nvSpPr>
              <p:cNvPr id="4" name="Right Brace 3"/>
              <p:cNvSpPr/>
              <p:nvPr/>
            </p:nvSpPr>
            <p:spPr>
              <a:xfrm rot="16200000">
                <a:off x="3641016" y="1585404"/>
                <a:ext cx="631115" cy="2057400"/>
              </a:xfrm>
              <a:prstGeom prst="rightBrace">
                <a:avLst>
                  <a:gd name="adj1" fmla="val 36568"/>
                  <a:gd name="adj2" fmla="val 50000"/>
                </a:avLst>
              </a:prstGeom>
              <a:ln w="2222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ight Brace 29"/>
              <p:cNvSpPr/>
              <p:nvPr/>
            </p:nvSpPr>
            <p:spPr>
              <a:xfrm rot="5400000">
                <a:off x="4362004" y="5645753"/>
                <a:ext cx="434788" cy="876300"/>
              </a:xfrm>
              <a:prstGeom prst="rightBrace">
                <a:avLst>
                  <a:gd name="adj1" fmla="val 36568"/>
                  <a:gd name="adj2" fmla="val 50000"/>
                </a:avLst>
              </a:prstGeom>
              <a:ln w="2222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p:cNvSpPr/>
            <p:nvPr/>
          </p:nvSpPr>
          <p:spPr>
            <a:xfrm>
              <a:off x="2286000" y="1991950"/>
              <a:ext cx="2872902" cy="369332"/>
            </a:xfrm>
            <a:prstGeom prst="rect">
              <a:avLst/>
            </a:prstGeom>
          </p:spPr>
          <p:txBody>
            <a:bodyPr wrap="none">
              <a:spAutoFit/>
            </a:bodyPr>
            <a:lstStyle/>
            <a:p>
              <a:r>
                <a:rPr lang="en-US" kern="0" dirty="0">
                  <a:solidFill>
                    <a:schemeClr val="bg1">
                      <a:lumMod val="75000"/>
                    </a:schemeClr>
                  </a:solidFill>
                </a:rPr>
                <a:t>14 digital input / output pins</a:t>
              </a:r>
              <a:endParaRPr lang="en-US" dirty="0"/>
            </a:p>
          </p:txBody>
        </p:sp>
        <p:sp>
          <p:nvSpPr>
            <p:cNvPr id="31" name="Rectangle 30"/>
            <p:cNvSpPr/>
            <p:nvPr/>
          </p:nvSpPr>
          <p:spPr>
            <a:xfrm>
              <a:off x="3374316" y="6257358"/>
              <a:ext cx="1968809" cy="369332"/>
            </a:xfrm>
            <a:prstGeom prst="rect">
              <a:avLst/>
            </a:prstGeom>
          </p:spPr>
          <p:txBody>
            <a:bodyPr wrap="none">
              <a:spAutoFit/>
            </a:bodyPr>
            <a:lstStyle/>
            <a:p>
              <a:r>
                <a:rPr lang="en-US" kern="0" dirty="0">
                  <a:solidFill>
                    <a:schemeClr val="bg1">
                      <a:lumMod val="75000"/>
                    </a:schemeClr>
                  </a:solidFill>
                </a:rPr>
                <a:t>6 analog input pins</a:t>
              </a:r>
              <a:endParaRPr lang="en-US" dirty="0"/>
            </a:p>
          </p:txBody>
        </p:sp>
      </p:grpSp>
    </p:spTree>
    <p:extLst>
      <p:ext uri="{BB962C8B-B14F-4D97-AF65-F5344CB8AC3E}">
        <p14:creationId xmlns:p14="http://schemas.microsoft.com/office/powerpoint/2010/main" val="398293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10</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643" y="1219199"/>
            <a:ext cx="643997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665629" y="6096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quantizing error</a:t>
            </a:r>
          </a:p>
        </p:txBody>
      </p:sp>
      <p:sp>
        <p:nvSpPr>
          <p:cNvPr id="10" name="Rectangle 9"/>
          <p:cNvSpPr/>
          <p:nvPr/>
        </p:nvSpPr>
        <p:spPr>
          <a:xfrm>
            <a:off x="3733800" y="206841"/>
            <a:ext cx="5009029" cy="369332"/>
          </a:xfrm>
          <a:prstGeom prst="rect">
            <a:avLst/>
          </a:prstGeom>
        </p:spPr>
        <p:txBody>
          <a:bodyPr wrap="square">
            <a:spAutoFit/>
          </a:bodyPr>
          <a:lstStyle/>
          <a:p>
            <a:r>
              <a:rPr lang="en-US" dirty="0">
                <a:hlinkClick r:id="rId4"/>
              </a:rPr>
              <a:t>http://www.national.com/AU/design/courses/259/</a:t>
            </a:r>
            <a:endParaRPr lang="en-US" dirty="0"/>
          </a:p>
        </p:txBody>
      </p:sp>
    </p:spTree>
    <p:extLst>
      <p:ext uri="{BB962C8B-B14F-4D97-AF65-F5344CB8AC3E}">
        <p14:creationId xmlns:p14="http://schemas.microsoft.com/office/powerpoint/2010/main" val="416805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11</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665629" y="10668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quantizing error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828800"/>
            <a:ext cx="77057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76368"/>
            <a:ext cx="2118502"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62000" y="697468"/>
            <a:ext cx="5009029" cy="369332"/>
          </a:xfrm>
          <a:prstGeom prst="rect">
            <a:avLst/>
          </a:prstGeom>
        </p:spPr>
        <p:txBody>
          <a:bodyPr wrap="square">
            <a:spAutoFit/>
          </a:bodyPr>
          <a:lstStyle/>
          <a:p>
            <a:r>
              <a:rPr lang="en-US" dirty="0">
                <a:hlinkClick r:id="rId5"/>
              </a:rPr>
              <a:t>http://www.national.com/AU/design/courses/259/</a:t>
            </a:r>
            <a:endParaRPr lang="en-US" dirty="0"/>
          </a:p>
        </p:txBody>
      </p:sp>
    </p:spTree>
    <p:extLst>
      <p:ext uri="{BB962C8B-B14F-4D97-AF65-F5344CB8AC3E}">
        <p14:creationId xmlns:p14="http://schemas.microsoft.com/office/powerpoint/2010/main" val="242713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12</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2"/>
              <p:cNvSpPr txBox="1">
                <a:spLocks noChangeArrowheads="1"/>
              </p:cNvSpPr>
              <p:nvPr/>
            </p:nvSpPr>
            <p:spPr>
              <a:xfrm>
                <a:off x="665629" y="523178"/>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offset makes error </a:t>
                </a:r>
                <a14:m>
                  <m:oMath xmlns:m="http://schemas.openxmlformats.org/officeDocument/2006/math">
                    <m:r>
                      <a:rPr lang="en-US" sz="3600" i="1" kern="0" smtClean="0">
                        <a:solidFill>
                          <a:schemeClr val="bg1">
                            <a:lumMod val="85000"/>
                          </a:schemeClr>
                        </a:solidFill>
                        <a:latin typeface="Cambria Math"/>
                        <a:ea typeface="Cambria Math"/>
                        <a:cs typeface="+mj-cs"/>
                      </a:rPr>
                      <m:t>±</m:t>
                    </m:r>
                  </m:oMath>
                </a14:m>
                <a:r>
                  <a:rPr lang="en-US" sz="3600" kern="0" dirty="0">
                    <a:solidFill>
                      <a:schemeClr val="bg1">
                        <a:lumMod val="85000"/>
                      </a:schemeClr>
                    </a:solidFill>
                    <a:latin typeface="+mj-lt"/>
                    <a:ea typeface="+mj-ea"/>
                    <a:cs typeface="+mj-cs"/>
                  </a:rPr>
                  <a:t> 1 LSB</a:t>
                </a:r>
              </a:p>
            </p:txBody>
          </p:sp>
        </mc:Choice>
        <mc:Fallback xmlns="">
          <p:sp>
            <p:nvSpPr>
              <p:cNvPr id="7" name="Rectangle 2"/>
              <p:cNvSpPr txBox="1">
                <a:spLocks noRot="1" noChangeAspect="1" noMove="1" noResize="1" noEditPoints="1" noAdjustHandles="1" noChangeArrowheads="1" noChangeShapeType="1" noTextEdit="1"/>
              </p:cNvSpPr>
              <p:nvPr/>
            </p:nvSpPr>
            <p:spPr>
              <a:xfrm>
                <a:off x="665629" y="523178"/>
                <a:ext cx="8229600" cy="685800"/>
              </a:xfrm>
              <a:prstGeom prst="rect">
                <a:avLst/>
              </a:prstGeom>
              <a:blipFill rotWithShape="1">
                <a:blip r:embed="rId3"/>
                <a:stretch>
                  <a:fillRect l="-2222" t="-13393" b="-27679"/>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143000"/>
            <a:ext cx="5729776" cy="5486400"/>
          </a:xfrm>
          <a:prstGeom prst="rect">
            <a:avLst/>
          </a:prstGeom>
        </p:spPr>
      </p:pic>
      <p:sp>
        <p:nvSpPr>
          <p:cNvPr id="17" name="Rectangle 16"/>
          <p:cNvSpPr/>
          <p:nvPr/>
        </p:nvSpPr>
        <p:spPr>
          <a:xfrm>
            <a:off x="3886199" y="107977"/>
            <a:ext cx="5009029" cy="369332"/>
          </a:xfrm>
          <a:prstGeom prst="rect">
            <a:avLst/>
          </a:prstGeom>
        </p:spPr>
        <p:txBody>
          <a:bodyPr wrap="square">
            <a:spAutoFit/>
          </a:bodyPr>
          <a:lstStyle/>
          <a:p>
            <a:r>
              <a:rPr lang="en-US" dirty="0">
                <a:hlinkClick r:id="rId5"/>
              </a:rPr>
              <a:t>http://www.national.com/AU/design/courses/259/</a:t>
            </a:r>
            <a:endParaRPr lang="en-US" dirty="0"/>
          </a:p>
        </p:txBody>
      </p:sp>
    </p:spTree>
    <p:extLst>
      <p:ext uri="{BB962C8B-B14F-4D97-AF65-F5344CB8AC3E}">
        <p14:creationId xmlns:p14="http://schemas.microsoft.com/office/powerpoint/2010/main" val="161512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13</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665629" y="8382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other errors</a:t>
            </a:r>
          </a:p>
        </p:txBody>
      </p:sp>
      <p:sp>
        <p:nvSpPr>
          <p:cNvPr id="8" name="Rectangle 7"/>
          <p:cNvSpPr/>
          <p:nvPr/>
        </p:nvSpPr>
        <p:spPr>
          <a:xfrm>
            <a:off x="665629" y="1524000"/>
            <a:ext cx="8325971" cy="2585323"/>
          </a:xfrm>
          <a:prstGeom prst="rect">
            <a:avLst/>
          </a:prstGeom>
        </p:spPr>
        <p:txBody>
          <a:bodyPr wrap="square">
            <a:spAutoFit/>
          </a:bodyPr>
          <a:lstStyle/>
          <a:p>
            <a:r>
              <a:rPr lang="en-US" dirty="0">
                <a:solidFill>
                  <a:schemeClr val="bg1">
                    <a:lumMod val="50000"/>
                  </a:schemeClr>
                </a:solidFill>
              </a:rPr>
              <a:t>ADCs are also subject to the following errors:</a:t>
            </a:r>
          </a:p>
          <a:p>
            <a:endParaRPr lang="en-US" dirty="0">
              <a:solidFill>
                <a:schemeClr val="bg1">
                  <a:lumMod val="50000"/>
                </a:schemeClr>
              </a:solidFill>
            </a:endParaRPr>
          </a:p>
          <a:p>
            <a:pPr marL="285750" indent="-285750">
              <a:buFont typeface="Arial" pitchFamily="34" charset="0"/>
              <a:buChar char="•"/>
            </a:pPr>
            <a:r>
              <a:rPr lang="en-US" dirty="0">
                <a:solidFill>
                  <a:schemeClr val="bg1">
                    <a:lumMod val="50000"/>
                  </a:schemeClr>
                </a:solidFill>
              </a:rPr>
              <a:t>linearity</a:t>
            </a:r>
          </a:p>
          <a:p>
            <a:pPr marL="285750" indent="-285750">
              <a:buFont typeface="Arial" pitchFamily="34" charset="0"/>
              <a:buChar char="•"/>
            </a:pPr>
            <a:r>
              <a:rPr lang="en-US" dirty="0">
                <a:solidFill>
                  <a:schemeClr val="bg1">
                    <a:lumMod val="50000"/>
                  </a:schemeClr>
                </a:solidFill>
              </a:rPr>
              <a:t>zero</a:t>
            </a:r>
          </a:p>
          <a:p>
            <a:pPr marL="285750" indent="-285750">
              <a:buFont typeface="Arial" pitchFamily="34" charset="0"/>
              <a:buChar char="•"/>
            </a:pPr>
            <a:r>
              <a:rPr lang="en-US" dirty="0">
                <a:solidFill>
                  <a:schemeClr val="bg1">
                    <a:lumMod val="50000"/>
                  </a:schemeClr>
                </a:solidFill>
              </a:rPr>
              <a:t>gain</a:t>
            </a:r>
          </a:p>
          <a:p>
            <a:pPr marL="285750" indent="-285750">
              <a:buFont typeface="Arial" pitchFamily="34" charset="0"/>
              <a:buChar char="•"/>
            </a:pPr>
            <a:r>
              <a:rPr lang="en-US" dirty="0">
                <a:solidFill>
                  <a:schemeClr val="bg1">
                    <a:lumMod val="50000"/>
                  </a:schemeClr>
                </a:solidFill>
              </a:rPr>
              <a:t>thermal stability</a:t>
            </a:r>
          </a:p>
          <a:p>
            <a:pPr marL="285750" indent="-285750">
              <a:buFont typeface="Arial" pitchFamily="34" charset="0"/>
              <a:buChar char="•"/>
            </a:pPr>
            <a:r>
              <a:rPr lang="en-US" dirty="0">
                <a:solidFill>
                  <a:schemeClr val="bg1">
                    <a:lumMod val="50000"/>
                  </a:schemeClr>
                </a:solidFill>
              </a:rPr>
              <a:t>sampling rate</a:t>
            </a:r>
          </a:p>
          <a:p>
            <a:pPr marL="285750" indent="-285750">
              <a:buFont typeface="Arial" pitchFamily="34" charset="0"/>
              <a:buChar char="•"/>
            </a:pPr>
            <a:endParaRPr lang="en-US" dirty="0">
              <a:solidFill>
                <a:schemeClr val="bg1">
                  <a:lumMod val="50000"/>
                </a:schemeClr>
              </a:solidFill>
            </a:endParaRPr>
          </a:p>
          <a:p>
            <a:r>
              <a:rPr lang="en-US" dirty="0">
                <a:solidFill>
                  <a:schemeClr val="bg1">
                    <a:lumMod val="50000"/>
                  </a:schemeClr>
                </a:solidFill>
              </a:rPr>
              <a:t>ADCs only work within their intended range.</a:t>
            </a:r>
          </a:p>
        </p:txBody>
      </p:sp>
    </p:spTree>
    <p:extLst>
      <p:ext uri="{BB962C8B-B14F-4D97-AF65-F5344CB8AC3E}">
        <p14:creationId xmlns:p14="http://schemas.microsoft.com/office/powerpoint/2010/main" val="227805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23992"/>
            <a:ext cx="2899091" cy="1181293"/>
          </a:xfrm>
          <a:prstGeom prst="rect">
            <a:avLst/>
          </a:prstGeom>
        </p:spPr>
      </p:pic>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2</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35892" y="1859340"/>
            <a:ext cx="6835787" cy="1569660"/>
          </a:xfrm>
          <a:prstGeom prst="rect">
            <a:avLst/>
          </a:prstGeom>
          <a:noFill/>
        </p:spPr>
        <p:txBody>
          <a:bodyPr wrap="square" rtlCol="0">
            <a:spAutoFit/>
          </a:bodyPr>
          <a:lstStyle/>
          <a:p>
            <a:r>
              <a:rPr lang="en-US" sz="1600" dirty="0">
                <a:solidFill>
                  <a:schemeClr val="bg1">
                    <a:lumMod val="50000"/>
                  </a:schemeClr>
                </a:solidFill>
              </a:rPr>
              <a:t>A </a:t>
            </a:r>
            <a:r>
              <a:rPr lang="en-US" sz="1600" b="1" dirty="0">
                <a:solidFill>
                  <a:schemeClr val="accent1"/>
                </a:solidFill>
              </a:rPr>
              <a:t>digital</a:t>
            </a:r>
            <a:r>
              <a:rPr lang="en-US" sz="1600" dirty="0">
                <a:solidFill>
                  <a:schemeClr val="bg1">
                    <a:lumMod val="50000"/>
                  </a:schemeClr>
                </a:solidFill>
              </a:rPr>
              <a:t> system is a data technology that uses </a:t>
            </a:r>
            <a:r>
              <a:rPr lang="en-US" sz="1600" u="sng" dirty="0">
                <a:solidFill>
                  <a:schemeClr val="bg1">
                    <a:lumMod val="50000"/>
                  </a:schemeClr>
                </a:solidFill>
              </a:rPr>
              <a:t>discrete</a:t>
            </a:r>
            <a:r>
              <a:rPr lang="en-US" sz="1600" dirty="0">
                <a:solidFill>
                  <a:schemeClr val="bg1">
                    <a:lumMod val="50000"/>
                  </a:schemeClr>
                </a:solidFill>
              </a:rPr>
              <a:t> (discontinuous) values. By contrast, </a:t>
            </a:r>
            <a:r>
              <a:rPr lang="en-US" sz="1600" b="1" dirty="0">
                <a:solidFill>
                  <a:schemeClr val="accent1"/>
                </a:solidFill>
              </a:rPr>
              <a:t>analog</a:t>
            </a:r>
            <a:r>
              <a:rPr lang="en-US" sz="1600" dirty="0">
                <a:solidFill>
                  <a:schemeClr val="bg1">
                    <a:lumMod val="50000"/>
                  </a:schemeClr>
                </a:solidFill>
              </a:rPr>
              <a:t> (non-digital) systems use a </a:t>
            </a:r>
            <a:r>
              <a:rPr lang="en-US" sz="1600" u="sng" dirty="0">
                <a:solidFill>
                  <a:schemeClr val="bg1">
                    <a:lumMod val="50000"/>
                  </a:schemeClr>
                </a:solidFill>
              </a:rPr>
              <a:t>continuous range of values </a:t>
            </a:r>
            <a:r>
              <a:rPr lang="en-US" sz="1600" dirty="0">
                <a:solidFill>
                  <a:schemeClr val="bg1">
                    <a:lumMod val="50000"/>
                  </a:schemeClr>
                </a:solidFill>
              </a:rPr>
              <a:t>to represent information. Although digital representations are discrete, they can be used to carry either discrete information, such as numbers, letters or other individual symbols, or approximations of continuous information, such as sounds, images, and other measurements of continuous systems.</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1859340"/>
            <a:ext cx="1227880" cy="150561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 y="3657600"/>
            <a:ext cx="3926744" cy="295471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7993" y="190501"/>
            <a:ext cx="1242605" cy="940129"/>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4600" y="1304260"/>
            <a:ext cx="1554224" cy="55508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5781" y="190501"/>
            <a:ext cx="2265376" cy="1668839"/>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6248" y="3429000"/>
            <a:ext cx="3398704" cy="3200400"/>
          </a:xfrm>
          <a:prstGeom prst="rect">
            <a:avLst/>
          </a:prstGeom>
        </p:spPr>
      </p:pic>
    </p:spTree>
    <p:extLst>
      <p:ext uri="{BB962C8B-B14F-4D97-AF65-F5344CB8AC3E}">
        <p14:creationId xmlns:p14="http://schemas.microsoft.com/office/powerpoint/2010/main" val="28911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533400" y="7620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Inputs and Outputs</a:t>
            </a:r>
          </a:p>
        </p:txBody>
      </p:sp>
      <p:sp>
        <p:nvSpPr>
          <p:cNvPr id="10" name="Text Box 5"/>
          <p:cNvSpPr txBox="1">
            <a:spLocks noChangeArrowheads="1"/>
          </p:cNvSpPr>
          <p:nvPr/>
        </p:nvSpPr>
        <p:spPr bwMode="auto">
          <a:xfrm>
            <a:off x="533400" y="1411069"/>
            <a:ext cx="85587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lumMod val="50000"/>
                  </a:schemeClr>
                </a:solidFill>
              </a:rPr>
              <a:t>An </a:t>
            </a:r>
            <a:r>
              <a:rPr lang="en-US" b="1" dirty="0">
                <a:solidFill>
                  <a:srgbClr val="3A8B2D"/>
                </a:solidFill>
              </a:rPr>
              <a:t>input</a:t>
            </a:r>
            <a:r>
              <a:rPr lang="en-US" dirty="0">
                <a:solidFill>
                  <a:schemeClr val="bg1">
                    <a:lumMod val="50000"/>
                  </a:schemeClr>
                </a:solidFill>
              </a:rPr>
              <a:t> “receives” information or senses a voltage in the external world.</a:t>
            </a:r>
          </a:p>
          <a:p>
            <a:pPr eaLnBrk="1" hangingPunct="1"/>
            <a:r>
              <a:rPr lang="en-US" dirty="0">
                <a:solidFill>
                  <a:schemeClr val="bg1">
                    <a:lumMod val="50000"/>
                  </a:schemeClr>
                </a:solidFill>
              </a:rPr>
              <a:t>An </a:t>
            </a:r>
            <a:r>
              <a:rPr lang="en-US" b="1" dirty="0">
                <a:solidFill>
                  <a:srgbClr val="3A8B2D"/>
                </a:solidFill>
              </a:rPr>
              <a:t>output</a:t>
            </a:r>
            <a:r>
              <a:rPr lang="en-US" dirty="0">
                <a:solidFill>
                  <a:schemeClr val="bg1">
                    <a:lumMod val="50000"/>
                  </a:schemeClr>
                </a:solidFill>
              </a:rPr>
              <a:t> “delivers” information or makes something happen in the external world.</a:t>
            </a:r>
          </a:p>
        </p:txBody>
      </p:sp>
      <p:sp>
        <p:nvSpPr>
          <p:cNvPr id="11"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3</a:t>
            </a:fld>
            <a:endParaRPr lang="en-US" dirty="0"/>
          </a:p>
        </p:txBody>
      </p:sp>
      <p:sp>
        <p:nvSpPr>
          <p:cNvPr id="12"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1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429000"/>
            <a:ext cx="3631322" cy="25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p:cNvSpPr txBox="1">
            <a:spLocks noChangeArrowheads="1"/>
          </p:cNvSpPr>
          <p:nvPr/>
        </p:nvSpPr>
        <p:spPr bwMode="auto">
          <a:xfrm>
            <a:off x="533400" y="2438400"/>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lumMod val="50000"/>
                  </a:schemeClr>
                </a:solidFill>
                <a:latin typeface="+mn-lt"/>
              </a:rPr>
              <a:t>Below is an example from an earlier class where we made an LED flash on and off. </a:t>
            </a:r>
          </a:p>
          <a:p>
            <a:pPr eaLnBrk="1" hangingPunct="1"/>
            <a:endParaRPr lang="en-US" sz="1600" dirty="0">
              <a:solidFill>
                <a:schemeClr val="bg1">
                  <a:lumMod val="50000"/>
                </a:schemeClr>
              </a:solidFill>
              <a:latin typeface="+mn-lt"/>
            </a:endParaRPr>
          </a:p>
          <a:p>
            <a:pPr eaLnBrk="1" hangingPunct="1"/>
            <a:r>
              <a:rPr lang="en-US" sz="1600" dirty="0">
                <a:solidFill>
                  <a:schemeClr val="bg1">
                    <a:lumMod val="50000"/>
                  </a:schemeClr>
                </a:solidFill>
                <a:latin typeface="+mn-lt"/>
              </a:rPr>
              <a:t>Are we using digital pin 0 as an input or an output? </a:t>
            </a:r>
          </a:p>
        </p:txBody>
      </p:sp>
      <p:sp>
        <p:nvSpPr>
          <p:cNvPr id="18" name="TextBox 17"/>
          <p:cNvSpPr txBox="1"/>
          <p:nvPr/>
        </p:nvSpPr>
        <p:spPr>
          <a:xfrm>
            <a:off x="4495800" y="3429000"/>
            <a:ext cx="3762375" cy="2554545"/>
          </a:xfrm>
          <a:prstGeom prst="rect">
            <a:avLst/>
          </a:prstGeom>
          <a:solidFill>
            <a:schemeClr val="bg1"/>
          </a:solidFill>
          <a:ln>
            <a:solidFill>
              <a:schemeClr val="accent1"/>
            </a:solidFill>
          </a:ln>
        </p:spPr>
        <p:txBody>
          <a:bodyPr>
            <a:spAutoFit/>
          </a:bodyPr>
          <a:lstStyle/>
          <a:p>
            <a:pPr>
              <a:defRPr/>
            </a:pPr>
            <a:r>
              <a:rPr lang="en-US" sz="1600" dirty="0">
                <a:solidFill>
                  <a:srgbClr val="B97C03"/>
                </a:solidFill>
                <a:latin typeface="Calibri" pitchFamily="34" charset="0"/>
                <a:cs typeface="Calibri" pitchFamily="34" charset="0"/>
              </a:rPr>
              <a:t>void setup</a:t>
            </a:r>
            <a:r>
              <a:rPr lang="en-US" sz="1600" dirty="0">
                <a:latin typeface="Calibri" pitchFamily="34" charset="0"/>
                <a:cs typeface="Calibri" pitchFamily="34" charset="0"/>
              </a:rPr>
              <a:t>() {                </a:t>
            </a:r>
            <a:endParaRPr lang="en-US" sz="1600" dirty="0">
              <a:solidFill>
                <a:schemeClr val="accent3">
                  <a:lumMod val="65000"/>
                </a:schemeClr>
              </a:solidFill>
              <a:latin typeface="Calibri" pitchFamily="34" charset="0"/>
              <a:cs typeface="Calibri" pitchFamily="34" charset="0"/>
            </a:endParaRPr>
          </a:p>
          <a:p>
            <a:pPr>
              <a:defRPr/>
            </a:pPr>
            <a:r>
              <a:rPr lang="en-US" sz="1600" dirty="0">
                <a:latin typeface="Calibri" pitchFamily="34" charset="0"/>
                <a:cs typeface="Calibri" pitchFamily="34" charset="0"/>
              </a:rPr>
              <a:t>  </a:t>
            </a:r>
            <a:r>
              <a:rPr lang="en-US" sz="1600" dirty="0">
                <a:solidFill>
                  <a:srgbClr val="B97C03"/>
                </a:solidFill>
                <a:latin typeface="Calibri" pitchFamily="34" charset="0"/>
                <a:cs typeface="Calibri" pitchFamily="34" charset="0"/>
              </a:rPr>
              <a:t>pinMode</a:t>
            </a:r>
            <a:r>
              <a:rPr lang="en-US" sz="1600" dirty="0">
                <a:latin typeface="Calibri" pitchFamily="34" charset="0"/>
                <a:cs typeface="Calibri" pitchFamily="34" charset="0"/>
              </a:rPr>
              <a:t>(0, </a:t>
            </a:r>
            <a:r>
              <a:rPr lang="en-US" sz="1600" dirty="0">
                <a:solidFill>
                  <a:srgbClr val="0070C0"/>
                </a:solidFill>
                <a:latin typeface="Calibri" pitchFamily="34" charset="0"/>
                <a:cs typeface="Calibri" pitchFamily="34" charset="0"/>
              </a:rPr>
              <a:t>OUTPUT</a:t>
            </a:r>
            <a:r>
              <a:rPr lang="en-US" sz="1600" dirty="0">
                <a:latin typeface="Calibri" pitchFamily="34" charset="0"/>
                <a:cs typeface="Calibri" pitchFamily="34" charset="0"/>
              </a:rPr>
              <a:t>);     </a:t>
            </a:r>
          </a:p>
          <a:p>
            <a:pPr>
              <a:defRPr/>
            </a:pPr>
            <a:r>
              <a:rPr lang="en-US" sz="1600" dirty="0">
                <a:latin typeface="Calibri" pitchFamily="34" charset="0"/>
                <a:cs typeface="Calibri" pitchFamily="34" charset="0"/>
              </a:rPr>
              <a:t>}</a:t>
            </a:r>
          </a:p>
          <a:p>
            <a:pPr>
              <a:defRPr/>
            </a:pPr>
            <a:endParaRPr lang="en-US" sz="1600" dirty="0">
              <a:latin typeface="Calibri" pitchFamily="34" charset="0"/>
              <a:cs typeface="Calibri" pitchFamily="34" charset="0"/>
            </a:endParaRPr>
          </a:p>
          <a:p>
            <a:pPr>
              <a:defRPr/>
            </a:pPr>
            <a:r>
              <a:rPr lang="en-US" sz="1600" dirty="0">
                <a:solidFill>
                  <a:srgbClr val="B97C03"/>
                </a:solidFill>
                <a:latin typeface="Calibri" pitchFamily="34" charset="0"/>
                <a:cs typeface="Calibri" pitchFamily="34" charset="0"/>
              </a:rPr>
              <a:t>void loop</a:t>
            </a:r>
            <a:r>
              <a:rPr lang="en-US" sz="1600" dirty="0">
                <a:latin typeface="Calibri" pitchFamily="34" charset="0"/>
                <a:cs typeface="Calibri" pitchFamily="34" charset="0"/>
              </a:rPr>
              <a:t>() {</a:t>
            </a:r>
          </a:p>
          <a:p>
            <a:pPr>
              <a:defRPr/>
            </a:pPr>
            <a:r>
              <a:rPr lang="en-US" sz="1600" dirty="0">
                <a:latin typeface="Calibri" pitchFamily="34" charset="0"/>
                <a:cs typeface="Calibri" pitchFamily="34" charset="0"/>
              </a:rPr>
              <a:t>  </a:t>
            </a:r>
            <a:r>
              <a:rPr lang="en-US" sz="1600" dirty="0">
                <a:solidFill>
                  <a:srgbClr val="B97C03"/>
                </a:solidFill>
                <a:latin typeface="Calibri" pitchFamily="34" charset="0"/>
                <a:cs typeface="Calibri" pitchFamily="34" charset="0"/>
              </a:rPr>
              <a:t>digitalWrite</a:t>
            </a:r>
            <a:r>
              <a:rPr lang="en-US" sz="1600" dirty="0">
                <a:latin typeface="Calibri" pitchFamily="34" charset="0"/>
                <a:cs typeface="Calibri" pitchFamily="34" charset="0"/>
              </a:rPr>
              <a:t>(0, </a:t>
            </a:r>
            <a:r>
              <a:rPr lang="en-US" sz="1600" dirty="0">
                <a:solidFill>
                  <a:srgbClr val="0070C0"/>
                </a:solidFill>
                <a:latin typeface="Calibri" pitchFamily="34" charset="0"/>
                <a:cs typeface="Calibri" pitchFamily="34" charset="0"/>
              </a:rPr>
              <a:t>HIGH</a:t>
            </a:r>
            <a:r>
              <a:rPr lang="en-US" sz="1600" dirty="0">
                <a:latin typeface="Calibri" pitchFamily="34" charset="0"/>
                <a:cs typeface="Calibri" pitchFamily="34" charset="0"/>
              </a:rPr>
              <a:t>);   </a:t>
            </a:r>
            <a:endParaRPr lang="en-US" sz="1600" dirty="0">
              <a:solidFill>
                <a:schemeClr val="accent3">
                  <a:lumMod val="65000"/>
                </a:schemeClr>
              </a:solidFill>
              <a:latin typeface="Calibri" pitchFamily="34" charset="0"/>
              <a:cs typeface="Calibri" pitchFamily="34" charset="0"/>
            </a:endParaRPr>
          </a:p>
          <a:p>
            <a:pPr>
              <a:defRPr/>
            </a:pPr>
            <a:r>
              <a:rPr lang="en-US" sz="1600" dirty="0">
                <a:latin typeface="Calibri" pitchFamily="34" charset="0"/>
                <a:cs typeface="Calibri" pitchFamily="34" charset="0"/>
              </a:rPr>
              <a:t>  </a:t>
            </a:r>
            <a:r>
              <a:rPr lang="en-US" sz="1600" dirty="0">
                <a:solidFill>
                  <a:srgbClr val="B97C03"/>
                </a:solidFill>
                <a:latin typeface="Calibri" pitchFamily="34" charset="0"/>
                <a:cs typeface="Calibri" pitchFamily="34" charset="0"/>
              </a:rPr>
              <a:t>delay</a:t>
            </a:r>
            <a:r>
              <a:rPr lang="en-US" sz="1600" dirty="0">
                <a:latin typeface="Calibri" pitchFamily="34" charset="0"/>
                <a:cs typeface="Calibri" pitchFamily="34" charset="0"/>
              </a:rPr>
              <a:t>(1000);              </a:t>
            </a:r>
            <a:endParaRPr lang="en-US" sz="1600" dirty="0">
              <a:solidFill>
                <a:schemeClr val="accent3">
                  <a:lumMod val="65000"/>
                </a:schemeClr>
              </a:solidFill>
              <a:latin typeface="Calibri" pitchFamily="34" charset="0"/>
              <a:cs typeface="Calibri" pitchFamily="34" charset="0"/>
            </a:endParaRPr>
          </a:p>
          <a:p>
            <a:pPr>
              <a:defRPr/>
            </a:pPr>
            <a:r>
              <a:rPr lang="en-US" sz="1600" dirty="0">
                <a:latin typeface="Calibri" pitchFamily="34" charset="0"/>
                <a:cs typeface="Calibri" pitchFamily="34" charset="0"/>
              </a:rPr>
              <a:t>  </a:t>
            </a:r>
            <a:r>
              <a:rPr lang="en-US" sz="1600" dirty="0">
                <a:solidFill>
                  <a:srgbClr val="B97C03"/>
                </a:solidFill>
                <a:latin typeface="Calibri" pitchFamily="34" charset="0"/>
                <a:cs typeface="Calibri" pitchFamily="34" charset="0"/>
              </a:rPr>
              <a:t>digitalWrite</a:t>
            </a:r>
            <a:r>
              <a:rPr lang="en-US" sz="1600" dirty="0">
                <a:latin typeface="Calibri" pitchFamily="34" charset="0"/>
                <a:cs typeface="Calibri" pitchFamily="34" charset="0"/>
              </a:rPr>
              <a:t>(0, </a:t>
            </a:r>
            <a:r>
              <a:rPr lang="en-US" sz="1600" dirty="0">
                <a:solidFill>
                  <a:srgbClr val="0070C0"/>
                </a:solidFill>
                <a:latin typeface="Calibri" pitchFamily="34" charset="0"/>
                <a:cs typeface="Calibri" pitchFamily="34" charset="0"/>
              </a:rPr>
              <a:t>LOW</a:t>
            </a:r>
            <a:r>
              <a:rPr lang="en-US" sz="1600" dirty="0">
                <a:latin typeface="Calibri" pitchFamily="34" charset="0"/>
                <a:cs typeface="Calibri" pitchFamily="34" charset="0"/>
              </a:rPr>
              <a:t>);    </a:t>
            </a:r>
            <a:endParaRPr lang="en-US" sz="1600" dirty="0">
              <a:solidFill>
                <a:schemeClr val="accent3">
                  <a:lumMod val="65000"/>
                </a:schemeClr>
              </a:solidFill>
              <a:latin typeface="Calibri" pitchFamily="34" charset="0"/>
              <a:cs typeface="Calibri" pitchFamily="34" charset="0"/>
            </a:endParaRPr>
          </a:p>
          <a:p>
            <a:pPr>
              <a:defRPr/>
            </a:pPr>
            <a:r>
              <a:rPr lang="en-US" sz="1600" dirty="0">
                <a:latin typeface="Calibri" pitchFamily="34" charset="0"/>
                <a:cs typeface="Calibri" pitchFamily="34" charset="0"/>
              </a:rPr>
              <a:t>  </a:t>
            </a:r>
            <a:r>
              <a:rPr lang="en-US" sz="1600" dirty="0">
                <a:solidFill>
                  <a:srgbClr val="B97C03"/>
                </a:solidFill>
                <a:latin typeface="Calibri" pitchFamily="34" charset="0"/>
                <a:cs typeface="Calibri" pitchFamily="34" charset="0"/>
              </a:rPr>
              <a:t>delay</a:t>
            </a:r>
            <a:r>
              <a:rPr lang="en-US" sz="1600" dirty="0">
                <a:latin typeface="Calibri" pitchFamily="34" charset="0"/>
                <a:cs typeface="Calibri" pitchFamily="34" charset="0"/>
              </a:rPr>
              <a:t>(500);</a:t>
            </a:r>
          </a:p>
          <a:p>
            <a:pPr>
              <a:defRPr/>
            </a:pPr>
            <a:r>
              <a:rPr lang="en-US" sz="1600" dirty="0">
                <a:latin typeface="Calibri" pitchFamily="34" charset="0"/>
                <a:cs typeface="Calibri" pitchFamily="34" charset="0"/>
              </a:rPr>
              <a:t>}</a:t>
            </a:r>
          </a:p>
        </p:txBody>
      </p:sp>
      <p:sp>
        <p:nvSpPr>
          <p:cNvPr id="19" name="TextBox 18"/>
          <p:cNvSpPr txBox="1"/>
          <p:nvPr/>
        </p:nvSpPr>
        <p:spPr>
          <a:xfrm>
            <a:off x="5571669" y="2913074"/>
            <a:ext cx="1484061" cy="369332"/>
          </a:xfrm>
          <a:prstGeom prst="rect">
            <a:avLst/>
          </a:prstGeom>
          <a:noFill/>
        </p:spPr>
        <p:txBody>
          <a:bodyPr wrap="none" rtlCol="0">
            <a:spAutoFit/>
          </a:bodyPr>
          <a:lstStyle/>
          <a:p>
            <a:r>
              <a:rPr lang="en-US" b="1" dirty="0">
                <a:solidFill>
                  <a:srgbClr val="3A8B2D"/>
                </a:solidFill>
              </a:rPr>
              <a:t>digital output</a:t>
            </a:r>
          </a:p>
        </p:txBody>
      </p:sp>
      <p:sp>
        <p:nvSpPr>
          <p:cNvPr id="20" name="Right Arrow 19"/>
          <p:cNvSpPr/>
          <p:nvPr/>
        </p:nvSpPr>
        <p:spPr>
          <a:xfrm>
            <a:off x="5029200" y="2975814"/>
            <a:ext cx="533400" cy="245328"/>
          </a:xfrm>
          <a:prstGeom prst="rightArrow">
            <a:avLst/>
          </a:prstGeom>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9984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4</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2"/>
          <p:cNvSpPr txBox="1">
            <a:spLocks noChangeArrowheads="1"/>
          </p:cNvSpPr>
          <p:nvPr/>
        </p:nvSpPr>
        <p:spPr>
          <a:xfrm>
            <a:off x="476036" y="7620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Receiving Input from an Arduino</a:t>
            </a:r>
          </a:p>
        </p:txBody>
      </p:sp>
      <p:sp>
        <p:nvSpPr>
          <p:cNvPr id="16" name="Rectangle 15"/>
          <p:cNvSpPr/>
          <p:nvPr/>
        </p:nvSpPr>
        <p:spPr>
          <a:xfrm>
            <a:off x="552236" y="2200870"/>
            <a:ext cx="3493264" cy="923330"/>
          </a:xfrm>
          <a:prstGeom prst="rect">
            <a:avLst/>
          </a:prstGeom>
        </p:spPr>
        <p:txBody>
          <a:bodyPr wrap="none">
            <a:spAutoFit/>
          </a:bodyPr>
          <a:lstStyle/>
          <a:p>
            <a:r>
              <a:rPr lang="en-US" b="1" dirty="0">
                <a:solidFill>
                  <a:schemeClr val="accent6"/>
                </a:solidFill>
                <a:latin typeface="Courier New" pitchFamily="49" charset="0"/>
                <a:cs typeface="Courier New" pitchFamily="49" charset="0"/>
              </a:rPr>
              <a:t>int </a:t>
            </a:r>
            <a:r>
              <a:rPr lang="en-US" dirty="0">
                <a:latin typeface="Courier New" pitchFamily="49" charset="0"/>
                <a:cs typeface="Courier New" pitchFamily="49" charset="0"/>
              </a:rPr>
              <a:t>val;</a:t>
            </a:r>
          </a:p>
          <a:p>
            <a:r>
              <a:rPr lang="en-US" dirty="0">
                <a:solidFill>
                  <a:srgbClr val="B97C03"/>
                </a:solidFill>
                <a:latin typeface="Courier New" pitchFamily="49" charset="0"/>
                <a:cs typeface="Courier New" pitchFamily="49" charset="0"/>
              </a:rPr>
              <a:t> </a:t>
            </a:r>
          </a:p>
          <a:p>
            <a:r>
              <a:rPr lang="en-US" dirty="0">
                <a:latin typeface="Courier New" pitchFamily="49" charset="0"/>
                <a:cs typeface="Courier New" pitchFamily="49" charset="0"/>
              </a:rPr>
              <a:t>val =</a:t>
            </a:r>
            <a:r>
              <a:rPr lang="en-US" dirty="0">
                <a:solidFill>
                  <a:schemeClr val="accent6"/>
                </a:solidFill>
                <a:latin typeface="Courier New" pitchFamily="49" charset="0"/>
                <a:cs typeface="Courier New" pitchFamily="49" charset="0"/>
              </a:rPr>
              <a:t> </a:t>
            </a:r>
            <a:r>
              <a:rPr lang="en-US" b="1" dirty="0">
                <a:solidFill>
                  <a:schemeClr val="accent6"/>
                </a:solidFill>
                <a:latin typeface="Courier New" pitchFamily="49" charset="0"/>
                <a:cs typeface="Courier New" pitchFamily="49" charset="0"/>
              </a:rPr>
              <a:t>digitalRead</a:t>
            </a:r>
            <a:r>
              <a:rPr lang="en-US" dirty="0">
                <a:latin typeface="Courier New" pitchFamily="49" charset="0"/>
                <a:cs typeface="Courier New" pitchFamily="49" charset="0"/>
              </a:rPr>
              <a:t>(7);   </a:t>
            </a:r>
          </a:p>
        </p:txBody>
      </p:sp>
      <p:sp>
        <p:nvSpPr>
          <p:cNvPr id="18" name="Rectangle 17"/>
          <p:cNvSpPr/>
          <p:nvPr/>
        </p:nvSpPr>
        <p:spPr>
          <a:xfrm>
            <a:off x="4703761" y="2200870"/>
            <a:ext cx="3355406" cy="923330"/>
          </a:xfrm>
          <a:prstGeom prst="rect">
            <a:avLst/>
          </a:prstGeom>
        </p:spPr>
        <p:txBody>
          <a:bodyPr wrap="none">
            <a:spAutoFit/>
          </a:bodyPr>
          <a:lstStyle/>
          <a:p>
            <a:r>
              <a:rPr lang="en-US" b="1" dirty="0">
                <a:solidFill>
                  <a:schemeClr val="accent6"/>
                </a:solidFill>
                <a:latin typeface="Courier New" pitchFamily="49" charset="0"/>
                <a:cs typeface="Courier New" pitchFamily="49" charset="0"/>
              </a:rPr>
              <a:t>int </a:t>
            </a:r>
            <a:r>
              <a:rPr lang="en-US" dirty="0">
                <a:latin typeface="Courier New" pitchFamily="49" charset="0"/>
                <a:cs typeface="Courier New" pitchFamily="49" charset="0"/>
              </a:rPr>
              <a:t>val;</a:t>
            </a:r>
          </a:p>
          <a:p>
            <a:r>
              <a:rPr lang="en-US" dirty="0">
                <a:solidFill>
                  <a:srgbClr val="B97C03"/>
                </a:solidFill>
                <a:latin typeface="Courier New" pitchFamily="49" charset="0"/>
                <a:cs typeface="Courier New" pitchFamily="49" charset="0"/>
              </a:rPr>
              <a:t> </a:t>
            </a:r>
          </a:p>
          <a:p>
            <a:r>
              <a:rPr lang="en-US" dirty="0">
                <a:latin typeface="Courier New" pitchFamily="49" charset="0"/>
                <a:cs typeface="Courier New" pitchFamily="49" charset="0"/>
              </a:rPr>
              <a:t>val =</a:t>
            </a:r>
            <a:r>
              <a:rPr lang="en-US" dirty="0">
                <a:solidFill>
                  <a:schemeClr val="accent6"/>
                </a:solidFill>
                <a:latin typeface="Courier New" pitchFamily="49" charset="0"/>
                <a:cs typeface="Courier New" pitchFamily="49" charset="0"/>
              </a:rPr>
              <a:t> </a:t>
            </a:r>
            <a:r>
              <a:rPr lang="en-US" b="1" dirty="0">
                <a:solidFill>
                  <a:schemeClr val="accent6"/>
                </a:solidFill>
                <a:latin typeface="Courier New" pitchFamily="49" charset="0"/>
                <a:cs typeface="Courier New" pitchFamily="49" charset="0"/>
              </a:rPr>
              <a:t>analogRead</a:t>
            </a:r>
            <a:r>
              <a:rPr lang="en-US" dirty="0">
                <a:latin typeface="Courier New" pitchFamily="49" charset="0"/>
                <a:cs typeface="Courier New" pitchFamily="49" charset="0"/>
              </a:rPr>
              <a:t>(5);   </a:t>
            </a:r>
          </a:p>
        </p:txBody>
      </p:sp>
      <p:sp>
        <p:nvSpPr>
          <p:cNvPr id="19" name="Rectangle 18"/>
          <p:cNvSpPr/>
          <p:nvPr/>
        </p:nvSpPr>
        <p:spPr>
          <a:xfrm>
            <a:off x="552236" y="1595735"/>
            <a:ext cx="1725344" cy="461665"/>
          </a:xfrm>
          <a:prstGeom prst="rect">
            <a:avLst/>
          </a:prstGeom>
        </p:spPr>
        <p:txBody>
          <a:bodyPr wrap="none">
            <a:spAutoFit/>
          </a:bodyPr>
          <a:lstStyle/>
          <a:p>
            <a:r>
              <a:rPr lang="en-US" sz="2400" dirty="0">
                <a:solidFill>
                  <a:schemeClr val="bg1">
                    <a:lumMod val="50000"/>
                  </a:schemeClr>
                </a:solidFill>
              </a:rPr>
              <a:t>digital input</a:t>
            </a:r>
          </a:p>
        </p:txBody>
      </p:sp>
      <p:cxnSp>
        <p:nvCxnSpPr>
          <p:cNvPr id="21" name="Straight Connector 20"/>
          <p:cNvCxnSpPr/>
          <p:nvPr/>
        </p:nvCxnSpPr>
        <p:spPr>
          <a:xfrm>
            <a:off x="552236" y="2133600"/>
            <a:ext cx="7753564" cy="0"/>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2632" y="1524000"/>
            <a:ext cx="0" cy="4870220"/>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03761" y="1595735"/>
            <a:ext cx="1745991" cy="461665"/>
          </a:xfrm>
          <a:prstGeom prst="rect">
            <a:avLst/>
          </a:prstGeom>
        </p:spPr>
        <p:txBody>
          <a:bodyPr wrap="none">
            <a:spAutoFit/>
          </a:bodyPr>
          <a:lstStyle/>
          <a:p>
            <a:r>
              <a:rPr lang="en-US" sz="2400" dirty="0">
                <a:solidFill>
                  <a:schemeClr val="bg1">
                    <a:lumMod val="50000"/>
                  </a:schemeClr>
                </a:solidFill>
              </a:rPr>
              <a:t>analog input</a:t>
            </a:r>
          </a:p>
        </p:txBody>
      </p:sp>
      <p:grpSp>
        <p:nvGrpSpPr>
          <p:cNvPr id="37" name="Group 36"/>
          <p:cNvGrpSpPr/>
          <p:nvPr/>
        </p:nvGrpSpPr>
        <p:grpSpPr>
          <a:xfrm>
            <a:off x="533400" y="3124200"/>
            <a:ext cx="3867213" cy="2054662"/>
            <a:chOff x="533400" y="3124200"/>
            <a:chExt cx="3867213" cy="2054662"/>
          </a:xfrm>
        </p:grpSpPr>
        <p:cxnSp>
          <p:nvCxnSpPr>
            <p:cNvPr id="27" name="Straight Arrow Connector 26"/>
            <p:cNvCxnSpPr/>
            <p:nvPr/>
          </p:nvCxnSpPr>
          <p:spPr>
            <a:xfrm flipV="1">
              <a:off x="762000" y="3124200"/>
              <a:ext cx="0" cy="762000"/>
            </a:xfrm>
            <a:prstGeom prst="straightConnector1">
              <a:avLst/>
            </a:prstGeom>
            <a:ln>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3400" y="3886200"/>
              <a:ext cx="3867213" cy="1292662"/>
            </a:xfrm>
            <a:prstGeom prst="rect">
              <a:avLst/>
            </a:prstGeom>
          </p:spPr>
          <p:txBody>
            <a:bodyPr wrap="none">
              <a:spAutoFit/>
            </a:bodyPr>
            <a:lstStyle/>
            <a:p>
              <a:r>
                <a:rPr lang="en-US" b="1" dirty="0">
                  <a:solidFill>
                    <a:schemeClr val="bg1">
                      <a:lumMod val="50000"/>
                    </a:schemeClr>
                  </a:solidFill>
                </a:rPr>
                <a:t>val is either 0 or 1</a:t>
              </a:r>
            </a:p>
            <a:p>
              <a:endParaRPr lang="en-US" dirty="0"/>
            </a:p>
            <a:p>
              <a:pPr marL="285750" indent="-285750">
                <a:buFont typeface="Arial" pitchFamily="34" charset="0"/>
                <a:buChar char="•"/>
              </a:pPr>
              <a:r>
                <a:rPr lang="en-US" sz="1400" dirty="0">
                  <a:solidFill>
                    <a:srgbClr val="0070C0"/>
                  </a:solidFill>
                </a:rPr>
                <a:t>0</a:t>
              </a:r>
              <a:r>
                <a:rPr lang="en-US" sz="1400" dirty="0">
                  <a:solidFill>
                    <a:schemeClr val="bg1">
                      <a:lumMod val="50000"/>
                    </a:schemeClr>
                  </a:solidFill>
                </a:rPr>
                <a:t> = voltage sensed at digital pin 7 is </a:t>
              </a:r>
              <a:r>
                <a:rPr lang="en-US" sz="1400" dirty="0">
                  <a:solidFill>
                    <a:srgbClr val="0070C0"/>
                  </a:solidFill>
                </a:rPr>
                <a:t>LOW  (0V)</a:t>
              </a:r>
            </a:p>
            <a:p>
              <a:pPr marL="285750" indent="-285750">
                <a:buFont typeface="Arial" pitchFamily="34" charset="0"/>
                <a:buChar char="•"/>
              </a:pPr>
              <a:endParaRPr lang="en-US" sz="1400" dirty="0">
                <a:solidFill>
                  <a:schemeClr val="bg1">
                    <a:lumMod val="50000"/>
                  </a:schemeClr>
                </a:solidFill>
              </a:endParaRPr>
            </a:p>
            <a:p>
              <a:pPr marL="285750" indent="-285750">
                <a:buFont typeface="Arial" pitchFamily="34" charset="0"/>
                <a:buChar char="•"/>
              </a:pPr>
              <a:r>
                <a:rPr lang="en-US" sz="1400" dirty="0">
                  <a:solidFill>
                    <a:srgbClr val="0070C0"/>
                  </a:solidFill>
                </a:rPr>
                <a:t>1</a:t>
              </a:r>
              <a:r>
                <a:rPr lang="en-US" sz="1400" dirty="0">
                  <a:solidFill>
                    <a:schemeClr val="bg1">
                      <a:lumMod val="50000"/>
                    </a:schemeClr>
                  </a:solidFill>
                </a:rPr>
                <a:t> = voltage senses at digital pin 7 is </a:t>
              </a:r>
              <a:r>
                <a:rPr lang="en-US" sz="1400" dirty="0">
                  <a:solidFill>
                    <a:srgbClr val="0070C0"/>
                  </a:solidFill>
                </a:rPr>
                <a:t>HIGH (5V)</a:t>
              </a:r>
            </a:p>
          </p:txBody>
        </p:sp>
      </p:grpSp>
      <p:cxnSp>
        <p:nvCxnSpPr>
          <p:cNvPr id="31" name="Straight Arrow Connector 30"/>
          <p:cNvCxnSpPr/>
          <p:nvPr/>
        </p:nvCxnSpPr>
        <p:spPr>
          <a:xfrm flipV="1">
            <a:off x="4932361" y="3128682"/>
            <a:ext cx="0" cy="762000"/>
          </a:xfrm>
          <a:prstGeom prst="straightConnector1">
            <a:avLst/>
          </a:prstGeom>
          <a:ln>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703761" y="3890682"/>
            <a:ext cx="4059239" cy="1723549"/>
          </a:xfrm>
          <a:prstGeom prst="rect">
            <a:avLst/>
          </a:prstGeom>
        </p:spPr>
        <p:txBody>
          <a:bodyPr wrap="square">
            <a:spAutoFit/>
          </a:bodyPr>
          <a:lstStyle/>
          <a:p>
            <a:r>
              <a:rPr lang="en-US" b="1" dirty="0">
                <a:solidFill>
                  <a:schemeClr val="bg1">
                    <a:lumMod val="50000"/>
                  </a:schemeClr>
                </a:solidFill>
              </a:rPr>
              <a:t>val is an integer between 0 and 1023</a:t>
            </a:r>
          </a:p>
          <a:p>
            <a:endParaRPr lang="en-US" dirty="0"/>
          </a:p>
          <a:p>
            <a:pPr marL="285750" indent="-285750">
              <a:buFont typeface="Arial" pitchFamily="34" charset="0"/>
              <a:buChar char="•"/>
            </a:pPr>
            <a:r>
              <a:rPr lang="en-US" sz="1400" dirty="0">
                <a:solidFill>
                  <a:srgbClr val="0070C0"/>
                </a:solidFill>
              </a:rPr>
              <a:t>0</a:t>
            </a:r>
            <a:r>
              <a:rPr lang="en-US" sz="1400" dirty="0">
                <a:solidFill>
                  <a:schemeClr val="bg1">
                    <a:lumMod val="50000"/>
                  </a:schemeClr>
                </a:solidFill>
              </a:rPr>
              <a:t> = voltage sensed at analog pin 5 is </a:t>
            </a:r>
            <a:r>
              <a:rPr lang="en-US" sz="1400" dirty="0">
                <a:solidFill>
                  <a:srgbClr val="0070C0"/>
                </a:solidFill>
              </a:rPr>
              <a:t>zero volts</a:t>
            </a:r>
          </a:p>
          <a:p>
            <a:pPr marL="285750" indent="-285750">
              <a:buFont typeface="Arial" pitchFamily="34" charset="0"/>
              <a:buChar char="•"/>
            </a:pPr>
            <a:endParaRPr lang="en-US" sz="1400" dirty="0">
              <a:solidFill>
                <a:schemeClr val="bg1">
                  <a:lumMod val="50000"/>
                </a:schemeClr>
              </a:solidFill>
            </a:endParaRPr>
          </a:p>
          <a:p>
            <a:pPr marL="285750" indent="-285750">
              <a:buFont typeface="Arial" pitchFamily="34" charset="0"/>
              <a:buChar char="•"/>
            </a:pPr>
            <a:r>
              <a:rPr lang="en-US" sz="1400" dirty="0">
                <a:solidFill>
                  <a:srgbClr val="0070C0"/>
                </a:solidFill>
              </a:rPr>
              <a:t>1024</a:t>
            </a:r>
            <a:r>
              <a:rPr lang="en-US" sz="1400" dirty="0">
                <a:solidFill>
                  <a:schemeClr val="bg1">
                    <a:lumMod val="50000"/>
                  </a:schemeClr>
                </a:solidFill>
              </a:rPr>
              <a:t> would correspond to </a:t>
            </a:r>
            <a:r>
              <a:rPr lang="en-US" sz="1400" dirty="0">
                <a:solidFill>
                  <a:srgbClr val="0070C0"/>
                </a:solidFill>
              </a:rPr>
              <a:t>five volts </a:t>
            </a:r>
            <a:r>
              <a:rPr lang="en-US" sz="1400" dirty="0">
                <a:solidFill>
                  <a:schemeClr val="bg1">
                    <a:lumMod val="50000"/>
                  </a:schemeClr>
                </a:solidFill>
              </a:rPr>
              <a:t>at pin 5 (can only go to 1023 though, so a little top end range is lost)</a:t>
            </a:r>
            <a:endParaRPr lang="en-US" sz="1400" dirty="0">
              <a:solidFill>
                <a:srgbClr val="0070C0"/>
              </a:solidFill>
            </a:endParaRPr>
          </a:p>
        </p:txBody>
      </p:sp>
      <p:sp>
        <p:nvSpPr>
          <p:cNvPr id="33" name="TextBox 32"/>
          <p:cNvSpPr txBox="1"/>
          <p:nvPr/>
        </p:nvSpPr>
        <p:spPr>
          <a:xfrm>
            <a:off x="4692126" y="5623585"/>
            <a:ext cx="3830639" cy="646331"/>
          </a:xfrm>
          <a:prstGeom prst="rect">
            <a:avLst/>
          </a:prstGeom>
          <a:noFill/>
        </p:spPr>
        <p:txBody>
          <a:bodyPr wrap="square" rtlCol="0">
            <a:spAutoFit/>
          </a:bodyPr>
          <a:lstStyle/>
          <a:p>
            <a:r>
              <a:rPr lang="en-US" dirty="0">
                <a:solidFill>
                  <a:schemeClr val="bg1">
                    <a:lumMod val="50000"/>
                  </a:schemeClr>
                </a:solidFill>
              </a:rPr>
              <a:t>Guess what val would be if the voltage sensed at analog pin 5 was 2.5V?</a:t>
            </a:r>
          </a:p>
        </p:txBody>
      </p:sp>
      <p:sp>
        <p:nvSpPr>
          <p:cNvPr id="34" name="TextBox 33"/>
          <p:cNvSpPr txBox="1"/>
          <p:nvPr/>
        </p:nvSpPr>
        <p:spPr>
          <a:xfrm>
            <a:off x="5747274" y="6336268"/>
            <a:ext cx="535724" cy="369332"/>
          </a:xfrm>
          <a:prstGeom prst="rect">
            <a:avLst/>
          </a:prstGeom>
          <a:noFill/>
        </p:spPr>
        <p:txBody>
          <a:bodyPr wrap="none" rtlCol="0">
            <a:spAutoFit/>
          </a:bodyPr>
          <a:lstStyle/>
          <a:p>
            <a:r>
              <a:rPr lang="en-US" b="1" dirty="0">
                <a:solidFill>
                  <a:srgbClr val="3A8B2D"/>
                </a:solidFill>
              </a:rPr>
              <a:t>512</a:t>
            </a:r>
          </a:p>
        </p:txBody>
      </p:sp>
      <p:sp>
        <p:nvSpPr>
          <p:cNvPr id="35" name="Right Arrow 34"/>
          <p:cNvSpPr/>
          <p:nvPr/>
        </p:nvSpPr>
        <p:spPr>
          <a:xfrm>
            <a:off x="5204805" y="6399008"/>
            <a:ext cx="533400" cy="245328"/>
          </a:xfrm>
          <a:prstGeom prst="rightArrow">
            <a:avLst/>
          </a:prstGeom>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8373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5</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589429" y="82927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Digital Inputs</a:t>
            </a:r>
          </a:p>
        </p:txBody>
      </p:sp>
      <p:sp>
        <p:nvSpPr>
          <p:cNvPr id="8" name="Rectangle 7"/>
          <p:cNvSpPr/>
          <p:nvPr/>
        </p:nvSpPr>
        <p:spPr>
          <a:xfrm>
            <a:off x="589429" y="1515070"/>
            <a:ext cx="8325971" cy="923330"/>
          </a:xfrm>
          <a:prstGeom prst="rect">
            <a:avLst/>
          </a:prstGeom>
        </p:spPr>
        <p:txBody>
          <a:bodyPr wrap="square">
            <a:spAutoFit/>
          </a:bodyPr>
          <a:lstStyle/>
          <a:p>
            <a:r>
              <a:rPr lang="en-US" dirty="0">
                <a:solidFill>
                  <a:schemeClr val="bg1">
                    <a:lumMod val="50000"/>
                  </a:schemeClr>
                </a:solidFill>
              </a:rPr>
              <a:t>The Arduino reference indicates that </a:t>
            </a:r>
            <a:r>
              <a:rPr lang="en-US" b="1" dirty="0">
                <a:solidFill>
                  <a:schemeClr val="accent6">
                    <a:lumMod val="75000"/>
                  </a:schemeClr>
                </a:solidFill>
                <a:latin typeface="Courier New" pitchFamily="49" charset="0"/>
                <a:cs typeface="Courier New" pitchFamily="49" charset="0"/>
              </a:rPr>
              <a:t>digitalRead</a:t>
            </a:r>
            <a:r>
              <a:rPr lang="en-US" dirty="0">
                <a:solidFill>
                  <a:schemeClr val="bg1">
                    <a:lumMod val="50000"/>
                  </a:schemeClr>
                </a:solidFill>
              </a:rPr>
              <a:t>() will return . . .</a:t>
            </a:r>
          </a:p>
          <a:p>
            <a:pPr marL="742950" lvl="1" indent="-285750">
              <a:buFont typeface="Arial" pitchFamily="34" charset="0"/>
              <a:buChar char="•"/>
            </a:pPr>
            <a:r>
              <a:rPr lang="en-US" dirty="0">
                <a:solidFill>
                  <a:schemeClr val="bg1">
                    <a:lumMod val="50000"/>
                  </a:schemeClr>
                </a:solidFill>
              </a:rPr>
              <a:t>a value of </a:t>
            </a:r>
            <a:r>
              <a:rPr lang="en-US" b="1" dirty="0">
                <a:solidFill>
                  <a:schemeClr val="accent1"/>
                </a:solidFill>
              </a:rPr>
              <a:t>HIGH </a:t>
            </a:r>
            <a:r>
              <a:rPr lang="en-US" dirty="0">
                <a:solidFill>
                  <a:schemeClr val="bg1">
                    <a:lumMod val="50000"/>
                  </a:schemeClr>
                </a:solidFill>
              </a:rPr>
              <a:t>if the voltage at the digital input pin is </a:t>
            </a:r>
            <a:r>
              <a:rPr lang="en-US" u="sng" dirty="0">
                <a:solidFill>
                  <a:schemeClr val="bg1">
                    <a:lumMod val="50000"/>
                  </a:schemeClr>
                </a:solidFill>
              </a:rPr>
              <a:t>greater than 3 volts</a:t>
            </a:r>
          </a:p>
          <a:p>
            <a:pPr marL="742950" lvl="1" indent="-285750">
              <a:buFont typeface="Arial" pitchFamily="34" charset="0"/>
              <a:buChar char="•"/>
            </a:pPr>
            <a:r>
              <a:rPr lang="en-US" dirty="0">
                <a:solidFill>
                  <a:schemeClr val="bg1">
                    <a:lumMod val="50000"/>
                  </a:schemeClr>
                </a:solidFill>
              </a:rPr>
              <a:t>a value of </a:t>
            </a:r>
            <a:r>
              <a:rPr lang="en-US" b="1" dirty="0">
                <a:solidFill>
                  <a:schemeClr val="accent1"/>
                </a:solidFill>
              </a:rPr>
              <a:t>LOW</a:t>
            </a:r>
            <a:r>
              <a:rPr lang="en-US" dirty="0">
                <a:solidFill>
                  <a:schemeClr val="bg1">
                    <a:lumMod val="50000"/>
                  </a:schemeClr>
                </a:solidFill>
              </a:rPr>
              <a:t> if the voltage at the digital input pin is </a:t>
            </a:r>
            <a:r>
              <a:rPr lang="en-US" u="sng" dirty="0">
                <a:solidFill>
                  <a:schemeClr val="bg1">
                    <a:lumMod val="50000"/>
                  </a:schemeClr>
                </a:solidFill>
              </a:rPr>
              <a:t>less than 2 volts</a:t>
            </a:r>
            <a:r>
              <a:rPr lang="en-US" dirty="0">
                <a:solidFill>
                  <a:schemeClr val="bg1">
                    <a:lumMod val="50000"/>
                  </a:schemeClr>
                </a:solidFill>
              </a:rPr>
              <a:t>. </a:t>
            </a:r>
          </a:p>
        </p:txBody>
      </p:sp>
      <p:grpSp>
        <p:nvGrpSpPr>
          <p:cNvPr id="1033" name="Group 1032"/>
          <p:cNvGrpSpPr/>
          <p:nvPr/>
        </p:nvGrpSpPr>
        <p:grpSpPr>
          <a:xfrm>
            <a:off x="420918" y="2438400"/>
            <a:ext cx="5522682" cy="2780001"/>
            <a:chOff x="420918" y="3352800"/>
            <a:chExt cx="5522682" cy="2780001"/>
          </a:xfrm>
        </p:grpSpPr>
        <p:cxnSp>
          <p:nvCxnSpPr>
            <p:cNvPr id="11" name="Straight Arrow Connector 10"/>
            <p:cNvCxnSpPr/>
            <p:nvPr/>
          </p:nvCxnSpPr>
          <p:spPr>
            <a:xfrm flipH="1" flipV="1">
              <a:off x="988741" y="3352800"/>
              <a:ext cx="1859" cy="2259418"/>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90600" y="5612215"/>
              <a:ext cx="4953000"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0156" y="5825024"/>
              <a:ext cx="1566583" cy="307777"/>
            </a:xfrm>
            <a:prstGeom prst="rect">
              <a:avLst/>
            </a:prstGeom>
            <a:noFill/>
          </p:spPr>
          <p:txBody>
            <a:bodyPr wrap="none" rtlCol="0">
              <a:spAutoFit/>
            </a:bodyPr>
            <a:lstStyle/>
            <a:p>
              <a:r>
                <a:rPr lang="en-US" sz="1400" dirty="0">
                  <a:solidFill>
                    <a:schemeClr val="bg1">
                      <a:lumMod val="50000"/>
                    </a:schemeClr>
                  </a:solidFill>
                </a:rPr>
                <a:t>time (milliseconds)</a:t>
              </a:r>
            </a:p>
          </p:txBody>
        </p:sp>
        <p:sp>
          <p:nvSpPr>
            <p:cNvPr id="14" name="TextBox 13"/>
            <p:cNvSpPr txBox="1"/>
            <p:nvPr/>
          </p:nvSpPr>
          <p:spPr>
            <a:xfrm rot="16200000">
              <a:off x="89193" y="4423631"/>
              <a:ext cx="971228" cy="307777"/>
            </a:xfrm>
            <a:prstGeom prst="rect">
              <a:avLst/>
            </a:prstGeom>
            <a:noFill/>
          </p:spPr>
          <p:txBody>
            <a:bodyPr wrap="none" rtlCol="0">
              <a:spAutoFit/>
            </a:bodyPr>
            <a:lstStyle/>
            <a:p>
              <a:pPr algn="ctr"/>
              <a:r>
                <a:rPr lang="en-US" sz="1400" dirty="0">
                  <a:solidFill>
                    <a:schemeClr val="bg1">
                      <a:lumMod val="50000"/>
                    </a:schemeClr>
                  </a:solidFill>
                </a:rPr>
                <a:t>voltage (V)</a:t>
              </a:r>
            </a:p>
          </p:txBody>
        </p:sp>
        <p:cxnSp>
          <p:nvCxnSpPr>
            <p:cNvPr id="20" name="Straight Connector 19"/>
            <p:cNvCxnSpPr/>
            <p:nvPr/>
          </p:nvCxnSpPr>
          <p:spPr>
            <a:xfrm flipH="1">
              <a:off x="1001422" y="5249559"/>
              <a:ext cx="3458648"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2870" y="5612669"/>
              <a:ext cx="3587200" cy="276999"/>
            </a:xfrm>
            <a:prstGeom prst="rect">
              <a:avLst/>
            </a:prstGeom>
            <a:noFill/>
          </p:spPr>
          <p:txBody>
            <a:bodyPr wrap="none" rtlCol="0">
              <a:spAutoFit/>
            </a:bodyPr>
            <a:lstStyle/>
            <a:p>
              <a:pPr defTabSz="365760"/>
              <a:r>
                <a:rPr lang="en-US" sz="1200" dirty="0"/>
                <a:t>0	1	2	3	4	5	6	7	8	9</a:t>
              </a:r>
            </a:p>
          </p:txBody>
        </p:sp>
        <p:sp>
          <p:nvSpPr>
            <p:cNvPr id="22" name="TextBox 21"/>
            <p:cNvSpPr txBox="1"/>
            <p:nvPr/>
          </p:nvSpPr>
          <p:spPr>
            <a:xfrm>
              <a:off x="688876" y="3623194"/>
              <a:ext cx="263214" cy="2123658"/>
            </a:xfrm>
            <a:prstGeom prst="rect">
              <a:avLst/>
            </a:prstGeom>
            <a:noFill/>
          </p:spPr>
          <p:txBody>
            <a:bodyPr wrap="none" rtlCol="0">
              <a:spAutoFit/>
            </a:bodyPr>
            <a:lstStyle/>
            <a:p>
              <a:r>
                <a:rPr lang="en-US" sz="1200" dirty="0"/>
                <a:t>5</a:t>
              </a:r>
            </a:p>
            <a:p>
              <a:endParaRPr lang="en-US" sz="1200" dirty="0"/>
            </a:p>
            <a:p>
              <a:r>
                <a:rPr lang="en-US" sz="1200" dirty="0"/>
                <a:t>4</a:t>
              </a:r>
            </a:p>
            <a:p>
              <a:endParaRPr lang="en-US" sz="1200" dirty="0"/>
            </a:p>
            <a:p>
              <a:r>
                <a:rPr lang="en-US" sz="1200" dirty="0"/>
                <a:t>3</a:t>
              </a:r>
            </a:p>
            <a:p>
              <a:endParaRPr lang="en-US" sz="1200" dirty="0"/>
            </a:p>
            <a:p>
              <a:r>
                <a:rPr lang="en-US" sz="1200" dirty="0"/>
                <a:t>2</a:t>
              </a:r>
            </a:p>
            <a:p>
              <a:endParaRPr lang="en-US" sz="1200" dirty="0"/>
            </a:p>
            <a:p>
              <a:r>
                <a:rPr lang="en-US" sz="1200" dirty="0"/>
                <a:t>1</a:t>
              </a:r>
            </a:p>
            <a:p>
              <a:endParaRPr lang="en-US" sz="1200" dirty="0"/>
            </a:p>
            <a:p>
              <a:r>
                <a:rPr lang="en-US" sz="1200" dirty="0"/>
                <a:t>0</a:t>
              </a:r>
            </a:p>
          </p:txBody>
        </p:sp>
        <p:cxnSp>
          <p:nvCxnSpPr>
            <p:cNvPr id="42" name="Straight Connector 41"/>
            <p:cNvCxnSpPr/>
            <p:nvPr/>
          </p:nvCxnSpPr>
          <p:spPr>
            <a:xfrm flipH="1">
              <a:off x="990601" y="4876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990601" y="4495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990601" y="4114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90601" y="3733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66837" y="3623194"/>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28438" y="361857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102004"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60702"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26834"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185532"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559098"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23370" y="361857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296936" y="3627023"/>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35" name="Group 1034"/>
          <p:cNvGrpSpPr/>
          <p:nvPr/>
        </p:nvGrpSpPr>
        <p:grpSpPr>
          <a:xfrm>
            <a:off x="990600" y="3949109"/>
            <a:ext cx="7671744" cy="744536"/>
            <a:chOff x="990600" y="4863509"/>
            <a:chExt cx="7671744" cy="744536"/>
          </a:xfrm>
        </p:grpSpPr>
        <p:cxnSp>
          <p:nvCxnSpPr>
            <p:cNvPr id="67" name="Straight Connector 66"/>
            <p:cNvCxnSpPr/>
            <p:nvPr/>
          </p:nvCxnSpPr>
          <p:spPr>
            <a:xfrm flipV="1">
              <a:off x="990600" y="4863509"/>
              <a:ext cx="6248400" cy="13292"/>
            </a:xfrm>
            <a:prstGeom prst="line">
              <a:avLst/>
            </a:prstGeom>
            <a:ln w="25400">
              <a:solidFill>
                <a:srgbClr val="3A8B2D"/>
              </a:solidFill>
              <a:prstDash val="sysDash"/>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519962" y="5029200"/>
              <a:ext cx="2830005"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returns LOW or 0</a:t>
              </a:r>
              <a:endParaRPr lang="en-US" sz="1400" dirty="0"/>
            </a:p>
          </p:txBody>
        </p:sp>
        <p:sp>
          <p:nvSpPr>
            <p:cNvPr id="1032" name="Rectangle 1031"/>
            <p:cNvSpPr/>
            <p:nvPr/>
          </p:nvSpPr>
          <p:spPr>
            <a:xfrm>
              <a:off x="1001422" y="4876801"/>
              <a:ext cx="7660922" cy="731244"/>
            </a:xfrm>
            <a:prstGeom prst="rect">
              <a:avLst/>
            </a:prstGeom>
            <a:solidFill>
              <a:srgbClr val="00B05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36" name="Group 1035"/>
          <p:cNvGrpSpPr/>
          <p:nvPr/>
        </p:nvGrpSpPr>
        <p:grpSpPr>
          <a:xfrm>
            <a:off x="1006998" y="3596373"/>
            <a:ext cx="7655346" cy="352736"/>
            <a:chOff x="1006998" y="4510773"/>
            <a:chExt cx="7655346" cy="352736"/>
          </a:xfrm>
        </p:grpSpPr>
        <p:sp>
          <p:nvSpPr>
            <p:cNvPr id="1031" name="Rectangle 1030"/>
            <p:cNvSpPr/>
            <p:nvPr/>
          </p:nvSpPr>
          <p:spPr>
            <a:xfrm>
              <a:off x="4515824" y="4540251"/>
              <a:ext cx="4146520"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may return a value of HIGH or LOW</a:t>
              </a:r>
              <a:endParaRPr lang="en-US" sz="1400" dirty="0"/>
            </a:p>
          </p:txBody>
        </p:sp>
        <p:sp>
          <p:nvSpPr>
            <p:cNvPr id="76" name="Rectangle 75"/>
            <p:cNvSpPr/>
            <p:nvPr/>
          </p:nvSpPr>
          <p:spPr>
            <a:xfrm>
              <a:off x="1006998" y="4510773"/>
              <a:ext cx="7655346" cy="352736"/>
            </a:xfrm>
            <a:prstGeom prst="rect">
              <a:avLst/>
            </a:prstGeom>
            <a:solidFill>
              <a:srgbClr val="FF000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34" name="Group 1033"/>
          <p:cNvGrpSpPr/>
          <p:nvPr/>
        </p:nvGrpSpPr>
        <p:grpSpPr>
          <a:xfrm>
            <a:off x="988741" y="2850157"/>
            <a:ext cx="7673603" cy="731244"/>
            <a:chOff x="988741" y="3764557"/>
            <a:chExt cx="7673603" cy="731244"/>
          </a:xfrm>
        </p:grpSpPr>
        <p:cxnSp>
          <p:nvCxnSpPr>
            <p:cNvPr id="16" name="Straight Connector 15"/>
            <p:cNvCxnSpPr/>
            <p:nvPr/>
          </p:nvCxnSpPr>
          <p:spPr>
            <a:xfrm flipV="1">
              <a:off x="988741" y="4482509"/>
              <a:ext cx="6250259" cy="13292"/>
            </a:xfrm>
            <a:prstGeom prst="line">
              <a:avLst/>
            </a:prstGeom>
            <a:ln w="25400">
              <a:solidFill>
                <a:srgbClr val="3A8B2D"/>
              </a:solidFill>
              <a:prstDash val="sysDash"/>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518102" y="4038600"/>
              <a:ext cx="2864759"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returns HIGH or 1</a:t>
              </a:r>
              <a:endParaRPr lang="en-US" sz="1400" dirty="0"/>
            </a:p>
          </p:txBody>
        </p:sp>
        <p:sp>
          <p:nvSpPr>
            <p:cNvPr id="77" name="Rectangle 76"/>
            <p:cNvSpPr/>
            <p:nvPr/>
          </p:nvSpPr>
          <p:spPr>
            <a:xfrm>
              <a:off x="993988" y="3764557"/>
              <a:ext cx="7668356" cy="731244"/>
            </a:xfrm>
            <a:prstGeom prst="rect">
              <a:avLst/>
            </a:prstGeom>
            <a:solidFill>
              <a:srgbClr val="0070C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7" name="Freeform 1036"/>
          <p:cNvSpPr/>
          <p:nvPr/>
        </p:nvSpPr>
        <p:spPr>
          <a:xfrm>
            <a:off x="1167161" y="3236648"/>
            <a:ext cx="2936488" cy="1238708"/>
          </a:xfrm>
          <a:custGeom>
            <a:avLst/>
            <a:gdLst>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799063 w 2936488"/>
              <a:gd name="connsiteY13" fmla="*/ 933908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880839 w 2936488"/>
              <a:gd name="connsiteY13" fmla="*/ 956211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888273 w 2936488"/>
              <a:gd name="connsiteY13" fmla="*/ 1015684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36488" h="1238708">
                <a:moveTo>
                  <a:pt x="0" y="1238708"/>
                </a:moveTo>
                <a:cubicBezTo>
                  <a:pt x="68146" y="1230035"/>
                  <a:pt x="136293" y="1221362"/>
                  <a:pt x="185854" y="1179235"/>
                </a:cubicBezTo>
                <a:cubicBezTo>
                  <a:pt x="235415" y="1137108"/>
                  <a:pt x="263912" y="1051615"/>
                  <a:pt x="297366" y="985947"/>
                </a:cubicBezTo>
                <a:cubicBezTo>
                  <a:pt x="330820" y="920279"/>
                  <a:pt x="359318" y="870718"/>
                  <a:pt x="386576" y="785225"/>
                </a:cubicBezTo>
                <a:cubicBezTo>
                  <a:pt x="413834" y="699732"/>
                  <a:pt x="436136" y="567157"/>
                  <a:pt x="460917" y="472991"/>
                </a:cubicBezTo>
                <a:cubicBezTo>
                  <a:pt x="485698" y="378825"/>
                  <a:pt x="486937" y="294571"/>
                  <a:pt x="535259" y="220230"/>
                </a:cubicBezTo>
                <a:cubicBezTo>
                  <a:pt x="583581" y="145888"/>
                  <a:pt x="680225" y="62874"/>
                  <a:pt x="750849" y="26942"/>
                </a:cubicBezTo>
                <a:cubicBezTo>
                  <a:pt x="821473" y="-8990"/>
                  <a:pt x="904488" y="-316"/>
                  <a:pt x="959005" y="4640"/>
                </a:cubicBezTo>
                <a:cubicBezTo>
                  <a:pt x="1013522" y="9596"/>
                  <a:pt x="1032107" y="21986"/>
                  <a:pt x="1077951" y="56679"/>
                </a:cubicBezTo>
                <a:cubicBezTo>
                  <a:pt x="1123795" y="91372"/>
                  <a:pt x="1184507" y="143411"/>
                  <a:pt x="1234068" y="212796"/>
                </a:cubicBezTo>
                <a:cubicBezTo>
                  <a:pt x="1283629" y="282181"/>
                  <a:pt x="1328234" y="376347"/>
                  <a:pt x="1375317" y="472991"/>
                </a:cubicBezTo>
                <a:cubicBezTo>
                  <a:pt x="1422400" y="569635"/>
                  <a:pt x="1478156" y="717079"/>
                  <a:pt x="1516566" y="792659"/>
                </a:cubicBezTo>
                <a:cubicBezTo>
                  <a:pt x="1554976" y="868239"/>
                  <a:pt x="1543825" y="889303"/>
                  <a:pt x="1605776" y="926474"/>
                </a:cubicBezTo>
                <a:cubicBezTo>
                  <a:pt x="1667727" y="963645"/>
                  <a:pt x="1808975" y="1026835"/>
                  <a:pt x="1888273" y="1015684"/>
                </a:cubicBezTo>
                <a:cubicBezTo>
                  <a:pt x="1967571" y="1004533"/>
                  <a:pt x="2025805" y="928952"/>
                  <a:pt x="2081561" y="859567"/>
                </a:cubicBezTo>
                <a:cubicBezTo>
                  <a:pt x="2137317" y="790182"/>
                  <a:pt x="2178205" y="689821"/>
                  <a:pt x="2222810" y="599372"/>
                </a:cubicBezTo>
                <a:cubicBezTo>
                  <a:pt x="2267415" y="508923"/>
                  <a:pt x="2294673" y="392454"/>
                  <a:pt x="2349190" y="316874"/>
                </a:cubicBezTo>
                <a:cubicBezTo>
                  <a:pt x="2403707" y="241294"/>
                  <a:pt x="2471854" y="180582"/>
                  <a:pt x="2549912" y="145889"/>
                </a:cubicBezTo>
                <a:cubicBezTo>
                  <a:pt x="2627970" y="111196"/>
                  <a:pt x="2753112" y="107479"/>
                  <a:pt x="2817541" y="108718"/>
                </a:cubicBezTo>
                <a:cubicBezTo>
                  <a:pt x="2881970" y="109957"/>
                  <a:pt x="2909229" y="131640"/>
                  <a:pt x="2936488" y="153323"/>
                </a:cubicBezTo>
              </a:path>
            </a:pathLst>
          </a:custGeom>
          <a:noFill/>
          <a:ln w="31750">
            <a:solidFill>
              <a:srgbClr val="C00000"/>
            </a:solidFill>
            <a:tailEnd type="non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Oval 82"/>
          <p:cNvSpPr/>
          <p:nvPr/>
        </p:nvSpPr>
        <p:spPr>
          <a:xfrm>
            <a:off x="1439548" y="4159053"/>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Oval 83"/>
          <p:cNvSpPr/>
          <p:nvPr/>
        </p:nvSpPr>
        <p:spPr>
          <a:xfrm>
            <a:off x="2345822" y="3393877"/>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Oval 84"/>
          <p:cNvSpPr/>
          <p:nvPr/>
        </p:nvSpPr>
        <p:spPr>
          <a:xfrm>
            <a:off x="3375102" y="3733800"/>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38" name="TextBox 1037"/>
          <p:cNvSpPr txBox="1"/>
          <p:nvPr/>
        </p:nvSpPr>
        <p:spPr>
          <a:xfrm>
            <a:off x="589429" y="5410200"/>
            <a:ext cx="1754455" cy="369332"/>
          </a:xfrm>
          <a:prstGeom prst="rect">
            <a:avLst/>
          </a:prstGeom>
          <a:noFill/>
        </p:spPr>
        <p:txBody>
          <a:bodyPr wrap="none" rtlCol="0">
            <a:spAutoFit/>
          </a:bodyPr>
          <a:lstStyle/>
          <a:p>
            <a:r>
              <a:rPr lang="en-US" b="1" dirty="0">
                <a:solidFill>
                  <a:schemeClr val="accent1"/>
                </a:solidFill>
              </a:rPr>
              <a:t>LOW</a:t>
            </a:r>
            <a:r>
              <a:rPr lang="en-US" dirty="0"/>
              <a:t> </a:t>
            </a:r>
            <a:r>
              <a:rPr lang="en-US" dirty="0">
                <a:solidFill>
                  <a:schemeClr val="bg1">
                    <a:lumMod val="50000"/>
                  </a:schemeClr>
                </a:solidFill>
              </a:rPr>
              <a:t>or </a:t>
            </a:r>
            <a:r>
              <a:rPr lang="en-US" b="1" dirty="0">
                <a:solidFill>
                  <a:schemeClr val="accent1"/>
                </a:solidFill>
              </a:rPr>
              <a:t>HIGH</a:t>
            </a:r>
            <a:r>
              <a:rPr lang="en-US" dirty="0">
                <a:solidFill>
                  <a:schemeClr val="bg1">
                    <a:lumMod val="50000"/>
                  </a:schemeClr>
                </a:solidFill>
              </a:rPr>
              <a:t>???</a:t>
            </a:r>
          </a:p>
        </p:txBody>
      </p:sp>
      <p:sp>
        <p:nvSpPr>
          <p:cNvPr id="1039" name="TextBox 1038"/>
          <p:cNvSpPr txBox="1"/>
          <p:nvPr/>
        </p:nvSpPr>
        <p:spPr>
          <a:xfrm>
            <a:off x="1478037" y="4048473"/>
            <a:ext cx="448456" cy="307777"/>
          </a:xfrm>
          <a:prstGeom prst="rect">
            <a:avLst/>
          </a:prstGeom>
          <a:noFill/>
        </p:spPr>
        <p:txBody>
          <a:bodyPr wrap="none" rtlCol="0">
            <a:spAutoFit/>
          </a:bodyPr>
          <a:lstStyle/>
          <a:p>
            <a:r>
              <a:rPr lang="en-US" sz="1400" dirty="0"/>
              <a:t>low</a:t>
            </a:r>
          </a:p>
        </p:txBody>
      </p:sp>
      <p:sp>
        <p:nvSpPr>
          <p:cNvPr id="88" name="TextBox 87"/>
          <p:cNvSpPr txBox="1"/>
          <p:nvPr/>
        </p:nvSpPr>
        <p:spPr>
          <a:xfrm>
            <a:off x="2384502" y="3236558"/>
            <a:ext cx="500458" cy="307777"/>
          </a:xfrm>
          <a:prstGeom prst="rect">
            <a:avLst/>
          </a:prstGeom>
          <a:noFill/>
        </p:spPr>
        <p:txBody>
          <a:bodyPr wrap="none" rtlCol="0">
            <a:spAutoFit/>
          </a:bodyPr>
          <a:lstStyle/>
          <a:p>
            <a:r>
              <a:rPr lang="en-US" sz="1400" dirty="0"/>
              <a:t>high</a:t>
            </a:r>
          </a:p>
        </p:txBody>
      </p:sp>
      <p:sp>
        <p:nvSpPr>
          <p:cNvPr id="89" name="TextBox 88"/>
          <p:cNvSpPr txBox="1"/>
          <p:nvPr/>
        </p:nvSpPr>
        <p:spPr>
          <a:xfrm>
            <a:off x="3435504" y="3618852"/>
            <a:ext cx="989373" cy="307777"/>
          </a:xfrm>
          <a:prstGeom prst="rect">
            <a:avLst/>
          </a:prstGeom>
          <a:noFill/>
        </p:spPr>
        <p:txBody>
          <a:bodyPr wrap="none" rtlCol="0">
            <a:spAutoFit/>
          </a:bodyPr>
          <a:lstStyle/>
          <a:p>
            <a:r>
              <a:rPr lang="en-US" sz="1400" dirty="0"/>
              <a:t>ambiguous</a:t>
            </a:r>
          </a:p>
        </p:txBody>
      </p:sp>
    </p:spTree>
    <p:extLst>
      <p:ext uri="{BB962C8B-B14F-4D97-AF65-F5344CB8AC3E}">
        <p14:creationId xmlns:p14="http://schemas.microsoft.com/office/powerpoint/2010/main" val="213852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par>
                                <p:cTn id="23" presetID="26"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down)">
                                      <p:cBhvr>
                                        <p:cTn id="25" dur="580">
                                          <p:stCondLst>
                                            <p:cond delay="0"/>
                                          </p:stCondLst>
                                        </p:cTn>
                                        <p:tgtEl>
                                          <p:spTgt spid="83"/>
                                        </p:tgtEl>
                                      </p:cBhvr>
                                    </p:animEffect>
                                    <p:anim calcmode="lin" valueType="num">
                                      <p:cBhvr>
                                        <p:cTn id="26"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31" dur="26">
                                          <p:stCondLst>
                                            <p:cond delay="650"/>
                                          </p:stCondLst>
                                        </p:cTn>
                                        <p:tgtEl>
                                          <p:spTgt spid="83"/>
                                        </p:tgtEl>
                                      </p:cBhvr>
                                      <p:to x="100000" y="60000"/>
                                    </p:animScale>
                                    <p:animScale>
                                      <p:cBhvr>
                                        <p:cTn id="32" dur="166" decel="50000">
                                          <p:stCondLst>
                                            <p:cond delay="676"/>
                                          </p:stCondLst>
                                        </p:cTn>
                                        <p:tgtEl>
                                          <p:spTgt spid="83"/>
                                        </p:tgtEl>
                                      </p:cBhvr>
                                      <p:to x="100000" y="100000"/>
                                    </p:animScale>
                                    <p:animScale>
                                      <p:cBhvr>
                                        <p:cTn id="33" dur="26">
                                          <p:stCondLst>
                                            <p:cond delay="1312"/>
                                          </p:stCondLst>
                                        </p:cTn>
                                        <p:tgtEl>
                                          <p:spTgt spid="83"/>
                                        </p:tgtEl>
                                      </p:cBhvr>
                                      <p:to x="100000" y="80000"/>
                                    </p:animScale>
                                    <p:animScale>
                                      <p:cBhvr>
                                        <p:cTn id="34" dur="166" decel="50000">
                                          <p:stCondLst>
                                            <p:cond delay="1338"/>
                                          </p:stCondLst>
                                        </p:cTn>
                                        <p:tgtEl>
                                          <p:spTgt spid="83"/>
                                        </p:tgtEl>
                                      </p:cBhvr>
                                      <p:to x="100000" y="100000"/>
                                    </p:animScale>
                                    <p:animScale>
                                      <p:cBhvr>
                                        <p:cTn id="35" dur="26">
                                          <p:stCondLst>
                                            <p:cond delay="1642"/>
                                          </p:stCondLst>
                                        </p:cTn>
                                        <p:tgtEl>
                                          <p:spTgt spid="83"/>
                                        </p:tgtEl>
                                      </p:cBhvr>
                                      <p:to x="100000" y="90000"/>
                                    </p:animScale>
                                    <p:animScale>
                                      <p:cBhvr>
                                        <p:cTn id="36" dur="166" decel="50000">
                                          <p:stCondLst>
                                            <p:cond delay="1668"/>
                                          </p:stCondLst>
                                        </p:cTn>
                                        <p:tgtEl>
                                          <p:spTgt spid="83"/>
                                        </p:tgtEl>
                                      </p:cBhvr>
                                      <p:to x="100000" y="100000"/>
                                    </p:animScale>
                                    <p:animScale>
                                      <p:cBhvr>
                                        <p:cTn id="37" dur="26">
                                          <p:stCondLst>
                                            <p:cond delay="1808"/>
                                          </p:stCondLst>
                                        </p:cTn>
                                        <p:tgtEl>
                                          <p:spTgt spid="83"/>
                                        </p:tgtEl>
                                      </p:cBhvr>
                                      <p:to x="100000" y="95000"/>
                                    </p:animScale>
                                    <p:animScale>
                                      <p:cBhvr>
                                        <p:cTn id="38" dur="166" decel="50000">
                                          <p:stCondLst>
                                            <p:cond delay="1834"/>
                                          </p:stCondLst>
                                        </p:cTn>
                                        <p:tgtEl>
                                          <p:spTgt spid="8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wipe(down)">
                                      <p:cBhvr>
                                        <p:cTn id="47" dur="580">
                                          <p:stCondLst>
                                            <p:cond delay="0"/>
                                          </p:stCondLst>
                                        </p:cTn>
                                        <p:tgtEl>
                                          <p:spTgt spid="84"/>
                                        </p:tgtEl>
                                      </p:cBhvr>
                                    </p:animEffect>
                                    <p:anim calcmode="lin" valueType="num">
                                      <p:cBhvr>
                                        <p:cTn id="48"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53" dur="26">
                                          <p:stCondLst>
                                            <p:cond delay="650"/>
                                          </p:stCondLst>
                                        </p:cTn>
                                        <p:tgtEl>
                                          <p:spTgt spid="84"/>
                                        </p:tgtEl>
                                      </p:cBhvr>
                                      <p:to x="100000" y="60000"/>
                                    </p:animScale>
                                    <p:animScale>
                                      <p:cBhvr>
                                        <p:cTn id="54" dur="166" decel="50000">
                                          <p:stCondLst>
                                            <p:cond delay="676"/>
                                          </p:stCondLst>
                                        </p:cTn>
                                        <p:tgtEl>
                                          <p:spTgt spid="84"/>
                                        </p:tgtEl>
                                      </p:cBhvr>
                                      <p:to x="100000" y="100000"/>
                                    </p:animScale>
                                    <p:animScale>
                                      <p:cBhvr>
                                        <p:cTn id="55" dur="26">
                                          <p:stCondLst>
                                            <p:cond delay="1312"/>
                                          </p:stCondLst>
                                        </p:cTn>
                                        <p:tgtEl>
                                          <p:spTgt spid="84"/>
                                        </p:tgtEl>
                                      </p:cBhvr>
                                      <p:to x="100000" y="80000"/>
                                    </p:animScale>
                                    <p:animScale>
                                      <p:cBhvr>
                                        <p:cTn id="56" dur="166" decel="50000">
                                          <p:stCondLst>
                                            <p:cond delay="1338"/>
                                          </p:stCondLst>
                                        </p:cTn>
                                        <p:tgtEl>
                                          <p:spTgt spid="84"/>
                                        </p:tgtEl>
                                      </p:cBhvr>
                                      <p:to x="100000" y="100000"/>
                                    </p:animScale>
                                    <p:animScale>
                                      <p:cBhvr>
                                        <p:cTn id="57" dur="26">
                                          <p:stCondLst>
                                            <p:cond delay="1642"/>
                                          </p:stCondLst>
                                        </p:cTn>
                                        <p:tgtEl>
                                          <p:spTgt spid="84"/>
                                        </p:tgtEl>
                                      </p:cBhvr>
                                      <p:to x="100000" y="90000"/>
                                    </p:animScale>
                                    <p:animScale>
                                      <p:cBhvr>
                                        <p:cTn id="58" dur="166" decel="50000">
                                          <p:stCondLst>
                                            <p:cond delay="1668"/>
                                          </p:stCondLst>
                                        </p:cTn>
                                        <p:tgtEl>
                                          <p:spTgt spid="84"/>
                                        </p:tgtEl>
                                      </p:cBhvr>
                                      <p:to x="100000" y="100000"/>
                                    </p:animScale>
                                    <p:animScale>
                                      <p:cBhvr>
                                        <p:cTn id="59" dur="26">
                                          <p:stCondLst>
                                            <p:cond delay="1808"/>
                                          </p:stCondLst>
                                        </p:cTn>
                                        <p:tgtEl>
                                          <p:spTgt spid="84"/>
                                        </p:tgtEl>
                                      </p:cBhvr>
                                      <p:to x="100000" y="95000"/>
                                    </p:animScale>
                                    <p:animScale>
                                      <p:cBhvr>
                                        <p:cTn id="60" dur="166" decel="50000">
                                          <p:stCondLst>
                                            <p:cond delay="1834"/>
                                          </p:stCondLst>
                                        </p:cTn>
                                        <p:tgtEl>
                                          <p:spTgt spid="84"/>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wipe(down)">
                                      <p:cBhvr>
                                        <p:cTn id="69" dur="580">
                                          <p:stCondLst>
                                            <p:cond delay="0"/>
                                          </p:stCondLst>
                                        </p:cTn>
                                        <p:tgtEl>
                                          <p:spTgt spid="85"/>
                                        </p:tgtEl>
                                      </p:cBhvr>
                                    </p:animEffect>
                                    <p:anim calcmode="lin" valueType="num">
                                      <p:cBhvr>
                                        <p:cTn id="70"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75" dur="26">
                                          <p:stCondLst>
                                            <p:cond delay="650"/>
                                          </p:stCondLst>
                                        </p:cTn>
                                        <p:tgtEl>
                                          <p:spTgt spid="85"/>
                                        </p:tgtEl>
                                      </p:cBhvr>
                                      <p:to x="100000" y="60000"/>
                                    </p:animScale>
                                    <p:animScale>
                                      <p:cBhvr>
                                        <p:cTn id="76" dur="166" decel="50000">
                                          <p:stCondLst>
                                            <p:cond delay="676"/>
                                          </p:stCondLst>
                                        </p:cTn>
                                        <p:tgtEl>
                                          <p:spTgt spid="85"/>
                                        </p:tgtEl>
                                      </p:cBhvr>
                                      <p:to x="100000" y="100000"/>
                                    </p:animScale>
                                    <p:animScale>
                                      <p:cBhvr>
                                        <p:cTn id="77" dur="26">
                                          <p:stCondLst>
                                            <p:cond delay="1312"/>
                                          </p:stCondLst>
                                        </p:cTn>
                                        <p:tgtEl>
                                          <p:spTgt spid="85"/>
                                        </p:tgtEl>
                                      </p:cBhvr>
                                      <p:to x="100000" y="80000"/>
                                    </p:animScale>
                                    <p:animScale>
                                      <p:cBhvr>
                                        <p:cTn id="78" dur="166" decel="50000">
                                          <p:stCondLst>
                                            <p:cond delay="1338"/>
                                          </p:stCondLst>
                                        </p:cTn>
                                        <p:tgtEl>
                                          <p:spTgt spid="85"/>
                                        </p:tgtEl>
                                      </p:cBhvr>
                                      <p:to x="100000" y="100000"/>
                                    </p:animScale>
                                    <p:animScale>
                                      <p:cBhvr>
                                        <p:cTn id="79" dur="26">
                                          <p:stCondLst>
                                            <p:cond delay="1642"/>
                                          </p:stCondLst>
                                        </p:cTn>
                                        <p:tgtEl>
                                          <p:spTgt spid="85"/>
                                        </p:tgtEl>
                                      </p:cBhvr>
                                      <p:to x="100000" y="90000"/>
                                    </p:animScale>
                                    <p:animScale>
                                      <p:cBhvr>
                                        <p:cTn id="80" dur="166" decel="50000">
                                          <p:stCondLst>
                                            <p:cond delay="1668"/>
                                          </p:stCondLst>
                                        </p:cTn>
                                        <p:tgtEl>
                                          <p:spTgt spid="85"/>
                                        </p:tgtEl>
                                      </p:cBhvr>
                                      <p:to x="100000" y="100000"/>
                                    </p:animScale>
                                    <p:animScale>
                                      <p:cBhvr>
                                        <p:cTn id="81" dur="26">
                                          <p:stCondLst>
                                            <p:cond delay="1808"/>
                                          </p:stCondLst>
                                        </p:cTn>
                                        <p:tgtEl>
                                          <p:spTgt spid="85"/>
                                        </p:tgtEl>
                                      </p:cBhvr>
                                      <p:to x="100000" y="95000"/>
                                    </p:animScale>
                                    <p:animScale>
                                      <p:cBhvr>
                                        <p:cTn id="82" dur="166" decel="50000">
                                          <p:stCondLst>
                                            <p:cond delay="1834"/>
                                          </p:stCondLst>
                                        </p:cTn>
                                        <p:tgtEl>
                                          <p:spTgt spid="85"/>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83" grpId="0" animBg="1"/>
      <p:bldP spid="84" grpId="0" animBg="1"/>
      <p:bldP spid="85" grpId="0" animBg="1"/>
      <p:bldP spid="1038" grpId="0"/>
      <p:bldP spid="1039" grpId="0"/>
      <p:bldP spid="88"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6</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533400" y="8382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Analog Inputs</a:t>
            </a:r>
          </a:p>
        </p:txBody>
      </p:sp>
      <p:sp>
        <p:nvSpPr>
          <p:cNvPr id="8" name="Rectangle 7"/>
          <p:cNvSpPr/>
          <p:nvPr/>
        </p:nvSpPr>
        <p:spPr>
          <a:xfrm>
            <a:off x="533400" y="1524000"/>
            <a:ext cx="8325971" cy="646331"/>
          </a:xfrm>
          <a:prstGeom prst="rect">
            <a:avLst/>
          </a:prstGeom>
        </p:spPr>
        <p:txBody>
          <a:bodyPr wrap="square">
            <a:spAutoFit/>
          </a:bodyPr>
          <a:lstStyle/>
          <a:p>
            <a:r>
              <a:rPr lang="en-US" dirty="0">
                <a:solidFill>
                  <a:schemeClr val="bg1">
                    <a:lumMod val="50000"/>
                  </a:schemeClr>
                </a:solidFill>
              </a:rPr>
              <a:t>The analog input pins on your Arduino have </a:t>
            </a:r>
            <a:r>
              <a:rPr lang="en-US" u="sng" dirty="0">
                <a:solidFill>
                  <a:schemeClr val="bg1">
                    <a:lumMod val="50000"/>
                  </a:schemeClr>
                </a:solidFill>
              </a:rPr>
              <a:t>10-bit resolution</a:t>
            </a:r>
            <a:r>
              <a:rPr lang="en-US" dirty="0">
                <a:solidFill>
                  <a:schemeClr val="bg1">
                    <a:lumMod val="50000"/>
                  </a:schemeClr>
                </a:solidFill>
              </a:rPr>
              <a:t> and consequently measure in (2)</a:t>
            </a:r>
            <a:r>
              <a:rPr lang="en-US" baseline="30000" dirty="0">
                <a:solidFill>
                  <a:schemeClr val="bg1">
                    <a:lumMod val="50000"/>
                  </a:schemeClr>
                </a:solidFill>
              </a:rPr>
              <a:t>10</a:t>
            </a:r>
            <a:r>
              <a:rPr lang="en-US" dirty="0">
                <a:solidFill>
                  <a:schemeClr val="bg1">
                    <a:lumMod val="50000"/>
                  </a:schemeClr>
                </a:solidFill>
              </a:rPr>
              <a:t> or 1024 increments.</a:t>
            </a:r>
          </a:p>
        </p:txBody>
      </p:sp>
      <p:sp>
        <p:nvSpPr>
          <p:cNvPr id="9" name="Rectangle 8"/>
          <p:cNvSpPr/>
          <p:nvPr/>
        </p:nvSpPr>
        <p:spPr>
          <a:xfrm>
            <a:off x="553572" y="2401669"/>
            <a:ext cx="8000999" cy="646331"/>
          </a:xfrm>
          <a:prstGeom prst="rect">
            <a:avLst/>
          </a:prstGeom>
        </p:spPr>
        <p:txBody>
          <a:bodyPr wrap="square">
            <a:spAutoFit/>
          </a:bodyPr>
          <a:lstStyle/>
          <a:p>
            <a:r>
              <a:rPr lang="en-US" dirty="0">
                <a:solidFill>
                  <a:schemeClr val="bg1">
                    <a:lumMod val="50000"/>
                  </a:schemeClr>
                </a:solidFill>
              </a:rPr>
              <a:t>The </a:t>
            </a:r>
            <a:r>
              <a:rPr lang="en-US" b="1" dirty="0">
                <a:solidFill>
                  <a:schemeClr val="accent6">
                    <a:lumMod val="75000"/>
                  </a:schemeClr>
                </a:solidFill>
                <a:latin typeface="Courier New" pitchFamily="49" charset="0"/>
                <a:cs typeface="Courier New" pitchFamily="49" charset="0"/>
              </a:rPr>
              <a:t>analogRead</a:t>
            </a:r>
            <a:r>
              <a:rPr lang="en-US" dirty="0">
                <a:solidFill>
                  <a:schemeClr val="bg1">
                    <a:lumMod val="50000"/>
                  </a:schemeClr>
                </a:solidFill>
              </a:rPr>
              <a:t>() functions returns a value between 0 and 1023, where 0 is zero volts and 1024 would be 5 volts.</a:t>
            </a:r>
          </a:p>
        </p:txBody>
      </p:sp>
      <mc:AlternateContent xmlns:mc="http://schemas.openxmlformats.org/markup-compatibility/2006" xmlns:a14="http://schemas.microsoft.com/office/drawing/2010/main">
        <mc:Choice Requires="a14">
          <p:sp>
            <p:nvSpPr>
              <p:cNvPr id="10" name="TextBox 9"/>
              <p:cNvSpPr txBox="1"/>
              <p:nvPr/>
            </p:nvSpPr>
            <p:spPr>
              <a:xfrm>
                <a:off x="1925171" y="3352800"/>
                <a:ext cx="4448077" cy="61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𝑣𝑜𝑙𝑡𝑎𝑔𝑒</m:t>
                      </m:r>
                      <m:r>
                        <a:rPr lang="en-US" b="0" i="1" smtClean="0">
                          <a:latin typeface="Cambria Math"/>
                        </a:rPr>
                        <m:t>=</m:t>
                      </m:r>
                      <m:r>
                        <m:rPr>
                          <m:nor/>
                        </m:rPr>
                        <a:rPr lang="en-US" b="1" dirty="0">
                          <a:solidFill>
                            <a:schemeClr val="accent6">
                              <a:lumMod val="75000"/>
                            </a:schemeClr>
                          </a:solidFill>
                          <a:latin typeface="Courier New" pitchFamily="49" charset="0"/>
                          <a:cs typeface="Courier New" pitchFamily="49" charset="0"/>
                        </a:rPr>
                        <m:t>analogRe</m:t>
                      </m:r>
                      <m:r>
                        <m:rPr>
                          <m:nor/>
                        </m:rPr>
                        <a:rPr lang="en-US" b="1" i="0" dirty="0" smtClean="0">
                          <a:solidFill>
                            <a:schemeClr val="accent6">
                              <a:lumMod val="75000"/>
                            </a:schemeClr>
                          </a:solidFill>
                          <a:latin typeface="Courier New" pitchFamily="49" charset="0"/>
                          <a:cs typeface="Courier New" pitchFamily="49" charset="0"/>
                        </a:rPr>
                        <m:t>ad</m:t>
                      </m:r>
                      <m:r>
                        <a:rPr lang="en-US" b="0" i="1" dirty="0" smtClean="0">
                          <a:solidFill>
                            <a:schemeClr val="accent6">
                              <a:lumMod val="75000"/>
                            </a:schemeClr>
                          </a:solidFill>
                          <a:latin typeface="Cambria Math"/>
                          <a:cs typeface="Courier New" pitchFamily="49" charset="0"/>
                        </a:rPr>
                        <m:t> </m:t>
                      </m:r>
                      <m:r>
                        <a:rPr lang="en-US" b="0" i="1" smtClean="0">
                          <a:latin typeface="Cambria Math"/>
                          <a:ea typeface="Cambria Math"/>
                        </a:rPr>
                        <m:t>𝑜𝑢𝑡𝑝𝑢𝑡</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5 </m:t>
                          </m:r>
                          <m:r>
                            <a:rPr lang="en-US" b="0" i="1" smtClean="0">
                              <a:latin typeface="Cambria Math"/>
                              <a:ea typeface="Cambria Math"/>
                            </a:rPr>
                            <m:t>𝑣𝑜𝑙𝑡𝑠</m:t>
                          </m:r>
                        </m:num>
                        <m:den>
                          <m:r>
                            <a:rPr lang="en-US" b="0" i="1" smtClean="0">
                              <a:latin typeface="Cambria Math"/>
                              <a:ea typeface="Cambria Math"/>
                            </a:rPr>
                            <m:t>102</m:t>
                          </m:r>
                          <m:r>
                            <a:rPr lang="en-US" b="0" i="1" smtClean="0">
                              <a:latin typeface="Cambria Math" panose="02040503050406030204" pitchFamily="18" charset="0"/>
                              <a:ea typeface="Cambria Math"/>
                            </a:rPr>
                            <m:t>3</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925171" y="3352800"/>
                <a:ext cx="4448077" cy="618311"/>
              </a:xfrm>
              <a:prstGeom prst="rect">
                <a:avLst/>
              </a:prstGeom>
              <a:blipFill>
                <a:blip r:embed="rId3"/>
                <a:stretch>
                  <a:fillRect/>
                </a:stretch>
              </a:blipFill>
            </p:spPr>
            <p:txBody>
              <a:bodyPr/>
              <a:lstStyle/>
              <a:p>
                <a:r>
                  <a:rPr lang="en-US">
                    <a:noFill/>
                  </a:rPr>
                  <a:t> </a:t>
                </a:r>
              </a:p>
            </p:txBody>
          </p:sp>
        </mc:Fallback>
      </mc:AlternateContent>
      <p:grpSp>
        <p:nvGrpSpPr>
          <p:cNvPr id="15" name="Group 14"/>
          <p:cNvGrpSpPr/>
          <p:nvPr/>
        </p:nvGrpSpPr>
        <p:grpSpPr>
          <a:xfrm>
            <a:off x="5354171" y="3200400"/>
            <a:ext cx="3677752" cy="1346830"/>
            <a:chOff x="5410200" y="3352800"/>
            <a:chExt cx="3677752" cy="1346830"/>
          </a:xfrm>
        </p:grpSpPr>
        <p:sp>
          <p:nvSpPr>
            <p:cNvPr id="11" name="Oval 10"/>
            <p:cNvSpPr/>
            <p:nvPr/>
          </p:nvSpPr>
          <p:spPr>
            <a:xfrm>
              <a:off x="5410200" y="3352800"/>
              <a:ext cx="1019077" cy="914400"/>
            </a:xfrm>
            <a:prstGeom prst="ellipse">
              <a:avLst/>
            </a:prstGeom>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H="1" flipV="1">
              <a:off x="6429278" y="4038600"/>
              <a:ext cx="176260" cy="228600"/>
            </a:xfrm>
            <a:prstGeom prst="straightConnector1">
              <a:avLst/>
            </a:prstGeom>
            <a:ln>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15415" y="4176410"/>
              <a:ext cx="2572537" cy="523220"/>
            </a:xfrm>
            <a:prstGeom prst="rect">
              <a:avLst/>
            </a:prstGeom>
            <a:noFill/>
          </p:spPr>
          <p:txBody>
            <a:bodyPr wrap="square" rtlCol="0">
              <a:spAutoFit/>
            </a:bodyPr>
            <a:lstStyle/>
            <a:p>
              <a:r>
                <a:rPr lang="en-US" sz="1400" dirty="0">
                  <a:solidFill>
                    <a:schemeClr val="bg1">
                      <a:lumMod val="50000"/>
                    </a:schemeClr>
                  </a:solidFill>
                </a:rPr>
                <a:t>smallest increment of voltage that can be read = 0.00489 volts</a:t>
              </a:r>
            </a:p>
          </p:txBody>
        </p:sp>
      </p:grpSp>
      <p:sp>
        <p:nvSpPr>
          <p:cNvPr id="18" name="Rectangle 1"/>
          <p:cNvSpPr>
            <a:spLocks noChangeArrowheads="1"/>
          </p:cNvSpPr>
          <p:nvPr/>
        </p:nvSpPr>
        <p:spPr bwMode="auto">
          <a:xfrm>
            <a:off x="1474788" y="2803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400" b="1" i="0" u="none" strike="noStrike" cap="none" normalizeH="0" baseline="0">
                <a:ln>
                  <a:noFill/>
                </a:ln>
                <a:solidFill>
                  <a:srgbClr val="C00000"/>
                </a:solidFill>
                <a:effectLst/>
                <a:latin typeface="Arial" pitchFamily="34" charset="0"/>
                <a:ea typeface="Calibri" pitchFamily="34" charset="0"/>
                <a:cs typeface="Times New Roman" pitchFamily="18" charset="0"/>
              </a:rPr>
            </a:br>
            <a:endParaRPr kumimoji="0" lang="en-US" sz="9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9" name="TextBox 18"/>
              <p:cNvSpPr txBox="1"/>
              <p:nvPr/>
            </p:nvSpPr>
            <p:spPr>
              <a:xfrm>
                <a:off x="4086864" y="1824769"/>
                <a:ext cx="125938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solidFill>
                                <a:srgbClr val="C00000"/>
                              </a:solidFill>
                              <a:latin typeface="Cambria Math" panose="02040503050406030204" pitchFamily="18" charset="0"/>
                            </a:rPr>
                          </m:ctrlPr>
                        </m:sSupPr>
                        <m:e>
                          <m:d>
                            <m:dPr>
                              <m:ctrlPr>
                                <a:rPr lang="en-US" sz="1400" i="1" smtClean="0">
                                  <a:solidFill>
                                    <a:srgbClr val="C00000"/>
                                  </a:solidFill>
                                  <a:latin typeface="Cambria Math" panose="02040503050406030204" pitchFamily="18" charset="0"/>
                                </a:rPr>
                              </m:ctrlPr>
                            </m:dPr>
                            <m:e>
                              <m:r>
                                <a:rPr lang="en-US" sz="1400" b="0" i="1" smtClean="0">
                                  <a:solidFill>
                                    <a:srgbClr val="C00000"/>
                                  </a:solidFill>
                                  <a:latin typeface="Cambria Math"/>
                                </a:rPr>
                                <m:t>2</m:t>
                              </m:r>
                            </m:e>
                          </m:d>
                        </m:e>
                        <m:sup>
                          <m:r>
                            <a:rPr lang="en-US" sz="1400" b="0" i="1" smtClean="0">
                              <a:solidFill>
                                <a:srgbClr val="C00000"/>
                              </a:solidFill>
                              <a:latin typeface="Cambria Math"/>
                            </a:rPr>
                            <m:t>10</m:t>
                          </m:r>
                        </m:sup>
                      </m:sSup>
                      <m:r>
                        <a:rPr lang="en-US" sz="1400" b="0" i="1" smtClean="0">
                          <a:solidFill>
                            <a:srgbClr val="C00000"/>
                          </a:solidFill>
                          <a:latin typeface="Cambria Math"/>
                        </a:rPr>
                        <m:t>=1024</m:t>
                      </m:r>
                    </m:oMath>
                  </m:oMathPara>
                </a14:m>
                <a:endParaRPr lang="en-US" sz="1400"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086864" y="1824769"/>
                <a:ext cx="1259383" cy="307777"/>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604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7</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6003625"/>
              </p:ext>
            </p:extLst>
          </p:nvPr>
        </p:nvGraphicFramePr>
        <p:xfrm>
          <a:off x="609600" y="4508754"/>
          <a:ext cx="6195060" cy="2064131"/>
        </p:xfrm>
        <a:graphic>
          <a:graphicData uri="http://schemas.openxmlformats.org/drawingml/2006/table">
            <a:tbl>
              <a:tblPr firstRow="1" firstCol="1" bandRow="1">
                <a:tableStyleId>{5940675A-B579-460E-94D1-54222C63F5DA}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611630">
                  <a:extLst>
                    <a:ext uri="{9D8B030D-6E8A-4147-A177-3AD203B41FA5}">
                      <a16:colId xmlns:a16="http://schemas.microsoft.com/office/drawing/2014/main" val="20002"/>
                    </a:ext>
                  </a:extLst>
                </a:gridCol>
                <a:gridCol w="1611630">
                  <a:extLst>
                    <a:ext uri="{9D8B030D-6E8A-4147-A177-3AD203B41FA5}">
                      <a16:colId xmlns:a16="http://schemas.microsoft.com/office/drawing/2014/main" val="20003"/>
                    </a:ext>
                  </a:extLst>
                </a:gridCol>
              </a:tblGrid>
              <a:tr h="0">
                <a:tc rowSpan="2">
                  <a:txBody>
                    <a:bodyPr/>
                    <a:lstStyle/>
                    <a:p>
                      <a:pPr marL="0" marR="0" algn="ctr">
                        <a:lnSpc>
                          <a:spcPct val="115000"/>
                        </a:lnSpc>
                        <a:spcBef>
                          <a:spcPts val="0"/>
                        </a:spcBef>
                        <a:spcAft>
                          <a:spcPts val="0"/>
                        </a:spcAft>
                      </a:pPr>
                      <a:r>
                        <a:rPr lang="en-US" sz="1100" b="1" dirty="0">
                          <a:solidFill>
                            <a:srgbClr val="0070C0"/>
                          </a:solidFill>
                          <a:effectLst/>
                        </a:rPr>
                        <a:t>data point from plot above</a:t>
                      </a:r>
                      <a:endParaRPr lang="en-US" sz="1100" b="1" dirty="0">
                        <a:solidFill>
                          <a:srgbClr val="0070C0"/>
                        </a:solidFill>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b="1" dirty="0">
                          <a:solidFill>
                            <a:srgbClr val="0070C0"/>
                          </a:solidFill>
                          <a:effectLst/>
                        </a:rPr>
                        <a:t>If a digital pin  is used</a:t>
                      </a:r>
                    </a:p>
                    <a:p>
                      <a:pPr marL="0" marR="0" algn="ctr">
                        <a:lnSpc>
                          <a:spcPct val="115000"/>
                        </a:lnSpc>
                        <a:spcBef>
                          <a:spcPts val="0"/>
                        </a:spcBef>
                        <a:spcAft>
                          <a:spcPts val="0"/>
                        </a:spcAft>
                      </a:pPr>
                      <a:r>
                        <a:rPr lang="en-US" sz="1100" b="1" dirty="0">
                          <a:solidFill>
                            <a:srgbClr val="0070C0"/>
                          </a:solidFill>
                          <a:effectLst/>
                        </a:rPr>
                        <a:t>to sample voltage</a:t>
                      </a:r>
                      <a:endParaRPr lang="en-US" sz="1100" b="1" dirty="0">
                        <a:solidFill>
                          <a:srgbClr val="0070C0"/>
                        </a:solidFill>
                        <a:effectLst/>
                        <a:latin typeface="Calibri"/>
                        <a:ea typeface="Calibri"/>
                        <a:cs typeface="Times New Roman"/>
                      </a:endParaRPr>
                    </a:p>
                  </a:txBody>
                  <a:tcPr marL="68580" marR="68580" marT="0" marB="0" anchor="ctr"/>
                </a:tc>
                <a:tc gridSpan="2">
                  <a:txBody>
                    <a:bodyPr/>
                    <a:lstStyle/>
                    <a:p>
                      <a:pPr marL="0" marR="0" algn="ctr">
                        <a:lnSpc>
                          <a:spcPct val="115000"/>
                        </a:lnSpc>
                        <a:spcBef>
                          <a:spcPts val="0"/>
                        </a:spcBef>
                        <a:spcAft>
                          <a:spcPts val="0"/>
                        </a:spcAft>
                      </a:pPr>
                      <a:r>
                        <a:rPr lang="en-US" sz="1100" b="1" dirty="0">
                          <a:solidFill>
                            <a:srgbClr val="0070C0"/>
                          </a:solidFill>
                          <a:effectLst/>
                        </a:rPr>
                        <a:t>if</a:t>
                      </a:r>
                      <a:r>
                        <a:rPr lang="en-US" sz="1100" b="1" dirty="0">
                          <a:effectLst/>
                        </a:rPr>
                        <a:t> </a:t>
                      </a:r>
                      <a:r>
                        <a:rPr lang="en-US" sz="1100" b="1" dirty="0">
                          <a:solidFill>
                            <a:srgbClr val="0070C0"/>
                          </a:solidFill>
                          <a:effectLst/>
                        </a:rPr>
                        <a:t>an analog pin  is used</a:t>
                      </a:r>
                    </a:p>
                    <a:p>
                      <a:pPr marL="0" marR="0" algn="ctr">
                        <a:lnSpc>
                          <a:spcPct val="115000"/>
                        </a:lnSpc>
                        <a:spcBef>
                          <a:spcPts val="0"/>
                        </a:spcBef>
                        <a:spcAft>
                          <a:spcPts val="0"/>
                        </a:spcAft>
                      </a:pPr>
                      <a:r>
                        <a:rPr lang="en-US" sz="1100" b="1" dirty="0">
                          <a:solidFill>
                            <a:srgbClr val="0070C0"/>
                          </a:solidFill>
                          <a:effectLst/>
                        </a:rPr>
                        <a:t>to sample voltage</a:t>
                      </a:r>
                      <a:endParaRPr lang="en-US" sz="1100" b="1" dirty="0">
                        <a:solidFill>
                          <a:srgbClr val="0070C0"/>
                        </a:solidFill>
                        <a:effectLst/>
                        <a:latin typeface="Calibri"/>
                        <a:ea typeface="Calibri"/>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100" dirty="0">
                          <a:effectLst/>
                        </a:rPr>
                        <a:t>output of</a:t>
                      </a:r>
                    </a:p>
                    <a:p>
                      <a:pPr marL="0" marR="0" algn="ctr">
                        <a:lnSpc>
                          <a:spcPct val="115000"/>
                        </a:lnSpc>
                        <a:spcBef>
                          <a:spcPts val="0"/>
                        </a:spcBef>
                        <a:spcAft>
                          <a:spcPts val="0"/>
                        </a:spcAft>
                      </a:pPr>
                      <a:r>
                        <a:rPr lang="en-US" sz="1100" b="1" dirty="0">
                          <a:solidFill>
                            <a:schemeClr val="accent6">
                              <a:lumMod val="75000"/>
                            </a:schemeClr>
                          </a:solidFill>
                          <a:effectLst/>
                        </a:rPr>
                        <a:t>digitalRead</a:t>
                      </a:r>
                      <a:r>
                        <a:rPr lang="en-US" sz="1100" dirty="0">
                          <a:effectLst/>
                        </a:rPr>
                        <a:t>()</a:t>
                      </a: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hypothetical </a:t>
                      </a:r>
                      <a:r>
                        <a:rPr lang="en-US" sz="1100" b="1" dirty="0">
                          <a:solidFill>
                            <a:schemeClr val="accent6">
                              <a:lumMod val="75000"/>
                            </a:schemeClr>
                          </a:solidFill>
                          <a:effectLst/>
                        </a:rPr>
                        <a:t>analogRead</a:t>
                      </a:r>
                      <a:r>
                        <a:rPr lang="en-US" sz="1100" dirty="0">
                          <a:effectLst/>
                        </a:rPr>
                        <a:t>()</a:t>
                      </a:r>
                    </a:p>
                    <a:p>
                      <a:pPr marL="0" marR="0" algn="ctr">
                        <a:lnSpc>
                          <a:spcPct val="115000"/>
                        </a:lnSpc>
                        <a:spcBef>
                          <a:spcPts val="0"/>
                        </a:spcBef>
                        <a:spcAft>
                          <a:spcPts val="0"/>
                        </a:spcAft>
                      </a:pPr>
                      <a:r>
                        <a:rPr lang="en-US" sz="1100" dirty="0">
                          <a:effectLst/>
                        </a:rPr>
                        <a:t>output</a:t>
                      </a: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effectLst/>
                        </a:rPr>
                        <a:t>voltage computed from</a:t>
                      </a:r>
                    </a:p>
                    <a:p>
                      <a:pPr marL="0" marR="0" algn="ctr">
                        <a:lnSpc>
                          <a:spcPct val="115000"/>
                        </a:lnSpc>
                        <a:spcBef>
                          <a:spcPts val="0"/>
                        </a:spcBef>
                        <a:spcAft>
                          <a:spcPts val="0"/>
                        </a:spcAft>
                      </a:pPr>
                      <a:r>
                        <a:rPr lang="en-US" sz="1100" b="1" dirty="0">
                          <a:solidFill>
                            <a:schemeClr val="accent6">
                              <a:lumMod val="75000"/>
                            </a:schemeClr>
                          </a:solidFill>
                          <a:effectLst/>
                        </a:rPr>
                        <a:t>analogRead</a:t>
                      </a:r>
                      <a:r>
                        <a:rPr lang="en-US" sz="1100" dirty="0">
                          <a:effectLst/>
                        </a:rPr>
                        <a:t>() output</a:t>
                      </a:r>
                      <a:endParaRPr lang="en-US" sz="1100" dirty="0">
                        <a:effectLst/>
                        <a:latin typeface="+mn-lt"/>
                        <a:ea typeface="Calibri"/>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br>
                        <a:rPr lang="en-US" sz="1100" dirty="0">
                          <a:effectLst/>
                        </a:rPr>
                      </a:b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endParaRPr>
                    </a:p>
                  </a:txBody>
                  <a:tcPr marL="68580" marR="68580" marT="0" marB="0" anchor="ct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br>
                        <a:rPr lang="en-US" sz="1100" dirty="0">
                          <a:effectLst/>
                        </a:rPr>
                      </a:b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100" dirty="0">
                          <a:effectLst/>
                        </a:rPr>
                        <a:t> </a:t>
                      </a:r>
                      <a:br>
                        <a:rPr lang="en-US" sz="1100" dirty="0">
                          <a:effectLst/>
                        </a:rPr>
                      </a:b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pSp>
        <p:nvGrpSpPr>
          <p:cNvPr id="8" name="Group 7"/>
          <p:cNvGrpSpPr/>
          <p:nvPr/>
        </p:nvGrpSpPr>
        <p:grpSpPr>
          <a:xfrm>
            <a:off x="457200" y="1563399"/>
            <a:ext cx="5522682" cy="2780001"/>
            <a:chOff x="420918" y="3352800"/>
            <a:chExt cx="5522682" cy="2780001"/>
          </a:xfrm>
        </p:grpSpPr>
        <p:cxnSp>
          <p:nvCxnSpPr>
            <p:cNvPr id="9" name="Straight Arrow Connector 8"/>
            <p:cNvCxnSpPr/>
            <p:nvPr/>
          </p:nvCxnSpPr>
          <p:spPr>
            <a:xfrm flipH="1" flipV="1">
              <a:off x="988741" y="3352800"/>
              <a:ext cx="1859" cy="2259418"/>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90600" y="5612215"/>
              <a:ext cx="4953000" cy="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0156" y="5825024"/>
              <a:ext cx="1566583" cy="307777"/>
            </a:xfrm>
            <a:prstGeom prst="rect">
              <a:avLst/>
            </a:prstGeom>
            <a:noFill/>
          </p:spPr>
          <p:txBody>
            <a:bodyPr wrap="none" rtlCol="0">
              <a:spAutoFit/>
            </a:bodyPr>
            <a:lstStyle/>
            <a:p>
              <a:r>
                <a:rPr lang="en-US" sz="1400" dirty="0">
                  <a:solidFill>
                    <a:schemeClr val="bg1">
                      <a:lumMod val="50000"/>
                    </a:schemeClr>
                  </a:solidFill>
                </a:rPr>
                <a:t>time (milliseconds)</a:t>
              </a:r>
            </a:p>
          </p:txBody>
        </p:sp>
        <p:sp>
          <p:nvSpPr>
            <p:cNvPr id="12" name="TextBox 11"/>
            <p:cNvSpPr txBox="1"/>
            <p:nvPr/>
          </p:nvSpPr>
          <p:spPr>
            <a:xfrm rot="16200000">
              <a:off x="89193" y="4423631"/>
              <a:ext cx="971228" cy="307777"/>
            </a:xfrm>
            <a:prstGeom prst="rect">
              <a:avLst/>
            </a:prstGeom>
            <a:noFill/>
          </p:spPr>
          <p:txBody>
            <a:bodyPr wrap="none" rtlCol="0">
              <a:spAutoFit/>
            </a:bodyPr>
            <a:lstStyle/>
            <a:p>
              <a:pPr algn="ctr"/>
              <a:r>
                <a:rPr lang="en-US" sz="1400" dirty="0">
                  <a:solidFill>
                    <a:schemeClr val="bg1">
                      <a:lumMod val="50000"/>
                    </a:schemeClr>
                  </a:solidFill>
                </a:rPr>
                <a:t>voltage (V)</a:t>
              </a:r>
            </a:p>
          </p:txBody>
        </p:sp>
        <p:cxnSp>
          <p:nvCxnSpPr>
            <p:cNvPr id="13" name="Straight Connector 12"/>
            <p:cNvCxnSpPr/>
            <p:nvPr/>
          </p:nvCxnSpPr>
          <p:spPr>
            <a:xfrm flipH="1">
              <a:off x="1001422" y="5249559"/>
              <a:ext cx="3458648"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2870" y="5612669"/>
              <a:ext cx="3587200" cy="276999"/>
            </a:xfrm>
            <a:prstGeom prst="rect">
              <a:avLst/>
            </a:prstGeom>
            <a:noFill/>
          </p:spPr>
          <p:txBody>
            <a:bodyPr wrap="none" rtlCol="0">
              <a:spAutoFit/>
            </a:bodyPr>
            <a:lstStyle/>
            <a:p>
              <a:pPr defTabSz="365760"/>
              <a:r>
                <a:rPr lang="en-US" sz="1200" dirty="0"/>
                <a:t>0	1	2	3	4	5	6	7	8	9</a:t>
              </a:r>
            </a:p>
          </p:txBody>
        </p:sp>
        <p:sp>
          <p:nvSpPr>
            <p:cNvPr id="15" name="TextBox 14"/>
            <p:cNvSpPr txBox="1"/>
            <p:nvPr/>
          </p:nvSpPr>
          <p:spPr>
            <a:xfrm>
              <a:off x="688876" y="3623194"/>
              <a:ext cx="263214" cy="2123658"/>
            </a:xfrm>
            <a:prstGeom prst="rect">
              <a:avLst/>
            </a:prstGeom>
            <a:noFill/>
          </p:spPr>
          <p:txBody>
            <a:bodyPr wrap="none" rtlCol="0">
              <a:spAutoFit/>
            </a:bodyPr>
            <a:lstStyle/>
            <a:p>
              <a:r>
                <a:rPr lang="en-US" sz="1200" dirty="0"/>
                <a:t>5</a:t>
              </a:r>
            </a:p>
            <a:p>
              <a:endParaRPr lang="en-US" sz="1200" dirty="0"/>
            </a:p>
            <a:p>
              <a:r>
                <a:rPr lang="en-US" sz="1200" dirty="0"/>
                <a:t>4</a:t>
              </a:r>
            </a:p>
            <a:p>
              <a:endParaRPr lang="en-US" sz="1200" dirty="0"/>
            </a:p>
            <a:p>
              <a:r>
                <a:rPr lang="en-US" sz="1200" dirty="0"/>
                <a:t>3</a:t>
              </a:r>
            </a:p>
            <a:p>
              <a:endParaRPr lang="en-US" sz="1200" dirty="0"/>
            </a:p>
            <a:p>
              <a:r>
                <a:rPr lang="en-US" sz="1200" dirty="0"/>
                <a:t>2</a:t>
              </a:r>
            </a:p>
            <a:p>
              <a:endParaRPr lang="en-US" sz="1200" dirty="0"/>
            </a:p>
            <a:p>
              <a:r>
                <a:rPr lang="en-US" sz="1200" dirty="0"/>
                <a:t>1</a:t>
              </a:r>
            </a:p>
            <a:p>
              <a:endParaRPr lang="en-US" sz="1200" dirty="0"/>
            </a:p>
            <a:p>
              <a:r>
                <a:rPr lang="en-US" sz="1200" dirty="0"/>
                <a:t>0</a:t>
              </a:r>
            </a:p>
          </p:txBody>
        </p:sp>
        <p:cxnSp>
          <p:nvCxnSpPr>
            <p:cNvPr id="16" name="Straight Connector 15"/>
            <p:cNvCxnSpPr/>
            <p:nvPr/>
          </p:nvCxnSpPr>
          <p:spPr>
            <a:xfrm flipH="1">
              <a:off x="990601" y="4876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90601" y="4495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990601" y="4114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90601" y="3733800"/>
              <a:ext cx="346946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66837" y="3623194"/>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28438" y="361857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02004"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60702"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26834"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85532"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59098" y="362043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23370" y="3618570"/>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96936" y="3627023"/>
              <a:ext cx="0" cy="19894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26882" y="3074108"/>
            <a:ext cx="7671744" cy="744536"/>
            <a:chOff x="990600" y="4863509"/>
            <a:chExt cx="7671744" cy="744536"/>
          </a:xfrm>
        </p:grpSpPr>
        <p:cxnSp>
          <p:nvCxnSpPr>
            <p:cNvPr id="30" name="Straight Connector 29"/>
            <p:cNvCxnSpPr/>
            <p:nvPr/>
          </p:nvCxnSpPr>
          <p:spPr>
            <a:xfrm flipV="1">
              <a:off x="990600" y="4863509"/>
              <a:ext cx="6248400" cy="13292"/>
            </a:xfrm>
            <a:prstGeom prst="line">
              <a:avLst/>
            </a:prstGeom>
            <a:ln w="25400">
              <a:solidFill>
                <a:srgbClr val="3A8B2D"/>
              </a:solidFill>
              <a:prstDash val="sys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19962" y="5029200"/>
              <a:ext cx="2830005"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returns LOW or 0</a:t>
              </a:r>
              <a:endParaRPr lang="en-US" sz="1400" dirty="0"/>
            </a:p>
          </p:txBody>
        </p:sp>
        <p:sp>
          <p:nvSpPr>
            <p:cNvPr id="32" name="Rectangle 31"/>
            <p:cNvSpPr/>
            <p:nvPr/>
          </p:nvSpPr>
          <p:spPr>
            <a:xfrm>
              <a:off x="1001422" y="4876801"/>
              <a:ext cx="7660922" cy="731244"/>
            </a:xfrm>
            <a:prstGeom prst="rect">
              <a:avLst/>
            </a:prstGeom>
            <a:solidFill>
              <a:srgbClr val="00B05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p:cNvGrpSpPr/>
          <p:nvPr/>
        </p:nvGrpSpPr>
        <p:grpSpPr>
          <a:xfrm>
            <a:off x="1043280" y="2721372"/>
            <a:ext cx="7655346" cy="352736"/>
            <a:chOff x="1006998" y="4510773"/>
            <a:chExt cx="7655346" cy="352736"/>
          </a:xfrm>
        </p:grpSpPr>
        <p:sp>
          <p:nvSpPr>
            <p:cNvPr id="34" name="Rectangle 33"/>
            <p:cNvSpPr/>
            <p:nvPr/>
          </p:nvSpPr>
          <p:spPr>
            <a:xfrm>
              <a:off x="4515824" y="4540251"/>
              <a:ext cx="4146520"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may return a value of HIGH or LOW</a:t>
              </a:r>
              <a:endParaRPr lang="en-US" sz="1400" dirty="0"/>
            </a:p>
          </p:txBody>
        </p:sp>
        <p:sp>
          <p:nvSpPr>
            <p:cNvPr id="35" name="Rectangle 34"/>
            <p:cNvSpPr/>
            <p:nvPr/>
          </p:nvSpPr>
          <p:spPr>
            <a:xfrm>
              <a:off x="1006998" y="4510773"/>
              <a:ext cx="7655346" cy="352736"/>
            </a:xfrm>
            <a:prstGeom prst="rect">
              <a:avLst/>
            </a:prstGeom>
            <a:solidFill>
              <a:srgbClr val="FF000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p:cNvGrpSpPr/>
          <p:nvPr/>
        </p:nvGrpSpPr>
        <p:grpSpPr>
          <a:xfrm>
            <a:off x="1025023" y="1975156"/>
            <a:ext cx="7673603" cy="731244"/>
            <a:chOff x="988741" y="3764557"/>
            <a:chExt cx="7673603" cy="731244"/>
          </a:xfrm>
        </p:grpSpPr>
        <p:cxnSp>
          <p:nvCxnSpPr>
            <p:cNvPr id="37" name="Straight Connector 36"/>
            <p:cNvCxnSpPr/>
            <p:nvPr/>
          </p:nvCxnSpPr>
          <p:spPr>
            <a:xfrm flipV="1">
              <a:off x="988741" y="4482509"/>
              <a:ext cx="6250259" cy="13292"/>
            </a:xfrm>
            <a:prstGeom prst="line">
              <a:avLst/>
            </a:prstGeom>
            <a:ln w="25400">
              <a:solidFill>
                <a:srgbClr val="3A8B2D"/>
              </a:solidFill>
              <a:prstDash val="sys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18102" y="4038600"/>
              <a:ext cx="2864759" cy="307777"/>
            </a:xfrm>
            <a:prstGeom prst="rect">
              <a:avLst/>
            </a:prstGeom>
          </p:spPr>
          <p:txBody>
            <a:bodyPr wrap="none">
              <a:spAutoFit/>
            </a:bodyPr>
            <a:lstStyle/>
            <a:p>
              <a:r>
                <a:rPr lang="en-US" sz="1400" b="1" dirty="0">
                  <a:solidFill>
                    <a:schemeClr val="accent6"/>
                  </a:solidFill>
                  <a:latin typeface="Courier New" pitchFamily="49" charset="0"/>
                  <a:cs typeface="Courier New" pitchFamily="49" charset="0"/>
                </a:rPr>
                <a:t>digitalRead</a:t>
              </a:r>
              <a:r>
                <a:rPr lang="en-US" sz="1400" dirty="0">
                  <a:latin typeface="Courier New" pitchFamily="49" charset="0"/>
                  <a:cs typeface="Courier New" pitchFamily="49" charset="0"/>
                </a:rPr>
                <a:t>()</a:t>
              </a:r>
              <a:r>
                <a:rPr lang="en-US" sz="1400" dirty="0">
                  <a:solidFill>
                    <a:schemeClr val="bg1">
                      <a:lumMod val="50000"/>
                    </a:schemeClr>
                  </a:solidFill>
                </a:rPr>
                <a:t>returns HIGH or 1</a:t>
              </a:r>
              <a:endParaRPr lang="en-US" sz="1400" dirty="0"/>
            </a:p>
          </p:txBody>
        </p:sp>
        <p:sp>
          <p:nvSpPr>
            <p:cNvPr id="39" name="Rectangle 38"/>
            <p:cNvSpPr/>
            <p:nvPr/>
          </p:nvSpPr>
          <p:spPr>
            <a:xfrm>
              <a:off x="993988" y="3764557"/>
              <a:ext cx="7668356" cy="731244"/>
            </a:xfrm>
            <a:prstGeom prst="rect">
              <a:avLst/>
            </a:prstGeom>
            <a:solidFill>
              <a:srgbClr val="0070C0">
                <a:alpha val="10000"/>
              </a:srgbClr>
            </a:solidFill>
            <a:ln>
              <a:no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Freeform 39"/>
          <p:cNvSpPr/>
          <p:nvPr/>
        </p:nvSpPr>
        <p:spPr>
          <a:xfrm>
            <a:off x="1203443" y="2134585"/>
            <a:ext cx="3137210" cy="1465769"/>
          </a:xfrm>
          <a:custGeom>
            <a:avLst/>
            <a:gdLst>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799063 w 2936488"/>
              <a:gd name="connsiteY13" fmla="*/ 933908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880839 w 2936488"/>
              <a:gd name="connsiteY13" fmla="*/ 956211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 name="connsiteX0" fmla="*/ 0 w 2936488"/>
              <a:gd name="connsiteY0" fmla="*/ 1238708 h 1238708"/>
              <a:gd name="connsiteX1" fmla="*/ 185854 w 2936488"/>
              <a:gd name="connsiteY1" fmla="*/ 1179235 h 1238708"/>
              <a:gd name="connsiteX2" fmla="*/ 297366 w 2936488"/>
              <a:gd name="connsiteY2" fmla="*/ 985947 h 1238708"/>
              <a:gd name="connsiteX3" fmla="*/ 386576 w 2936488"/>
              <a:gd name="connsiteY3" fmla="*/ 785225 h 1238708"/>
              <a:gd name="connsiteX4" fmla="*/ 460917 w 2936488"/>
              <a:gd name="connsiteY4" fmla="*/ 472991 h 1238708"/>
              <a:gd name="connsiteX5" fmla="*/ 535259 w 2936488"/>
              <a:gd name="connsiteY5" fmla="*/ 220230 h 1238708"/>
              <a:gd name="connsiteX6" fmla="*/ 750849 w 2936488"/>
              <a:gd name="connsiteY6" fmla="*/ 26942 h 1238708"/>
              <a:gd name="connsiteX7" fmla="*/ 959005 w 2936488"/>
              <a:gd name="connsiteY7" fmla="*/ 4640 h 1238708"/>
              <a:gd name="connsiteX8" fmla="*/ 1077951 w 2936488"/>
              <a:gd name="connsiteY8" fmla="*/ 56679 h 1238708"/>
              <a:gd name="connsiteX9" fmla="*/ 1234068 w 2936488"/>
              <a:gd name="connsiteY9" fmla="*/ 212796 h 1238708"/>
              <a:gd name="connsiteX10" fmla="*/ 1375317 w 2936488"/>
              <a:gd name="connsiteY10" fmla="*/ 472991 h 1238708"/>
              <a:gd name="connsiteX11" fmla="*/ 1516566 w 2936488"/>
              <a:gd name="connsiteY11" fmla="*/ 792659 h 1238708"/>
              <a:gd name="connsiteX12" fmla="*/ 1605776 w 2936488"/>
              <a:gd name="connsiteY12" fmla="*/ 926474 h 1238708"/>
              <a:gd name="connsiteX13" fmla="*/ 1888273 w 2936488"/>
              <a:gd name="connsiteY13" fmla="*/ 1015684 h 1238708"/>
              <a:gd name="connsiteX14" fmla="*/ 2081561 w 2936488"/>
              <a:gd name="connsiteY14" fmla="*/ 859567 h 1238708"/>
              <a:gd name="connsiteX15" fmla="*/ 2222810 w 2936488"/>
              <a:gd name="connsiteY15" fmla="*/ 599372 h 1238708"/>
              <a:gd name="connsiteX16" fmla="*/ 2349190 w 2936488"/>
              <a:gd name="connsiteY16" fmla="*/ 316874 h 1238708"/>
              <a:gd name="connsiteX17" fmla="*/ 2549912 w 2936488"/>
              <a:gd name="connsiteY17" fmla="*/ 145889 h 1238708"/>
              <a:gd name="connsiteX18" fmla="*/ 2817541 w 2936488"/>
              <a:gd name="connsiteY18" fmla="*/ 108718 h 1238708"/>
              <a:gd name="connsiteX19" fmla="*/ 2936488 w 2936488"/>
              <a:gd name="connsiteY19" fmla="*/ 153323 h 1238708"/>
              <a:gd name="connsiteX0" fmla="*/ 0 w 2936488"/>
              <a:gd name="connsiteY0" fmla="*/ 1378841 h 1378841"/>
              <a:gd name="connsiteX1" fmla="*/ 185854 w 2936488"/>
              <a:gd name="connsiteY1" fmla="*/ 1319368 h 1378841"/>
              <a:gd name="connsiteX2" fmla="*/ 297366 w 2936488"/>
              <a:gd name="connsiteY2" fmla="*/ 1126080 h 1378841"/>
              <a:gd name="connsiteX3" fmla="*/ 386576 w 2936488"/>
              <a:gd name="connsiteY3" fmla="*/ 925358 h 1378841"/>
              <a:gd name="connsiteX4" fmla="*/ 460917 w 2936488"/>
              <a:gd name="connsiteY4" fmla="*/ 613124 h 1378841"/>
              <a:gd name="connsiteX5" fmla="*/ 535259 w 2936488"/>
              <a:gd name="connsiteY5" fmla="*/ 360363 h 1378841"/>
              <a:gd name="connsiteX6" fmla="*/ 750849 w 2936488"/>
              <a:gd name="connsiteY6" fmla="*/ 167075 h 1378841"/>
              <a:gd name="connsiteX7" fmla="*/ 959005 w 2936488"/>
              <a:gd name="connsiteY7" fmla="*/ 144773 h 1378841"/>
              <a:gd name="connsiteX8" fmla="*/ 1077951 w 2936488"/>
              <a:gd name="connsiteY8" fmla="*/ 196812 h 1378841"/>
              <a:gd name="connsiteX9" fmla="*/ 1234068 w 2936488"/>
              <a:gd name="connsiteY9" fmla="*/ 352929 h 1378841"/>
              <a:gd name="connsiteX10" fmla="*/ 1375317 w 2936488"/>
              <a:gd name="connsiteY10" fmla="*/ 613124 h 1378841"/>
              <a:gd name="connsiteX11" fmla="*/ 1516566 w 2936488"/>
              <a:gd name="connsiteY11" fmla="*/ 932792 h 1378841"/>
              <a:gd name="connsiteX12" fmla="*/ 1605776 w 2936488"/>
              <a:gd name="connsiteY12" fmla="*/ 1066607 h 1378841"/>
              <a:gd name="connsiteX13" fmla="*/ 1888273 w 2936488"/>
              <a:gd name="connsiteY13" fmla="*/ 1155817 h 1378841"/>
              <a:gd name="connsiteX14" fmla="*/ 2081561 w 2936488"/>
              <a:gd name="connsiteY14" fmla="*/ 999700 h 1378841"/>
              <a:gd name="connsiteX15" fmla="*/ 2222810 w 2936488"/>
              <a:gd name="connsiteY15" fmla="*/ 739505 h 1378841"/>
              <a:gd name="connsiteX16" fmla="*/ 2349190 w 2936488"/>
              <a:gd name="connsiteY16" fmla="*/ 457007 h 1378841"/>
              <a:gd name="connsiteX17" fmla="*/ 2572214 w 2936488"/>
              <a:gd name="connsiteY17" fmla="*/ 3524 h 1378841"/>
              <a:gd name="connsiteX18" fmla="*/ 2817541 w 2936488"/>
              <a:gd name="connsiteY18" fmla="*/ 248851 h 1378841"/>
              <a:gd name="connsiteX19" fmla="*/ 2936488 w 2936488"/>
              <a:gd name="connsiteY19" fmla="*/ 293456 h 1378841"/>
              <a:gd name="connsiteX0" fmla="*/ 0 w 2983862"/>
              <a:gd name="connsiteY0" fmla="*/ 1471551 h 1471551"/>
              <a:gd name="connsiteX1" fmla="*/ 185854 w 2983862"/>
              <a:gd name="connsiteY1" fmla="*/ 1412078 h 1471551"/>
              <a:gd name="connsiteX2" fmla="*/ 297366 w 2983862"/>
              <a:gd name="connsiteY2" fmla="*/ 1218790 h 1471551"/>
              <a:gd name="connsiteX3" fmla="*/ 386576 w 2983862"/>
              <a:gd name="connsiteY3" fmla="*/ 1018068 h 1471551"/>
              <a:gd name="connsiteX4" fmla="*/ 460917 w 2983862"/>
              <a:gd name="connsiteY4" fmla="*/ 705834 h 1471551"/>
              <a:gd name="connsiteX5" fmla="*/ 535259 w 2983862"/>
              <a:gd name="connsiteY5" fmla="*/ 453073 h 1471551"/>
              <a:gd name="connsiteX6" fmla="*/ 750849 w 2983862"/>
              <a:gd name="connsiteY6" fmla="*/ 259785 h 1471551"/>
              <a:gd name="connsiteX7" fmla="*/ 959005 w 2983862"/>
              <a:gd name="connsiteY7" fmla="*/ 237483 h 1471551"/>
              <a:gd name="connsiteX8" fmla="*/ 1077951 w 2983862"/>
              <a:gd name="connsiteY8" fmla="*/ 289522 h 1471551"/>
              <a:gd name="connsiteX9" fmla="*/ 1234068 w 2983862"/>
              <a:gd name="connsiteY9" fmla="*/ 445639 h 1471551"/>
              <a:gd name="connsiteX10" fmla="*/ 1375317 w 2983862"/>
              <a:gd name="connsiteY10" fmla="*/ 705834 h 1471551"/>
              <a:gd name="connsiteX11" fmla="*/ 1516566 w 2983862"/>
              <a:gd name="connsiteY11" fmla="*/ 1025502 h 1471551"/>
              <a:gd name="connsiteX12" fmla="*/ 1605776 w 2983862"/>
              <a:gd name="connsiteY12" fmla="*/ 1159317 h 1471551"/>
              <a:gd name="connsiteX13" fmla="*/ 1888273 w 2983862"/>
              <a:gd name="connsiteY13" fmla="*/ 1248527 h 1471551"/>
              <a:gd name="connsiteX14" fmla="*/ 2081561 w 2983862"/>
              <a:gd name="connsiteY14" fmla="*/ 1092410 h 1471551"/>
              <a:gd name="connsiteX15" fmla="*/ 2222810 w 2983862"/>
              <a:gd name="connsiteY15" fmla="*/ 832215 h 1471551"/>
              <a:gd name="connsiteX16" fmla="*/ 2349190 w 2983862"/>
              <a:gd name="connsiteY16" fmla="*/ 549717 h 1471551"/>
              <a:gd name="connsiteX17" fmla="*/ 2572214 w 2983862"/>
              <a:gd name="connsiteY17" fmla="*/ 96234 h 1471551"/>
              <a:gd name="connsiteX18" fmla="*/ 2966224 w 2983862"/>
              <a:gd name="connsiteY18" fmla="*/ 21892 h 1471551"/>
              <a:gd name="connsiteX19" fmla="*/ 2936488 w 2983862"/>
              <a:gd name="connsiteY19" fmla="*/ 386166 h 1471551"/>
              <a:gd name="connsiteX0" fmla="*/ 0 w 3137210"/>
              <a:gd name="connsiteY0" fmla="*/ 1459526 h 1459526"/>
              <a:gd name="connsiteX1" fmla="*/ 185854 w 3137210"/>
              <a:gd name="connsiteY1" fmla="*/ 1400053 h 1459526"/>
              <a:gd name="connsiteX2" fmla="*/ 297366 w 3137210"/>
              <a:gd name="connsiteY2" fmla="*/ 1206765 h 1459526"/>
              <a:gd name="connsiteX3" fmla="*/ 386576 w 3137210"/>
              <a:gd name="connsiteY3" fmla="*/ 1006043 h 1459526"/>
              <a:gd name="connsiteX4" fmla="*/ 460917 w 3137210"/>
              <a:gd name="connsiteY4" fmla="*/ 693809 h 1459526"/>
              <a:gd name="connsiteX5" fmla="*/ 535259 w 3137210"/>
              <a:gd name="connsiteY5" fmla="*/ 441048 h 1459526"/>
              <a:gd name="connsiteX6" fmla="*/ 750849 w 3137210"/>
              <a:gd name="connsiteY6" fmla="*/ 247760 h 1459526"/>
              <a:gd name="connsiteX7" fmla="*/ 959005 w 3137210"/>
              <a:gd name="connsiteY7" fmla="*/ 225458 h 1459526"/>
              <a:gd name="connsiteX8" fmla="*/ 1077951 w 3137210"/>
              <a:gd name="connsiteY8" fmla="*/ 277497 h 1459526"/>
              <a:gd name="connsiteX9" fmla="*/ 1234068 w 3137210"/>
              <a:gd name="connsiteY9" fmla="*/ 433614 h 1459526"/>
              <a:gd name="connsiteX10" fmla="*/ 1375317 w 3137210"/>
              <a:gd name="connsiteY10" fmla="*/ 693809 h 1459526"/>
              <a:gd name="connsiteX11" fmla="*/ 1516566 w 3137210"/>
              <a:gd name="connsiteY11" fmla="*/ 1013477 h 1459526"/>
              <a:gd name="connsiteX12" fmla="*/ 1605776 w 3137210"/>
              <a:gd name="connsiteY12" fmla="*/ 1147292 h 1459526"/>
              <a:gd name="connsiteX13" fmla="*/ 1888273 w 3137210"/>
              <a:gd name="connsiteY13" fmla="*/ 1236502 h 1459526"/>
              <a:gd name="connsiteX14" fmla="*/ 2081561 w 3137210"/>
              <a:gd name="connsiteY14" fmla="*/ 1080385 h 1459526"/>
              <a:gd name="connsiteX15" fmla="*/ 2222810 w 3137210"/>
              <a:gd name="connsiteY15" fmla="*/ 820190 h 1459526"/>
              <a:gd name="connsiteX16" fmla="*/ 2349190 w 3137210"/>
              <a:gd name="connsiteY16" fmla="*/ 537692 h 1459526"/>
              <a:gd name="connsiteX17" fmla="*/ 2572214 w 3137210"/>
              <a:gd name="connsiteY17" fmla="*/ 84209 h 1459526"/>
              <a:gd name="connsiteX18" fmla="*/ 2966224 w 3137210"/>
              <a:gd name="connsiteY18" fmla="*/ 9867 h 1459526"/>
              <a:gd name="connsiteX19" fmla="*/ 3137210 w 3137210"/>
              <a:gd name="connsiteY19" fmla="*/ 210590 h 1459526"/>
              <a:gd name="connsiteX0" fmla="*/ 0 w 3137210"/>
              <a:gd name="connsiteY0" fmla="*/ 1465769 h 1465769"/>
              <a:gd name="connsiteX1" fmla="*/ 185854 w 3137210"/>
              <a:gd name="connsiteY1" fmla="*/ 1406296 h 1465769"/>
              <a:gd name="connsiteX2" fmla="*/ 297366 w 3137210"/>
              <a:gd name="connsiteY2" fmla="*/ 1213008 h 1465769"/>
              <a:gd name="connsiteX3" fmla="*/ 386576 w 3137210"/>
              <a:gd name="connsiteY3" fmla="*/ 1012286 h 1465769"/>
              <a:gd name="connsiteX4" fmla="*/ 460917 w 3137210"/>
              <a:gd name="connsiteY4" fmla="*/ 700052 h 1465769"/>
              <a:gd name="connsiteX5" fmla="*/ 535259 w 3137210"/>
              <a:gd name="connsiteY5" fmla="*/ 447291 h 1465769"/>
              <a:gd name="connsiteX6" fmla="*/ 750849 w 3137210"/>
              <a:gd name="connsiteY6" fmla="*/ 254003 h 1465769"/>
              <a:gd name="connsiteX7" fmla="*/ 959005 w 3137210"/>
              <a:gd name="connsiteY7" fmla="*/ 231701 h 1465769"/>
              <a:gd name="connsiteX8" fmla="*/ 1077951 w 3137210"/>
              <a:gd name="connsiteY8" fmla="*/ 283740 h 1465769"/>
              <a:gd name="connsiteX9" fmla="*/ 1234068 w 3137210"/>
              <a:gd name="connsiteY9" fmla="*/ 439857 h 1465769"/>
              <a:gd name="connsiteX10" fmla="*/ 1375317 w 3137210"/>
              <a:gd name="connsiteY10" fmla="*/ 700052 h 1465769"/>
              <a:gd name="connsiteX11" fmla="*/ 1516566 w 3137210"/>
              <a:gd name="connsiteY11" fmla="*/ 1019720 h 1465769"/>
              <a:gd name="connsiteX12" fmla="*/ 1605776 w 3137210"/>
              <a:gd name="connsiteY12" fmla="*/ 1153535 h 1465769"/>
              <a:gd name="connsiteX13" fmla="*/ 1888273 w 3137210"/>
              <a:gd name="connsiteY13" fmla="*/ 1242745 h 1465769"/>
              <a:gd name="connsiteX14" fmla="*/ 2081561 w 3137210"/>
              <a:gd name="connsiteY14" fmla="*/ 1086628 h 1465769"/>
              <a:gd name="connsiteX15" fmla="*/ 2222810 w 3137210"/>
              <a:gd name="connsiteY15" fmla="*/ 826433 h 1465769"/>
              <a:gd name="connsiteX16" fmla="*/ 2349190 w 3137210"/>
              <a:gd name="connsiteY16" fmla="*/ 543935 h 1465769"/>
              <a:gd name="connsiteX17" fmla="*/ 2572214 w 3137210"/>
              <a:gd name="connsiteY17" fmla="*/ 90452 h 1465769"/>
              <a:gd name="connsiteX18" fmla="*/ 2877014 w 3137210"/>
              <a:gd name="connsiteY18" fmla="*/ 8676 h 1465769"/>
              <a:gd name="connsiteX19" fmla="*/ 3137210 w 3137210"/>
              <a:gd name="connsiteY19" fmla="*/ 216833 h 146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37210" h="1465769">
                <a:moveTo>
                  <a:pt x="0" y="1465769"/>
                </a:moveTo>
                <a:cubicBezTo>
                  <a:pt x="68146" y="1457096"/>
                  <a:pt x="136293" y="1448423"/>
                  <a:pt x="185854" y="1406296"/>
                </a:cubicBezTo>
                <a:cubicBezTo>
                  <a:pt x="235415" y="1364169"/>
                  <a:pt x="263912" y="1278676"/>
                  <a:pt x="297366" y="1213008"/>
                </a:cubicBezTo>
                <a:cubicBezTo>
                  <a:pt x="330820" y="1147340"/>
                  <a:pt x="359318" y="1097779"/>
                  <a:pt x="386576" y="1012286"/>
                </a:cubicBezTo>
                <a:cubicBezTo>
                  <a:pt x="413834" y="926793"/>
                  <a:pt x="436136" y="794218"/>
                  <a:pt x="460917" y="700052"/>
                </a:cubicBezTo>
                <a:cubicBezTo>
                  <a:pt x="485698" y="605886"/>
                  <a:pt x="486937" y="521632"/>
                  <a:pt x="535259" y="447291"/>
                </a:cubicBezTo>
                <a:cubicBezTo>
                  <a:pt x="583581" y="372949"/>
                  <a:pt x="680225" y="289935"/>
                  <a:pt x="750849" y="254003"/>
                </a:cubicBezTo>
                <a:cubicBezTo>
                  <a:pt x="821473" y="218071"/>
                  <a:pt x="904488" y="226745"/>
                  <a:pt x="959005" y="231701"/>
                </a:cubicBezTo>
                <a:cubicBezTo>
                  <a:pt x="1013522" y="236657"/>
                  <a:pt x="1032107" y="249047"/>
                  <a:pt x="1077951" y="283740"/>
                </a:cubicBezTo>
                <a:cubicBezTo>
                  <a:pt x="1123795" y="318433"/>
                  <a:pt x="1184507" y="370472"/>
                  <a:pt x="1234068" y="439857"/>
                </a:cubicBezTo>
                <a:cubicBezTo>
                  <a:pt x="1283629" y="509242"/>
                  <a:pt x="1328234" y="603408"/>
                  <a:pt x="1375317" y="700052"/>
                </a:cubicBezTo>
                <a:cubicBezTo>
                  <a:pt x="1422400" y="796696"/>
                  <a:pt x="1478156" y="944140"/>
                  <a:pt x="1516566" y="1019720"/>
                </a:cubicBezTo>
                <a:cubicBezTo>
                  <a:pt x="1554976" y="1095300"/>
                  <a:pt x="1543825" y="1116364"/>
                  <a:pt x="1605776" y="1153535"/>
                </a:cubicBezTo>
                <a:cubicBezTo>
                  <a:pt x="1667727" y="1190706"/>
                  <a:pt x="1808975" y="1253896"/>
                  <a:pt x="1888273" y="1242745"/>
                </a:cubicBezTo>
                <a:cubicBezTo>
                  <a:pt x="1967571" y="1231594"/>
                  <a:pt x="2025805" y="1156013"/>
                  <a:pt x="2081561" y="1086628"/>
                </a:cubicBezTo>
                <a:cubicBezTo>
                  <a:pt x="2137317" y="1017243"/>
                  <a:pt x="2178205" y="916882"/>
                  <a:pt x="2222810" y="826433"/>
                </a:cubicBezTo>
                <a:cubicBezTo>
                  <a:pt x="2267415" y="735984"/>
                  <a:pt x="2290956" y="666598"/>
                  <a:pt x="2349190" y="543935"/>
                </a:cubicBezTo>
                <a:cubicBezTo>
                  <a:pt x="2407424" y="421272"/>
                  <a:pt x="2484243" y="179662"/>
                  <a:pt x="2572214" y="90452"/>
                </a:cubicBezTo>
                <a:cubicBezTo>
                  <a:pt x="2660185" y="1242"/>
                  <a:pt x="2782848" y="-12388"/>
                  <a:pt x="2877014" y="8676"/>
                </a:cubicBezTo>
                <a:cubicBezTo>
                  <a:pt x="2971180" y="29740"/>
                  <a:pt x="3109951" y="195150"/>
                  <a:pt x="3137210" y="216833"/>
                </a:cubicBezTo>
              </a:path>
            </a:pathLst>
          </a:custGeom>
          <a:noFill/>
          <a:ln w="31750">
            <a:solidFill>
              <a:srgbClr val="C00000"/>
            </a:solidFill>
            <a:tailEnd type="non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2" name="Group 61"/>
          <p:cNvGrpSpPr/>
          <p:nvPr/>
        </p:nvGrpSpPr>
        <p:grpSpPr>
          <a:xfrm>
            <a:off x="1121669" y="1267524"/>
            <a:ext cx="700769" cy="2191212"/>
            <a:chOff x="1121669" y="1267524"/>
            <a:chExt cx="700769" cy="2191212"/>
          </a:xfrm>
        </p:grpSpPr>
        <p:sp>
          <p:nvSpPr>
            <p:cNvPr id="41" name="Oval 40"/>
            <p:cNvSpPr/>
            <p:nvPr/>
          </p:nvSpPr>
          <p:spPr>
            <a:xfrm>
              <a:off x="1423792" y="3382536"/>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7" name="Group 46"/>
            <p:cNvGrpSpPr/>
            <p:nvPr/>
          </p:nvGrpSpPr>
          <p:grpSpPr>
            <a:xfrm>
              <a:off x="1121669" y="1267524"/>
              <a:ext cx="700769" cy="2006209"/>
              <a:chOff x="1143971" y="1267524"/>
              <a:chExt cx="700769" cy="2006209"/>
            </a:xfrm>
          </p:grpSpPr>
          <p:cxnSp>
            <p:nvCxnSpPr>
              <p:cNvPr id="45" name="Straight Arrow Connector 44"/>
              <p:cNvCxnSpPr/>
              <p:nvPr/>
            </p:nvCxnSpPr>
            <p:spPr>
              <a:xfrm>
                <a:off x="1475830" y="1563399"/>
                <a:ext cx="0" cy="1710334"/>
              </a:xfrm>
              <a:prstGeom prst="straightConnector1">
                <a:avLst/>
              </a:prstGeom>
              <a:ln w="190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43971" y="1267524"/>
                <a:ext cx="700769" cy="307777"/>
              </a:xfrm>
              <a:prstGeom prst="rect">
                <a:avLst/>
              </a:prstGeom>
              <a:noFill/>
            </p:spPr>
            <p:txBody>
              <a:bodyPr wrap="none" rtlCol="0">
                <a:spAutoFit/>
              </a:bodyPr>
              <a:lstStyle/>
              <a:p>
                <a:r>
                  <a:rPr lang="en-US" sz="1400" dirty="0"/>
                  <a:t>point 1</a:t>
                </a:r>
              </a:p>
            </p:txBody>
          </p:sp>
        </p:grpSp>
      </p:grpSp>
      <p:grpSp>
        <p:nvGrpSpPr>
          <p:cNvPr id="63" name="Group 62"/>
          <p:cNvGrpSpPr/>
          <p:nvPr/>
        </p:nvGrpSpPr>
        <p:grpSpPr>
          <a:xfrm>
            <a:off x="2248729" y="1267524"/>
            <a:ext cx="700769" cy="1646014"/>
            <a:chOff x="2248729" y="1267524"/>
            <a:chExt cx="700769" cy="1646014"/>
          </a:xfrm>
        </p:grpSpPr>
        <p:sp>
          <p:nvSpPr>
            <p:cNvPr id="42" name="Oval 41"/>
            <p:cNvSpPr/>
            <p:nvPr/>
          </p:nvSpPr>
          <p:spPr>
            <a:xfrm>
              <a:off x="2564026" y="2837338"/>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8" name="Group 47"/>
            <p:cNvGrpSpPr/>
            <p:nvPr/>
          </p:nvGrpSpPr>
          <p:grpSpPr>
            <a:xfrm>
              <a:off x="2248729" y="1267524"/>
              <a:ext cx="700769" cy="1520594"/>
              <a:chOff x="1143971" y="1267524"/>
              <a:chExt cx="700769" cy="1520594"/>
            </a:xfrm>
          </p:grpSpPr>
          <p:cxnSp>
            <p:nvCxnSpPr>
              <p:cNvPr id="49" name="Straight Arrow Connector 48"/>
              <p:cNvCxnSpPr/>
              <p:nvPr/>
            </p:nvCxnSpPr>
            <p:spPr>
              <a:xfrm>
                <a:off x="1505566" y="1563399"/>
                <a:ext cx="0" cy="1224719"/>
              </a:xfrm>
              <a:prstGeom prst="straightConnector1">
                <a:avLst/>
              </a:prstGeom>
              <a:ln w="190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43971" y="1267524"/>
                <a:ext cx="700769" cy="307777"/>
              </a:xfrm>
              <a:prstGeom prst="rect">
                <a:avLst/>
              </a:prstGeom>
              <a:noFill/>
            </p:spPr>
            <p:txBody>
              <a:bodyPr wrap="none" rtlCol="0">
                <a:spAutoFit/>
              </a:bodyPr>
              <a:lstStyle/>
              <a:p>
                <a:r>
                  <a:rPr lang="en-US" sz="1400" dirty="0"/>
                  <a:t>point 2</a:t>
                </a:r>
              </a:p>
            </p:txBody>
          </p:sp>
        </p:grpSp>
      </p:grpSp>
      <p:grpSp>
        <p:nvGrpSpPr>
          <p:cNvPr id="64" name="Group 63"/>
          <p:cNvGrpSpPr/>
          <p:nvPr/>
        </p:nvGrpSpPr>
        <p:grpSpPr>
          <a:xfrm>
            <a:off x="3633337" y="1265664"/>
            <a:ext cx="700769" cy="908078"/>
            <a:chOff x="3633337" y="1265664"/>
            <a:chExt cx="700769" cy="908078"/>
          </a:xfrm>
        </p:grpSpPr>
        <p:sp>
          <p:nvSpPr>
            <p:cNvPr id="43" name="Oval 42"/>
            <p:cNvSpPr/>
            <p:nvPr/>
          </p:nvSpPr>
          <p:spPr>
            <a:xfrm>
              <a:off x="3921552" y="2097542"/>
              <a:ext cx="76200" cy="76200"/>
            </a:xfrm>
            <a:prstGeom prst="ellipse">
              <a:avLst/>
            </a:prstGeom>
            <a:solidFill>
              <a:srgbClr val="FFFF00"/>
            </a:solidFill>
            <a:ln>
              <a:solidFill>
                <a:schemeClr val="bg1">
                  <a:lumMod val="50000"/>
                </a:schemeClr>
              </a:solidFill>
              <a:tailEnd type="arrow"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1" name="Group 50"/>
            <p:cNvGrpSpPr/>
            <p:nvPr/>
          </p:nvGrpSpPr>
          <p:grpSpPr>
            <a:xfrm>
              <a:off x="3633337" y="1265664"/>
              <a:ext cx="700769" cy="791736"/>
              <a:chOff x="1143971" y="1267524"/>
              <a:chExt cx="700769" cy="791736"/>
            </a:xfrm>
          </p:grpSpPr>
          <p:cxnSp>
            <p:nvCxnSpPr>
              <p:cNvPr id="52" name="Straight Arrow Connector 51"/>
              <p:cNvCxnSpPr/>
              <p:nvPr/>
            </p:nvCxnSpPr>
            <p:spPr>
              <a:xfrm>
                <a:off x="1475830" y="1563399"/>
                <a:ext cx="0" cy="495861"/>
              </a:xfrm>
              <a:prstGeom prst="straightConnector1">
                <a:avLst/>
              </a:prstGeom>
              <a:ln w="190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143971" y="1267524"/>
                <a:ext cx="700769" cy="307777"/>
              </a:xfrm>
              <a:prstGeom prst="rect">
                <a:avLst/>
              </a:prstGeom>
              <a:noFill/>
            </p:spPr>
            <p:txBody>
              <a:bodyPr wrap="none" rtlCol="0">
                <a:spAutoFit/>
              </a:bodyPr>
              <a:lstStyle/>
              <a:p>
                <a:r>
                  <a:rPr lang="en-US" sz="1400" dirty="0"/>
                  <a:t>point 3</a:t>
                </a:r>
              </a:p>
            </p:txBody>
          </p:sp>
        </p:grpSp>
      </p:grpSp>
      <p:sp>
        <p:nvSpPr>
          <p:cNvPr id="61" name="Rectangle 2"/>
          <p:cNvSpPr txBox="1">
            <a:spLocks noChangeArrowheads="1"/>
          </p:cNvSpPr>
          <p:nvPr/>
        </p:nvSpPr>
        <p:spPr>
          <a:xfrm>
            <a:off x="444192" y="609600"/>
            <a:ext cx="2258560" cy="685800"/>
          </a:xfrm>
          <a:prstGeom prst="rect">
            <a:avLst/>
          </a:prstGeom>
        </p:spPr>
        <p:txBody>
          <a:bodyPr/>
          <a:lstStyle/>
          <a:p>
            <a:pPr>
              <a:defRPr/>
            </a:pPr>
            <a:r>
              <a:rPr lang="en-US" sz="3600" kern="0" dirty="0">
                <a:solidFill>
                  <a:schemeClr val="bg1">
                    <a:lumMod val="85000"/>
                  </a:schemeClr>
                </a:solidFill>
                <a:latin typeface="+mj-lt"/>
                <a:ea typeface="+mj-ea"/>
                <a:cs typeface="+mj-cs"/>
              </a:rPr>
              <a:t>Examples</a:t>
            </a:r>
          </a:p>
        </p:txBody>
      </p:sp>
      <p:sp>
        <p:nvSpPr>
          <p:cNvPr id="65" name="TextBox 64"/>
          <p:cNvSpPr txBox="1"/>
          <p:nvPr/>
        </p:nvSpPr>
        <p:spPr>
          <a:xfrm>
            <a:off x="1185854" y="5867400"/>
            <a:ext cx="276038" cy="307777"/>
          </a:xfrm>
          <a:prstGeom prst="rect">
            <a:avLst/>
          </a:prstGeom>
          <a:noFill/>
        </p:spPr>
        <p:txBody>
          <a:bodyPr wrap="none" rtlCol="0">
            <a:spAutoFit/>
          </a:bodyPr>
          <a:lstStyle/>
          <a:p>
            <a:r>
              <a:rPr lang="en-US" sz="1400" dirty="0"/>
              <a:t>2</a:t>
            </a:r>
          </a:p>
        </p:txBody>
      </p:sp>
      <p:sp>
        <p:nvSpPr>
          <p:cNvPr id="67" name="TextBox 66"/>
          <p:cNvSpPr txBox="1"/>
          <p:nvPr/>
        </p:nvSpPr>
        <p:spPr>
          <a:xfrm>
            <a:off x="2358176" y="5870222"/>
            <a:ext cx="989373" cy="307777"/>
          </a:xfrm>
          <a:prstGeom prst="rect">
            <a:avLst/>
          </a:prstGeom>
          <a:noFill/>
        </p:spPr>
        <p:txBody>
          <a:bodyPr wrap="none" rtlCol="0">
            <a:spAutoFit/>
          </a:bodyPr>
          <a:lstStyle/>
          <a:p>
            <a:r>
              <a:rPr lang="en-US" sz="1400" dirty="0"/>
              <a:t>ambiguous</a:t>
            </a:r>
          </a:p>
        </p:txBody>
      </p:sp>
      <p:sp>
        <p:nvSpPr>
          <p:cNvPr id="68" name="TextBox 67"/>
          <p:cNvSpPr txBox="1"/>
          <p:nvPr/>
        </p:nvSpPr>
        <p:spPr>
          <a:xfrm>
            <a:off x="4129088" y="5865352"/>
            <a:ext cx="458780" cy="307777"/>
          </a:xfrm>
          <a:prstGeom prst="rect">
            <a:avLst/>
          </a:prstGeom>
          <a:noFill/>
        </p:spPr>
        <p:txBody>
          <a:bodyPr wrap="none" rtlCol="0">
            <a:spAutoFit/>
          </a:bodyPr>
          <a:lstStyle/>
          <a:p>
            <a:r>
              <a:rPr lang="en-US" sz="1400" dirty="0"/>
              <a:t>526</a:t>
            </a:r>
          </a:p>
        </p:txBody>
      </p:sp>
      <mc:AlternateContent xmlns:mc="http://schemas.openxmlformats.org/markup-compatibility/2006" xmlns:a14="http://schemas.microsoft.com/office/drawing/2010/main">
        <mc:Choice Requires="a14">
          <p:sp>
            <p:nvSpPr>
              <p:cNvPr id="69" name="TextBox 68"/>
              <p:cNvSpPr txBox="1"/>
              <p:nvPr/>
            </p:nvSpPr>
            <p:spPr>
              <a:xfrm>
                <a:off x="5259440" y="5810487"/>
                <a:ext cx="1489190" cy="4138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a:ea typeface="Cambria Math"/>
                        </a:rPr>
                        <m:t>526∙</m:t>
                      </m:r>
                      <m:f>
                        <m:fPr>
                          <m:ctrlPr>
                            <a:rPr lang="en-US" sz="1100" b="0" i="1" smtClean="0">
                              <a:latin typeface="Cambria Math" panose="02040503050406030204" pitchFamily="18" charset="0"/>
                              <a:ea typeface="Cambria Math"/>
                            </a:rPr>
                          </m:ctrlPr>
                        </m:fPr>
                        <m:num>
                          <m:r>
                            <a:rPr lang="en-US" sz="1100" b="0" i="1" smtClean="0">
                              <a:latin typeface="Cambria Math"/>
                              <a:ea typeface="Cambria Math"/>
                            </a:rPr>
                            <m:t>5</m:t>
                          </m:r>
                          <m:r>
                            <a:rPr lang="en-US" sz="1100" b="0" i="1" smtClean="0">
                              <a:latin typeface="Cambria Math"/>
                              <a:ea typeface="Cambria Math"/>
                            </a:rPr>
                            <m:t>𝑉</m:t>
                          </m:r>
                        </m:num>
                        <m:den>
                          <m:r>
                            <a:rPr lang="en-US" sz="1100" b="0" i="1" smtClean="0">
                              <a:latin typeface="Cambria Math"/>
                              <a:ea typeface="Cambria Math"/>
                            </a:rPr>
                            <m:t>102</m:t>
                          </m:r>
                          <m:r>
                            <a:rPr lang="en-US" sz="1100" b="0" i="1" smtClean="0">
                              <a:latin typeface="Cambria Math" panose="02040503050406030204" pitchFamily="18" charset="0"/>
                              <a:ea typeface="Cambria Math"/>
                            </a:rPr>
                            <m:t>3</m:t>
                          </m:r>
                        </m:den>
                      </m:f>
                      <m:r>
                        <a:rPr lang="en-US" sz="1100" b="0" i="1" smtClean="0">
                          <a:latin typeface="Cambria Math"/>
                          <a:ea typeface="Cambria Math"/>
                        </a:rPr>
                        <m:t>=2.5</m:t>
                      </m:r>
                      <m:r>
                        <a:rPr lang="en-US" sz="1100" b="0" i="1" smtClean="0">
                          <a:latin typeface="Cambria Math" panose="02040503050406030204" pitchFamily="18" charset="0"/>
                          <a:ea typeface="Cambria Math"/>
                        </a:rPr>
                        <m:t>71</m:t>
                      </m:r>
                      <m:r>
                        <a:rPr lang="en-US" sz="1100" b="0" i="1" smtClean="0">
                          <a:latin typeface="Cambria Math"/>
                          <a:ea typeface="Cambria Math"/>
                        </a:rPr>
                        <m:t>𝑉</m:t>
                      </m:r>
                    </m:oMath>
                  </m:oMathPara>
                </a14:m>
                <a:endParaRPr lang="en-US" sz="1100" dirty="0"/>
              </a:p>
            </p:txBody>
          </p:sp>
        </mc:Choice>
        <mc:Fallback xmlns="">
          <p:sp>
            <p:nvSpPr>
              <p:cNvPr id="69" name="TextBox 68"/>
              <p:cNvSpPr txBox="1">
                <a:spLocks noRot="1" noChangeAspect="1" noMove="1" noResize="1" noEditPoints="1" noAdjustHandles="1" noChangeArrowheads="1" noChangeShapeType="1" noTextEdit="1"/>
              </p:cNvSpPr>
              <p:nvPr/>
            </p:nvSpPr>
            <p:spPr>
              <a:xfrm>
                <a:off x="5259440" y="5810487"/>
                <a:ext cx="1489190" cy="413831"/>
              </a:xfrm>
              <a:prstGeom prst="rect">
                <a:avLst/>
              </a:prstGeom>
              <a:blipFill>
                <a:blip r:embed="rId3"/>
                <a:stretch>
                  <a:fillRect/>
                </a:stretch>
              </a:blipFill>
            </p:spPr>
            <p:txBody>
              <a:bodyPr/>
              <a:lstStyle/>
              <a:p>
                <a:r>
                  <a:rPr lang="en-US">
                    <a:noFill/>
                  </a:rPr>
                  <a:t> </a:t>
                </a:r>
              </a:p>
            </p:txBody>
          </p:sp>
        </mc:Fallback>
      </mc:AlternateContent>
      <p:sp>
        <p:nvSpPr>
          <p:cNvPr id="70" name="TextBox 69"/>
          <p:cNvSpPr txBox="1"/>
          <p:nvPr/>
        </p:nvSpPr>
        <p:spPr>
          <a:xfrm>
            <a:off x="1189612" y="5486400"/>
            <a:ext cx="276038" cy="307777"/>
          </a:xfrm>
          <a:prstGeom prst="rect">
            <a:avLst/>
          </a:prstGeom>
          <a:noFill/>
        </p:spPr>
        <p:txBody>
          <a:bodyPr wrap="none" rtlCol="0">
            <a:spAutoFit/>
          </a:bodyPr>
          <a:lstStyle/>
          <a:p>
            <a:r>
              <a:rPr lang="en-US" sz="1400" dirty="0"/>
              <a:t>1</a:t>
            </a:r>
          </a:p>
        </p:txBody>
      </p:sp>
      <p:sp>
        <p:nvSpPr>
          <p:cNvPr id="71" name="TextBox 70"/>
          <p:cNvSpPr txBox="1"/>
          <p:nvPr/>
        </p:nvSpPr>
        <p:spPr>
          <a:xfrm>
            <a:off x="2714844" y="5486207"/>
            <a:ext cx="276038" cy="307777"/>
          </a:xfrm>
          <a:prstGeom prst="rect">
            <a:avLst/>
          </a:prstGeom>
          <a:noFill/>
        </p:spPr>
        <p:txBody>
          <a:bodyPr wrap="none" rtlCol="0">
            <a:spAutoFit/>
          </a:bodyPr>
          <a:lstStyle/>
          <a:p>
            <a:r>
              <a:rPr lang="en-US" sz="1400" dirty="0"/>
              <a:t>0</a:t>
            </a:r>
          </a:p>
        </p:txBody>
      </p:sp>
      <p:sp>
        <p:nvSpPr>
          <p:cNvPr id="72" name="TextBox 71"/>
          <p:cNvSpPr txBox="1"/>
          <p:nvPr/>
        </p:nvSpPr>
        <p:spPr>
          <a:xfrm>
            <a:off x="4129088" y="5486400"/>
            <a:ext cx="458780" cy="307777"/>
          </a:xfrm>
          <a:prstGeom prst="rect">
            <a:avLst/>
          </a:prstGeom>
          <a:noFill/>
        </p:spPr>
        <p:txBody>
          <a:bodyPr wrap="none" rtlCol="0">
            <a:spAutoFit/>
          </a:bodyPr>
          <a:lstStyle/>
          <a:p>
            <a:r>
              <a:rPr lang="en-US" sz="1400" dirty="0"/>
              <a:t>217</a:t>
            </a:r>
          </a:p>
        </p:txBody>
      </p:sp>
      <mc:AlternateContent xmlns:mc="http://schemas.openxmlformats.org/markup-compatibility/2006" xmlns:a14="http://schemas.microsoft.com/office/drawing/2010/main">
        <mc:Choice Requires="a14">
          <p:sp>
            <p:nvSpPr>
              <p:cNvPr id="73" name="TextBox 72"/>
              <p:cNvSpPr txBox="1"/>
              <p:nvPr/>
            </p:nvSpPr>
            <p:spPr>
              <a:xfrm>
                <a:off x="5267842" y="5433460"/>
                <a:ext cx="1489190" cy="4138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a:rPr>
                        <m:t>217</m:t>
                      </m:r>
                      <m:r>
                        <a:rPr lang="en-US" sz="1100" b="0" i="1" smtClean="0">
                          <a:latin typeface="Cambria Math"/>
                          <a:ea typeface="Cambria Math"/>
                        </a:rPr>
                        <m:t>∙</m:t>
                      </m:r>
                      <m:f>
                        <m:fPr>
                          <m:ctrlPr>
                            <a:rPr lang="en-US" sz="1100" b="0" i="1" smtClean="0">
                              <a:latin typeface="Cambria Math" panose="02040503050406030204" pitchFamily="18" charset="0"/>
                              <a:ea typeface="Cambria Math"/>
                            </a:rPr>
                          </m:ctrlPr>
                        </m:fPr>
                        <m:num>
                          <m:r>
                            <a:rPr lang="en-US" sz="1100" b="0" i="1" smtClean="0">
                              <a:latin typeface="Cambria Math"/>
                              <a:ea typeface="Cambria Math"/>
                            </a:rPr>
                            <m:t>5</m:t>
                          </m:r>
                          <m:r>
                            <a:rPr lang="en-US" sz="1100" b="0" i="1" smtClean="0">
                              <a:latin typeface="Cambria Math"/>
                              <a:ea typeface="Cambria Math"/>
                            </a:rPr>
                            <m:t>𝑉</m:t>
                          </m:r>
                        </m:num>
                        <m:den>
                          <m:r>
                            <a:rPr lang="en-US" sz="1100" b="0" i="1" smtClean="0">
                              <a:latin typeface="Cambria Math"/>
                              <a:ea typeface="Cambria Math"/>
                            </a:rPr>
                            <m:t>102</m:t>
                          </m:r>
                          <m:r>
                            <a:rPr lang="en-US" sz="1100" b="0" i="1" smtClean="0">
                              <a:latin typeface="Cambria Math" panose="02040503050406030204" pitchFamily="18" charset="0"/>
                              <a:ea typeface="Cambria Math"/>
                            </a:rPr>
                            <m:t>3</m:t>
                          </m:r>
                        </m:den>
                      </m:f>
                      <m:r>
                        <a:rPr lang="en-US" sz="1100" b="0" i="1" smtClean="0">
                          <a:latin typeface="Cambria Math"/>
                          <a:ea typeface="Cambria Math"/>
                        </a:rPr>
                        <m:t>=1.06</m:t>
                      </m:r>
                      <m:r>
                        <a:rPr lang="en-US" sz="1100" b="0" i="1" smtClean="0">
                          <a:latin typeface="Cambria Math" panose="02040503050406030204" pitchFamily="18" charset="0"/>
                          <a:ea typeface="Cambria Math"/>
                        </a:rPr>
                        <m:t>1</m:t>
                      </m:r>
                      <m:r>
                        <a:rPr lang="en-US" sz="1100" b="0" i="1" smtClean="0">
                          <a:latin typeface="Cambria Math"/>
                          <a:ea typeface="Cambria Math"/>
                        </a:rPr>
                        <m:t>𝑉</m:t>
                      </m:r>
                    </m:oMath>
                  </m:oMathPara>
                </a14:m>
                <a:endParaRPr lang="en-US" sz="1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5267842" y="5433460"/>
                <a:ext cx="1489190" cy="413831"/>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1177490" y="6248400"/>
            <a:ext cx="276038" cy="307777"/>
          </a:xfrm>
          <a:prstGeom prst="rect">
            <a:avLst/>
          </a:prstGeom>
          <a:noFill/>
        </p:spPr>
        <p:txBody>
          <a:bodyPr wrap="none" rtlCol="0">
            <a:spAutoFit/>
          </a:bodyPr>
          <a:lstStyle/>
          <a:p>
            <a:r>
              <a:rPr lang="en-US" sz="1400" dirty="0"/>
              <a:t>3</a:t>
            </a:r>
          </a:p>
        </p:txBody>
      </p:sp>
      <p:sp>
        <p:nvSpPr>
          <p:cNvPr id="75" name="TextBox 74"/>
          <p:cNvSpPr txBox="1"/>
          <p:nvPr/>
        </p:nvSpPr>
        <p:spPr>
          <a:xfrm>
            <a:off x="2725097" y="6248399"/>
            <a:ext cx="276038" cy="307777"/>
          </a:xfrm>
          <a:prstGeom prst="rect">
            <a:avLst/>
          </a:prstGeom>
          <a:noFill/>
        </p:spPr>
        <p:txBody>
          <a:bodyPr wrap="none" rtlCol="0">
            <a:spAutoFit/>
          </a:bodyPr>
          <a:lstStyle/>
          <a:p>
            <a:r>
              <a:rPr lang="en-US" sz="1400" dirty="0"/>
              <a:t>1</a:t>
            </a:r>
          </a:p>
        </p:txBody>
      </p:sp>
      <p:sp>
        <p:nvSpPr>
          <p:cNvPr id="76" name="TextBox 75"/>
          <p:cNvSpPr txBox="1"/>
          <p:nvPr/>
        </p:nvSpPr>
        <p:spPr>
          <a:xfrm>
            <a:off x="4111263" y="6244042"/>
            <a:ext cx="458780" cy="307777"/>
          </a:xfrm>
          <a:prstGeom prst="rect">
            <a:avLst/>
          </a:prstGeom>
          <a:noFill/>
        </p:spPr>
        <p:txBody>
          <a:bodyPr wrap="none" rtlCol="0">
            <a:spAutoFit/>
          </a:bodyPr>
          <a:lstStyle/>
          <a:p>
            <a:r>
              <a:rPr lang="en-US" sz="1400" dirty="0"/>
              <a:t>964</a:t>
            </a:r>
          </a:p>
        </p:txBody>
      </p:sp>
      <mc:AlternateContent xmlns:mc="http://schemas.openxmlformats.org/markup-compatibility/2006" xmlns:a14="http://schemas.microsoft.com/office/drawing/2010/main">
        <mc:Choice Requires="a14">
          <p:sp>
            <p:nvSpPr>
              <p:cNvPr id="77" name="TextBox 76"/>
              <p:cNvSpPr txBox="1"/>
              <p:nvPr/>
            </p:nvSpPr>
            <p:spPr>
              <a:xfrm>
                <a:off x="5267842" y="6197460"/>
                <a:ext cx="1489190" cy="4138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a:ea typeface="Cambria Math"/>
                        </a:rPr>
                        <m:t>964∙</m:t>
                      </m:r>
                      <m:f>
                        <m:fPr>
                          <m:ctrlPr>
                            <a:rPr lang="en-US" sz="1100" b="0" i="1" smtClean="0">
                              <a:latin typeface="Cambria Math" panose="02040503050406030204" pitchFamily="18" charset="0"/>
                              <a:ea typeface="Cambria Math"/>
                            </a:rPr>
                          </m:ctrlPr>
                        </m:fPr>
                        <m:num>
                          <m:r>
                            <a:rPr lang="en-US" sz="1100" b="0" i="1" smtClean="0">
                              <a:latin typeface="Cambria Math"/>
                              <a:ea typeface="Cambria Math"/>
                            </a:rPr>
                            <m:t>5</m:t>
                          </m:r>
                          <m:r>
                            <a:rPr lang="en-US" sz="1100" b="0" i="1" smtClean="0">
                              <a:latin typeface="Cambria Math"/>
                              <a:ea typeface="Cambria Math"/>
                            </a:rPr>
                            <m:t>𝑉</m:t>
                          </m:r>
                        </m:num>
                        <m:den>
                          <m:r>
                            <a:rPr lang="en-US" sz="1100" b="0" i="1" smtClean="0">
                              <a:latin typeface="Cambria Math"/>
                              <a:ea typeface="Cambria Math"/>
                            </a:rPr>
                            <m:t>102</m:t>
                          </m:r>
                          <m:r>
                            <a:rPr lang="en-US" sz="1100" b="0" i="1" smtClean="0">
                              <a:latin typeface="Cambria Math" panose="02040503050406030204" pitchFamily="18" charset="0"/>
                              <a:ea typeface="Cambria Math"/>
                            </a:rPr>
                            <m:t>3</m:t>
                          </m:r>
                        </m:den>
                      </m:f>
                      <m:r>
                        <a:rPr lang="en-US" sz="1100" b="0" i="1" smtClean="0">
                          <a:latin typeface="Cambria Math"/>
                          <a:ea typeface="Cambria Math"/>
                        </a:rPr>
                        <m:t>=4.7</m:t>
                      </m:r>
                      <m:r>
                        <a:rPr lang="en-US" sz="1100" b="0" i="1" smtClean="0">
                          <a:latin typeface="Cambria Math" panose="02040503050406030204" pitchFamily="18" charset="0"/>
                          <a:ea typeface="Cambria Math"/>
                        </a:rPr>
                        <m:t>11</m:t>
                      </m:r>
                      <m:r>
                        <a:rPr lang="en-US" sz="1100" b="0" i="1" smtClean="0">
                          <a:latin typeface="Cambria Math"/>
                          <a:ea typeface="Cambria Math"/>
                        </a:rPr>
                        <m:t>𝑉</m:t>
                      </m:r>
                    </m:oMath>
                  </m:oMathPara>
                </a14:m>
                <a:endParaRPr lang="en-US" sz="1100" dirty="0"/>
              </a:p>
            </p:txBody>
          </p:sp>
        </mc:Choice>
        <mc:Fallback xmlns="">
          <p:sp>
            <p:nvSpPr>
              <p:cNvPr id="77" name="TextBox 76"/>
              <p:cNvSpPr txBox="1">
                <a:spLocks noRot="1" noChangeAspect="1" noMove="1" noResize="1" noEditPoints="1" noAdjustHandles="1" noChangeArrowheads="1" noChangeShapeType="1" noTextEdit="1"/>
              </p:cNvSpPr>
              <p:nvPr/>
            </p:nvSpPr>
            <p:spPr>
              <a:xfrm>
                <a:off x="5267842" y="6197460"/>
                <a:ext cx="1489190" cy="41383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814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ppt_x"/>
                                          </p:val>
                                        </p:tav>
                                        <p:tav tm="100000">
                                          <p:val>
                                            <p:strVal val="#ppt_x"/>
                                          </p:val>
                                        </p:tav>
                                      </p:tavLst>
                                    </p:anim>
                                    <p:anim calcmode="lin" valueType="num">
                                      <p:cBhvr additive="base">
                                        <p:cTn id="4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additive="base">
                                        <p:cTn id="61" dur="500" fill="hold"/>
                                        <p:tgtEl>
                                          <p:spTgt spid="75"/>
                                        </p:tgtEl>
                                        <p:attrNameLst>
                                          <p:attrName>ppt_x</p:attrName>
                                        </p:attrNameLst>
                                      </p:cBhvr>
                                      <p:tavLst>
                                        <p:tav tm="0">
                                          <p:val>
                                            <p:strVal val="#ppt_x"/>
                                          </p:val>
                                        </p:tav>
                                        <p:tav tm="100000">
                                          <p:val>
                                            <p:strVal val="#ppt_x"/>
                                          </p:val>
                                        </p:tav>
                                      </p:tavLst>
                                    </p:anim>
                                    <p:anim calcmode="lin" valueType="num">
                                      <p:cBhvr additive="base">
                                        <p:cTn id="6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ppt_x"/>
                                          </p:val>
                                        </p:tav>
                                        <p:tav tm="100000">
                                          <p:val>
                                            <p:strVal val="#ppt_x"/>
                                          </p:val>
                                        </p:tav>
                                      </p:tavLst>
                                    </p:anim>
                                    <p:anim calcmode="lin" valueType="num">
                                      <p:cBhvr additive="base">
                                        <p:cTn id="6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 calcmode="lin" valueType="num">
                                      <p:cBhvr additive="base">
                                        <p:cTn id="73" dur="500" fill="hold"/>
                                        <p:tgtEl>
                                          <p:spTgt spid="77"/>
                                        </p:tgtEl>
                                        <p:attrNameLst>
                                          <p:attrName>ppt_x</p:attrName>
                                        </p:attrNameLst>
                                      </p:cBhvr>
                                      <p:tavLst>
                                        <p:tav tm="0">
                                          <p:val>
                                            <p:strVal val="#ppt_x"/>
                                          </p:val>
                                        </p:tav>
                                        <p:tav tm="100000">
                                          <p:val>
                                            <p:strVal val="#ppt_x"/>
                                          </p:val>
                                        </p:tav>
                                      </p:tavLst>
                                    </p:anim>
                                    <p:anim calcmode="lin" valueType="num">
                                      <p:cBhvr additive="base">
                                        <p:cTn id="7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P spid="68" grpId="0"/>
      <p:bldP spid="69" grpId="0"/>
      <p:bldP spid="70" grpId="0"/>
      <p:bldP spid="71" grpId="0"/>
      <p:bldP spid="72" grpId="0"/>
      <p:bldP spid="73" grpId="0"/>
      <p:bldP spid="74" grpId="0"/>
      <p:bldP spid="75" grpId="0"/>
      <p:bldP spid="76"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8</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665629" y="8382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generalizing A/D conversion</a:t>
            </a:r>
          </a:p>
        </p:txBody>
      </p:sp>
      <p:sp>
        <p:nvSpPr>
          <p:cNvPr id="8" name="Rectangle 7"/>
          <p:cNvSpPr/>
          <p:nvPr/>
        </p:nvSpPr>
        <p:spPr>
          <a:xfrm>
            <a:off x="665629" y="1524000"/>
            <a:ext cx="8325971" cy="369332"/>
          </a:xfrm>
          <a:prstGeom prst="rect">
            <a:avLst/>
          </a:prstGeom>
        </p:spPr>
        <p:txBody>
          <a:bodyPr wrap="square">
            <a:spAutoFit/>
          </a:bodyPr>
          <a:lstStyle/>
          <a:p>
            <a:r>
              <a:rPr lang="en-US" dirty="0">
                <a:solidFill>
                  <a:schemeClr val="bg1">
                    <a:lumMod val="50000"/>
                  </a:schemeClr>
                </a:solidFill>
              </a:rPr>
              <a:t>For a simple binary converter, the digital output of an A/D converter is . . . </a:t>
            </a:r>
          </a:p>
        </p:txBody>
      </p:sp>
      <p:sp>
        <p:nvSpPr>
          <p:cNvPr id="15" name="Rectangle 1"/>
          <p:cNvSpPr>
            <a:spLocks noChangeArrowheads="1"/>
          </p:cNvSpPr>
          <p:nvPr/>
        </p:nvSpPr>
        <p:spPr bwMode="auto">
          <a:xfrm>
            <a:off x="1474788" y="2803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400" b="1" i="0" u="none" strike="noStrike" cap="none" normalizeH="0" baseline="0">
                <a:ln>
                  <a:noFill/>
                </a:ln>
                <a:solidFill>
                  <a:srgbClr val="C00000"/>
                </a:solidFill>
                <a:effectLst/>
                <a:latin typeface="Arial" pitchFamily="34" charset="0"/>
                <a:ea typeface="Calibri" pitchFamily="34" charset="0"/>
                <a:cs typeface="Times New Roman" pitchFamily="18" charset="0"/>
              </a:rPr>
            </a:br>
            <a:endParaRPr kumimoji="0" lang="en-US" sz="9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1178497" y="1981200"/>
                <a:ext cx="3075329"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𝐷</m:t>
                          </m:r>
                        </m:e>
                        <m:sub>
                          <m:r>
                            <a:rPr lang="en-US" b="0" i="1" smtClean="0">
                              <a:latin typeface="Cambria Math"/>
                            </a:rPr>
                            <m:t>𝑜</m:t>
                          </m:r>
                        </m:sub>
                      </m:sSub>
                      <m:r>
                        <a:rPr lang="en-US" b="0" i="1" smtClean="0">
                          <a:latin typeface="Cambria Math"/>
                        </a:rPr>
                        <m:t>=</m:t>
                      </m:r>
                      <m:r>
                        <a:rPr lang="en-US" b="0" i="1" smtClean="0">
                          <a:latin typeface="Cambria Math"/>
                        </a:rPr>
                        <m:t>𝑖𝑛𝑡</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𝑟𝑙</m:t>
                                  </m:r>
                                </m:sub>
                              </m:sSub>
                            </m:num>
                            <m:den>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𝑟𝑙</m:t>
                                  </m:r>
                                </m:sub>
                              </m:sSub>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−1</m:t>
                              </m:r>
                            </m:e>
                          </m:d>
                        </m:e>
                      </m:d>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78497" y="1981200"/>
                <a:ext cx="3075329" cy="708720"/>
              </a:xfrm>
              <a:prstGeom prst="rect">
                <a:avLst/>
              </a:prstGeom>
              <a:blipFill>
                <a:blip r:embed="rId3"/>
                <a:stretch>
                  <a:fillRect/>
                </a:stretch>
              </a:blipFill>
            </p:spPr>
            <p:txBody>
              <a:bodyPr/>
              <a:lstStyle/>
              <a:p>
                <a:r>
                  <a:rPr lang="en-US">
                    <a:noFill/>
                  </a:rPr>
                  <a:t> </a:t>
                </a:r>
              </a:p>
            </p:txBody>
          </p:sp>
        </mc:Fallback>
      </mc:AlternateContent>
      <p:sp>
        <p:nvSpPr>
          <p:cNvPr id="18" name="Rectangle 17"/>
          <p:cNvSpPr/>
          <p:nvPr/>
        </p:nvSpPr>
        <p:spPr>
          <a:xfrm>
            <a:off x="665629" y="2971800"/>
            <a:ext cx="8325971" cy="369332"/>
          </a:xfrm>
          <a:prstGeom prst="rect">
            <a:avLst/>
          </a:prstGeom>
        </p:spPr>
        <p:txBody>
          <a:bodyPr wrap="square">
            <a:spAutoFit/>
          </a:bodyPr>
          <a:lstStyle/>
          <a:p>
            <a:r>
              <a:rPr lang="en-US" dirty="0">
                <a:solidFill>
                  <a:schemeClr val="bg1">
                    <a:lumMod val="50000"/>
                  </a:schemeClr>
                </a:solidFill>
              </a:rPr>
              <a:t>and the corresponding voltage for a given digital output is . . . </a:t>
            </a:r>
          </a:p>
        </p:txBody>
      </p:sp>
      <mc:AlternateContent xmlns:mc="http://schemas.openxmlformats.org/markup-compatibility/2006" xmlns:a14="http://schemas.microsoft.com/office/drawing/2010/main">
        <mc:Choice Requires="a14">
          <p:sp>
            <p:nvSpPr>
              <p:cNvPr id="19" name="TextBox 18"/>
              <p:cNvSpPr txBox="1"/>
              <p:nvPr/>
            </p:nvSpPr>
            <p:spPr>
              <a:xfrm>
                <a:off x="1178497" y="3429000"/>
                <a:ext cx="2783903" cy="6167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𝐷</m:t>
                          </m:r>
                        </m:e>
                        <m:sub>
                          <m:r>
                            <a:rPr lang="en-US" b="0" i="1" smtClean="0">
                              <a:latin typeface="Cambria Math"/>
                            </a:rPr>
                            <m:t>𝑜</m:t>
                          </m:r>
                        </m:sub>
                      </m:sSub>
                      <m:r>
                        <a:rPr lang="en-US" i="1">
                          <a:latin typeface="Cambria Math"/>
                          <a:ea typeface="Cambria Math"/>
                        </a:rPr>
                        <m:t>∙</m:t>
                      </m:r>
                      <m:d>
                        <m:dPr>
                          <m:ctrlPr>
                            <a:rPr lang="en-US" i="1" smtClean="0">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𝑟𝑢</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𝑟𝑙</m:t>
                                  </m:r>
                                </m:sub>
                              </m:sSub>
                            </m:num>
                            <m:den>
                              <m:sSup>
                                <m:sSupPr>
                                  <m:ctrlPr>
                                    <a:rPr lang="en-US" i="1">
                                      <a:latin typeface="Cambria Math" panose="02040503050406030204" pitchFamily="18" charset="0"/>
                                      <a:ea typeface="Cambria Math"/>
                                    </a:rPr>
                                  </m:ctrlPr>
                                </m:sSupPr>
                                <m:e>
                                  <m:r>
                                    <a:rPr lang="en-US" i="1">
                                      <a:latin typeface="Cambria Math"/>
                                      <a:ea typeface="Cambria Math"/>
                                    </a:rPr>
                                    <m:t>2</m:t>
                                  </m:r>
                                </m:e>
                                <m:sup>
                                  <m:r>
                                    <a:rPr lang="en-US" i="1">
                                      <a:latin typeface="Cambria Math"/>
                                      <a:ea typeface="Cambria Math"/>
                                    </a:rPr>
                                    <m:t>𝑁</m:t>
                                  </m:r>
                                </m:sup>
                              </m:sSup>
                              <m:r>
                                <a:rPr lang="en-US" b="0" i="1" smtClean="0">
                                  <a:latin typeface="Cambria Math" panose="02040503050406030204" pitchFamily="18" charset="0"/>
                                  <a:ea typeface="Cambria Math"/>
                                </a:rPr>
                                <m:t>−1</m:t>
                              </m:r>
                            </m:den>
                          </m:f>
                        </m:e>
                      </m:d>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a:rPr lang="en-US" b="0" i="1" smtClean="0">
                              <a:latin typeface="Cambria Math"/>
                              <a:ea typeface="Cambria Math"/>
                            </a:rPr>
                            <m:t>𝑟𝑙</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178497" y="3429000"/>
                <a:ext cx="2783903" cy="616772"/>
              </a:xfrm>
              <a:prstGeom prst="rect">
                <a:avLst/>
              </a:prstGeom>
              <a:blipFill>
                <a:blip r:embed="rId4"/>
                <a:stretch>
                  <a:fillRect/>
                </a:stretch>
              </a:blipFill>
            </p:spPr>
            <p:txBody>
              <a:bodyPr/>
              <a:lstStyle/>
              <a:p>
                <a:r>
                  <a:rPr lang="en-US">
                    <a:noFill/>
                  </a:rPr>
                  <a:t> </a:t>
                </a:r>
              </a:p>
            </p:txBody>
          </p:sp>
        </mc:Fallback>
      </mc:AlternateContent>
      <p:sp>
        <p:nvSpPr>
          <p:cNvPr id="20" name="Rectangle 19"/>
          <p:cNvSpPr/>
          <p:nvPr/>
        </p:nvSpPr>
        <p:spPr>
          <a:xfrm>
            <a:off x="663129" y="4355068"/>
            <a:ext cx="1907319" cy="369332"/>
          </a:xfrm>
          <a:prstGeom prst="rect">
            <a:avLst/>
          </a:prstGeom>
        </p:spPr>
        <p:txBody>
          <a:bodyPr wrap="square">
            <a:spAutoFit/>
          </a:bodyPr>
          <a:lstStyle/>
          <a:p>
            <a:r>
              <a:rPr lang="en-US" dirty="0">
                <a:solidFill>
                  <a:schemeClr val="bg1">
                    <a:lumMod val="50000"/>
                  </a:schemeClr>
                </a:solidFill>
              </a:rPr>
              <a:t>where</a:t>
            </a:r>
          </a:p>
        </p:txBody>
      </p:sp>
      <mc:AlternateContent xmlns:mc="http://schemas.openxmlformats.org/markup-compatibility/2006" xmlns:a14="http://schemas.microsoft.com/office/drawing/2010/main">
        <mc:Choice Requires="a14">
          <p:sp>
            <p:nvSpPr>
              <p:cNvPr id="21" name="TextBox 20"/>
              <p:cNvSpPr txBox="1"/>
              <p:nvPr/>
            </p:nvSpPr>
            <p:spPr>
              <a:xfrm>
                <a:off x="1201168" y="4800600"/>
                <a:ext cx="3306867" cy="1477328"/>
              </a:xfrm>
              <a:prstGeom prst="rect">
                <a:avLst/>
              </a:prstGeom>
              <a:noFill/>
            </p:spPr>
            <p:txBody>
              <a:bodyPr wrap="none" rtlCol="0">
                <a:spAutoFit/>
              </a:bodyPr>
              <a:lstStyle/>
              <a:p>
                <a:pPr defTabSz="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r>
                      <a:rPr lang="en-US" b="0" i="1" smtClean="0">
                        <a:latin typeface="Cambria Math"/>
                      </a:rPr>
                      <m:t> </m:t>
                    </m:r>
                  </m:oMath>
                </a14:m>
                <a:r>
                  <a:rPr lang="en-US" dirty="0"/>
                  <a:t>	= analog input voltage</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𝑟𝑢</m:t>
                        </m:r>
                      </m:sub>
                    </m:sSub>
                    <m:r>
                      <a:rPr lang="en-US" b="0" i="1" smtClean="0">
                        <a:latin typeface="Cambria Math"/>
                      </a:rPr>
                      <m:t> </m:t>
                    </m:r>
                  </m:oMath>
                </a14:m>
                <a:r>
                  <a:rPr lang="en-US" dirty="0"/>
                  <a:t>	= upper value of input range</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𝑟𝑙</m:t>
                        </m:r>
                      </m:sub>
                    </m:sSub>
                    <m:r>
                      <a:rPr lang="en-US" b="0" i="1" smtClean="0">
                        <a:latin typeface="Cambria Math"/>
                      </a:rPr>
                      <m:t> </m:t>
                    </m:r>
                  </m:oMath>
                </a14:m>
                <a:r>
                  <a:rPr lang="en-US" dirty="0"/>
                  <a:t>	= lower end of input range</a:t>
                </a:r>
              </a:p>
              <a:p>
                <a:pPr defTabSz="457200"/>
                <a14:m>
                  <m:oMath xmlns:m="http://schemas.openxmlformats.org/officeDocument/2006/math">
                    <m:r>
                      <a:rPr lang="en-US" b="0" i="1" smtClean="0">
                        <a:latin typeface="Cambria Math"/>
                      </a:rPr>
                      <m:t>𝑁</m:t>
                    </m:r>
                  </m:oMath>
                </a14:m>
                <a:r>
                  <a:rPr lang="en-US" dirty="0"/>
                  <a:t>	= number of bits</a:t>
                </a:r>
              </a:p>
              <a:p>
                <a:pPr defTabSz="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𝐷</m:t>
                        </m:r>
                      </m:e>
                      <m:sub>
                        <m:r>
                          <a:rPr lang="en-US" b="0" i="1" smtClean="0">
                            <a:latin typeface="Cambria Math"/>
                          </a:rPr>
                          <m:t>𝑜</m:t>
                        </m:r>
                      </m:sub>
                    </m:sSub>
                    <m:r>
                      <a:rPr lang="en-US" b="0" i="1" smtClean="0">
                        <a:latin typeface="Cambria Math"/>
                      </a:rPr>
                      <m:t> </m:t>
                    </m:r>
                  </m:oMath>
                </a14:m>
                <a:r>
                  <a:rPr lang="en-US" dirty="0"/>
                  <a:t>	= digital output</a:t>
                </a:r>
              </a:p>
            </p:txBody>
          </p:sp>
        </mc:Choice>
        <mc:Fallback xmlns="">
          <p:sp>
            <p:nvSpPr>
              <p:cNvPr id="21" name="TextBox 20"/>
              <p:cNvSpPr txBox="1">
                <a:spLocks noRot="1" noChangeAspect="1" noMove="1" noResize="1" noEditPoints="1" noAdjustHandles="1" noChangeArrowheads="1" noChangeShapeType="1" noTextEdit="1"/>
              </p:cNvSpPr>
              <p:nvPr/>
            </p:nvSpPr>
            <p:spPr>
              <a:xfrm>
                <a:off x="1201168" y="4800600"/>
                <a:ext cx="3306867" cy="1477328"/>
              </a:xfrm>
              <a:prstGeom prst="rect">
                <a:avLst/>
              </a:prstGeom>
              <a:blipFill rotWithShape="1">
                <a:blip r:embed="rId5"/>
                <a:stretch>
                  <a:fillRect t="-2066" r="-737" b="-5372"/>
                </a:stretch>
              </a:blipFill>
            </p:spPr>
            <p:txBody>
              <a:bodyPr/>
              <a:lstStyle/>
              <a:p>
                <a:r>
                  <a:rPr lang="en-US">
                    <a:noFill/>
                  </a:rPr>
                  <a:t> </a:t>
                </a:r>
              </a:p>
            </p:txBody>
          </p:sp>
        </mc:Fallback>
      </mc:AlternateContent>
    </p:spTree>
    <p:extLst>
      <p:ext uri="{BB962C8B-B14F-4D97-AF65-F5344CB8AC3E}">
        <p14:creationId xmlns:p14="http://schemas.microsoft.com/office/powerpoint/2010/main" val="182095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1"/>
          </p:nvPr>
        </p:nvSpPr>
        <p:spPr>
          <a:xfrm>
            <a:off x="8534400" y="6381750"/>
            <a:ext cx="457200" cy="400050"/>
          </a:xfrm>
        </p:spPr>
        <p:txBody>
          <a:bodyPr/>
          <a:lstStyle/>
          <a:p>
            <a:pPr algn="r"/>
            <a:fld id="{203DF9C2-183C-4A78-BB4C-67AD01B619E4}" type="slidenum">
              <a:rPr lang="en-US"/>
              <a:pPr algn="r"/>
              <a:t>9</a:t>
            </a:fld>
            <a:endParaRPr lang="en-US" dirty="0"/>
          </a:p>
        </p:txBody>
      </p:sp>
      <p:sp>
        <p:nvSpPr>
          <p:cNvPr id="3" name="Title 1"/>
          <p:cNvSpPr txBox="1">
            <a:spLocks/>
          </p:cNvSpPr>
          <p:nvPr/>
        </p:nvSpPr>
        <p:spPr>
          <a:xfrm>
            <a:off x="387350" y="87313"/>
            <a:ext cx="2073275" cy="403225"/>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1600" i="1" dirty="0">
                <a:solidFill>
                  <a:schemeClr val="bg1">
                    <a:lumMod val="75000"/>
                  </a:schemeClr>
                </a:solidFill>
              </a:rPr>
              <a:t>Instrumentation</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4138"/>
            <a:ext cx="342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29456" y="207963"/>
            <a:ext cx="328612"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4763" y="466725"/>
            <a:ext cx="27432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665629" y="838200"/>
            <a:ext cx="8229600" cy="685800"/>
          </a:xfrm>
          <a:prstGeom prst="rect">
            <a:avLst/>
          </a:prstGeom>
        </p:spPr>
        <p:txBody>
          <a:bodyPr/>
          <a:lstStyle/>
          <a:p>
            <a:pPr>
              <a:defRPr/>
            </a:pPr>
            <a:r>
              <a:rPr lang="en-US" sz="3600" kern="0" dirty="0">
                <a:solidFill>
                  <a:schemeClr val="bg1">
                    <a:lumMod val="85000"/>
                  </a:schemeClr>
                </a:solidFill>
                <a:latin typeface="+mj-lt"/>
                <a:ea typeface="+mj-ea"/>
                <a:cs typeface="+mj-cs"/>
              </a:rPr>
              <a:t>quantizing error</a:t>
            </a:r>
          </a:p>
        </p:txBody>
      </p:sp>
      <p:sp>
        <p:nvSpPr>
          <p:cNvPr id="8" name="Rectangle 7"/>
          <p:cNvSpPr/>
          <p:nvPr/>
        </p:nvSpPr>
        <p:spPr>
          <a:xfrm>
            <a:off x="665629" y="1524000"/>
            <a:ext cx="8325971" cy="369332"/>
          </a:xfrm>
          <a:prstGeom prst="rect">
            <a:avLst/>
          </a:prstGeom>
        </p:spPr>
        <p:txBody>
          <a:bodyPr wrap="square">
            <a:spAutoFit/>
          </a:bodyPr>
          <a:lstStyle/>
          <a:p>
            <a:r>
              <a:rPr lang="en-US" dirty="0">
                <a:solidFill>
                  <a:schemeClr val="bg1">
                    <a:lumMod val="50000"/>
                  </a:schemeClr>
                </a:solidFill>
              </a:rPr>
              <a:t>An error exists because the A/D inversion process return an integer.</a:t>
            </a:r>
          </a:p>
        </p:txBody>
      </p:sp>
      <mc:AlternateContent xmlns:mc="http://schemas.openxmlformats.org/markup-compatibility/2006" xmlns:a14="http://schemas.microsoft.com/office/drawing/2010/main">
        <mc:Choice Requires="a14">
          <p:sp>
            <p:nvSpPr>
              <p:cNvPr id="10" name="TextBox 9"/>
              <p:cNvSpPr txBox="1"/>
              <p:nvPr/>
            </p:nvSpPr>
            <p:spPr>
              <a:xfrm>
                <a:off x="1178497" y="1981200"/>
                <a:ext cx="4323363" cy="484172"/>
              </a:xfrm>
              <a:prstGeom prst="rect">
                <a:avLst/>
              </a:prstGeom>
              <a:noFill/>
            </p:spPr>
            <p:txBody>
              <a:bodyPr wrap="none" rtlCol="0">
                <a:spAutoFit/>
              </a:bodyPr>
              <a:lstStyle/>
              <a:p>
                <a:r>
                  <a:rPr lang="en-US" b="0" dirty="0"/>
                  <a:t>input resolution error</a:t>
                </a:r>
                <a14:m>
                  <m:oMath xmlns:m="http://schemas.openxmlformats.org/officeDocument/2006/math">
                    <m:r>
                      <a:rPr lang="en-US" b="0" i="0" smtClean="0">
                        <a:latin typeface="Cambria Math"/>
                      </a:rPr>
                      <m:t> </m:t>
                    </m:r>
                    <m:r>
                      <a:rPr lang="en-US" b="0" i="1" smtClean="0">
                        <a:latin typeface="Cambria Math"/>
                      </a:rPr>
                      <m:t>=</m:t>
                    </m:r>
                    <m:r>
                      <a:rPr lang="en-US" b="0" i="1" smtClean="0">
                        <a:latin typeface="Cambria Math"/>
                        <a:ea typeface="Cambria Math"/>
                      </a:rPr>
                      <m:t>±0.5∙ </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a:rPr lang="en-US" b="0" i="1" smtClean="0">
                                <a:latin typeface="Cambria Math"/>
                                <a:ea typeface="Cambria Math"/>
                              </a:rPr>
                              <m:t>𝑟𝑢</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a:rPr lang="en-US" b="0" i="1" smtClean="0">
                                <a:latin typeface="Cambria Math"/>
                                <a:ea typeface="Cambria Math"/>
                              </a:rPr>
                              <m:t>𝑟𝑙</m:t>
                            </m:r>
                          </m:sub>
                        </m:sSub>
                      </m:num>
                      <m:den>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𝑁</m:t>
                            </m:r>
                          </m:sup>
                        </m:sSup>
                        <m:r>
                          <a:rPr lang="en-US" b="0" i="1" smtClean="0">
                            <a:latin typeface="Cambria Math" panose="02040503050406030204" pitchFamily="18" charset="0"/>
                            <a:ea typeface="Cambria Math"/>
                          </a:rPr>
                          <m:t>−1</m:t>
                        </m:r>
                      </m:den>
                    </m:f>
                    <m:r>
                      <a:rPr lang="en-US" b="0" i="1" smtClean="0">
                        <a:latin typeface="Cambria Math"/>
                        <a:ea typeface="Cambria Math"/>
                      </a:rPr>
                      <m:t> </m:t>
                    </m:r>
                  </m:oMath>
                </a14:m>
                <a:r>
                  <a:rPr lang="en-US" dirty="0"/>
                  <a:t>volts</a:t>
                </a:r>
              </a:p>
            </p:txBody>
          </p:sp>
        </mc:Choice>
        <mc:Fallback xmlns="">
          <p:sp>
            <p:nvSpPr>
              <p:cNvPr id="10" name="TextBox 9"/>
              <p:cNvSpPr txBox="1">
                <a:spLocks noRot="1" noChangeAspect="1" noMove="1" noResize="1" noEditPoints="1" noAdjustHandles="1" noChangeArrowheads="1" noChangeShapeType="1" noTextEdit="1"/>
              </p:cNvSpPr>
              <p:nvPr/>
            </p:nvSpPr>
            <p:spPr>
              <a:xfrm>
                <a:off x="1178497" y="1981200"/>
                <a:ext cx="4323363" cy="484172"/>
              </a:xfrm>
              <a:prstGeom prst="rect">
                <a:avLst/>
              </a:prstGeom>
              <a:blipFill>
                <a:blip r:embed="rId3"/>
                <a:stretch>
                  <a:fillRect l="-1127" r="-563" b="-8861"/>
                </a:stretch>
              </a:blipFill>
            </p:spPr>
            <p:txBody>
              <a:bodyPr/>
              <a:lstStyle/>
              <a:p>
                <a:r>
                  <a:rPr lang="en-US">
                    <a:noFill/>
                  </a:rPr>
                  <a:t> </a:t>
                </a:r>
              </a:p>
            </p:txBody>
          </p:sp>
        </mc:Fallback>
      </mc:AlternateContent>
      <p:sp>
        <p:nvSpPr>
          <p:cNvPr id="13" name="Rectangle 12"/>
          <p:cNvSpPr/>
          <p:nvPr/>
        </p:nvSpPr>
        <p:spPr>
          <a:xfrm>
            <a:off x="663129" y="2514600"/>
            <a:ext cx="1907319" cy="369332"/>
          </a:xfrm>
          <a:prstGeom prst="rect">
            <a:avLst/>
          </a:prstGeom>
        </p:spPr>
        <p:txBody>
          <a:bodyPr wrap="square">
            <a:spAutoFit/>
          </a:bodyPr>
          <a:lstStyle/>
          <a:p>
            <a:r>
              <a:rPr lang="en-US" dirty="0">
                <a:solidFill>
                  <a:schemeClr val="bg1">
                    <a:lumMod val="50000"/>
                  </a:schemeClr>
                </a:solidFill>
              </a:rPr>
              <a:t>where</a:t>
            </a:r>
          </a:p>
        </p:txBody>
      </p:sp>
      <mc:AlternateContent xmlns:mc="http://schemas.openxmlformats.org/markup-compatibility/2006" xmlns:a14="http://schemas.microsoft.com/office/drawing/2010/main">
        <mc:Choice Requires="a14">
          <p:sp>
            <p:nvSpPr>
              <p:cNvPr id="14" name="TextBox 13"/>
              <p:cNvSpPr txBox="1"/>
              <p:nvPr/>
            </p:nvSpPr>
            <p:spPr>
              <a:xfrm>
                <a:off x="1201168" y="2960132"/>
                <a:ext cx="3306867" cy="923330"/>
              </a:xfrm>
              <a:prstGeom prst="rect">
                <a:avLst/>
              </a:prstGeom>
              <a:noFill/>
            </p:spPr>
            <p:txBody>
              <a:bodyPr wrap="none" rtlCol="0">
                <a:spAutoFit/>
              </a:bodyPr>
              <a:lstStyle/>
              <a:p>
                <a:pPr defTabSz="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𝑟𝑢</m:t>
                        </m:r>
                      </m:sub>
                    </m:sSub>
                    <m:r>
                      <a:rPr lang="en-US" b="0" i="1" smtClean="0">
                        <a:latin typeface="Cambria Math"/>
                      </a:rPr>
                      <m:t> </m:t>
                    </m:r>
                  </m:oMath>
                </a14:m>
                <a:r>
                  <a:rPr lang="en-US" dirty="0"/>
                  <a:t>	= upper value of input range</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𝑟𝑙</m:t>
                        </m:r>
                      </m:sub>
                    </m:sSub>
                    <m:r>
                      <a:rPr lang="en-US" b="0" i="1" smtClean="0">
                        <a:latin typeface="Cambria Math"/>
                      </a:rPr>
                      <m:t> </m:t>
                    </m:r>
                  </m:oMath>
                </a14:m>
                <a:r>
                  <a:rPr lang="en-US" dirty="0"/>
                  <a:t>	= lower end of input range</a:t>
                </a:r>
              </a:p>
              <a:p>
                <a:pPr defTabSz="457200"/>
                <a14:m>
                  <m:oMath xmlns:m="http://schemas.openxmlformats.org/officeDocument/2006/math">
                    <m:r>
                      <a:rPr lang="en-US" b="0" i="1" smtClean="0">
                        <a:latin typeface="Cambria Math"/>
                      </a:rPr>
                      <m:t>𝑁</m:t>
                    </m:r>
                  </m:oMath>
                </a14:m>
                <a:r>
                  <a:rPr lang="en-US" dirty="0"/>
                  <a:t>	= number of bits</a:t>
                </a:r>
              </a:p>
            </p:txBody>
          </p:sp>
        </mc:Choice>
        <mc:Fallback xmlns="">
          <p:sp>
            <p:nvSpPr>
              <p:cNvPr id="14" name="TextBox 13"/>
              <p:cNvSpPr txBox="1">
                <a:spLocks noRot="1" noChangeAspect="1" noMove="1" noResize="1" noEditPoints="1" noAdjustHandles="1" noChangeArrowheads="1" noChangeShapeType="1" noTextEdit="1"/>
              </p:cNvSpPr>
              <p:nvPr/>
            </p:nvSpPr>
            <p:spPr>
              <a:xfrm>
                <a:off x="1201168" y="2960132"/>
                <a:ext cx="3306867" cy="923330"/>
              </a:xfrm>
              <a:prstGeom prst="rect">
                <a:avLst/>
              </a:prstGeom>
              <a:blipFill rotWithShape="1">
                <a:blip r:embed="rId4"/>
                <a:stretch>
                  <a:fillRect t="-3311" r="-737" b="-9934"/>
                </a:stretch>
              </a:blipFill>
            </p:spPr>
            <p:txBody>
              <a:bodyPr/>
              <a:lstStyle/>
              <a:p>
                <a:r>
                  <a:rPr lang="en-US">
                    <a:noFill/>
                  </a:rPr>
                  <a:t> </a:t>
                </a:r>
              </a:p>
            </p:txBody>
          </p:sp>
        </mc:Fallback>
      </mc:AlternateContent>
      <p:grpSp>
        <p:nvGrpSpPr>
          <p:cNvPr id="15" name="Group 14"/>
          <p:cNvGrpSpPr/>
          <p:nvPr/>
        </p:nvGrpSpPr>
        <p:grpSpPr>
          <a:xfrm>
            <a:off x="415453" y="4289130"/>
            <a:ext cx="7993710" cy="695995"/>
            <a:chOff x="495299" y="3912736"/>
            <a:chExt cx="7993710" cy="695995"/>
          </a:xfrm>
        </p:grpSpPr>
        <p:sp>
          <p:nvSpPr>
            <p:cNvPr id="16" name="Rectangle 15"/>
            <p:cNvSpPr/>
            <p:nvPr/>
          </p:nvSpPr>
          <p:spPr>
            <a:xfrm>
              <a:off x="495299" y="3912736"/>
              <a:ext cx="2073275" cy="369332"/>
            </a:xfrm>
            <a:prstGeom prst="rect">
              <a:avLst/>
            </a:prstGeom>
            <a:solidFill>
              <a:schemeClr val="accent1"/>
            </a:solidFill>
            <a:ln w="19050">
              <a:noFill/>
              <a:tailEnd type="none" w="sm" len="sm"/>
            </a:ln>
            <a:effectLst/>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dirty="0"/>
            </a:p>
          </p:txBody>
        </p:sp>
        <p:sp>
          <p:nvSpPr>
            <p:cNvPr id="17" name="TextBox 5"/>
            <p:cNvSpPr txBox="1"/>
            <p:nvPr/>
          </p:nvSpPr>
          <p:spPr>
            <a:xfrm>
              <a:off x="640409" y="3962400"/>
              <a:ext cx="7848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b="1" dirty="0">
                  <a:solidFill>
                    <a:schemeClr val="bg1"/>
                  </a:solidFill>
                </a:rPr>
                <a:t>Example Problem </a:t>
              </a:r>
              <a:r>
                <a:rPr lang="en-US" b="1" dirty="0">
                  <a:solidFill>
                    <a:schemeClr val="bg1">
                      <a:lumMod val="50000"/>
                    </a:schemeClr>
                  </a:solidFill>
                </a:rPr>
                <a:t> </a:t>
              </a:r>
              <a:r>
                <a:rPr lang="en-US" dirty="0">
                  <a:solidFill>
                    <a:schemeClr val="bg1">
                      <a:lumMod val="50000"/>
                    </a:schemeClr>
                  </a:solidFill>
                </a:rPr>
                <a:t>  A 12-bit A/D converter has an input range of -10 to +10 V. Find the resolution error of the converter for the analog input.</a:t>
              </a:r>
            </a:p>
          </p:txBody>
        </p:sp>
        <p:cxnSp>
          <p:nvCxnSpPr>
            <p:cNvPr id="18" name="Straight Connector 17"/>
            <p:cNvCxnSpPr/>
            <p:nvPr/>
          </p:nvCxnSpPr>
          <p:spPr>
            <a:xfrm>
              <a:off x="2258024" y="3977268"/>
              <a:ext cx="623098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1493140" y="5257800"/>
                <a:ext cx="5573898" cy="503471"/>
              </a:xfrm>
              <a:prstGeom prst="rect">
                <a:avLst/>
              </a:prstGeom>
              <a:noFill/>
            </p:spPr>
            <p:txBody>
              <a:bodyPr wrap="none" rtlCol="0">
                <a:spAutoFit/>
              </a:bodyPr>
              <a:lstStyle/>
              <a:p>
                <a:r>
                  <a:rPr lang="en-US" dirty="0">
                    <a:ea typeface="Cambria Math"/>
                  </a:rPr>
                  <a:t>input resolution error = </a:t>
                </a:r>
                <a14:m>
                  <m:oMath xmlns:m="http://schemas.openxmlformats.org/officeDocument/2006/math">
                    <m:r>
                      <a:rPr lang="en-US" i="1" smtClean="0">
                        <a:latin typeface="Cambria Math"/>
                        <a:ea typeface="Cambria Math"/>
                      </a:rPr>
                      <m:t>±</m:t>
                    </m:r>
                    <m:r>
                      <a:rPr lang="en-US" b="0" i="1" smtClean="0">
                        <a:latin typeface="Cambria Math"/>
                        <a:ea typeface="Cambria Math"/>
                      </a:rPr>
                      <m:t>0.5∙</m:t>
                    </m:r>
                    <m:f>
                      <m:fPr>
                        <m:ctrlPr>
                          <a:rPr lang="en-US" b="0" i="1" smtClean="0">
                            <a:latin typeface="Cambria Math" panose="02040503050406030204" pitchFamily="18" charset="0"/>
                            <a:ea typeface="Cambria Math"/>
                          </a:rPr>
                        </m:ctrlPr>
                      </m:fPr>
                      <m:num>
                        <m:r>
                          <a:rPr lang="en-US" b="0" i="1" smtClean="0">
                            <a:latin typeface="Cambria Math"/>
                            <a:ea typeface="Cambria Math"/>
                          </a:rPr>
                          <m:t>10</m:t>
                        </m:r>
                        <m:r>
                          <a:rPr lang="en-US" b="0" i="1" smtClean="0">
                            <a:latin typeface="Cambria Math"/>
                            <a:ea typeface="Cambria Math"/>
                          </a:rPr>
                          <m:t>𝑉</m:t>
                        </m:r>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−10</m:t>
                            </m:r>
                            <m:r>
                              <a:rPr lang="en-US" b="0" i="1" smtClean="0">
                                <a:latin typeface="Cambria Math"/>
                                <a:ea typeface="Cambria Math"/>
                              </a:rPr>
                              <m:t>𝑉</m:t>
                            </m:r>
                          </m:e>
                        </m:d>
                      </m:num>
                      <m:den>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12</m:t>
                            </m:r>
                          </m:sup>
                        </m:sSup>
                        <m:r>
                          <a:rPr lang="en-US" b="0" i="1" smtClean="0">
                            <a:latin typeface="Cambria Math" panose="02040503050406030204" pitchFamily="18" charset="0"/>
                            <a:ea typeface="Cambria Math"/>
                          </a:rPr>
                          <m:t>−1</m:t>
                        </m:r>
                      </m:den>
                    </m:f>
                    <m:r>
                      <a:rPr lang="en-US" b="0" i="1" smtClean="0">
                        <a:latin typeface="Cambria Math"/>
                        <a:ea typeface="Cambria Math"/>
                      </a:rPr>
                      <m:t>=±0.00244</m:t>
                    </m:r>
                    <m:r>
                      <a:rPr lang="en-US" b="0" i="1" smtClean="0">
                        <a:latin typeface="Cambria Math"/>
                        <a:ea typeface="Cambria Math"/>
                      </a:rPr>
                      <m:t>𝑉</m:t>
                    </m:r>
                  </m:oMath>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493140" y="5257800"/>
                <a:ext cx="5573898" cy="503471"/>
              </a:xfrm>
              <a:prstGeom prst="rect">
                <a:avLst/>
              </a:prstGeom>
              <a:blipFill>
                <a:blip r:embed="rId5"/>
                <a:stretch>
                  <a:fillRect l="-985"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3400" y="5955268"/>
                <a:ext cx="7312195" cy="369332"/>
              </a:xfrm>
              <a:prstGeom prst="rect">
                <a:avLst/>
              </a:prstGeom>
              <a:noFill/>
            </p:spPr>
            <p:txBody>
              <a:bodyPr wrap="none" rtlCol="0">
                <a:spAutoFit/>
              </a:bodyPr>
              <a:lstStyle/>
              <a:p>
                <a:r>
                  <a:rPr lang="en-US" dirty="0">
                    <a:solidFill>
                      <a:schemeClr val="bg1">
                        <a:lumMod val="50000"/>
                      </a:schemeClr>
                    </a:solidFill>
                  </a:rPr>
                  <a:t>The resolution uncertainty of </a:t>
                </a:r>
                <a14:m>
                  <m:oMath xmlns:m="http://schemas.openxmlformats.org/officeDocument/2006/math">
                    <m:r>
                      <a:rPr lang="en-US" i="1" smtClean="0">
                        <a:solidFill>
                          <a:schemeClr val="bg1">
                            <a:lumMod val="50000"/>
                          </a:schemeClr>
                        </a:solidFill>
                        <a:latin typeface="Cambria Math"/>
                        <a:ea typeface="Cambria Math"/>
                      </a:rPr>
                      <m:t>±</m:t>
                    </m:r>
                    <m:r>
                      <a:rPr lang="en-US" b="0" i="1" smtClean="0">
                        <a:solidFill>
                          <a:schemeClr val="bg1">
                            <a:lumMod val="50000"/>
                          </a:schemeClr>
                        </a:solidFill>
                        <a:latin typeface="Cambria Math"/>
                        <a:ea typeface="Cambria Math"/>
                      </a:rPr>
                      <m:t>0.00244</m:t>
                    </m:r>
                    <m:r>
                      <a:rPr lang="en-US" b="0" i="1" smtClean="0">
                        <a:solidFill>
                          <a:schemeClr val="bg1">
                            <a:lumMod val="50000"/>
                          </a:schemeClr>
                        </a:solidFill>
                        <a:latin typeface="Cambria Math"/>
                        <a:ea typeface="Cambria Math"/>
                      </a:rPr>
                      <m:t>𝑉</m:t>
                    </m:r>
                  </m:oMath>
                </a14:m>
                <a:r>
                  <a:rPr lang="en-US" dirty="0">
                    <a:solidFill>
                      <a:schemeClr val="bg1">
                        <a:lumMod val="50000"/>
                      </a:schemeClr>
                    </a:solidFill>
                  </a:rPr>
                  <a:t> is the best that can be achieved.</a:t>
                </a:r>
              </a:p>
            </p:txBody>
          </p:sp>
        </mc:Choice>
        <mc:Fallback xmlns="">
          <p:sp>
            <p:nvSpPr>
              <p:cNvPr id="21" name="TextBox 20"/>
              <p:cNvSpPr txBox="1">
                <a:spLocks noRot="1" noChangeAspect="1" noMove="1" noResize="1" noEditPoints="1" noAdjustHandles="1" noChangeArrowheads="1" noChangeShapeType="1" noTextEdit="1"/>
              </p:cNvSpPr>
              <p:nvPr/>
            </p:nvSpPr>
            <p:spPr>
              <a:xfrm>
                <a:off x="533400" y="5955268"/>
                <a:ext cx="7312195" cy="369332"/>
              </a:xfrm>
              <a:prstGeom prst="rect">
                <a:avLst/>
              </a:prstGeom>
              <a:blipFill rotWithShape="1">
                <a:blip r:embed="rId6"/>
                <a:stretch>
                  <a:fillRect l="-75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1638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1">
              <a:lumMod val="50000"/>
            </a:schemeClr>
          </a:solidFill>
          <a:tailEnd type="arrow" w="sm"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bg1">
              <a:lumMod val="5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3874</TotalTime>
  <Words>931</Words>
  <Application>Microsoft Office PowerPoint</Application>
  <PresentationFormat>On-screen Show (4:3)</PresentationFormat>
  <Paragraphs>182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Courier New</vt:lpstr>
      <vt:lpstr>Office Theme</vt:lpstr>
      <vt:lpstr>Analog and Digital Measurements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with the lab</dc:title>
  <dc:creator>David</dc:creator>
  <cp:lastModifiedBy>William Long</cp:lastModifiedBy>
  <cp:revision>468</cp:revision>
  <cp:lastPrinted>2011-01-30T19:21:15Z</cp:lastPrinted>
  <dcterms:created xsi:type="dcterms:W3CDTF">2010-11-22T19:22:38Z</dcterms:created>
  <dcterms:modified xsi:type="dcterms:W3CDTF">2022-03-08T17:31:06Z</dcterms:modified>
</cp:coreProperties>
</file>