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80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550" y="237125"/>
            <a:ext cx="867289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81606"/>
            <a:ext cx="8374549" cy="155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92346" y="4778067"/>
            <a:ext cx="35623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longapalooza.github.io/ELET270_223/dataset/thermistor_data.t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40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en.wikipedia.org/wiki/Heaviside_step_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606" y="1881758"/>
            <a:ext cx="71437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u="none" spc="-5" dirty="0"/>
              <a:t>Dynamic</a:t>
            </a:r>
            <a:r>
              <a:rPr sz="5200" u="none" spc="-100" dirty="0"/>
              <a:t> </a:t>
            </a:r>
            <a:r>
              <a:rPr sz="5200" u="none" dirty="0"/>
              <a:t>Measurements</a:t>
            </a:r>
            <a:endParaRPr sz="5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r>
              <a:rPr spc="-5" dirty="0"/>
              <a:t>/11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23342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041601"/>
            <a:ext cx="836612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The 1st order </a:t>
            </a:r>
            <a:r>
              <a:rPr sz="1800" dirty="0">
                <a:latin typeface="Arial"/>
                <a:cs typeface="Arial"/>
              </a:rPr>
              <a:t>responses </a:t>
            </a:r>
            <a:r>
              <a:rPr sz="1800" spc="-5" dirty="0">
                <a:latin typeface="Arial"/>
                <a:cs typeface="Arial"/>
              </a:rPr>
              <a:t>of two different </a:t>
            </a:r>
            <a:r>
              <a:rPr sz="1800" dirty="0">
                <a:latin typeface="Arial"/>
                <a:cs typeface="Arial"/>
              </a:rPr>
              <a:t>systems subject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 step </a:t>
            </a:r>
            <a:r>
              <a:rPr sz="1800" spc="-5" dirty="0">
                <a:latin typeface="Arial"/>
                <a:cs typeface="Arial"/>
              </a:rPr>
              <a:t>input are </a:t>
            </a:r>
            <a:r>
              <a:rPr sz="1800" dirty="0">
                <a:latin typeface="Arial"/>
                <a:cs typeface="Arial"/>
              </a:rPr>
              <a:t>shown  </a:t>
            </a:r>
            <a:r>
              <a:rPr sz="1800" spc="-5" dirty="0">
                <a:latin typeface="Arial"/>
                <a:cs typeface="Arial"/>
              </a:rPr>
              <a:t>below. Which has the higher time </a:t>
            </a:r>
            <a:r>
              <a:rPr sz="1800" dirty="0">
                <a:latin typeface="Arial"/>
                <a:cs typeface="Arial"/>
              </a:rPr>
              <a:t>constant? </a:t>
            </a:r>
            <a:r>
              <a:rPr sz="1800" spc="-5" dirty="0">
                <a:latin typeface="Arial"/>
                <a:cs typeface="Arial"/>
              </a:rPr>
              <a:t>What are the </a:t>
            </a:r>
            <a:r>
              <a:rPr sz="1800" dirty="0">
                <a:latin typeface="Arial"/>
                <a:cs typeface="Arial"/>
              </a:rPr>
              <a:t>response </a:t>
            </a:r>
            <a:r>
              <a:rPr sz="1800" spc="-5" dirty="0">
                <a:latin typeface="Arial"/>
                <a:cs typeface="Arial"/>
              </a:rPr>
              <a:t>equations for  each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4650" y="2109425"/>
            <a:ext cx="3478359" cy="2729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22" y="2109424"/>
            <a:ext cx="3474800" cy="2729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r>
              <a:rPr spc="-5" dirty="0"/>
              <a:t>/11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5550" y="237125"/>
            <a:ext cx="1503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System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05046" y="4766036"/>
            <a:ext cx="3435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11/11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550" y="816938"/>
            <a:ext cx="1070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From the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plot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537" y="1763175"/>
            <a:ext cx="1692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For 1st Order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 txBox="1"/>
              <p:nvPr/>
            </p:nvSpPr>
            <p:spPr>
              <a:xfrm>
                <a:off x="235549" y="2938225"/>
                <a:ext cx="1198279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400" spc="-5" dirty="0">
                    <a:latin typeface="Arial"/>
                    <a:cs typeface="Arial"/>
                  </a:rPr>
                  <a:t>When</a:t>
                </a:r>
                <a:r>
                  <a:rPr lang="en-US" sz="1400" spc="-7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pc="-70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400" b="0" i="1" spc="-7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1400" b="0" i="1" spc="-7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𝜏</m:t>
                    </m:r>
                  </m:oMath>
                </a14:m>
                <a:endParaRPr sz="1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49" y="2938225"/>
                <a:ext cx="1198279" cy="228268"/>
              </a:xfrm>
              <a:prstGeom prst="rect">
                <a:avLst/>
              </a:prstGeom>
              <a:blipFill>
                <a:blip r:embed="rId2"/>
                <a:stretch>
                  <a:fillRect l="-8163" t="-18919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7"/>
              <p:cNvSpPr txBox="1"/>
              <p:nvPr/>
            </p:nvSpPr>
            <p:spPr>
              <a:xfrm>
                <a:off x="273476" y="4248482"/>
                <a:ext cx="4908124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400" spc="-5" dirty="0">
                    <a:latin typeface="Arial"/>
                    <a:cs typeface="Arial"/>
                  </a:rPr>
                  <a:t>On the plot</a:t>
                </a:r>
                <a:r>
                  <a:rPr lang="en-US" sz="1400" spc="-80" dirty="0">
                    <a:latin typeface="Arial"/>
                    <a:cs typeface="Arial"/>
                  </a:rPr>
                  <a:t> </a:t>
                </a:r>
                <a:r>
                  <a:rPr lang="en-US" sz="1400" spc="-5" dirty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b="0" i="1" spc="-5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d>
                      <m:dPr>
                        <m:ctrlPr>
                          <a:rPr lang="en-US" sz="1400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14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𝜏</m:t>
                        </m:r>
                      </m:e>
                    </m:d>
                    <m:r>
                      <a:rPr lang="en-US" sz="1400" b="0" i="1" spc="-5" smtClean="0">
                        <a:latin typeface="Cambria Math" panose="02040503050406030204" pitchFamily="18" charset="0"/>
                        <a:cs typeface="Arial"/>
                      </a:rPr>
                      <m:t>≈1.25</m:t>
                    </m:r>
                  </m:oMath>
                </a14:m>
                <a:r>
                  <a:rPr lang="en-US" sz="1400" dirty="0">
                    <a:latin typeface="Arial"/>
                    <a:cs typeface="Arial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/>
                      </a:rPr>
                      <m:t>≈2.5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76" y="4248482"/>
                <a:ext cx="4908124" cy="228268"/>
              </a:xfrm>
              <a:prstGeom prst="rect">
                <a:avLst/>
              </a:prstGeom>
              <a:blipFill>
                <a:blip r:embed="rId3"/>
                <a:stretch>
                  <a:fillRect l="-1988" t="-18919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273474" y="4622454"/>
                <a:ext cx="4673501" cy="31149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400" spc="-5" dirty="0">
                    <a:latin typeface="Arial"/>
                    <a:cs typeface="Arial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4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𝜏</m:t>
                        </m:r>
                      </m:e>
                      <m:sub>
                        <m:r>
                          <a:rPr lang="en-US" sz="14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1400" b="0" i="1" spc="-5" smtClean="0">
                        <a:latin typeface="Cambria Math" panose="02040503050406030204" pitchFamily="18" charset="0"/>
                        <a:cs typeface="Arial"/>
                      </a:rPr>
                      <m:t>≈2.5</m:t>
                    </m:r>
                    <m:r>
                      <a:rPr lang="en-US" sz="1400" b="0" i="1" spc="-5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r>
                  <a:rPr lang="en-US" sz="14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/>
                      </a:rPr>
                      <m:t>≈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/>
                          </a:rPr>
                          <m:t>0.3−1.8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2.5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Arial"/>
                      </a:rPr>
                      <m:t>+1.8</m:t>
                    </m:r>
                  </m:oMath>
                </a14:m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74" y="4622454"/>
                <a:ext cx="4673501" cy="311496"/>
              </a:xfrm>
              <a:prstGeom prst="rect">
                <a:avLst/>
              </a:prstGeom>
              <a:blipFill>
                <a:blip r:embed="rId4"/>
                <a:stretch>
                  <a:fillRect l="-208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/>
          <p:nvPr/>
        </p:nvSpPr>
        <p:spPr>
          <a:xfrm>
            <a:off x="2917225" y="77824"/>
            <a:ext cx="0" cy="3074670"/>
          </a:xfrm>
          <a:custGeom>
            <a:avLst/>
            <a:gdLst/>
            <a:ahLst/>
            <a:cxnLst/>
            <a:rect l="l" t="t" r="r" b="b"/>
            <a:pathLst>
              <a:path w="6985" h="3074670">
                <a:moveTo>
                  <a:pt x="0" y="0"/>
                </a:moveTo>
                <a:lnTo>
                  <a:pt x="6599" y="3074399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31724" y="3139275"/>
            <a:ext cx="3302000" cy="727075"/>
          </a:xfrm>
          <a:custGeom>
            <a:avLst/>
            <a:gdLst/>
            <a:ahLst/>
            <a:cxnLst/>
            <a:rect l="l" t="t" r="r" b="b"/>
            <a:pathLst>
              <a:path w="3302000" h="727075">
                <a:moveTo>
                  <a:pt x="0" y="0"/>
                </a:moveTo>
                <a:lnTo>
                  <a:pt x="3301499" y="726599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10474" y="3865724"/>
            <a:ext cx="0" cy="1174750"/>
          </a:xfrm>
          <a:custGeom>
            <a:avLst/>
            <a:gdLst/>
            <a:ahLst/>
            <a:cxnLst/>
            <a:rect l="l" t="t" r="r" b="b"/>
            <a:pathLst>
              <a:path w="16510" h="1174750">
                <a:moveTo>
                  <a:pt x="16199" y="0"/>
                </a:moveTo>
                <a:lnTo>
                  <a:pt x="0" y="1174199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70350" y="237125"/>
            <a:ext cx="150304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</a:t>
            </a:r>
            <a:r>
              <a:rPr sz="28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spc="-5" dirty="0">
                <a:latin typeface="Arial"/>
                <a:cs typeface="Arial"/>
              </a:rPr>
              <a:t>From 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plot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70337" y="1752263"/>
            <a:ext cx="1692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For 1st Order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system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779149" y="3305774"/>
            <a:ext cx="3110230" cy="3937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System </a:t>
            </a:r>
            <a:r>
              <a:rPr sz="1400" dirty="0">
                <a:latin typeface="Arial"/>
                <a:cs typeface="Arial"/>
              </a:rPr>
              <a:t>2 </a:t>
            </a:r>
            <a:r>
              <a:rPr sz="1400" spc="-5" dirty="0">
                <a:latin typeface="Arial"/>
                <a:cs typeface="Arial"/>
              </a:rPr>
              <a:t>has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larger time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FB6904-5D62-42A0-94BD-C7618CF8945C}"/>
                  </a:ext>
                </a:extLst>
              </p:cNvPr>
              <p:cNvSpPr txBox="1"/>
              <p:nvPr/>
            </p:nvSpPr>
            <p:spPr>
              <a:xfrm>
                <a:off x="691531" y="1120294"/>
                <a:ext cx="884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FB6904-5D62-42A0-94BD-C7618CF89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1" y="1120294"/>
                <a:ext cx="884153" cy="276999"/>
              </a:xfrm>
              <a:prstGeom prst="rect">
                <a:avLst/>
              </a:prstGeom>
              <a:blipFill>
                <a:blip r:embed="rId5"/>
                <a:stretch>
                  <a:fillRect l="-3448" r="-620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ADFD6C-6C91-4A0E-B300-D0AA685C4404}"/>
                  </a:ext>
                </a:extLst>
              </p:cNvPr>
              <p:cNvSpPr txBox="1"/>
              <p:nvPr/>
            </p:nvSpPr>
            <p:spPr>
              <a:xfrm>
                <a:off x="691531" y="1380183"/>
                <a:ext cx="953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ADFD6C-6C91-4A0E-B300-D0AA685C4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1" y="1380183"/>
                <a:ext cx="953338" cy="276999"/>
              </a:xfrm>
              <a:prstGeom prst="rect">
                <a:avLst/>
              </a:prstGeom>
              <a:blipFill>
                <a:blip r:embed="rId6"/>
                <a:stretch>
                  <a:fillRect l="-3185" r="-573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950F16-D7D0-46C4-851C-B8735A690D4C}"/>
                  </a:ext>
                </a:extLst>
              </p:cNvPr>
              <p:cNvSpPr txBox="1"/>
              <p:nvPr/>
            </p:nvSpPr>
            <p:spPr>
              <a:xfrm>
                <a:off x="691531" y="2183888"/>
                <a:ext cx="1682512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950F16-D7D0-46C4-851C-B8735A690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1" y="2183888"/>
                <a:ext cx="1682512" cy="5845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FDAA97-C247-4EFC-9B3D-FBD527AA9114}"/>
                  </a:ext>
                </a:extLst>
              </p:cNvPr>
              <p:cNvSpPr txBox="1"/>
              <p:nvPr/>
            </p:nvSpPr>
            <p:spPr>
              <a:xfrm>
                <a:off x="691531" y="3356257"/>
                <a:ext cx="2709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FDAA97-C247-4EFC-9B3D-FBD527AA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1" y="3356257"/>
                <a:ext cx="2709331" cy="276999"/>
              </a:xfrm>
              <a:prstGeom prst="rect">
                <a:avLst/>
              </a:prstGeom>
              <a:blipFill>
                <a:blip r:embed="rId8"/>
                <a:stretch>
                  <a:fillRect l="-899"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36C919-9748-4694-B189-ECD664BE5E52}"/>
                  </a:ext>
                </a:extLst>
              </p:cNvPr>
              <p:cNvSpPr txBox="1"/>
              <p:nvPr/>
            </p:nvSpPr>
            <p:spPr>
              <a:xfrm>
                <a:off x="643623" y="3776746"/>
                <a:ext cx="3864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0.3−1.8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0.3679+1.8=1.25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36C919-9748-4694-B189-ECD664BE5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23" y="3776746"/>
                <a:ext cx="3864007" cy="276999"/>
              </a:xfrm>
              <a:prstGeom prst="rect">
                <a:avLst/>
              </a:prstGeom>
              <a:blipFill>
                <a:blip r:embed="rId9"/>
                <a:stretch>
                  <a:fillRect l="-474" r="-12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517C341-6ACC-4477-86F7-DCDD84CC720F}"/>
                  </a:ext>
                </a:extLst>
              </p:cNvPr>
              <p:cNvSpPr txBox="1"/>
              <p:nvPr/>
            </p:nvSpPr>
            <p:spPr>
              <a:xfrm>
                <a:off x="3597612" y="1084287"/>
                <a:ext cx="884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517C341-6ACC-4477-86F7-DCDD84CC7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612" y="1084287"/>
                <a:ext cx="884153" cy="276999"/>
              </a:xfrm>
              <a:prstGeom prst="rect">
                <a:avLst/>
              </a:prstGeom>
              <a:blipFill>
                <a:blip r:embed="rId10"/>
                <a:stretch>
                  <a:fillRect l="-3448" r="-620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5D7DD1-CED5-4BFB-8731-F5F696ADB179}"/>
                  </a:ext>
                </a:extLst>
              </p:cNvPr>
              <p:cNvSpPr txBox="1"/>
              <p:nvPr/>
            </p:nvSpPr>
            <p:spPr>
              <a:xfrm>
                <a:off x="3597612" y="1414932"/>
                <a:ext cx="1081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5D7DD1-CED5-4BFB-8731-F5F696AD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612" y="1414932"/>
                <a:ext cx="1081578" cy="276999"/>
              </a:xfrm>
              <a:prstGeom prst="rect">
                <a:avLst/>
              </a:prstGeom>
              <a:blipFill>
                <a:blip r:embed="rId11"/>
                <a:stretch>
                  <a:fillRect l="-2809" r="-505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44C425-AEF2-4649-9E6F-F683FE9B7442}"/>
                  </a:ext>
                </a:extLst>
              </p:cNvPr>
              <p:cNvSpPr txBox="1"/>
              <p:nvPr/>
            </p:nvSpPr>
            <p:spPr>
              <a:xfrm>
                <a:off x="5021841" y="1075631"/>
                <a:ext cx="3615862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0.5−1.4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2.5−0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≈−0.36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44C425-AEF2-4649-9E6F-F683FE9B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841" y="1075631"/>
                <a:ext cx="3615862" cy="5713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0BABB-65F3-4816-83D5-EF154C016228}"/>
                  </a:ext>
                </a:extLst>
              </p:cNvPr>
              <p:cNvSpPr txBox="1"/>
              <p:nvPr/>
            </p:nvSpPr>
            <p:spPr>
              <a:xfrm>
                <a:off x="3570816" y="2057274"/>
                <a:ext cx="3523722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0.25−1.4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≈3.19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0BABB-65F3-4816-83D5-EF154C01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816" y="2057274"/>
                <a:ext cx="3523722" cy="565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127607-36BD-4C0B-9CEE-36E4FB25AD69}"/>
                  </a:ext>
                </a:extLst>
              </p:cNvPr>
              <p:cNvSpPr txBox="1"/>
              <p:nvPr/>
            </p:nvSpPr>
            <p:spPr>
              <a:xfrm>
                <a:off x="3578073" y="2748295"/>
                <a:ext cx="3326167" cy="399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1.4−0.25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3.19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127607-36BD-4C0B-9CEE-36E4FB25A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73" y="2748295"/>
                <a:ext cx="3326167" cy="3995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21249D53-07F2-45D3-BD35-97B7B310E354}"/>
              </a:ext>
            </a:extLst>
          </p:cNvPr>
          <p:cNvSpPr/>
          <p:nvPr/>
        </p:nvSpPr>
        <p:spPr>
          <a:xfrm>
            <a:off x="1615841" y="4622454"/>
            <a:ext cx="2270356" cy="392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15D233-40D2-4375-9708-54ACA7F27680}"/>
              </a:ext>
            </a:extLst>
          </p:cNvPr>
          <p:cNvSpPr/>
          <p:nvPr/>
        </p:nvSpPr>
        <p:spPr>
          <a:xfrm>
            <a:off x="3556301" y="2728930"/>
            <a:ext cx="3347931" cy="50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1" grpId="0" animBg="1"/>
      <p:bldP spid="22" grpId="0" animBg="1"/>
      <p:bldP spid="23" grpId="0" animBg="1"/>
      <p:bldP spid="24" grpId="0"/>
      <p:bldP spid="28" grpId="0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58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90" dirty="0"/>
              <a:t> </a:t>
            </a:r>
            <a:r>
              <a:rPr dirty="0"/>
              <a:t>Measurements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41601"/>
            <a:ext cx="786765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It often takes </a:t>
            </a:r>
            <a:r>
              <a:rPr sz="1800" dirty="0">
                <a:latin typeface="Arial"/>
                <a:cs typeface="Arial"/>
              </a:rPr>
              <a:t>a measurement system </a:t>
            </a:r>
            <a:r>
              <a:rPr sz="1800" spc="-5" dirty="0">
                <a:latin typeface="Arial"/>
                <a:cs typeface="Arial"/>
              </a:rPr>
              <a:t>time to </a:t>
            </a:r>
            <a:r>
              <a:rPr sz="1800" dirty="0">
                <a:latin typeface="Arial"/>
                <a:cs typeface="Arial"/>
              </a:rPr>
              <a:t>reach </a:t>
            </a:r>
            <a:r>
              <a:rPr sz="1800" spc="-5" dirty="0">
                <a:latin typeface="Arial"/>
                <a:cs typeface="Arial"/>
              </a:rPr>
              <a:t>equilibrium, even for </a:t>
            </a:r>
            <a:r>
              <a:rPr sz="1800" dirty="0">
                <a:latin typeface="Arial"/>
                <a:cs typeface="Arial"/>
              </a:rPr>
              <a:t>static  measurands (like </a:t>
            </a:r>
            <a:r>
              <a:rPr sz="1800" spc="-5" dirty="0">
                <a:latin typeface="Arial"/>
                <a:cs typeface="Arial"/>
              </a:rPr>
              <a:t>when taking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temperature).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787" y="2164987"/>
            <a:ext cx="1752449" cy="1733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81" y="1876286"/>
            <a:ext cx="3157568" cy="2369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9959" y="1876286"/>
            <a:ext cx="3157553" cy="2364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750" y="4322931"/>
            <a:ext cx="83604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situation </a:t>
            </a:r>
            <a:r>
              <a:rPr sz="1800" spc="-5" dirty="0">
                <a:latin typeface="Arial"/>
                <a:cs typeface="Arial"/>
              </a:rPr>
              <a:t>is further </a:t>
            </a:r>
            <a:r>
              <a:rPr sz="1800" dirty="0">
                <a:latin typeface="Arial"/>
                <a:cs typeface="Arial"/>
              </a:rPr>
              <a:t>complicated </a:t>
            </a:r>
            <a:r>
              <a:rPr sz="1800" spc="-5" dirty="0">
                <a:latin typeface="Arial"/>
                <a:cs typeface="Arial"/>
              </a:rPr>
              <a:t>when the input temperature </a:t>
            </a:r>
            <a:r>
              <a:rPr sz="1800" dirty="0">
                <a:latin typeface="Arial"/>
                <a:cs typeface="Arial"/>
              </a:rPr>
              <a:t>changes </a:t>
            </a:r>
            <a:r>
              <a:rPr sz="1800" spc="-5" dirty="0">
                <a:latin typeface="Arial"/>
                <a:cs typeface="Arial"/>
              </a:rPr>
              <a:t>with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r>
              <a:rPr spc="-5" dirty="0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91DC0-DE9B-4BEC-ABB5-7EAE3A2FF0A0}"/>
                  </a:ext>
                </a:extLst>
              </p:cNvPr>
              <p:cNvSpPr txBox="1"/>
              <p:nvPr/>
            </p:nvSpPr>
            <p:spPr>
              <a:xfrm>
                <a:off x="787437" y="4167706"/>
                <a:ext cx="241918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𝑏𝑢𝑙𝑏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91DC0-DE9B-4BEC-ABB5-7EAE3A2FF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37" y="4167706"/>
                <a:ext cx="2419187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58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90" dirty="0"/>
              <a:t> </a:t>
            </a:r>
            <a:r>
              <a:rPr dirty="0"/>
              <a:t>Measurements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81606"/>
            <a:ext cx="583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Heat transfer and energy absorption by thermometer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bulb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600" y="1478825"/>
            <a:ext cx="3382550" cy="1529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725" y="2020876"/>
            <a:ext cx="324231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latin typeface="Arial"/>
                <a:cs typeface="Arial"/>
              </a:rPr>
              <a:t>where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A = </a:t>
            </a:r>
            <a:r>
              <a:rPr sz="1800" spc="-5" dirty="0">
                <a:latin typeface="Arial"/>
                <a:cs typeface="Arial"/>
              </a:rPr>
              <a:t>bulb </a:t>
            </a:r>
            <a:r>
              <a:rPr sz="1800" dirty="0">
                <a:latin typeface="Arial"/>
                <a:cs typeface="Arial"/>
              </a:rPr>
              <a:t>surface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area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 = </a:t>
            </a:r>
            <a:r>
              <a:rPr sz="1800" spc="-5" dirty="0">
                <a:latin typeface="Arial"/>
                <a:cs typeface="Arial"/>
              </a:rPr>
              <a:t>heat </a:t>
            </a:r>
            <a:r>
              <a:rPr sz="1800" dirty="0">
                <a:latin typeface="Arial"/>
                <a:cs typeface="Arial"/>
              </a:rPr>
              <a:t>capacity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bulb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h = </a:t>
            </a:r>
            <a:r>
              <a:rPr sz="1800" spc="-5" dirty="0">
                <a:latin typeface="Arial"/>
                <a:cs typeface="Arial"/>
              </a:rPr>
              <a:t>heat transfer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coefficient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m = mass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bulb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3786781"/>
            <a:ext cx="134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Rearranging,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1425" y="3579676"/>
            <a:ext cx="416242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Time constant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As the </a:t>
            </a:r>
            <a:r>
              <a:rPr sz="1800" dirty="0">
                <a:latin typeface="Arial"/>
                <a:cs typeface="Arial"/>
              </a:rPr>
              <a:t>mass </a:t>
            </a:r>
            <a:r>
              <a:rPr sz="1800" spc="-5" dirty="0">
                <a:latin typeface="Arial"/>
                <a:cs typeface="Arial"/>
              </a:rPr>
              <a:t>of the bulb  decreases, the </a:t>
            </a:r>
            <a:r>
              <a:rPr sz="1800" dirty="0">
                <a:latin typeface="Arial"/>
                <a:cs typeface="Arial"/>
              </a:rPr>
              <a:t>response </a:t>
            </a:r>
            <a:r>
              <a:rPr sz="1800" spc="-5" dirty="0">
                <a:latin typeface="Arial"/>
                <a:cs typeface="Arial"/>
              </a:rPr>
              <a:t>time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decreases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7699" y="4144624"/>
            <a:ext cx="486409" cy="648970"/>
          </a:xfrm>
          <a:custGeom>
            <a:avLst/>
            <a:gdLst/>
            <a:ahLst/>
            <a:cxnLst/>
            <a:rect l="l" t="t" r="r" b="b"/>
            <a:pathLst>
              <a:path w="486410" h="648970">
                <a:moveTo>
                  <a:pt x="0" y="324449"/>
                </a:moveTo>
                <a:lnTo>
                  <a:pt x="3182" y="271822"/>
                </a:lnTo>
                <a:lnTo>
                  <a:pt x="12395" y="221898"/>
                </a:lnTo>
                <a:lnTo>
                  <a:pt x="27139" y="175346"/>
                </a:lnTo>
                <a:lnTo>
                  <a:pt x="46913" y="132834"/>
                </a:lnTo>
                <a:lnTo>
                  <a:pt x="71216" y="95029"/>
                </a:lnTo>
                <a:lnTo>
                  <a:pt x="99548" y="62600"/>
                </a:lnTo>
                <a:lnTo>
                  <a:pt x="131408" y="36214"/>
                </a:lnTo>
                <a:lnTo>
                  <a:pt x="166295" y="16540"/>
                </a:lnTo>
                <a:lnTo>
                  <a:pt x="203709" y="4246"/>
                </a:lnTo>
                <a:lnTo>
                  <a:pt x="243149" y="0"/>
                </a:lnTo>
                <a:lnTo>
                  <a:pt x="290807" y="6291"/>
                </a:lnTo>
                <a:lnTo>
                  <a:pt x="336199" y="24697"/>
                </a:lnTo>
                <a:lnTo>
                  <a:pt x="378049" y="54511"/>
                </a:lnTo>
                <a:lnTo>
                  <a:pt x="415082" y="95029"/>
                </a:lnTo>
                <a:lnTo>
                  <a:pt x="439999" y="133993"/>
                </a:lnTo>
                <a:lnTo>
                  <a:pt x="459850" y="177288"/>
                </a:lnTo>
                <a:lnTo>
                  <a:pt x="474364" y="224044"/>
                </a:lnTo>
                <a:lnTo>
                  <a:pt x="483270" y="273388"/>
                </a:lnTo>
                <a:lnTo>
                  <a:pt x="486299" y="324449"/>
                </a:lnTo>
                <a:lnTo>
                  <a:pt x="483117" y="377077"/>
                </a:lnTo>
                <a:lnTo>
                  <a:pt x="473904" y="427001"/>
                </a:lnTo>
                <a:lnTo>
                  <a:pt x="459160" y="473553"/>
                </a:lnTo>
                <a:lnTo>
                  <a:pt x="439386" y="516065"/>
                </a:lnTo>
                <a:lnTo>
                  <a:pt x="415082" y="553870"/>
                </a:lnTo>
                <a:lnTo>
                  <a:pt x="386751" y="586299"/>
                </a:lnTo>
                <a:lnTo>
                  <a:pt x="354891" y="612685"/>
                </a:lnTo>
                <a:lnTo>
                  <a:pt x="320004" y="632359"/>
                </a:lnTo>
                <a:lnTo>
                  <a:pt x="282590" y="644653"/>
                </a:lnTo>
                <a:lnTo>
                  <a:pt x="243149" y="648899"/>
                </a:lnTo>
                <a:lnTo>
                  <a:pt x="203709" y="644653"/>
                </a:lnTo>
                <a:lnTo>
                  <a:pt x="166295" y="632359"/>
                </a:lnTo>
                <a:lnTo>
                  <a:pt x="131408" y="612685"/>
                </a:lnTo>
                <a:lnTo>
                  <a:pt x="99548" y="586299"/>
                </a:lnTo>
                <a:lnTo>
                  <a:pt x="71216" y="553870"/>
                </a:lnTo>
                <a:lnTo>
                  <a:pt x="46913" y="516065"/>
                </a:lnTo>
                <a:lnTo>
                  <a:pt x="27139" y="473553"/>
                </a:lnTo>
                <a:lnTo>
                  <a:pt x="12395" y="427001"/>
                </a:lnTo>
                <a:lnTo>
                  <a:pt x="3182" y="377077"/>
                </a:lnTo>
                <a:lnTo>
                  <a:pt x="0" y="324449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7738" y="3776904"/>
            <a:ext cx="947419" cy="556260"/>
          </a:xfrm>
          <a:custGeom>
            <a:avLst/>
            <a:gdLst/>
            <a:ahLst/>
            <a:cxnLst/>
            <a:rect l="l" t="t" r="r" b="b"/>
            <a:pathLst>
              <a:path w="947420" h="556260">
                <a:moveTo>
                  <a:pt x="356998" y="394052"/>
                </a:moveTo>
                <a:lnTo>
                  <a:pt x="81826" y="394052"/>
                </a:lnTo>
                <a:lnTo>
                  <a:pt x="894824" y="0"/>
                </a:lnTo>
                <a:lnTo>
                  <a:pt x="947174" y="107999"/>
                </a:lnTo>
                <a:lnTo>
                  <a:pt x="356998" y="394052"/>
                </a:lnTo>
                <a:close/>
              </a:path>
              <a:path w="947420" h="556260">
                <a:moveTo>
                  <a:pt x="160351" y="556052"/>
                </a:moveTo>
                <a:lnTo>
                  <a:pt x="0" y="500399"/>
                </a:lnTo>
                <a:lnTo>
                  <a:pt x="55651" y="340052"/>
                </a:lnTo>
                <a:lnTo>
                  <a:pt x="81826" y="394052"/>
                </a:lnTo>
                <a:lnTo>
                  <a:pt x="356998" y="394052"/>
                </a:lnTo>
                <a:lnTo>
                  <a:pt x="134176" y="502052"/>
                </a:lnTo>
                <a:lnTo>
                  <a:pt x="160351" y="556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r>
              <a:rPr spc="-5" dirty="0"/>
              <a:t>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4FE8F2-7DF3-4643-801A-601161B171A4}"/>
                  </a:ext>
                </a:extLst>
              </p:cNvPr>
              <p:cNvSpPr txBox="1"/>
              <p:nvPr/>
            </p:nvSpPr>
            <p:spPr>
              <a:xfrm>
                <a:off x="653593" y="1584874"/>
                <a:ext cx="2397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𝑚𝑜𝑢𝑡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𝑏𝑢𝑙𝑏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4FE8F2-7DF3-4643-801A-601161B17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3" y="1584874"/>
                <a:ext cx="2397643" cy="276999"/>
              </a:xfrm>
              <a:prstGeom prst="rect">
                <a:avLst/>
              </a:prstGeom>
              <a:blipFill>
                <a:blip r:embed="rId4"/>
                <a:stretch>
                  <a:fillRect l="-2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D23F79-E3CD-4F27-8B85-1B0BE283D27B}"/>
                  </a:ext>
                </a:extLst>
              </p:cNvPr>
              <p:cNvSpPr txBox="1"/>
              <p:nvPr/>
            </p:nvSpPr>
            <p:spPr>
              <a:xfrm>
                <a:off x="3051236" y="1448009"/>
                <a:ext cx="911660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D23F79-E3CD-4F27-8B85-1B0BE283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36" y="1448009"/>
                <a:ext cx="911660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8" grpId="0"/>
      <p:bldP spid="9" grpId="0"/>
      <p:bldP spid="10" grpId="0" animBg="1"/>
      <p:bldP spid="11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010280" y="210821"/>
            <a:ext cx="2936608" cy="2199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58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90" dirty="0"/>
              <a:t> </a:t>
            </a:r>
            <a:r>
              <a:rPr dirty="0"/>
              <a:t>Measurements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45801"/>
            <a:ext cx="535813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The thermometer is an example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1st order  </a:t>
            </a:r>
            <a:r>
              <a:rPr sz="1800" dirty="0">
                <a:latin typeface="Arial"/>
                <a:cs typeface="Arial"/>
              </a:rPr>
              <a:t>system. </a:t>
            </a:r>
            <a:r>
              <a:rPr sz="1800" spc="-5" dirty="0">
                <a:latin typeface="Arial"/>
                <a:cs typeface="Arial"/>
              </a:rPr>
              <a:t>These </a:t>
            </a:r>
            <a:r>
              <a:rPr sz="1800" dirty="0">
                <a:latin typeface="Arial"/>
                <a:cs typeface="Arial"/>
              </a:rPr>
              <a:t>systems </a:t>
            </a:r>
            <a:r>
              <a:rPr sz="1800" spc="-5" dirty="0">
                <a:latin typeface="Arial"/>
                <a:cs typeface="Arial"/>
              </a:rPr>
              <a:t>have energy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effects.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5651" y="4766036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4/11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2490706"/>
            <a:ext cx="3693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solution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1st order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3465655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where</a:t>
            </a:r>
            <a:endParaRPr sz="1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475249" y="3739975"/>
                <a:ext cx="6873240" cy="1276631"/>
              </a:xfrm>
              <a:prstGeom prst="rect">
                <a:avLst/>
              </a:prstGeom>
            </p:spPr>
            <p:txBody>
              <a:bodyPr vert="horz" wrap="square" lIns="0" tIns="52704" rIns="0" bIns="0" rtlCol="0">
                <a:spAutoFit/>
              </a:bodyPr>
              <a:lstStyle/>
              <a:p>
                <a:pPr marL="379095" indent="-366395">
                  <a:lnSpc>
                    <a:spcPct val="100000"/>
                  </a:lnSpc>
                  <a:spcBef>
                    <a:spcPts val="414"/>
                  </a:spcBef>
                  <a:buChar char="●"/>
                  <a:tabLst>
                    <a:tab pos="379095" algn="l"/>
                    <a:tab pos="379730" algn="l"/>
                  </a:tabLs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US" sz="1800" dirty="0">
                    <a:latin typeface="Arial"/>
                    <a:cs typeface="Arial"/>
                  </a:rPr>
                  <a:t> </a:t>
                </a:r>
                <a:r>
                  <a:rPr lang="en-US" sz="1800" spc="-5" dirty="0">
                    <a:latin typeface="Arial"/>
                    <a:cs typeface="Arial"/>
                  </a:rPr>
                  <a:t>is the </a:t>
                </a:r>
                <a:r>
                  <a:rPr lang="en-US" sz="1800" dirty="0">
                    <a:latin typeface="Arial"/>
                    <a:cs typeface="Arial"/>
                  </a:rPr>
                  <a:t>response (in </a:t>
                </a:r>
                <a:r>
                  <a:rPr lang="en-US" sz="1800" spc="-5" dirty="0">
                    <a:latin typeface="Arial"/>
                    <a:cs typeface="Arial"/>
                  </a:rPr>
                  <a:t>the thermometer example it is</a:t>
                </a:r>
                <a:r>
                  <a:rPr lang="en-US" sz="1800" spc="-85" dirty="0">
                    <a:latin typeface="Arial"/>
                    <a:cs typeface="Arial"/>
                  </a:rPr>
                  <a:t> </a:t>
                </a:r>
                <a:r>
                  <a:rPr lang="en-US" sz="1800" spc="-5" dirty="0">
                    <a:latin typeface="Arial"/>
                    <a:cs typeface="Arial"/>
                  </a:rPr>
                  <a:t>temperature)</a:t>
                </a:r>
                <a:endParaRPr lang="en-US" sz="1800" dirty="0">
                  <a:latin typeface="Arial"/>
                  <a:cs typeface="Arial"/>
                </a:endParaRPr>
              </a:p>
              <a:p>
                <a:pPr marL="379095" indent="-366395">
                  <a:lnSpc>
                    <a:spcPct val="100000"/>
                  </a:lnSpc>
                  <a:spcBef>
                    <a:spcPts val="315"/>
                  </a:spcBef>
                  <a:buChar char="●"/>
                  <a:tabLst>
                    <a:tab pos="379095" algn="l"/>
                    <a:tab pos="3797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8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18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spc="-5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8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18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sz="1800" spc="-5" dirty="0">
                    <a:latin typeface="Arial"/>
                    <a:cs typeface="Arial"/>
                  </a:rPr>
                  <a:t> are the initial and </a:t>
                </a:r>
                <a:r>
                  <a:rPr lang="en-US" sz="1800" dirty="0">
                    <a:latin typeface="Arial"/>
                    <a:cs typeface="Arial"/>
                  </a:rPr>
                  <a:t>steady state value </a:t>
                </a:r>
                <a:r>
                  <a:rPr lang="en-US" sz="1800" spc="-5" dirty="0">
                    <a:latin typeface="Arial"/>
                    <a:cs typeface="Arial"/>
                  </a:rPr>
                  <a:t>of the</a:t>
                </a:r>
                <a:r>
                  <a:rPr lang="en-US" sz="1800" spc="26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system</a:t>
                </a:r>
              </a:p>
              <a:p>
                <a:pPr marL="379095" indent="-366395">
                  <a:lnSpc>
                    <a:spcPct val="100000"/>
                  </a:lnSpc>
                  <a:spcBef>
                    <a:spcPts val="315"/>
                  </a:spcBef>
                  <a:buChar char="●"/>
                  <a:tabLst>
                    <a:tab pos="379095" algn="l"/>
                    <a:tab pos="379730" algn="l"/>
                  </a:tabLst>
                </a:pPr>
                <a14:m>
                  <m:oMath xmlns:m="http://schemas.openxmlformats.org/officeDocument/2006/math"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</m:oMath>
                </a14:m>
                <a:r>
                  <a:rPr lang="en-US" sz="1800" spc="-5" dirty="0">
                    <a:latin typeface="Arial"/>
                    <a:cs typeface="Arial"/>
                  </a:rPr>
                  <a:t> is</a:t>
                </a:r>
                <a:r>
                  <a:rPr lang="en-US" sz="1800" spc="-15" dirty="0">
                    <a:latin typeface="Arial"/>
                    <a:cs typeface="Arial"/>
                  </a:rPr>
                  <a:t> </a:t>
                </a:r>
                <a:r>
                  <a:rPr lang="en-US" sz="1800" spc="-5" dirty="0">
                    <a:latin typeface="Arial"/>
                    <a:cs typeface="Arial"/>
                  </a:rPr>
                  <a:t>time</a:t>
                </a:r>
                <a:endParaRPr lang="en-US" sz="1800" dirty="0">
                  <a:latin typeface="Arial"/>
                  <a:cs typeface="Arial"/>
                </a:endParaRPr>
              </a:p>
              <a:p>
                <a:pPr marL="379095" indent="-366395">
                  <a:lnSpc>
                    <a:spcPct val="100000"/>
                  </a:lnSpc>
                  <a:spcBef>
                    <a:spcPts val="315"/>
                  </a:spcBef>
                  <a:buFont typeface="Arial"/>
                  <a:buChar char="●"/>
                  <a:tabLst>
                    <a:tab pos="379095" algn="l"/>
                    <a:tab pos="379730" algn="l"/>
                  </a:tabLst>
                </a:pPr>
                <a14:m>
                  <m:oMath xmlns:m="http://schemas.openxmlformats.org/officeDocument/2006/math">
                    <m:r>
                      <a:rPr lang="en-US" sz="1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𝜏</m:t>
                    </m:r>
                  </m:oMath>
                </a14:m>
                <a:r>
                  <a:rPr lang="en-US" sz="1800" spc="-5" dirty="0">
                    <a:latin typeface="Arial"/>
                    <a:cs typeface="Arial"/>
                  </a:rPr>
                  <a:t> is the time</a:t>
                </a:r>
                <a:r>
                  <a:rPr lang="en-US" sz="1800" spc="-125" dirty="0">
                    <a:latin typeface="Arial"/>
                    <a:cs typeface="Arial"/>
                  </a:rPr>
                  <a:t> </a:t>
                </a:r>
                <a:r>
                  <a:rPr lang="en-US" sz="1800" dirty="0">
                    <a:latin typeface="Arial"/>
                    <a:cs typeface="Arial"/>
                  </a:rPr>
                  <a:t>constant</a:t>
                </a:r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49" y="3739975"/>
                <a:ext cx="6873240" cy="1276631"/>
              </a:xfrm>
              <a:prstGeom prst="rect">
                <a:avLst/>
              </a:prstGeom>
              <a:blipFill>
                <a:blip r:embed="rId3"/>
                <a:stretch>
                  <a:fillRect l="-1775" t="-2392" r="-18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941E2-DC84-4088-9319-C1E902FDF8F3}"/>
                  </a:ext>
                </a:extLst>
              </p:cNvPr>
              <p:cNvSpPr txBox="1"/>
              <p:nvPr/>
            </p:nvSpPr>
            <p:spPr>
              <a:xfrm>
                <a:off x="694400" y="1116693"/>
                <a:ext cx="257333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941E2-DC84-4088-9319-C1E902FD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00" y="1116693"/>
                <a:ext cx="2573333" cy="472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32DDF3-E119-4F32-9563-227EC24CDD25}"/>
                  </a:ext>
                </a:extLst>
              </p:cNvPr>
              <p:cNvSpPr txBox="1"/>
              <p:nvPr/>
            </p:nvSpPr>
            <p:spPr>
              <a:xfrm>
                <a:off x="685800" y="2834492"/>
                <a:ext cx="1682512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32DDF3-E119-4F32-9563-227EC24CD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34492"/>
                <a:ext cx="1682512" cy="584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697302-AA77-4B8D-962F-ACCF870742DF}"/>
                  </a:ext>
                </a:extLst>
              </p:cNvPr>
              <p:cNvSpPr txBox="1"/>
              <p:nvPr/>
            </p:nvSpPr>
            <p:spPr>
              <a:xfrm>
                <a:off x="5871760" y="202285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697302-AA77-4B8D-962F-ACCF87074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760" y="2022852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6AC4D3-027D-4F6D-AC70-2BC34B3FB78A}"/>
                  </a:ext>
                </a:extLst>
              </p:cNvPr>
              <p:cNvSpPr txBox="1"/>
              <p:nvPr/>
            </p:nvSpPr>
            <p:spPr>
              <a:xfrm>
                <a:off x="5834975" y="554539"/>
                <a:ext cx="350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6AC4D3-027D-4F6D-AC70-2BC34B3F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75" y="554539"/>
                <a:ext cx="350609" cy="276999"/>
              </a:xfrm>
              <a:prstGeom prst="rect">
                <a:avLst/>
              </a:prstGeom>
              <a:blipFill>
                <a:blip r:embed="rId7"/>
                <a:stretch>
                  <a:fillRect l="-10345" r="-34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35A663-BCD0-431C-AAFE-54CE3A12B2C7}"/>
              </a:ext>
            </a:extLst>
          </p:cNvPr>
          <p:cNvCxnSpPr/>
          <p:nvPr/>
        </p:nvCxnSpPr>
        <p:spPr>
          <a:xfrm flipH="1">
            <a:off x="6166534" y="2209800"/>
            <a:ext cx="2761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23E61-6A93-4650-845B-5A51FAE251F2}"/>
              </a:ext>
            </a:extLst>
          </p:cNvPr>
          <p:cNvCxnSpPr/>
          <p:nvPr/>
        </p:nvCxnSpPr>
        <p:spPr>
          <a:xfrm flipH="1">
            <a:off x="6153184" y="742950"/>
            <a:ext cx="2761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8" grpId="0"/>
      <p:bldP spid="9" grpId="0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406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081606"/>
            <a:ext cx="5101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Thermistor data </a:t>
            </a:r>
            <a:r>
              <a:rPr lang="en-US" sz="1800" dirty="0">
                <a:latin typeface="Arial"/>
                <a:cs typeface="Arial"/>
                <a:hlinkClick r:id="rId2"/>
              </a:rPr>
              <a:t>here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r>
              <a:rPr spc="-5" dirty="0"/>
              <a:t>/11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25B9D95-1C86-4413-98A2-878BA302EA98}"/>
              </a:ext>
            </a:extLst>
          </p:cNvPr>
          <p:cNvSpPr txBox="1"/>
          <p:nvPr/>
        </p:nvSpPr>
        <p:spPr>
          <a:xfrm>
            <a:off x="384724" y="1768355"/>
            <a:ext cx="163906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ADC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equation: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074C6928-414E-46B3-BABF-07139951D7DB}"/>
              </a:ext>
            </a:extLst>
          </p:cNvPr>
          <p:cNvSpPr txBox="1"/>
          <p:nvPr/>
        </p:nvSpPr>
        <p:spPr>
          <a:xfrm>
            <a:off x="384724" y="3354709"/>
            <a:ext cx="40803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Manufacturer’s </a:t>
            </a:r>
            <a:r>
              <a:rPr sz="1800" spc="-5" dirty="0">
                <a:latin typeface="Arial"/>
                <a:cs typeface="Arial"/>
              </a:rPr>
              <a:t>Temperature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equation:</a:t>
            </a:r>
            <a:endParaRPr sz="1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FDF7D-4830-4D95-B1EE-328228F8E4BB}"/>
                  </a:ext>
                </a:extLst>
              </p:cNvPr>
              <p:cNvSpPr txBox="1"/>
              <p:nvPr/>
            </p:nvSpPr>
            <p:spPr>
              <a:xfrm>
                <a:off x="2023793" y="1650277"/>
                <a:ext cx="140910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FDF7D-4830-4D95-B1EE-328228F8E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793" y="1650277"/>
                <a:ext cx="1409104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C0E6DA-5CC8-42B7-8E7F-4EE1E2010AB6}"/>
                  </a:ext>
                </a:extLst>
              </p:cNvPr>
              <p:cNvSpPr txBox="1"/>
              <p:nvPr/>
            </p:nvSpPr>
            <p:spPr>
              <a:xfrm>
                <a:off x="3048000" y="2305412"/>
                <a:ext cx="176458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C0E6DA-5CC8-42B7-8E7F-4EE1E2010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05412"/>
                <a:ext cx="1764586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3">
            <a:extLst>
              <a:ext uri="{FF2B5EF4-FFF2-40B4-BE49-F238E27FC236}">
                <a16:creationId xmlns:a16="http://schemas.microsoft.com/office/drawing/2014/main" id="{8A7B1BE6-ABBF-4B45-92D8-A3E0D26CBB5D}"/>
              </a:ext>
            </a:extLst>
          </p:cNvPr>
          <p:cNvSpPr txBox="1"/>
          <p:nvPr/>
        </p:nvSpPr>
        <p:spPr>
          <a:xfrm>
            <a:off x="384724" y="2471676"/>
            <a:ext cx="2514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>
                <a:latin typeface="Arial"/>
                <a:cs typeface="Arial"/>
              </a:rPr>
              <a:t>Voltage divider equation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20D256-88D8-482E-B863-0A4C6BAAC545}"/>
                  </a:ext>
                </a:extLst>
              </p:cNvPr>
              <p:cNvSpPr txBox="1"/>
              <p:nvPr/>
            </p:nvSpPr>
            <p:spPr>
              <a:xfrm>
                <a:off x="4419600" y="3257550"/>
                <a:ext cx="1598515" cy="921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20D256-88D8-482E-B863-0A4C6BAAC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257550"/>
                <a:ext cx="1598515" cy="921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8" grpId="0"/>
      <p:bldP spid="9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4981985-6BF3-456B-8D03-FCB0B0026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8131" r="8124" b="4631"/>
          <a:stretch/>
        </p:blipFill>
        <p:spPr>
          <a:xfrm>
            <a:off x="381000" y="1002315"/>
            <a:ext cx="7658208" cy="40840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442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lang="en-US" spc="-5" dirty="0"/>
              <a:t> (contd.)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3421191" y="1297943"/>
            <a:ext cx="4475965" cy="393700"/>
          </a:xfrm>
          <a:custGeom>
            <a:avLst/>
            <a:gdLst/>
            <a:ahLst/>
            <a:cxnLst/>
            <a:rect l="l" t="t" r="r" b="b"/>
            <a:pathLst>
              <a:path w="3444240" h="393700">
                <a:moveTo>
                  <a:pt x="0" y="196799"/>
                </a:moveTo>
                <a:lnTo>
                  <a:pt x="4468" y="182626"/>
                </a:lnTo>
                <a:lnTo>
                  <a:pt x="17752" y="168608"/>
                </a:lnTo>
                <a:lnTo>
                  <a:pt x="70050" y="141238"/>
                </a:lnTo>
                <a:lnTo>
                  <a:pt x="108704" y="127984"/>
                </a:lnTo>
                <a:lnTo>
                  <a:pt x="155455" y="115085"/>
                </a:lnTo>
                <a:lnTo>
                  <a:pt x="210123" y="102590"/>
                </a:lnTo>
                <a:lnTo>
                  <a:pt x="272527" y="90549"/>
                </a:lnTo>
                <a:lnTo>
                  <a:pt x="342488" y="79010"/>
                </a:lnTo>
                <a:lnTo>
                  <a:pt x="419826" y="68024"/>
                </a:lnTo>
                <a:lnTo>
                  <a:pt x="504361" y="57641"/>
                </a:lnTo>
                <a:lnTo>
                  <a:pt x="545321" y="53112"/>
                </a:lnTo>
                <a:lnTo>
                  <a:pt x="587437" y="48754"/>
                </a:lnTo>
                <a:lnTo>
                  <a:pt x="630668" y="44568"/>
                </a:lnTo>
                <a:lnTo>
                  <a:pt x="674973" y="40556"/>
                </a:lnTo>
                <a:lnTo>
                  <a:pt x="720308" y="36721"/>
                </a:lnTo>
                <a:lnTo>
                  <a:pt x="766633" y="33064"/>
                </a:lnTo>
                <a:lnTo>
                  <a:pt x="813905" y="29588"/>
                </a:lnTo>
                <a:lnTo>
                  <a:pt x="862084" y="26294"/>
                </a:lnTo>
                <a:lnTo>
                  <a:pt x="911126" y="23184"/>
                </a:lnTo>
                <a:lnTo>
                  <a:pt x="960990" y="20260"/>
                </a:lnTo>
                <a:lnTo>
                  <a:pt x="1011635" y="17525"/>
                </a:lnTo>
                <a:lnTo>
                  <a:pt x="1063019" y="14980"/>
                </a:lnTo>
                <a:lnTo>
                  <a:pt x="1115099" y="12627"/>
                </a:lnTo>
                <a:lnTo>
                  <a:pt x="1167833" y="10469"/>
                </a:lnTo>
                <a:lnTo>
                  <a:pt x="1221181" y="8506"/>
                </a:lnTo>
                <a:lnTo>
                  <a:pt x="1275100" y="6742"/>
                </a:lnTo>
                <a:lnTo>
                  <a:pt x="1329549" y="5178"/>
                </a:lnTo>
                <a:lnTo>
                  <a:pt x="1384485" y="3816"/>
                </a:lnTo>
                <a:lnTo>
                  <a:pt x="1439867" y="2658"/>
                </a:lnTo>
                <a:lnTo>
                  <a:pt x="1495653" y="1706"/>
                </a:lnTo>
                <a:lnTo>
                  <a:pt x="1551801" y="963"/>
                </a:lnTo>
                <a:lnTo>
                  <a:pt x="1608269" y="429"/>
                </a:lnTo>
                <a:lnTo>
                  <a:pt x="1665016" y="107"/>
                </a:lnTo>
                <a:lnTo>
                  <a:pt x="1721999" y="0"/>
                </a:lnTo>
                <a:lnTo>
                  <a:pt x="1800823" y="202"/>
                </a:lnTo>
                <a:lnTo>
                  <a:pt x="1878737" y="804"/>
                </a:lnTo>
                <a:lnTo>
                  <a:pt x="1955665" y="1796"/>
                </a:lnTo>
                <a:lnTo>
                  <a:pt x="2031531" y="3170"/>
                </a:lnTo>
                <a:lnTo>
                  <a:pt x="2106260" y="4918"/>
                </a:lnTo>
                <a:lnTo>
                  <a:pt x="2179775" y="7029"/>
                </a:lnTo>
                <a:lnTo>
                  <a:pt x="2252001" y="9497"/>
                </a:lnTo>
                <a:lnTo>
                  <a:pt x="2322861" y="12312"/>
                </a:lnTo>
                <a:lnTo>
                  <a:pt x="2392280" y="15465"/>
                </a:lnTo>
                <a:lnTo>
                  <a:pt x="2460181" y="18948"/>
                </a:lnTo>
                <a:lnTo>
                  <a:pt x="2526488" y="22752"/>
                </a:lnTo>
                <a:lnTo>
                  <a:pt x="2591126" y="26868"/>
                </a:lnTo>
                <a:lnTo>
                  <a:pt x="2654018" y="31289"/>
                </a:lnTo>
                <a:lnTo>
                  <a:pt x="2715089" y="36004"/>
                </a:lnTo>
                <a:lnTo>
                  <a:pt x="2774262" y="41005"/>
                </a:lnTo>
                <a:lnTo>
                  <a:pt x="2831462" y="46284"/>
                </a:lnTo>
                <a:lnTo>
                  <a:pt x="2886613" y="51832"/>
                </a:lnTo>
                <a:lnTo>
                  <a:pt x="2939637" y="57641"/>
                </a:lnTo>
                <a:lnTo>
                  <a:pt x="2990461" y="63701"/>
                </a:lnTo>
                <a:lnTo>
                  <a:pt x="3039007" y="70004"/>
                </a:lnTo>
                <a:lnTo>
                  <a:pt x="3085199" y="76541"/>
                </a:lnTo>
                <a:lnTo>
                  <a:pt x="3128962" y="83304"/>
                </a:lnTo>
                <a:lnTo>
                  <a:pt x="3170220" y="90283"/>
                </a:lnTo>
                <a:lnTo>
                  <a:pt x="3208896" y="97471"/>
                </a:lnTo>
                <a:lnTo>
                  <a:pt x="3278200" y="112436"/>
                </a:lnTo>
                <a:lnTo>
                  <a:pt x="3336267" y="128130"/>
                </a:lnTo>
                <a:lnTo>
                  <a:pt x="3382488" y="144482"/>
                </a:lnTo>
                <a:lnTo>
                  <a:pt x="3428280" y="170095"/>
                </a:lnTo>
                <a:lnTo>
                  <a:pt x="3443999" y="196799"/>
                </a:lnTo>
                <a:lnTo>
                  <a:pt x="3416256" y="232175"/>
                </a:lnTo>
                <a:lnTo>
                  <a:pt x="3360896" y="257371"/>
                </a:lnTo>
                <a:lnTo>
                  <a:pt x="3308676" y="273403"/>
                </a:lnTo>
                <a:lnTo>
                  <a:pt x="3244915" y="288741"/>
                </a:lnTo>
                <a:lnTo>
                  <a:pt x="3170220" y="303316"/>
                </a:lnTo>
                <a:lnTo>
                  <a:pt x="3128962" y="310295"/>
                </a:lnTo>
                <a:lnTo>
                  <a:pt x="3085199" y="317058"/>
                </a:lnTo>
                <a:lnTo>
                  <a:pt x="3039007" y="323595"/>
                </a:lnTo>
                <a:lnTo>
                  <a:pt x="2990461" y="329898"/>
                </a:lnTo>
                <a:lnTo>
                  <a:pt x="2939637" y="335958"/>
                </a:lnTo>
                <a:lnTo>
                  <a:pt x="2886613" y="341767"/>
                </a:lnTo>
                <a:lnTo>
                  <a:pt x="2831462" y="347315"/>
                </a:lnTo>
                <a:lnTo>
                  <a:pt x="2774262" y="352594"/>
                </a:lnTo>
                <a:lnTo>
                  <a:pt x="2715089" y="357595"/>
                </a:lnTo>
                <a:lnTo>
                  <a:pt x="2654018" y="362310"/>
                </a:lnTo>
                <a:lnTo>
                  <a:pt x="2591126" y="366731"/>
                </a:lnTo>
                <a:lnTo>
                  <a:pt x="2526488" y="370847"/>
                </a:lnTo>
                <a:lnTo>
                  <a:pt x="2460181" y="374651"/>
                </a:lnTo>
                <a:lnTo>
                  <a:pt x="2392280" y="378134"/>
                </a:lnTo>
                <a:lnTo>
                  <a:pt x="2322861" y="381287"/>
                </a:lnTo>
                <a:lnTo>
                  <a:pt x="2252001" y="384102"/>
                </a:lnTo>
                <a:lnTo>
                  <a:pt x="2179775" y="386570"/>
                </a:lnTo>
                <a:lnTo>
                  <a:pt x="2106260" y="388681"/>
                </a:lnTo>
                <a:lnTo>
                  <a:pt x="2031531" y="390429"/>
                </a:lnTo>
                <a:lnTo>
                  <a:pt x="1955665" y="391803"/>
                </a:lnTo>
                <a:lnTo>
                  <a:pt x="1878737" y="392795"/>
                </a:lnTo>
                <a:lnTo>
                  <a:pt x="1800823" y="393397"/>
                </a:lnTo>
                <a:lnTo>
                  <a:pt x="1721999" y="393599"/>
                </a:lnTo>
                <a:lnTo>
                  <a:pt x="1643176" y="393397"/>
                </a:lnTo>
                <a:lnTo>
                  <a:pt x="1565262" y="392795"/>
                </a:lnTo>
                <a:lnTo>
                  <a:pt x="1488334" y="391803"/>
                </a:lnTo>
                <a:lnTo>
                  <a:pt x="1412468" y="390429"/>
                </a:lnTo>
                <a:lnTo>
                  <a:pt x="1337739" y="388681"/>
                </a:lnTo>
                <a:lnTo>
                  <a:pt x="1264224" y="386570"/>
                </a:lnTo>
                <a:lnTo>
                  <a:pt x="1191998" y="384102"/>
                </a:lnTo>
                <a:lnTo>
                  <a:pt x="1121138" y="381287"/>
                </a:lnTo>
                <a:lnTo>
                  <a:pt x="1051719" y="378134"/>
                </a:lnTo>
                <a:lnTo>
                  <a:pt x="983818" y="374651"/>
                </a:lnTo>
                <a:lnTo>
                  <a:pt x="917511" y="370847"/>
                </a:lnTo>
                <a:lnTo>
                  <a:pt x="852873" y="366731"/>
                </a:lnTo>
                <a:lnTo>
                  <a:pt x="789981" y="362310"/>
                </a:lnTo>
                <a:lnTo>
                  <a:pt x="728910" y="357595"/>
                </a:lnTo>
                <a:lnTo>
                  <a:pt x="669737" y="352594"/>
                </a:lnTo>
                <a:lnTo>
                  <a:pt x="612537" y="347315"/>
                </a:lnTo>
                <a:lnTo>
                  <a:pt x="557386" y="341767"/>
                </a:lnTo>
                <a:lnTo>
                  <a:pt x="504362" y="335958"/>
                </a:lnTo>
                <a:lnTo>
                  <a:pt x="453538" y="329898"/>
                </a:lnTo>
                <a:lnTo>
                  <a:pt x="404992" y="323595"/>
                </a:lnTo>
                <a:lnTo>
                  <a:pt x="358800" y="317058"/>
                </a:lnTo>
                <a:lnTo>
                  <a:pt x="315037" y="310295"/>
                </a:lnTo>
                <a:lnTo>
                  <a:pt x="273779" y="303316"/>
                </a:lnTo>
                <a:lnTo>
                  <a:pt x="235103" y="296128"/>
                </a:lnTo>
                <a:lnTo>
                  <a:pt x="165799" y="281163"/>
                </a:lnTo>
                <a:lnTo>
                  <a:pt x="107732" y="265469"/>
                </a:lnTo>
                <a:lnTo>
                  <a:pt x="61511" y="249117"/>
                </a:lnTo>
                <a:lnTo>
                  <a:pt x="15719" y="223504"/>
                </a:lnTo>
                <a:lnTo>
                  <a:pt x="1771" y="205808"/>
                </a:lnTo>
                <a:lnTo>
                  <a:pt x="0" y="19679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7400" y="1756401"/>
            <a:ext cx="747395" cy="992505"/>
          </a:xfrm>
          <a:custGeom>
            <a:avLst/>
            <a:gdLst/>
            <a:ahLst/>
            <a:cxnLst/>
            <a:rect l="l" t="t" r="r" b="b"/>
            <a:pathLst>
              <a:path w="747395" h="992505">
                <a:moveTo>
                  <a:pt x="0" y="171572"/>
                </a:moveTo>
                <a:lnTo>
                  <a:pt x="30860" y="0"/>
                </a:lnTo>
                <a:lnTo>
                  <a:pt x="202499" y="30872"/>
                </a:lnTo>
                <a:lnTo>
                  <a:pt x="151874" y="66047"/>
                </a:lnTo>
                <a:lnTo>
                  <a:pt x="200795" y="136397"/>
                </a:lnTo>
                <a:lnTo>
                  <a:pt x="50624" y="136397"/>
                </a:lnTo>
                <a:lnTo>
                  <a:pt x="0" y="171572"/>
                </a:lnTo>
                <a:close/>
              </a:path>
              <a:path w="747395" h="992505">
                <a:moveTo>
                  <a:pt x="645935" y="992474"/>
                </a:moveTo>
                <a:lnTo>
                  <a:pt x="50624" y="136397"/>
                </a:lnTo>
                <a:lnTo>
                  <a:pt x="200795" y="136397"/>
                </a:lnTo>
                <a:lnTo>
                  <a:pt x="747185" y="922124"/>
                </a:lnTo>
                <a:lnTo>
                  <a:pt x="645935" y="9924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1399" y="4545693"/>
            <a:ext cx="309879" cy="152400"/>
          </a:xfrm>
          <a:custGeom>
            <a:avLst/>
            <a:gdLst/>
            <a:ahLst/>
            <a:cxnLst/>
            <a:rect l="l" t="t" r="r" b="b"/>
            <a:pathLst>
              <a:path w="233680" h="116839">
                <a:moveTo>
                  <a:pt x="0" y="58349"/>
                </a:moveTo>
                <a:lnTo>
                  <a:pt x="9170" y="35637"/>
                </a:lnTo>
                <a:lnTo>
                  <a:pt x="34180" y="17090"/>
                </a:lnTo>
                <a:lnTo>
                  <a:pt x="71275" y="4585"/>
                </a:lnTo>
                <a:lnTo>
                  <a:pt x="116699" y="0"/>
                </a:lnTo>
                <a:lnTo>
                  <a:pt x="162124" y="4585"/>
                </a:lnTo>
                <a:lnTo>
                  <a:pt x="199219" y="17090"/>
                </a:lnTo>
                <a:lnTo>
                  <a:pt x="224229" y="35637"/>
                </a:lnTo>
                <a:lnTo>
                  <a:pt x="233399" y="58349"/>
                </a:lnTo>
                <a:lnTo>
                  <a:pt x="224229" y="81062"/>
                </a:lnTo>
                <a:lnTo>
                  <a:pt x="199219" y="99609"/>
                </a:lnTo>
                <a:lnTo>
                  <a:pt x="162124" y="112114"/>
                </a:lnTo>
                <a:lnTo>
                  <a:pt x="116699" y="116699"/>
                </a:lnTo>
                <a:lnTo>
                  <a:pt x="71275" y="112114"/>
                </a:lnTo>
                <a:lnTo>
                  <a:pt x="34180" y="99609"/>
                </a:lnTo>
                <a:lnTo>
                  <a:pt x="9170" y="81062"/>
                </a:lnTo>
                <a:lnTo>
                  <a:pt x="0" y="583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3616688"/>
            <a:ext cx="1637030" cy="929005"/>
          </a:xfrm>
          <a:custGeom>
            <a:avLst/>
            <a:gdLst/>
            <a:ahLst/>
            <a:cxnLst/>
            <a:rect l="l" t="t" r="r" b="b"/>
            <a:pathLst>
              <a:path w="1637030" h="929004">
                <a:moveTo>
                  <a:pt x="353147" y="764230"/>
                </a:moveTo>
                <a:lnTo>
                  <a:pt x="81814" y="764230"/>
                </a:lnTo>
                <a:lnTo>
                  <a:pt x="1580924" y="0"/>
                </a:lnTo>
                <a:lnTo>
                  <a:pt x="1636874" y="109799"/>
                </a:lnTo>
                <a:lnTo>
                  <a:pt x="353147" y="764230"/>
                </a:lnTo>
                <a:close/>
              </a:path>
              <a:path w="1637030" h="929004">
                <a:moveTo>
                  <a:pt x="165739" y="928930"/>
                </a:moveTo>
                <a:lnTo>
                  <a:pt x="0" y="875099"/>
                </a:lnTo>
                <a:lnTo>
                  <a:pt x="53839" y="709330"/>
                </a:lnTo>
                <a:lnTo>
                  <a:pt x="81814" y="764230"/>
                </a:lnTo>
                <a:lnTo>
                  <a:pt x="353147" y="764230"/>
                </a:lnTo>
                <a:lnTo>
                  <a:pt x="137764" y="874030"/>
                </a:lnTo>
                <a:lnTo>
                  <a:pt x="165739" y="9289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1699374" y="3107913"/>
                <a:ext cx="2689225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400" spc="-5" dirty="0">
                    <a:latin typeface="Arial"/>
                    <a:cs typeface="Arial"/>
                  </a:rPr>
                  <a:t>Take average of this portion for</a:t>
                </a:r>
                <a:r>
                  <a:rPr lang="en-US" sz="1400" spc="-7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pc="-7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400" b="0" i="1" spc="-7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1400" b="0" i="1" spc="-70" smtClean="0"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i="1" spc="-5" dirty="0">
                  <a:latin typeface="Cambria Math" panose="02040503050406030204" pitchFamily="18" charset="0"/>
                  <a:cs typeface="Arial"/>
                </a:endParaRPr>
              </a:p>
              <a:p>
                <a:pPr marL="1745614">
                  <a:lnSpc>
                    <a:spcPct val="100000"/>
                  </a:lnSpc>
                  <a:spcBef>
                    <a:spcPts val="17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pc="-5" smtClean="0">
                          <a:latin typeface="Cambria Math" panose="02040503050406030204" pitchFamily="18" charset="0"/>
                          <a:cs typeface="Arial"/>
                        </a:rPr>
                        <m:t>~295.2 </m:t>
                      </m:r>
                      <m:r>
                        <a:rPr lang="en-US" sz="1400" b="0" i="1" spc="-5" smtClean="0">
                          <a:latin typeface="Cambria Math" panose="02040503050406030204" pitchFamily="18" charset="0"/>
                          <a:cs typeface="Arial"/>
                        </a:rPr>
                        <m:t>𝐾</m:t>
                      </m:r>
                    </m:oMath>
                  </m:oMathPara>
                </a14:m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74" y="3107913"/>
                <a:ext cx="2689225" cy="443711"/>
              </a:xfrm>
              <a:prstGeom prst="rect">
                <a:avLst/>
              </a:prstGeom>
              <a:blipFill>
                <a:blip r:embed="rId3"/>
                <a:stretch>
                  <a:fillRect l="-3628" t="-9589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r>
              <a:rPr spc="-5" dirty="0"/>
              <a:t>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5029200" y="2748906"/>
                <a:ext cx="2741930" cy="45653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400" spc="-5" dirty="0">
                    <a:latin typeface="Arial"/>
                    <a:cs typeface="Arial"/>
                  </a:rPr>
                  <a:t>Take average of this portion for</a:t>
                </a:r>
                <a:r>
                  <a:rPr lang="en-US" sz="1400" spc="-6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pc="-6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400" b="0" i="1" spc="-6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1400" b="0" i="1" spc="-60" smtClean="0">
                            <a:latin typeface="Cambria Math" panose="02040503050406030204" pitchFamily="18" charset="0"/>
                            <a:cs typeface="Arial"/>
                          </a:rPr>
                          <m:t>𝑠𝑠</m:t>
                        </m:r>
                      </m:sub>
                    </m:sSub>
                  </m:oMath>
                </a14:m>
                <a:endParaRPr lang="en-US" sz="1350" baseline="-33950" dirty="0">
                  <a:latin typeface="Arial"/>
                  <a:cs typeface="Arial"/>
                </a:endParaRPr>
              </a:p>
              <a:p>
                <a:pPr marR="78740" algn="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400" b="0" spc="-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pc="-5" smtClean="0">
                        <a:latin typeface="Cambria Math" panose="02040503050406030204" pitchFamily="18" charset="0"/>
                        <a:cs typeface="Arial"/>
                      </a:rPr>
                      <m:t>~341.7 </m:t>
                    </m:r>
                    <m:r>
                      <a:rPr lang="en-US" sz="1400" b="0" i="1" spc="-5" smtClean="0">
                        <a:latin typeface="Cambria Math" panose="02040503050406030204" pitchFamily="18" charset="0"/>
                        <a:cs typeface="Arial"/>
                      </a:rPr>
                      <m:t>𝐾</m:t>
                    </m:r>
                  </m:oMath>
                </a14:m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748906"/>
                <a:ext cx="2741930" cy="456535"/>
              </a:xfrm>
              <a:prstGeom prst="rect">
                <a:avLst/>
              </a:prstGeom>
              <a:blipFill>
                <a:blip r:embed="rId4"/>
                <a:stretch>
                  <a:fillRect l="-3556" t="-9333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6">
            <a:extLst>
              <a:ext uri="{FF2B5EF4-FFF2-40B4-BE49-F238E27FC236}">
                <a16:creationId xmlns:a16="http://schemas.microsoft.com/office/drawing/2014/main" id="{06E99E43-432F-4221-B297-C4A7A07CEE45}"/>
              </a:ext>
            </a:extLst>
          </p:cNvPr>
          <p:cNvSpPr txBox="1"/>
          <p:nvPr/>
        </p:nvSpPr>
        <p:spPr>
          <a:xfrm>
            <a:off x="383772" y="2131226"/>
            <a:ext cx="4544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then</a:t>
            </a:r>
            <a:endParaRPr sz="1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83BF767E-4D9E-43E6-A31E-D14CA63D9467}"/>
                  </a:ext>
                </a:extLst>
              </p:cNvPr>
              <p:cNvSpPr txBox="1"/>
              <p:nvPr/>
            </p:nvSpPr>
            <p:spPr>
              <a:xfrm>
                <a:off x="674926" y="1544268"/>
                <a:ext cx="4493028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R="3237865" algn="ctr">
                  <a:lnSpc>
                    <a:spcPct val="100000"/>
                  </a:lnSpc>
                  <a:spcBef>
                    <a:spcPts val="1460"/>
                  </a:spcBef>
                </a:pPr>
                <a:r>
                  <a:rPr lang="en-US" sz="1800" spc="-5" dirty="0">
                    <a:latin typeface="Arial"/>
                    <a:cs typeface="Arial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𝜏</m:t>
                    </m:r>
                  </m:oMath>
                </a14:m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83BF767E-4D9E-43E6-A31E-D14CA63D9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26" y="1544268"/>
                <a:ext cx="4493028" cy="289823"/>
              </a:xfrm>
              <a:prstGeom prst="rect">
                <a:avLst/>
              </a:prstGeom>
              <a:blipFill>
                <a:blip r:embed="rId2"/>
                <a:stretch>
                  <a:fillRect l="-1628" t="-22917" b="-4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9929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lang="en-US" spc="-5" dirty="0"/>
              <a:t> (contd.)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84725" y="1081606"/>
            <a:ext cx="4544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Special point in 1st order </a:t>
            </a:r>
            <a:r>
              <a:rPr sz="1800" dirty="0">
                <a:latin typeface="Arial"/>
                <a:cs typeface="Arial"/>
              </a:rPr>
              <a:t>response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equation.</a:t>
            </a:r>
            <a:endParaRPr sz="1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384725" y="4198806"/>
                <a:ext cx="4733321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800" spc="-5" dirty="0">
                    <a:latin typeface="Arial"/>
                    <a:cs typeface="Arial"/>
                  </a:rPr>
                  <a:t>Lookup </a:t>
                </a:r>
                <a14:m>
                  <m:oMath xmlns:m="http://schemas.openxmlformats.org/officeDocument/2006/math"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=324.6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𝐾</m:t>
                    </m:r>
                  </m:oMath>
                </a14:m>
                <a:r>
                  <a:rPr lang="en-US" sz="1800" spc="-5" dirty="0">
                    <a:latin typeface="Arial"/>
                    <a:cs typeface="Arial"/>
                  </a:rPr>
                  <a:t> and find </a:t>
                </a:r>
                <a14:m>
                  <m:oMath xmlns:m="http://schemas.openxmlformats.org/officeDocument/2006/math"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</m:oMath>
                </a14:m>
                <a:r>
                  <a:rPr lang="en-US" sz="1800" spc="-5" dirty="0">
                    <a:latin typeface="Arial"/>
                    <a:cs typeface="Arial"/>
                  </a:rPr>
                  <a:t>. This give </a:t>
                </a:r>
                <a:r>
                  <a:rPr lang="en-US" sz="1800" dirty="0">
                    <a:latin typeface="Arial"/>
                    <a:cs typeface="Arial"/>
                  </a:rPr>
                  <a:t>you</a:t>
                </a:r>
                <a:r>
                  <a:rPr lang="en-US" sz="18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pc="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𝜏</m:t>
                    </m:r>
                  </m:oMath>
                </a14:m>
                <a:r>
                  <a:rPr lang="en-US" sz="1800" spc="80" dirty="0">
                    <a:latin typeface="Arial"/>
                    <a:cs typeface="Arial"/>
                  </a:rPr>
                  <a:t>.</a:t>
                </a:r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25" y="4198806"/>
                <a:ext cx="4733321" cy="289823"/>
              </a:xfrm>
              <a:prstGeom prst="rect">
                <a:avLst/>
              </a:prstGeom>
              <a:blipFill>
                <a:blip r:embed="rId3"/>
                <a:stretch>
                  <a:fillRect l="-2703" t="-23404" r="-2831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r>
              <a:rPr spc="-5" dirty="0"/>
              <a:t>/11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E9842E3-882B-4487-9223-09C137347D9C}"/>
              </a:ext>
            </a:extLst>
          </p:cNvPr>
          <p:cNvSpPr txBox="1"/>
          <p:nvPr/>
        </p:nvSpPr>
        <p:spPr>
          <a:xfrm>
            <a:off x="383772" y="2631054"/>
            <a:ext cx="4544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This 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useful!</a:t>
            </a:r>
            <a:endParaRPr sz="1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AE761A-45DD-43E0-B766-EA4D1C56153D}"/>
                  </a:ext>
                </a:extLst>
              </p:cNvPr>
              <p:cNvSpPr txBox="1"/>
              <p:nvPr/>
            </p:nvSpPr>
            <p:spPr>
              <a:xfrm>
                <a:off x="5118046" y="966933"/>
                <a:ext cx="1682512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AE761A-45DD-43E0-B766-EA4D1C56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046" y="966933"/>
                <a:ext cx="1682512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734D0D-009D-4CE1-A8D7-3E98EC45DB47}"/>
                  </a:ext>
                </a:extLst>
              </p:cNvPr>
              <p:cNvSpPr txBox="1"/>
              <p:nvPr/>
            </p:nvSpPr>
            <p:spPr>
              <a:xfrm>
                <a:off x="1447800" y="1982545"/>
                <a:ext cx="2703241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0.3679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734D0D-009D-4CE1-A8D7-3E98EC45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82545"/>
                <a:ext cx="2703241" cy="584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7EB618-7C19-41B0-8FDB-9A7C69A0842B}"/>
                  </a:ext>
                </a:extLst>
              </p:cNvPr>
              <p:cNvSpPr txBox="1"/>
              <p:nvPr/>
            </p:nvSpPr>
            <p:spPr>
              <a:xfrm>
                <a:off x="674926" y="3035252"/>
                <a:ext cx="304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0.3679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7EB618-7C19-41B0-8FDB-9A7C69A0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26" y="3035252"/>
                <a:ext cx="3040063" cy="276999"/>
              </a:xfrm>
              <a:prstGeom prst="rect">
                <a:avLst/>
              </a:prstGeom>
              <a:blipFill>
                <a:blip r:embed="rId6"/>
                <a:stretch>
                  <a:fillRect l="-6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1836F9-B4C1-4A72-9DFD-51A242556439}"/>
                  </a:ext>
                </a:extLst>
              </p:cNvPr>
              <p:cNvSpPr txBox="1"/>
              <p:nvPr/>
            </p:nvSpPr>
            <p:spPr>
              <a:xfrm>
                <a:off x="674926" y="3399805"/>
                <a:ext cx="440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0.3679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295.2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−341.7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+341.7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1836F9-B4C1-4A72-9DFD-51A242556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26" y="3399805"/>
                <a:ext cx="4405950" cy="276999"/>
              </a:xfrm>
              <a:prstGeom prst="rect">
                <a:avLst/>
              </a:prstGeom>
              <a:blipFill>
                <a:blip r:embed="rId7"/>
                <a:stretch>
                  <a:fillRect l="-277" r="-83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77B0B1-115F-4F03-BD01-E2616A8371D9}"/>
                  </a:ext>
                </a:extLst>
              </p:cNvPr>
              <p:cNvSpPr txBox="1"/>
              <p:nvPr/>
            </p:nvSpPr>
            <p:spPr>
              <a:xfrm>
                <a:off x="674926" y="3761133"/>
                <a:ext cx="1513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324.6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77B0B1-115F-4F03-BD01-E2616A837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26" y="3761133"/>
                <a:ext cx="1513748" cy="276999"/>
              </a:xfrm>
              <a:prstGeom prst="rect">
                <a:avLst/>
              </a:prstGeom>
              <a:blipFill>
                <a:blip r:embed="rId8"/>
                <a:stretch>
                  <a:fillRect l="-2016" r="-32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AFBE41-0CDA-46F8-8188-C2F6AD21B121}"/>
                  </a:ext>
                </a:extLst>
              </p:cNvPr>
              <p:cNvSpPr txBox="1"/>
              <p:nvPr/>
            </p:nvSpPr>
            <p:spPr>
              <a:xfrm>
                <a:off x="5334000" y="4211630"/>
                <a:ext cx="1006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3.92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AFBE41-0CDA-46F8-8188-C2F6AD21B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11630"/>
                <a:ext cx="1006750" cy="276999"/>
              </a:xfrm>
              <a:prstGeom prst="rect">
                <a:avLst/>
              </a:prstGeom>
              <a:blipFill>
                <a:blip r:embed="rId9"/>
                <a:stretch>
                  <a:fillRect l="-3030" r="-303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0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27A073D-032F-4A2E-BA57-B1FC950F3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9309" r="8333" b="5828"/>
          <a:stretch/>
        </p:blipFill>
        <p:spPr>
          <a:xfrm>
            <a:off x="457200" y="1037225"/>
            <a:ext cx="7620000" cy="397292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739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lang="en-US" spc="-5" dirty="0"/>
              <a:t> (contd.)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576412" y="2182557"/>
            <a:ext cx="1790700" cy="220979"/>
          </a:xfrm>
          <a:custGeom>
            <a:avLst/>
            <a:gdLst/>
            <a:ahLst/>
            <a:cxnLst/>
            <a:rect l="l" t="t" r="r" b="b"/>
            <a:pathLst>
              <a:path w="1790700" h="220980">
                <a:moveTo>
                  <a:pt x="110249" y="220499"/>
                </a:moveTo>
                <a:lnTo>
                  <a:pt x="0" y="110249"/>
                </a:lnTo>
                <a:lnTo>
                  <a:pt x="110249" y="0"/>
                </a:lnTo>
                <a:lnTo>
                  <a:pt x="110249" y="55124"/>
                </a:lnTo>
                <a:lnTo>
                  <a:pt x="1790399" y="55124"/>
                </a:lnTo>
                <a:lnTo>
                  <a:pt x="1790399" y="165374"/>
                </a:lnTo>
                <a:lnTo>
                  <a:pt x="110249" y="165374"/>
                </a:lnTo>
                <a:lnTo>
                  <a:pt x="110249" y="2204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r>
              <a:rPr spc="-5" dirty="0"/>
              <a:t>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A00E8-6EC0-4D74-B734-976DF53A7953}"/>
                  </a:ext>
                </a:extLst>
              </p:cNvPr>
              <p:cNvSpPr txBox="1"/>
              <p:nvPr/>
            </p:nvSpPr>
            <p:spPr>
              <a:xfrm>
                <a:off x="3505200" y="2003939"/>
                <a:ext cx="4026102" cy="399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295.2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−341.7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3.92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+341.7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A00E8-6EC0-4D74-B734-976DF53A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003939"/>
                <a:ext cx="4026102" cy="399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58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90" dirty="0"/>
              <a:t> </a:t>
            </a:r>
            <a:r>
              <a:rPr dirty="0"/>
              <a:t>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84724" y="1081606"/>
                <a:ext cx="7844875" cy="155575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800" spc="-5" dirty="0">
                    <a:latin typeface="Arial"/>
                    <a:cs typeface="Arial"/>
                  </a:rPr>
                  <a:t>General differential equation form of 1st order </a:t>
                </a:r>
                <a:r>
                  <a:rPr lang="en-US" sz="1800" dirty="0">
                    <a:latin typeface="Arial"/>
                    <a:cs typeface="Arial"/>
                  </a:rPr>
                  <a:t>system subject </a:t>
                </a:r>
                <a:r>
                  <a:rPr lang="en-US" sz="1800" spc="-5" dirty="0">
                    <a:latin typeface="Arial"/>
                    <a:cs typeface="Arial"/>
                  </a:rPr>
                  <a:t>to </a:t>
                </a:r>
                <a:r>
                  <a:rPr lang="en-US" sz="1800" dirty="0">
                    <a:latin typeface="Arial"/>
                    <a:cs typeface="Arial"/>
                  </a:rPr>
                  <a:t>a step</a:t>
                </a:r>
                <a:r>
                  <a:rPr lang="en-US" sz="1800" spc="-80" dirty="0">
                    <a:latin typeface="Arial"/>
                    <a:cs typeface="Arial"/>
                  </a:rPr>
                  <a:t> </a:t>
                </a:r>
                <a:r>
                  <a:rPr lang="en-US" sz="1800" spc="-5" dirty="0">
                    <a:latin typeface="Arial"/>
                    <a:cs typeface="Arial"/>
                  </a:rPr>
                  <a:t>input</a:t>
                </a:r>
                <a:endParaRPr lang="en-US" sz="18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US" sz="2250" dirty="0">
                  <a:latin typeface="Times New Roman"/>
                  <a:cs typeface="Times New Roman"/>
                </a:endParaRPr>
              </a:p>
              <a:p>
                <a:pPr marL="12700" marR="487680">
                  <a:lnSpc>
                    <a:spcPct val="168600"/>
                  </a:lnSpc>
                </a:pPr>
                <a:r>
                  <a:rPr lang="en-US" sz="1800" spc="-5" dirty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Φ</m:t>
                    </m:r>
                    <m:d>
                      <m:dPr>
                        <m:ctrlPr>
                          <a:rPr lang="ar-AE" sz="180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8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sz="1800" spc="160" dirty="0">
                    <a:latin typeface="Arial"/>
                    <a:cs typeface="Arial"/>
                  </a:rPr>
                  <a:t> </a:t>
                </a:r>
                <a:r>
                  <a:rPr lang="en-US" sz="1800" spc="-5" dirty="0">
                    <a:latin typeface="Arial"/>
                    <a:cs typeface="Arial"/>
                  </a:rPr>
                  <a:t>is </a:t>
                </a:r>
                <a:r>
                  <a:rPr lang="en-US" sz="1800" dirty="0">
                    <a:latin typeface="Arial"/>
                    <a:cs typeface="Arial"/>
                  </a:rPr>
                  <a:t>known </a:t>
                </a:r>
                <a:r>
                  <a:rPr lang="en-US" sz="1800" spc="-5" dirty="0">
                    <a:latin typeface="Arial"/>
                    <a:cs typeface="Arial"/>
                  </a:rPr>
                  <a:t>as the </a:t>
                </a:r>
                <a:r>
                  <a:rPr lang="en-US" sz="1800" u="heavy" spc="-5" dirty="0">
                    <a:solidFill>
                      <a:srgbClr val="0097A7"/>
                    </a:solidFill>
                    <a:uFill>
                      <a:solidFill>
                        <a:srgbClr val="0097A7"/>
                      </a:solidFill>
                    </a:uFill>
                    <a:latin typeface="Arial"/>
                    <a:cs typeface="Arial"/>
                    <a:hlinkClick r:id="rId2"/>
                  </a:rPr>
                  <a:t>Heaviside function</a:t>
                </a:r>
                <a:r>
                  <a:rPr lang="en-US" sz="1800" spc="-5" dirty="0">
                    <a:latin typeface="Arial"/>
                    <a:cs typeface="Arial"/>
                  </a:rPr>
                  <a:t>. It is </a:t>
                </a:r>
                <a:r>
                  <a:rPr lang="en-US" sz="1800" dirty="0">
                    <a:latin typeface="Arial"/>
                    <a:cs typeface="Arial"/>
                  </a:rPr>
                  <a:t>a </a:t>
                </a:r>
                <a:r>
                  <a:rPr lang="en-US" sz="1800" spc="-5" dirty="0">
                    <a:latin typeface="Arial"/>
                    <a:cs typeface="Arial"/>
                  </a:rPr>
                  <a:t>unit </a:t>
                </a:r>
                <a:r>
                  <a:rPr lang="en-US" sz="1800" dirty="0">
                    <a:latin typeface="Arial"/>
                    <a:cs typeface="Arial"/>
                  </a:rPr>
                  <a:t>step </a:t>
                </a:r>
                <a:r>
                  <a:rPr lang="en-US" sz="1800" spc="-5" dirty="0">
                    <a:latin typeface="Arial"/>
                    <a:cs typeface="Arial"/>
                  </a:rPr>
                  <a:t>function.  </a:t>
                </a:r>
              </a:p>
              <a:p>
                <a:pPr marL="12700" marR="487680">
                  <a:lnSpc>
                    <a:spcPct val="168600"/>
                  </a:lnSpc>
                </a:pPr>
                <a:r>
                  <a:rPr lang="en-US" sz="1800" spc="-5" dirty="0">
                    <a:latin typeface="Arial"/>
                    <a:cs typeface="Arial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1800" b="0" i="1" spc="-5" smtClean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r>
                  <a:rPr lang="en-US" sz="1800" spc="-5" dirty="0">
                    <a:latin typeface="Arial"/>
                    <a:cs typeface="Arial"/>
                  </a:rPr>
                  <a:t>,</a:t>
                </a:r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24" y="1081606"/>
                <a:ext cx="7844875" cy="1555750"/>
              </a:xfrm>
              <a:prstGeom prst="rect">
                <a:avLst/>
              </a:prstGeom>
              <a:blipFill>
                <a:blip r:embed="rId3"/>
                <a:stretch>
                  <a:fillRect l="-1632" t="-3906" b="-5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384725" y="3362781"/>
            <a:ext cx="3467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Solving for the 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constant,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r>
              <a:rPr spc="-5" dirty="0"/>
              <a:t>/11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2D633-198F-4CA2-81D6-9F9AFB087BFC}"/>
              </a:ext>
            </a:extLst>
          </p:cNvPr>
          <p:cNvSpPr/>
          <p:nvPr/>
        </p:nvSpPr>
        <p:spPr>
          <a:xfrm>
            <a:off x="167476" y="3752718"/>
            <a:ext cx="365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58670">
              <a:lnSpc>
                <a:spcPct val="100000"/>
              </a:lnSpc>
              <a:spcBef>
                <a:spcPts val="1480"/>
              </a:spcBef>
            </a:pPr>
            <a:r>
              <a:rPr lang="en-US" spc="-5" dirty="0">
                <a:latin typeface="Arial"/>
                <a:cs typeface="Arial"/>
              </a:rPr>
              <a:t>This is</a:t>
            </a:r>
            <a:r>
              <a:rPr lang="en-US" spc="-8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useful!</a:t>
            </a:r>
            <a:endParaRPr lang="en-US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5C4CC-4D61-4CE2-A7D1-42FB85E2CB7C}"/>
                  </a:ext>
                </a:extLst>
              </p:cNvPr>
              <p:cNvSpPr txBox="1"/>
              <p:nvPr/>
            </p:nvSpPr>
            <p:spPr>
              <a:xfrm>
                <a:off x="4554741" y="3752718"/>
                <a:ext cx="26320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dirty="0"/>
                  <a:t> - steady state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initial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- slope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5C4CC-4D61-4CE2-A7D1-42FB85E2C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741" y="3752718"/>
                <a:ext cx="2632003" cy="923330"/>
              </a:xfrm>
              <a:prstGeom prst="rect">
                <a:avLst/>
              </a:prstGeom>
              <a:blipFill>
                <a:blip r:embed="rId4"/>
                <a:stretch>
                  <a:fillRect l="-1389" t="-3974" r="-92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F1ED7B-C601-4F4C-BFCC-1C07F1AB79CD}"/>
                  </a:ext>
                </a:extLst>
              </p:cNvPr>
              <p:cNvSpPr txBox="1"/>
              <p:nvPr/>
            </p:nvSpPr>
            <p:spPr>
              <a:xfrm>
                <a:off x="891825" y="1443372"/>
                <a:ext cx="2346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F1ED7B-C601-4F4C-BFCC-1C07F1AB7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25" y="1443372"/>
                <a:ext cx="2346220" cy="276999"/>
              </a:xfrm>
              <a:prstGeom prst="rect">
                <a:avLst/>
              </a:prstGeom>
              <a:blipFill>
                <a:blip r:embed="rId5"/>
                <a:stretch>
                  <a:fillRect l="-1039" t="-444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FA567-FFD2-47AF-9691-F1F412736A07}"/>
                  </a:ext>
                </a:extLst>
              </p:cNvPr>
              <p:cNvSpPr txBox="1"/>
              <p:nvPr/>
            </p:nvSpPr>
            <p:spPr>
              <a:xfrm>
                <a:off x="895454" y="2713166"/>
                <a:ext cx="2523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FA567-FFD2-47AF-9691-F1F41273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54" y="2713166"/>
                <a:ext cx="2523255" cy="276999"/>
              </a:xfrm>
              <a:prstGeom prst="rect">
                <a:avLst/>
              </a:prstGeom>
              <a:blipFill>
                <a:blip r:embed="rId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2294A5-33D6-478F-9EF1-D7500422468A}"/>
                  </a:ext>
                </a:extLst>
              </p:cNvPr>
              <p:cNvSpPr txBox="1"/>
              <p:nvPr/>
            </p:nvSpPr>
            <p:spPr>
              <a:xfrm>
                <a:off x="891825" y="3035725"/>
                <a:ext cx="1717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2294A5-33D6-478F-9EF1-D75004224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25" y="3035725"/>
                <a:ext cx="1717201" cy="276999"/>
              </a:xfrm>
              <a:prstGeom prst="rect">
                <a:avLst/>
              </a:prstGeom>
              <a:blipFill>
                <a:blip r:embed="rId7"/>
                <a:stretch>
                  <a:fillRect l="-1418" t="-4444" r="-3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90D276-A309-4BC8-9FD9-EEE5F2D74AA2}"/>
                  </a:ext>
                </a:extLst>
              </p:cNvPr>
              <p:cNvSpPr txBox="1"/>
              <p:nvPr/>
            </p:nvSpPr>
            <p:spPr>
              <a:xfrm>
                <a:off x="900536" y="3693806"/>
                <a:ext cx="1266950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90D276-A309-4BC8-9FD9-EEE5F2D7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36" y="3693806"/>
                <a:ext cx="1266950" cy="5235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550</Words>
  <Application>Microsoft Office PowerPoint</Application>
  <PresentationFormat>On-screen Show (16:9)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Office Theme</vt:lpstr>
      <vt:lpstr>Dynamic Measurements</vt:lpstr>
      <vt:lpstr>Dynamic Measurements</vt:lpstr>
      <vt:lpstr>Dynamic Measurements</vt:lpstr>
      <vt:lpstr>Dynamic Measurements</vt:lpstr>
      <vt:lpstr>Example</vt:lpstr>
      <vt:lpstr>Example (contd.)</vt:lpstr>
      <vt:lpstr>Example (contd.)</vt:lpstr>
      <vt:lpstr>Example (contd.)</vt:lpstr>
      <vt:lpstr>Dynamic Measurements</vt:lpstr>
      <vt:lpstr>PowerPoint Presentation</vt:lpstr>
      <vt:lpstr>System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Measurements</dc:title>
  <dc:creator>William Long</dc:creator>
  <cp:lastModifiedBy>William Long</cp:lastModifiedBy>
  <cp:revision>21</cp:revision>
  <dcterms:created xsi:type="dcterms:W3CDTF">2018-08-29T20:04:51Z</dcterms:created>
  <dcterms:modified xsi:type="dcterms:W3CDTF">2022-03-08T16:36:48Z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2017-12-14T00:00:00Z</vt:filetime>
  </property>
  <property fmtid="{D5CDD505-2E9C-101B-9397-08002B2CF9AE}" pid="3" name="Creator">
    <vt:lpwstr>PDFium</vt:lpwstr>
  </property>
  <property fmtid="{D5CDD505-2E9C-101B-9397-08002B2CF9AE}" pid="4" name="LastSaved">
    <vt:filetime>2017-12-14T00:00:00Z</vt:filetime>
  </property>
</Properties>
</file>