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388" r:id="rId2"/>
    <p:sldId id="357" r:id="rId3"/>
    <p:sldId id="363" r:id="rId4"/>
    <p:sldId id="362" r:id="rId5"/>
    <p:sldId id="377" r:id="rId6"/>
    <p:sldId id="389" r:id="rId7"/>
    <p:sldId id="392" r:id="rId8"/>
    <p:sldId id="378" r:id="rId9"/>
    <p:sldId id="393" r:id="rId10"/>
    <p:sldId id="379" r:id="rId11"/>
    <p:sldId id="380" r:id="rId12"/>
    <p:sldId id="390" r:id="rId13"/>
    <p:sldId id="381" r:id="rId14"/>
    <p:sldId id="360" r:id="rId15"/>
    <p:sldId id="359" r:id="rId16"/>
    <p:sldId id="394" r:id="rId17"/>
    <p:sldId id="396" r:id="rId18"/>
    <p:sldId id="397" r:id="rId19"/>
    <p:sldId id="371" r:id="rId20"/>
    <p:sldId id="375" r:id="rId21"/>
    <p:sldId id="399" r:id="rId22"/>
    <p:sldId id="382" r:id="rId23"/>
    <p:sldId id="374"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6CD"/>
    <a:srgbClr val="808080"/>
    <a:srgbClr val="3333FF"/>
    <a:srgbClr val="B2B2B2"/>
    <a:srgbClr val="006600"/>
    <a:srgbClr val="33CC33"/>
    <a:srgbClr val="008000"/>
    <a:srgbClr val="FFFF99"/>
    <a:srgbClr val="CC00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2" autoAdjust="0"/>
    <p:restoredTop sz="94660"/>
  </p:normalViewPr>
  <p:slideViewPr>
    <p:cSldViewPr>
      <p:cViewPr varScale="1">
        <p:scale>
          <a:sx n="128" d="100"/>
          <a:sy n="128" d="100"/>
        </p:scale>
        <p:origin x="1302"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DEF72C6-9AD2-4699-847E-62B11808A268}" type="slidenum">
              <a:rPr lang="en-US"/>
              <a:pPr>
                <a:defRPr/>
              </a:pPr>
              <a:t>‹#›</a:t>
            </a:fld>
            <a:endParaRPr lang="en-US"/>
          </a:p>
        </p:txBody>
      </p:sp>
    </p:spTree>
    <p:extLst>
      <p:ext uri="{BB962C8B-B14F-4D97-AF65-F5344CB8AC3E}">
        <p14:creationId xmlns:p14="http://schemas.microsoft.com/office/powerpoint/2010/main" val="1514019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4-10 for Example 4-4</a:t>
            </a:r>
          </a:p>
        </p:txBody>
      </p:sp>
      <p:sp>
        <p:nvSpPr>
          <p:cNvPr id="4" name="Slide Number Placeholder 3"/>
          <p:cNvSpPr>
            <a:spLocks noGrp="1"/>
          </p:cNvSpPr>
          <p:nvPr>
            <p:ph type="sldNum" sz="quarter" idx="10"/>
          </p:nvPr>
        </p:nvSpPr>
        <p:spPr/>
        <p:txBody>
          <a:bodyPr/>
          <a:lstStyle/>
          <a:p>
            <a:pPr>
              <a:defRPr/>
            </a:pPr>
            <a:fld id="{CDEF72C6-9AD2-4699-847E-62B11808A268}" type="slidenum">
              <a:rPr lang="en-US" smtClean="0"/>
              <a:pPr>
                <a:defRPr/>
              </a:pPr>
              <a:t>13</a:t>
            </a:fld>
            <a:endParaRPr lang="en-US"/>
          </a:p>
        </p:txBody>
      </p:sp>
    </p:spTree>
    <p:extLst>
      <p:ext uri="{BB962C8B-B14F-4D97-AF65-F5344CB8AC3E}">
        <p14:creationId xmlns:p14="http://schemas.microsoft.com/office/powerpoint/2010/main" val="4057579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4-13 for Example 4-5</a:t>
            </a:r>
          </a:p>
        </p:txBody>
      </p:sp>
      <p:sp>
        <p:nvSpPr>
          <p:cNvPr id="4" name="Slide Number Placeholder 3"/>
          <p:cNvSpPr>
            <a:spLocks noGrp="1"/>
          </p:cNvSpPr>
          <p:nvPr>
            <p:ph type="sldNum" sz="quarter" idx="10"/>
          </p:nvPr>
        </p:nvSpPr>
        <p:spPr/>
        <p:txBody>
          <a:bodyPr/>
          <a:lstStyle/>
          <a:p>
            <a:pPr>
              <a:defRPr/>
            </a:pPr>
            <a:fld id="{CDEF72C6-9AD2-4699-847E-62B11808A268}" type="slidenum">
              <a:rPr lang="en-US" smtClean="0"/>
              <a:pPr>
                <a:defRPr/>
              </a:pPr>
              <a:t>19</a:t>
            </a:fld>
            <a:endParaRPr lang="en-US"/>
          </a:p>
        </p:txBody>
      </p:sp>
    </p:spTree>
    <p:extLst>
      <p:ext uri="{BB962C8B-B14F-4D97-AF65-F5344CB8AC3E}">
        <p14:creationId xmlns:p14="http://schemas.microsoft.com/office/powerpoint/2010/main" val="3407651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4-15 </a:t>
            </a:r>
            <a:r>
              <a:rPr lang="en-US"/>
              <a:t>for Example 4-6</a:t>
            </a:r>
          </a:p>
        </p:txBody>
      </p:sp>
      <p:sp>
        <p:nvSpPr>
          <p:cNvPr id="4" name="Slide Number Placeholder 3"/>
          <p:cNvSpPr>
            <a:spLocks noGrp="1"/>
          </p:cNvSpPr>
          <p:nvPr>
            <p:ph type="sldNum" sz="quarter" idx="10"/>
          </p:nvPr>
        </p:nvSpPr>
        <p:spPr/>
        <p:txBody>
          <a:bodyPr/>
          <a:lstStyle/>
          <a:p>
            <a:pPr>
              <a:defRPr/>
            </a:pPr>
            <a:fld id="{CDEF72C6-9AD2-4699-847E-62B11808A268}" type="slidenum">
              <a:rPr lang="en-US" smtClean="0"/>
              <a:pPr>
                <a:defRPr/>
              </a:pPr>
              <a:t>22</a:t>
            </a:fld>
            <a:endParaRPr lang="en-US"/>
          </a:p>
        </p:txBody>
      </p:sp>
    </p:spTree>
    <p:extLst>
      <p:ext uri="{BB962C8B-B14F-4D97-AF65-F5344CB8AC3E}">
        <p14:creationId xmlns:p14="http://schemas.microsoft.com/office/powerpoint/2010/main" val="364740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30739280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328971353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65762255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156315601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320174414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266680959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8755580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335382106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188442737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99624363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67313086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10DADD0-7312-4983-BC3A-EFF8364EB6BD}" type="slidenum">
              <a:rPr lang="en-US" smtClean="0"/>
              <a:pPr>
                <a:defRPr/>
              </a:pPr>
              <a:t>‹#›</a:t>
            </a:fld>
            <a:endParaRPr lang="en-US"/>
          </a:p>
        </p:txBody>
      </p:sp>
    </p:spTree>
    <p:extLst>
      <p:ext uri="{BB962C8B-B14F-4D97-AF65-F5344CB8AC3E}">
        <p14:creationId xmlns:p14="http://schemas.microsoft.com/office/powerpoint/2010/main" val="1275228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wmf"/><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hyperlink" Target="https://longapalooza.github.io/ENGR222/06.Example%204.pdf"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image" Target="../media/image32.wmf"/></Relationships>
</file>

<file path=ppt/slides/_rels/slide15.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png"/><Relationship Id="rId2" Type="http://schemas.openxmlformats.org/officeDocument/2006/relationships/image" Target="../media/image36.wmf"/><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wmf"/></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ongapalooza.github.io/ENGR222/06.Example%205.pdf" TargetMode="External"/><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43.png"/><Relationship Id="rId7" Type="http://schemas.openxmlformats.org/officeDocument/2006/relationships/image" Target="../media/image47.wmf"/><Relationship Id="rId12"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6.wmf"/><Relationship Id="rId11" Type="http://schemas.openxmlformats.org/officeDocument/2006/relationships/image" Target="../media/image42.png"/><Relationship Id="rId5" Type="http://schemas.openxmlformats.org/officeDocument/2006/relationships/image" Target="../media/image45.png"/><Relationship Id="rId10" Type="http://schemas.openxmlformats.org/officeDocument/2006/relationships/image" Target="../media/image49.wmf"/><Relationship Id="rId4" Type="http://schemas.openxmlformats.org/officeDocument/2006/relationships/image" Target="../media/image44.png"/><Relationship Id="rId9" Type="http://schemas.openxmlformats.org/officeDocument/2006/relationships/image" Target="../media/image4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longapalooza.github.io/ENGR222/06.Example%206.pdf" TargetMode="External"/><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hyperlink" Target="https://longapalooza.github.io/ENGR222/06.Example%201.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ongapalooza.github.io/ENGR222/06.Example%202.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longapalooza.github.io/ENGR222/06.Example%20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00200" y="2438400"/>
            <a:ext cx="5943600" cy="2057400"/>
          </a:xfrm>
        </p:spPr>
        <p:txBody>
          <a:bodyPr anchor="ctr"/>
          <a:lstStyle/>
          <a:p>
            <a:pPr algn="ctr" eaLnBrk="1" hangingPunct="1"/>
            <a:r>
              <a:rPr lang="en-US" sz="2800" b="1" dirty="0">
                <a:solidFill>
                  <a:srgbClr val="C00000"/>
                </a:solidFill>
                <a:latin typeface="Arial" panose="020B0604020202020204" pitchFamily="34" charset="0"/>
                <a:cs typeface="Arial" panose="020B0604020202020204" pitchFamily="34" charset="0"/>
              </a:rPr>
              <a:t>Topic 6</a:t>
            </a:r>
            <a:br>
              <a:rPr lang="en-US" b="1" dirty="0">
                <a:latin typeface="Arial" panose="020B0604020202020204" pitchFamily="34" charset="0"/>
                <a:cs typeface="Arial" panose="020B0604020202020204" pitchFamily="34" charset="0"/>
              </a:rPr>
            </a:br>
            <a:r>
              <a:rPr lang="en-US" sz="3200" b="1" dirty="0">
                <a:solidFill>
                  <a:srgbClr val="3333FF"/>
                </a:solidFill>
                <a:latin typeface="Arial" panose="020B0604020202020204" pitchFamily="34" charset="0"/>
                <a:cs typeface="Arial" panose="020B0604020202020204" pitchFamily="34" charset="0"/>
              </a:rPr>
              <a:t>CLOSED SYSTEMS</a:t>
            </a:r>
          </a:p>
        </p:txBody>
      </p:sp>
      <p:sp>
        <p:nvSpPr>
          <p:cNvPr id="2051" name="Rectangle 3"/>
          <p:cNvSpPr>
            <a:spLocks noGrp="1" noChangeArrowheads="1"/>
          </p:cNvSpPr>
          <p:nvPr>
            <p:ph type="subTitle" idx="1"/>
          </p:nvPr>
        </p:nvSpPr>
        <p:spPr>
          <a:xfrm>
            <a:off x="0" y="5257800"/>
            <a:ext cx="9144000" cy="762000"/>
          </a:xfrm>
          <a:solidFill>
            <a:srgbClr val="8AC6CD"/>
          </a:solidFill>
        </p:spPr>
        <p:txBody>
          <a:bodyPr/>
          <a:lstStyle/>
          <a:p>
            <a:pPr eaLnBrk="1" hangingPunct="1">
              <a:spcBef>
                <a:spcPts val="300"/>
              </a:spcBef>
              <a:spcAft>
                <a:spcPts val="300"/>
              </a:spcAft>
              <a:defRPr/>
            </a:pPr>
            <a:r>
              <a:rPr lang="en-US" sz="1800" dirty="0">
                <a:solidFill>
                  <a:srgbClr val="996633"/>
                </a:solidFill>
              </a:rPr>
              <a:t> </a:t>
            </a:r>
            <a:endParaRPr lang="tr-TR" sz="1800" b="1" dirty="0">
              <a:solidFill>
                <a:srgbClr val="996633"/>
              </a:solidFill>
            </a:endParaRPr>
          </a:p>
        </p:txBody>
      </p:sp>
      <p:sp>
        <p:nvSpPr>
          <p:cNvPr id="3077"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dirty="0">
              <a:solidFill>
                <a:schemeClr val="bg2"/>
              </a:solidFill>
            </a:endParaRPr>
          </a:p>
          <a:p>
            <a:pPr algn="ctr"/>
            <a:r>
              <a:rPr lang="en-US" sz="2200" b="1" dirty="0">
                <a:solidFill>
                  <a:srgbClr val="808080"/>
                </a:solidFill>
              </a:rPr>
              <a:t>Thermodynamics: An Engineering Approach </a:t>
            </a:r>
            <a:endParaRPr lang="tr-TR" sz="2200" b="1" dirty="0">
              <a:solidFill>
                <a:srgbClr val="808080"/>
              </a:solidFill>
            </a:endParaRPr>
          </a:p>
          <a:p>
            <a:pPr algn="ctr"/>
            <a:r>
              <a:rPr lang="tr-TR" sz="2000" b="1" dirty="0">
                <a:solidFill>
                  <a:srgbClr val="808080"/>
                </a:solidFill>
              </a:rPr>
              <a:t>8th </a:t>
            </a:r>
            <a:r>
              <a:rPr lang="en-US" sz="2000" b="1" dirty="0">
                <a:solidFill>
                  <a:srgbClr val="808080"/>
                </a:solidFill>
              </a:rPr>
              <a:t>Edition</a:t>
            </a:r>
            <a:br>
              <a:rPr lang="en-US" sz="2400" b="1" dirty="0">
                <a:solidFill>
                  <a:srgbClr val="808080"/>
                </a:solidFill>
              </a:rPr>
            </a:br>
            <a:r>
              <a:rPr lang="en-US" b="1" dirty="0" err="1">
                <a:solidFill>
                  <a:srgbClr val="808080"/>
                </a:solidFill>
              </a:rPr>
              <a:t>Yunus</a:t>
            </a:r>
            <a:r>
              <a:rPr lang="en-US" b="1" dirty="0">
                <a:solidFill>
                  <a:srgbClr val="808080"/>
                </a:solidFill>
              </a:rPr>
              <a:t> A. </a:t>
            </a:r>
            <a:r>
              <a:rPr lang="tr-TR" b="1" dirty="0">
                <a:solidFill>
                  <a:srgbClr val="808080"/>
                </a:solidFill>
              </a:rPr>
              <a:t>Ç</a:t>
            </a:r>
            <a:r>
              <a:rPr lang="en-US" b="1" dirty="0" err="1">
                <a:solidFill>
                  <a:srgbClr val="808080"/>
                </a:solidFill>
              </a:rPr>
              <a:t>engel</a:t>
            </a:r>
            <a:r>
              <a:rPr lang="en-US" b="1" dirty="0">
                <a:solidFill>
                  <a:srgbClr val="808080"/>
                </a:solidFill>
              </a:rPr>
              <a:t>, Michael A. Boles</a:t>
            </a:r>
          </a:p>
          <a:p>
            <a:pPr algn="ctr"/>
            <a:r>
              <a:rPr lang="en-US" b="1" dirty="0">
                <a:solidFill>
                  <a:srgbClr val="808080"/>
                </a:solidFill>
              </a:rPr>
              <a:t>McGraw-Hill, 20</a:t>
            </a:r>
            <a:r>
              <a:rPr lang="tr-TR" b="1" dirty="0">
                <a:solidFill>
                  <a:srgbClr val="808080"/>
                </a:solidFill>
              </a:rPr>
              <a:t>15</a:t>
            </a:r>
            <a:endParaRPr lang="en-US" b="1" dirty="0">
              <a:solidFill>
                <a:srgbClr val="80808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2"/>
          </p:nvPr>
        </p:nvSpPr>
        <p:spPr>
          <a:noFill/>
        </p:spPr>
        <p:txBody>
          <a:bodyPr/>
          <a:lstStyle/>
          <a:p>
            <a:fld id="{74DD5E10-C7E0-4EC1-A641-0E98D8C5DB59}" type="slidenum">
              <a:rPr lang="en-US" smtClean="0"/>
              <a:pPr/>
              <a:t>10</a:t>
            </a:fld>
            <a:endParaRPr lang="en-US"/>
          </a:p>
        </p:txBody>
      </p:sp>
      <p:sp>
        <p:nvSpPr>
          <p:cNvPr id="9219" name="4 Dikdörtgen"/>
          <p:cNvSpPr>
            <a:spLocks noChangeArrowheads="1"/>
          </p:cNvSpPr>
          <p:nvPr/>
        </p:nvSpPr>
        <p:spPr bwMode="auto">
          <a:xfrm>
            <a:off x="381000" y="152400"/>
            <a:ext cx="8382000" cy="461963"/>
          </a:xfrm>
          <a:prstGeom prst="rect">
            <a:avLst/>
          </a:prstGeom>
          <a:noFill/>
          <a:ln w="9525">
            <a:noFill/>
            <a:miter lim="800000"/>
            <a:headEnd/>
            <a:tailEnd/>
          </a:ln>
        </p:spPr>
        <p:txBody>
          <a:bodyPr>
            <a:spAutoFit/>
          </a:bodyPr>
          <a:lstStyle/>
          <a:p>
            <a:r>
              <a:rPr lang="en-US" sz="2400" b="1"/>
              <a:t>Boundary Work for a</a:t>
            </a:r>
            <a:r>
              <a:rPr lang="tr-TR" sz="2400" b="1"/>
              <a:t>n</a:t>
            </a:r>
            <a:r>
              <a:rPr lang="en-US" sz="2400" b="1"/>
              <a:t> </a:t>
            </a:r>
            <a:r>
              <a:rPr lang="tr-TR" sz="2400" b="1"/>
              <a:t>Isothermal Compression</a:t>
            </a:r>
            <a:r>
              <a:rPr lang="en-US" sz="2400" b="1"/>
              <a:t> Process</a:t>
            </a:r>
            <a:endParaRPr lang="tr-TR" sz="2400"/>
          </a:p>
        </p:txBody>
      </p:sp>
      <p:pic>
        <p:nvPicPr>
          <p:cNvPr id="9220" name="Picture 2"/>
          <p:cNvPicPr>
            <a:picLocks noChangeAspect="1" noChangeArrowheads="1"/>
          </p:cNvPicPr>
          <p:nvPr/>
        </p:nvPicPr>
        <p:blipFill>
          <a:blip r:embed="rId2"/>
          <a:srcRect/>
          <a:stretch>
            <a:fillRect/>
          </a:stretch>
        </p:blipFill>
        <p:spPr bwMode="auto">
          <a:xfrm>
            <a:off x="514350" y="609600"/>
            <a:ext cx="3676650" cy="6153150"/>
          </a:xfrm>
          <a:prstGeom prst="rect">
            <a:avLst/>
          </a:prstGeom>
          <a:noFill/>
          <a:ln w="9525">
            <a:noFill/>
            <a:miter lim="800000"/>
            <a:headEnd/>
            <a:tailEnd/>
          </a:ln>
        </p:spPr>
      </p:pic>
      <p:pic>
        <p:nvPicPr>
          <p:cNvPr id="9221" name="Picture 3"/>
          <p:cNvPicPr>
            <a:picLocks noChangeAspect="1" noChangeArrowheads="1"/>
          </p:cNvPicPr>
          <p:nvPr/>
        </p:nvPicPr>
        <p:blipFill>
          <a:blip r:embed="rId3"/>
          <a:srcRect/>
          <a:stretch>
            <a:fillRect/>
          </a:stretch>
        </p:blipFill>
        <p:spPr bwMode="auto">
          <a:xfrm>
            <a:off x="4876800" y="2667000"/>
            <a:ext cx="3305175" cy="619125"/>
          </a:xfrm>
          <a:prstGeom prst="rect">
            <a:avLst/>
          </a:prstGeom>
          <a:noFill/>
          <a:ln w="9525">
            <a:noFill/>
            <a:miter lim="800000"/>
            <a:headEnd/>
            <a:tailEnd/>
          </a:ln>
        </p:spPr>
      </p:pic>
      <p:pic>
        <p:nvPicPr>
          <p:cNvPr id="9222" name="Picture 5"/>
          <p:cNvPicPr>
            <a:picLocks noChangeAspect="1" noChangeArrowheads="1"/>
          </p:cNvPicPr>
          <p:nvPr/>
        </p:nvPicPr>
        <p:blipFill>
          <a:blip r:embed="rId4"/>
          <a:srcRect/>
          <a:stretch>
            <a:fillRect/>
          </a:stretch>
        </p:blipFill>
        <p:spPr bwMode="auto">
          <a:xfrm>
            <a:off x="2400300" y="3438525"/>
            <a:ext cx="6591300" cy="828675"/>
          </a:xfrm>
          <a:prstGeom prst="rect">
            <a:avLst/>
          </a:prstGeom>
          <a:noFill/>
          <a:ln w="9525">
            <a:noFill/>
            <a:miter lim="800000"/>
            <a:headEnd/>
            <a:tailEnd/>
          </a:ln>
        </p:spPr>
      </p:pic>
      <p:pic>
        <p:nvPicPr>
          <p:cNvPr id="9223" name="Picture 6"/>
          <p:cNvPicPr>
            <a:picLocks noChangeAspect="1" noChangeArrowheads="1"/>
          </p:cNvPicPr>
          <p:nvPr/>
        </p:nvPicPr>
        <p:blipFill>
          <a:blip r:embed="rId5"/>
          <a:srcRect/>
          <a:stretch>
            <a:fillRect/>
          </a:stretch>
        </p:blipFill>
        <p:spPr bwMode="auto">
          <a:xfrm>
            <a:off x="4248150" y="914400"/>
            <a:ext cx="4743450" cy="8096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2"/>
          </p:nvPr>
        </p:nvSpPr>
        <p:spPr>
          <a:noFill/>
        </p:spPr>
        <p:txBody>
          <a:bodyPr/>
          <a:lstStyle/>
          <a:p>
            <a:fld id="{824134A7-533B-44FA-AAE4-AE4EBEC84F61}" type="slidenum">
              <a:rPr lang="en-US" smtClean="0"/>
              <a:pPr/>
              <a:t>11</a:t>
            </a:fld>
            <a:endParaRPr lang="en-US"/>
          </a:p>
        </p:txBody>
      </p:sp>
      <p:sp>
        <p:nvSpPr>
          <p:cNvPr id="10243" name="4 Dikdörtgen"/>
          <p:cNvSpPr>
            <a:spLocks noChangeArrowheads="1"/>
          </p:cNvSpPr>
          <p:nvPr/>
        </p:nvSpPr>
        <p:spPr bwMode="auto">
          <a:xfrm>
            <a:off x="381000" y="228600"/>
            <a:ext cx="7543800" cy="461963"/>
          </a:xfrm>
          <a:prstGeom prst="rect">
            <a:avLst/>
          </a:prstGeom>
          <a:noFill/>
          <a:ln w="9525">
            <a:noFill/>
            <a:miter lim="800000"/>
            <a:headEnd/>
            <a:tailEnd/>
          </a:ln>
        </p:spPr>
        <p:txBody>
          <a:bodyPr>
            <a:spAutoFit/>
          </a:bodyPr>
          <a:lstStyle/>
          <a:p>
            <a:r>
              <a:rPr lang="en-US" sz="2400" b="1"/>
              <a:t>Boundary Work for a </a:t>
            </a:r>
            <a:r>
              <a:rPr lang="tr-TR" sz="2400" b="1"/>
              <a:t>Polytropic</a:t>
            </a:r>
            <a:r>
              <a:rPr lang="en-US" sz="2400" b="1"/>
              <a:t> Process</a:t>
            </a:r>
            <a:endParaRPr lang="tr-TR" sz="2400"/>
          </a:p>
        </p:txBody>
      </p:sp>
      <p:pic>
        <p:nvPicPr>
          <p:cNvPr id="10244" name="Picture 7"/>
          <p:cNvPicPr>
            <a:picLocks noChangeAspect="1" noChangeArrowheads="1"/>
          </p:cNvPicPr>
          <p:nvPr/>
        </p:nvPicPr>
        <p:blipFill>
          <a:blip r:embed="rId2"/>
          <a:srcRect/>
          <a:stretch>
            <a:fillRect/>
          </a:stretch>
        </p:blipFill>
        <p:spPr bwMode="auto">
          <a:xfrm>
            <a:off x="457200" y="1295400"/>
            <a:ext cx="6807200" cy="758825"/>
          </a:xfrm>
          <a:prstGeom prst="rect">
            <a:avLst/>
          </a:prstGeom>
          <a:noFill/>
          <a:ln w="9525">
            <a:noFill/>
            <a:miter lim="800000"/>
            <a:headEnd/>
            <a:tailEnd/>
          </a:ln>
        </p:spPr>
      </p:pic>
      <p:pic>
        <p:nvPicPr>
          <p:cNvPr id="10245" name="Picture 3"/>
          <p:cNvPicPr>
            <a:picLocks noChangeAspect="1" noChangeArrowheads="1"/>
          </p:cNvPicPr>
          <p:nvPr/>
        </p:nvPicPr>
        <p:blipFill>
          <a:blip r:embed="rId3"/>
          <a:srcRect/>
          <a:stretch>
            <a:fillRect/>
          </a:stretch>
        </p:blipFill>
        <p:spPr bwMode="auto">
          <a:xfrm>
            <a:off x="685800" y="3495675"/>
            <a:ext cx="2028825" cy="2676525"/>
          </a:xfrm>
          <a:prstGeom prst="rect">
            <a:avLst/>
          </a:prstGeom>
          <a:noFill/>
          <a:ln w="9525">
            <a:noFill/>
            <a:miter lim="800000"/>
            <a:headEnd/>
            <a:tailEnd/>
          </a:ln>
        </p:spPr>
      </p:pic>
      <p:pic>
        <p:nvPicPr>
          <p:cNvPr id="10246" name="Picture 4"/>
          <p:cNvPicPr>
            <a:picLocks noChangeAspect="1" noChangeArrowheads="1"/>
          </p:cNvPicPr>
          <p:nvPr/>
        </p:nvPicPr>
        <p:blipFill>
          <a:blip r:embed="rId4"/>
          <a:srcRect/>
          <a:stretch>
            <a:fillRect/>
          </a:stretch>
        </p:blipFill>
        <p:spPr bwMode="auto">
          <a:xfrm>
            <a:off x="3286125" y="2943225"/>
            <a:ext cx="3724275" cy="3228975"/>
          </a:xfrm>
          <a:prstGeom prst="rect">
            <a:avLst/>
          </a:prstGeom>
          <a:noFill/>
          <a:ln w="9525">
            <a:noFill/>
            <a:miter lim="800000"/>
            <a:headEnd/>
            <a:tailEnd/>
          </a:ln>
        </p:spPr>
      </p:pic>
      <p:pic>
        <p:nvPicPr>
          <p:cNvPr id="10247" name="Picture 8"/>
          <p:cNvPicPr>
            <a:picLocks noChangeAspect="1" noChangeArrowheads="1"/>
          </p:cNvPicPr>
          <p:nvPr/>
        </p:nvPicPr>
        <p:blipFill>
          <a:blip r:embed="rId5"/>
          <a:srcRect/>
          <a:stretch>
            <a:fillRect/>
          </a:stretch>
        </p:blipFill>
        <p:spPr bwMode="auto">
          <a:xfrm>
            <a:off x="457200" y="2133600"/>
            <a:ext cx="1968500" cy="623888"/>
          </a:xfrm>
          <a:prstGeom prst="rect">
            <a:avLst/>
          </a:prstGeom>
          <a:noFill/>
          <a:ln w="9525">
            <a:noFill/>
            <a:miter lim="800000"/>
            <a:headEnd/>
            <a:tailEnd/>
          </a:ln>
        </p:spPr>
      </p:pic>
      <p:sp>
        <p:nvSpPr>
          <p:cNvPr id="10248" name="Text Box 12"/>
          <p:cNvSpPr txBox="1">
            <a:spLocks noChangeArrowheads="1"/>
          </p:cNvSpPr>
          <p:nvPr/>
        </p:nvSpPr>
        <p:spPr bwMode="auto">
          <a:xfrm>
            <a:off x="2438400" y="2300288"/>
            <a:ext cx="3124200" cy="366712"/>
          </a:xfrm>
          <a:prstGeom prst="rect">
            <a:avLst/>
          </a:prstGeom>
          <a:noFill/>
          <a:ln w="9525">
            <a:noFill/>
            <a:miter lim="800000"/>
            <a:headEnd/>
            <a:tailEnd/>
          </a:ln>
        </p:spPr>
        <p:txBody>
          <a:bodyPr>
            <a:spAutoFit/>
          </a:bodyPr>
          <a:lstStyle/>
          <a:p>
            <a:pPr>
              <a:spcBef>
                <a:spcPct val="50000"/>
              </a:spcBef>
            </a:pPr>
            <a:r>
              <a:rPr lang="tr-TR">
                <a:solidFill>
                  <a:srgbClr val="CC00CC"/>
                </a:solidFill>
              </a:rPr>
              <a:t>F</a:t>
            </a:r>
            <a:r>
              <a:rPr lang="en-US">
                <a:solidFill>
                  <a:srgbClr val="CC00CC"/>
                </a:solidFill>
              </a:rPr>
              <a:t>or ideal gas</a:t>
            </a:r>
          </a:p>
        </p:txBody>
      </p:sp>
      <p:pic>
        <p:nvPicPr>
          <p:cNvPr id="10249" name="Picture 5"/>
          <p:cNvPicPr>
            <a:picLocks noChangeAspect="1" noChangeArrowheads="1"/>
          </p:cNvPicPr>
          <p:nvPr/>
        </p:nvPicPr>
        <p:blipFill>
          <a:blip r:embed="rId6"/>
          <a:srcRect/>
          <a:stretch>
            <a:fillRect/>
          </a:stretch>
        </p:blipFill>
        <p:spPr bwMode="auto">
          <a:xfrm>
            <a:off x="1971675" y="781050"/>
            <a:ext cx="1228725" cy="361950"/>
          </a:xfrm>
          <a:prstGeom prst="rect">
            <a:avLst/>
          </a:prstGeom>
          <a:noFill/>
          <a:ln w="9525">
            <a:noFill/>
            <a:miter lim="800000"/>
            <a:headEnd/>
            <a:tailEnd/>
          </a:ln>
        </p:spPr>
      </p:pic>
      <p:pic>
        <p:nvPicPr>
          <p:cNvPr id="10250" name="Picture 6"/>
          <p:cNvPicPr>
            <a:picLocks noChangeAspect="1" noChangeArrowheads="1"/>
          </p:cNvPicPr>
          <p:nvPr/>
        </p:nvPicPr>
        <p:blipFill>
          <a:blip r:embed="rId7"/>
          <a:srcRect/>
          <a:stretch>
            <a:fillRect/>
          </a:stretch>
        </p:blipFill>
        <p:spPr bwMode="auto">
          <a:xfrm>
            <a:off x="466725" y="847725"/>
            <a:ext cx="1133475" cy="2952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813"/>
            <a:ext cx="7886700" cy="928689"/>
          </a:xfrm>
        </p:spPr>
        <p:txBody>
          <a:bodyPr/>
          <a:lstStyle/>
          <a:p>
            <a:r>
              <a:rPr lang="en-US" b="1" dirty="0">
                <a:solidFill>
                  <a:srgbClr val="FF0000"/>
                </a:solidFill>
              </a:rPr>
              <a:t>Expansion of gas against a spring</a:t>
            </a:r>
          </a:p>
        </p:txBody>
      </p:sp>
      <p:sp>
        <p:nvSpPr>
          <p:cNvPr id="3" name="Content Placeholder 2"/>
          <p:cNvSpPr>
            <a:spLocks noGrp="1"/>
          </p:cNvSpPr>
          <p:nvPr>
            <p:ph idx="1"/>
          </p:nvPr>
        </p:nvSpPr>
        <p:spPr>
          <a:xfrm>
            <a:off x="471487" y="937418"/>
            <a:ext cx="8229600" cy="5539582"/>
          </a:xfrm>
        </p:spPr>
        <p:txBody>
          <a:bodyPr>
            <a:normAutofit/>
          </a:bodyPr>
          <a:lstStyle/>
          <a:p>
            <a:pPr marL="0" indent="0">
              <a:buNone/>
            </a:pPr>
            <a:r>
              <a:rPr lang="en-US" dirty="0"/>
              <a:t>A piston cylinder device contains 0.05 m</a:t>
            </a:r>
            <a:r>
              <a:rPr lang="en-US" baseline="30000" dirty="0"/>
              <a:t>3</a:t>
            </a:r>
            <a:r>
              <a:rPr lang="en-US" dirty="0"/>
              <a:t> of a gas initially at 200 kPa. At this initial state, the linear spring has a spring constant of 150 </a:t>
            </a:r>
            <a:r>
              <a:rPr lang="en-US" dirty="0" err="1"/>
              <a:t>kN</a:t>
            </a:r>
            <a:r>
              <a:rPr lang="en-US" dirty="0"/>
              <a:t>/m but is exerting no force on it. Heat is then transferred to the system causing the volume to double in size. As a result of the expansion, the piston rises and the spring is compressed. The cross sectional area of the piston is 0.25 m</a:t>
            </a:r>
            <a:r>
              <a:rPr lang="en-US" baseline="30000" dirty="0"/>
              <a:t>2</a:t>
            </a:r>
            <a:r>
              <a:rPr lang="en-US" dirty="0"/>
              <a:t>. Determine the final pressure of the gas inside the cylinder and the work done by the gas.</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12</a:t>
            </a:fld>
            <a:endParaRPr lang="en-US"/>
          </a:p>
        </p:txBody>
      </p:sp>
      <p:pic>
        <p:nvPicPr>
          <p:cNvPr id="6" name="Picture 2"/>
          <p:cNvPicPr>
            <a:picLocks noChangeAspect="1" noChangeArrowheads="1"/>
          </p:cNvPicPr>
          <p:nvPr/>
        </p:nvPicPr>
        <p:blipFill>
          <a:blip r:embed="rId2"/>
          <a:srcRect/>
          <a:stretch>
            <a:fillRect/>
          </a:stretch>
        </p:blipFill>
        <p:spPr bwMode="auto">
          <a:xfrm>
            <a:off x="762000" y="3140075"/>
            <a:ext cx="2150686" cy="3581400"/>
          </a:xfrm>
          <a:prstGeom prst="rect">
            <a:avLst/>
          </a:prstGeom>
          <a:noFill/>
          <a:ln w="9525">
            <a:noFill/>
            <a:miter lim="800000"/>
            <a:headEnd/>
            <a:tailEnd/>
          </a:ln>
        </p:spPr>
      </p:pic>
      <p:sp>
        <p:nvSpPr>
          <p:cNvPr id="7" name="TextBox 6">
            <a:extLst>
              <a:ext uri="{FF2B5EF4-FFF2-40B4-BE49-F238E27FC236}">
                <a16:creationId xmlns:a16="http://schemas.microsoft.com/office/drawing/2014/main" id="{991EA73F-D99C-4D8E-8CBE-D280E572A155}"/>
              </a:ext>
            </a:extLst>
          </p:cNvPr>
          <p:cNvSpPr txBox="1"/>
          <p:nvPr/>
        </p:nvSpPr>
        <p:spPr>
          <a:xfrm>
            <a:off x="4918137" y="4343400"/>
            <a:ext cx="130035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Solution 4</a:t>
            </a:r>
            <a:endParaRPr lang="en-US" b="1" dirty="0">
              <a:solidFill>
                <a:srgbClr val="FF0000"/>
              </a:solidFill>
            </a:endParaRPr>
          </a:p>
        </p:txBody>
      </p:sp>
    </p:spTree>
    <p:extLst>
      <p:ext uri="{BB962C8B-B14F-4D97-AF65-F5344CB8AC3E}">
        <p14:creationId xmlns:p14="http://schemas.microsoft.com/office/powerpoint/2010/main" val="355811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2"/>
          </p:nvPr>
        </p:nvSpPr>
        <p:spPr>
          <a:noFill/>
        </p:spPr>
        <p:txBody>
          <a:bodyPr/>
          <a:lstStyle/>
          <a:p>
            <a:fld id="{DD70ECE8-BA3E-4BE6-A31B-26D691833B87}" type="slidenum">
              <a:rPr lang="en-US" smtClean="0"/>
              <a:pPr/>
              <a:t>13</a:t>
            </a:fld>
            <a:endParaRPr lang="en-US"/>
          </a:p>
        </p:txBody>
      </p:sp>
      <p:sp>
        <p:nvSpPr>
          <p:cNvPr id="11267" name="6 Dikdörtgen"/>
          <p:cNvSpPr>
            <a:spLocks noChangeArrowheads="1"/>
          </p:cNvSpPr>
          <p:nvPr/>
        </p:nvSpPr>
        <p:spPr bwMode="auto">
          <a:xfrm>
            <a:off x="962025" y="847725"/>
            <a:ext cx="5514975" cy="461963"/>
          </a:xfrm>
          <a:prstGeom prst="rect">
            <a:avLst/>
          </a:prstGeom>
          <a:noFill/>
          <a:ln w="9525">
            <a:noFill/>
            <a:miter lim="800000"/>
            <a:headEnd/>
            <a:tailEnd/>
          </a:ln>
        </p:spPr>
        <p:txBody>
          <a:bodyPr wrap="none">
            <a:spAutoFit/>
          </a:bodyPr>
          <a:lstStyle/>
          <a:p>
            <a:r>
              <a:rPr lang="en-US" sz="2400" b="1"/>
              <a:t>Expansion of a Gas against a Spring</a:t>
            </a:r>
            <a:endParaRPr lang="tr-TR" sz="2400"/>
          </a:p>
        </p:txBody>
      </p:sp>
      <p:pic>
        <p:nvPicPr>
          <p:cNvPr id="11268" name="Picture 2"/>
          <p:cNvPicPr>
            <a:picLocks noChangeAspect="1" noChangeArrowheads="1"/>
          </p:cNvPicPr>
          <p:nvPr/>
        </p:nvPicPr>
        <p:blipFill>
          <a:blip r:embed="rId3"/>
          <a:srcRect/>
          <a:stretch>
            <a:fillRect/>
          </a:stretch>
        </p:blipFill>
        <p:spPr bwMode="auto">
          <a:xfrm>
            <a:off x="962025" y="1724025"/>
            <a:ext cx="2219325" cy="3695700"/>
          </a:xfrm>
          <a:prstGeom prst="rect">
            <a:avLst/>
          </a:prstGeom>
          <a:noFill/>
          <a:ln w="9525">
            <a:noFill/>
            <a:miter lim="800000"/>
            <a:headEnd/>
            <a:tailEnd/>
          </a:ln>
        </p:spPr>
      </p:pic>
      <p:pic>
        <p:nvPicPr>
          <p:cNvPr id="11269" name="Picture 3"/>
          <p:cNvPicPr>
            <a:picLocks noChangeAspect="1" noChangeArrowheads="1"/>
          </p:cNvPicPr>
          <p:nvPr/>
        </p:nvPicPr>
        <p:blipFill>
          <a:blip r:embed="rId4"/>
          <a:srcRect/>
          <a:stretch>
            <a:fillRect/>
          </a:stretch>
        </p:blipFill>
        <p:spPr bwMode="auto">
          <a:xfrm>
            <a:off x="3733800" y="2133600"/>
            <a:ext cx="3933825" cy="32861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04800" y="198438"/>
            <a:ext cx="8382000" cy="639762"/>
          </a:xfrm>
          <a:solidFill>
            <a:srgbClr val="92D050"/>
          </a:solidFill>
        </p:spPr>
        <p:txBody>
          <a:bodyPr/>
          <a:lstStyle/>
          <a:p>
            <a:pPr eaLnBrk="1" hangingPunct="1"/>
            <a:r>
              <a:rPr lang="en-US" sz="3000">
                <a:solidFill>
                  <a:srgbClr val="C00000"/>
                </a:solidFill>
              </a:rPr>
              <a:t>ENERGY BALANCE FOR CLOSED SYSTEMS</a:t>
            </a:r>
            <a:endParaRPr lang="en-US" sz="3000" b="0">
              <a:solidFill>
                <a:srgbClr val="C00000"/>
              </a:solidFill>
            </a:endParaRPr>
          </a:p>
        </p:txBody>
      </p:sp>
      <p:sp>
        <p:nvSpPr>
          <p:cNvPr id="12290" name="5 Slayt Numarası Yer Tutucusu"/>
          <p:cNvSpPr>
            <a:spLocks noGrp="1"/>
          </p:cNvSpPr>
          <p:nvPr>
            <p:ph type="sldNum" sz="quarter" idx="12"/>
          </p:nvPr>
        </p:nvSpPr>
        <p:spPr>
          <a:noFill/>
        </p:spPr>
        <p:txBody>
          <a:bodyPr/>
          <a:lstStyle/>
          <a:p>
            <a:fld id="{B2665CD5-CD0C-4412-9AAC-6DDE7F573918}" type="slidenum">
              <a:rPr lang="en-US" smtClean="0"/>
              <a:pPr/>
              <a:t>14</a:t>
            </a:fld>
            <a:endParaRPr lang="en-US"/>
          </a:p>
        </p:txBody>
      </p:sp>
      <p:pic>
        <p:nvPicPr>
          <p:cNvPr id="12292" name="Picture 4"/>
          <p:cNvPicPr>
            <a:picLocks noChangeAspect="1" noChangeArrowheads="1"/>
          </p:cNvPicPr>
          <p:nvPr/>
        </p:nvPicPr>
        <p:blipFill>
          <a:blip r:embed="rId2"/>
          <a:srcRect/>
          <a:stretch>
            <a:fillRect/>
          </a:stretch>
        </p:blipFill>
        <p:spPr bwMode="auto">
          <a:xfrm>
            <a:off x="533400" y="990600"/>
            <a:ext cx="4165600" cy="808038"/>
          </a:xfrm>
          <a:prstGeom prst="rect">
            <a:avLst/>
          </a:prstGeom>
          <a:noFill/>
          <a:ln w="9525">
            <a:noFill/>
            <a:miter lim="800000"/>
            <a:headEnd/>
            <a:tailEnd/>
          </a:ln>
        </p:spPr>
      </p:pic>
      <p:pic>
        <p:nvPicPr>
          <p:cNvPr id="12293" name="Picture 5"/>
          <p:cNvPicPr>
            <a:picLocks noChangeAspect="1" noChangeArrowheads="1"/>
          </p:cNvPicPr>
          <p:nvPr/>
        </p:nvPicPr>
        <p:blipFill>
          <a:blip r:embed="rId3"/>
          <a:srcRect/>
          <a:stretch>
            <a:fillRect/>
          </a:stretch>
        </p:blipFill>
        <p:spPr bwMode="auto">
          <a:xfrm>
            <a:off x="533400" y="2005013"/>
            <a:ext cx="4362450" cy="814387"/>
          </a:xfrm>
          <a:prstGeom prst="rect">
            <a:avLst/>
          </a:prstGeom>
          <a:noFill/>
          <a:ln w="9525">
            <a:noFill/>
            <a:miter lim="800000"/>
            <a:headEnd/>
            <a:tailEnd/>
          </a:ln>
        </p:spPr>
      </p:pic>
      <p:pic>
        <p:nvPicPr>
          <p:cNvPr id="12294" name="Picture 6"/>
          <p:cNvPicPr>
            <a:picLocks noChangeAspect="1" noChangeArrowheads="1"/>
          </p:cNvPicPr>
          <p:nvPr/>
        </p:nvPicPr>
        <p:blipFill>
          <a:blip r:embed="rId4"/>
          <a:srcRect/>
          <a:stretch>
            <a:fillRect/>
          </a:stretch>
        </p:blipFill>
        <p:spPr bwMode="auto">
          <a:xfrm>
            <a:off x="533400" y="3482975"/>
            <a:ext cx="6116638" cy="327025"/>
          </a:xfrm>
          <a:prstGeom prst="rect">
            <a:avLst/>
          </a:prstGeom>
          <a:noFill/>
          <a:ln w="9525">
            <a:noFill/>
            <a:miter lim="800000"/>
            <a:headEnd/>
            <a:tailEnd/>
          </a:ln>
        </p:spPr>
      </p:pic>
      <p:pic>
        <p:nvPicPr>
          <p:cNvPr id="12295" name="Picture 7"/>
          <p:cNvPicPr>
            <a:picLocks noChangeAspect="1" noChangeArrowheads="1"/>
          </p:cNvPicPr>
          <p:nvPr/>
        </p:nvPicPr>
        <p:blipFill>
          <a:blip r:embed="rId5"/>
          <a:srcRect/>
          <a:stretch>
            <a:fillRect/>
          </a:stretch>
        </p:blipFill>
        <p:spPr bwMode="auto">
          <a:xfrm>
            <a:off x="533400" y="4117975"/>
            <a:ext cx="3351213" cy="301625"/>
          </a:xfrm>
          <a:prstGeom prst="rect">
            <a:avLst/>
          </a:prstGeom>
          <a:noFill/>
          <a:ln w="9525">
            <a:noFill/>
            <a:miter lim="800000"/>
            <a:headEnd/>
            <a:tailEnd/>
          </a:ln>
        </p:spPr>
      </p:pic>
      <p:pic>
        <p:nvPicPr>
          <p:cNvPr id="12296" name="Picture 8"/>
          <p:cNvPicPr>
            <a:picLocks noChangeAspect="1" noChangeArrowheads="1"/>
          </p:cNvPicPr>
          <p:nvPr/>
        </p:nvPicPr>
        <p:blipFill>
          <a:blip r:embed="rId6"/>
          <a:srcRect/>
          <a:stretch>
            <a:fillRect/>
          </a:stretch>
        </p:blipFill>
        <p:spPr bwMode="auto">
          <a:xfrm>
            <a:off x="533400" y="4791075"/>
            <a:ext cx="5326063" cy="314325"/>
          </a:xfrm>
          <a:prstGeom prst="rect">
            <a:avLst/>
          </a:prstGeom>
          <a:noFill/>
          <a:ln w="9525">
            <a:noFill/>
            <a:miter lim="800000"/>
            <a:headEnd/>
            <a:tailEnd/>
          </a:ln>
        </p:spPr>
      </p:pic>
      <p:pic>
        <p:nvPicPr>
          <p:cNvPr id="12297" name="Picture 9"/>
          <p:cNvPicPr>
            <a:picLocks noChangeAspect="1" noChangeArrowheads="1"/>
          </p:cNvPicPr>
          <p:nvPr/>
        </p:nvPicPr>
        <p:blipFill>
          <a:blip r:embed="rId7"/>
          <a:srcRect/>
          <a:stretch>
            <a:fillRect/>
          </a:stretch>
        </p:blipFill>
        <p:spPr bwMode="auto">
          <a:xfrm>
            <a:off x="533400" y="5527675"/>
            <a:ext cx="4060528" cy="358775"/>
          </a:xfrm>
          <a:prstGeom prst="rect">
            <a:avLst/>
          </a:prstGeom>
          <a:noFill/>
          <a:ln w="9525">
            <a:noFill/>
            <a:miter lim="800000"/>
            <a:headEnd/>
            <a:tailEnd/>
          </a:ln>
        </p:spPr>
      </p:pic>
      <p:sp>
        <p:nvSpPr>
          <p:cNvPr id="12298" name="Text Box 11"/>
          <p:cNvSpPr txBox="1">
            <a:spLocks noChangeArrowheads="1"/>
          </p:cNvSpPr>
          <p:nvPr/>
        </p:nvSpPr>
        <p:spPr bwMode="auto">
          <a:xfrm>
            <a:off x="4724400" y="1111250"/>
            <a:ext cx="3429000" cy="641350"/>
          </a:xfrm>
          <a:prstGeom prst="rect">
            <a:avLst/>
          </a:prstGeom>
          <a:noFill/>
          <a:ln w="9525">
            <a:noFill/>
            <a:miter lim="800000"/>
            <a:headEnd/>
            <a:tailEnd/>
          </a:ln>
        </p:spPr>
        <p:txBody>
          <a:bodyPr>
            <a:spAutoFit/>
          </a:bodyPr>
          <a:lstStyle/>
          <a:p>
            <a:pPr>
              <a:spcBef>
                <a:spcPct val="50000"/>
              </a:spcBef>
            </a:pPr>
            <a:r>
              <a:rPr lang="en-US"/>
              <a:t>Energy balance for any system undergoing any process</a:t>
            </a:r>
          </a:p>
        </p:txBody>
      </p:sp>
      <p:sp>
        <p:nvSpPr>
          <p:cNvPr id="12299" name="Text Box 12"/>
          <p:cNvSpPr txBox="1">
            <a:spLocks noChangeArrowheads="1"/>
          </p:cNvSpPr>
          <p:nvPr/>
        </p:nvSpPr>
        <p:spPr bwMode="auto">
          <a:xfrm>
            <a:off x="4953000" y="2133600"/>
            <a:ext cx="1828800" cy="641350"/>
          </a:xfrm>
          <a:prstGeom prst="rect">
            <a:avLst/>
          </a:prstGeom>
          <a:noFill/>
          <a:ln w="9525">
            <a:noFill/>
            <a:miter lim="800000"/>
            <a:headEnd/>
            <a:tailEnd/>
          </a:ln>
        </p:spPr>
        <p:txBody>
          <a:bodyPr>
            <a:spAutoFit/>
          </a:bodyPr>
          <a:lstStyle/>
          <a:p>
            <a:pPr>
              <a:spcBef>
                <a:spcPct val="50000"/>
              </a:spcBef>
            </a:pPr>
            <a:r>
              <a:rPr lang="en-US"/>
              <a:t>Energy balance in the rate form</a:t>
            </a:r>
          </a:p>
        </p:txBody>
      </p:sp>
      <p:sp>
        <p:nvSpPr>
          <p:cNvPr id="12300" name="Text Box 13"/>
          <p:cNvSpPr txBox="1">
            <a:spLocks noChangeArrowheads="1"/>
          </p:cNvSpPr>
          <p:nvPr/>
        </p:nvSpPr>
        <p:spPr bwMode="auto">
          <a:xfrm>
            <a:off x="457200" y="3062288"/>
            <a:ext cx="6934200" cy="366712"/>
          </a:xfrm>
          <a:prstGeom prst="rect">
            <a:avLst/>
          </a:prstGeom>
          <a:noFill/>
          <a:ln w="9525">
            <a:noFill/>
            <a:miter lim="800000"/>
            <a:headEnd/>
            <a:tailEnd/>
          </a:ln>
        </p:spPr>
        <p:txBody>
          <a:bodyPr>
            <a:spAutoFit/>
          </a:bodyPr>
          <a:lstStyle/>
          <a:p>
            <a:pPr>
              <a:spcBef>
                <a:spcPct val="50000"/>
              </a:spcBef>
            </a:pPr>
            <a:r>
              <a:rPr lang="en-US"/>
              <a:t>The total quantities are related to the quantities per unit time is</a:t>
            </a:r>
          </a:p>
        </p:txBody>
      </p:sp>
      <p:sp>
        <p:nvSpPr>
          <p:cNvPr id="12301" name="Text Box 14"/>
          <p:cNvSpPr txBox="1">
            <a:spLocks noChangeArrowheads="1"/>
          </p:cNvSpPr>
          <p:nvPr/>
        </p:nvSpPr>
        <p:spPr bwMode="auto">
          <a:xfrm>
            <a:off x="3886200" y="3962400"/>
            <a:ext cx="2514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Energy balance per unit mass basis</a:t>
            </a:r>
          </a:p>
        </p:txBody>
      </p:sp>
      <p:sp>
        <p:nvSpPr>
          <p:cNvPr id="12302" name="Text Box 15"/>
          <p:cNvSpPr txBox="1">
            <a:spLocks noChangeArrowheads="1"/>
          </p:cNvSpPr>
          <p:nvPr/>
        </p:nvSpPr>
        <p:spPr bwMode="auto">
          <a:xfrm>
            <a:off x="5867400" y="4616450"/>
            <a:ext cx="20574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Energy balance in differential form</a:t>
            </a:r>
          </a:p>
        </p:txBody>
      </p:sp>
      <p:sp>
        <p:nvSpPr>
          <p:cNvPr id="12303" name="Text Box 16"/>
          <p:cNvSpPr txBox="1">
            <a:spLocks noChangeArrowheads="1"/>
          </p:cNvSpPr>
          <p:nvPr/>
        </p:nvSpPr>
        <p:spPr bwMode="auto">
          <a:xfrm>
            <a:off x="4724400" y="5381626"/>
            <a:ext cx="2057400" cy="641350"/>
          </a:xfrm>
          <a:prstGeom prst="rect">
            <a:avLst/>
          </a:prstGeom>
          <a:noFill/>
          <a:ln w="9525">
            <a:noFill/>
            <a:miter lim="800000"/>
            <a:headEnd/>
            <a:tailEnd/>
          </a:ln>
        </p:spPr>
        <p:txBody>
          <a:bodyPr>
            <a:spAutoFit/>
          </a:bodyPr>
          <a:lstStyle/>
          <a:p>
            <a:pPr>
              <a:spcBef>
                <a:spcPct val="50000"/>
              </a:spcBef>
            </a:pPr>
            <a:r>
              <a:rPr lang="en-US" dirty="0">
                <a:solidFill>
                  <a:srgbClr val="3333FF"/>
                </a:solidFill>
              </a:rPr>
              <a:t>Energy balance for a cycle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5 Slayt Numarası Yer Tutucusu"/>
          <p:cNvSpPr>
            <a:spLocks noGrp="1"/>
          </p:cNvSpPr>
          <p:nvPr>
            <p:ph type="sldNum" sz="quarter" idx="12"/>
          </p:nvPr>
        </p:nvSpPr>
        <p:spPr>
          <a:noFill/>
        </p:spPr>
        <p:txBody>
          <a:bodyPr/>
          <a:lstStyle/>
          <a:p>
            <a:fld id="{64349376-290E-41A4-83A0-C5449A88891F}" type="slidenum">
              <a:rPr lang="en-US" smtClean="0"/>
              <a:pPr/>
              <a:t>15</a:t>
            </a:fld>
            <a:endParaRPr lang="en-US"/>
          </a:p>
        </p:txBody>
      </p:sp>
      <p:pic>
        <p:nvPicPr>
          <p:cNvPr id="13315" name="Picture 6"/>
          <p:cNvPicPr>
            <a:picLocks noChangeAspect="1" noChangeArrowheads="1"/>
          </p:cNvPicPr>
          <p:nvPr/>
        </p:nvPicPr>
        <p:blipFill>
          <a:blip r:embed="rId2"/>
          <a:srcRect/>
          <a:stretch>
            <a:fillRect/>
          </a:stretch>
        </p:blipFill>
        <p:spPr bwMode="auto">
          <a:xfrm>
            <a:off x="457200" y="457200"/>
            <a:ext cx="4930775" cy="307975"/>
          </a:xfrm>
          <a:prstGeom prst="rect">
            <a:avLst/>
          </a:prstGeom>
          <a:noFill/>
          <a:ln w="9525">
            <a:noFill/>
            <a:miter lim="800000"/>
            <a:headEnd/>
            <a:tailEnd/>
          </a:ln>
        </p:spPr>
      </p:pic>
      <p:sp>
        <p:nvSpPr>
          <p:cNvPr id="13316" name="Text Box 7"/>
          <p:cNvSpPr txBox="1">
            <a:spLocks noChangeArrowheads="1"/>
          </p:cNvSpPr>
          <p:nvPr/>
        </p:nvSpPr>
        <p:spPr bwMode="auto">
          <a:xfrm>
            <a:off x="381000" y="1187450"/>
            <a:ext cx="7696200" cy="641350"/>
          </a:xfrm>
          <a:prstGeom prst="rect">
            <a:avLst/>
          </a:prstGeom>
          <a:noFill/>
          <a:ln w="9525">
            <a:noFill/>
            <a:miter lim="800000"/>
            <a:headEnd/>
            <a:tailEnd/>
          </a:ln>
        </p:spPr>
        <p:txBody>
          <a:bodyPr>
            <a:spAutoFit/>
          </a:bodyPr>
          <a:lstStyle/>
          <a:p>
            <a:pPr>
              <a:spcBef>
                <a:spcPct val="50000"/>
              </a:spcBef>
            </a:pPr>
            <a:r>
              <a:rPr lang="en-US" b="1"/>
              <a:t>Energy balance when sign convention is used</a:t>
            </a:r>
            <a:r>
              <a:rPr lang="tr-TR" b="1"/>
              <a:t>:</a:t>
            </a:r>
            <a:r>
              <a:rPr lang="en-US"/>
              <a:t> </a:t>
            </a:r>
            <a:r>
              <a:rPr lang="en-US">
                <a:solidFill>
                  <a:srgbClr val="3333FF"/>
                </a:solidFill>
              </a:rPr>
              <a:t>(i.e., heat input and work output are positive; heat output and work input are negative).</a:t>
            </a:r>
          </a:p>
        </p:txBody>
      </p:sp>
      <p:sp>
        <p:nvSpPr>
          <p:cNvPr id="13317" name="Rectangle 8"/>
          <p:cNvSpPr>
            <a:spLocks noChangeArrowheads="1"/>
          </p:cNvSpPr>
          <p:nvPr/>
        </p:nvSpPr>
        <p:spPr bwMode="auto">
          <a:xfrm>
            <a:off x="4495800" y="4724400"/>
            <a:ext cx="4038600" cy="914400"/>
          </a:xfrm>
          <a:prstGeom prst="rect">
            <a:avLst/>
          </a:prstGeom>
          <a:noFill/>
          <a:ln w="9525">
            <a:noFill/>
            <a:miter lim="800000"/>
            <a:headEnd/>
            <a:tailEnd/>
          </a:ln>
        </p:spPr>
        <p:txBody>
          <a:bodyPr>
            <a:spAutoFit/>
          </a:bodyPr>
          <a:lstStyle/>
          <a:p>
            <a:r>
              <a:rPr lang="en-US">
                <a:solidFill>
                  <a:srgbClr val="3333FF"/>
                </a:solidFill>
              </a:rPr>
              <a:t>Various forms of the first-law relation for closed systems when sign convention is used.</a:t>
            </a:r>
          </a:p>
        </p:txBody>
      </p:sp>
      <p:pic>
        <p:nvPicPr>
          <p:cNvPr id="13318" name="Picture 10"/>
          <p:cNvPicPr>
            <a:picLocks noChangeAspect="1" noChangeArrowheads="1"/>
          </p:cNvPicPr>
          <p:nvPr/>
        </p:nvPicPr>
        <p:blipFill>
          <a:blip r:embed="rId3"/>
          <a:srcRect/>
          <a:stretch>
            <a:fillRect/>
          </a:stretch>
        </p:blipFill>
        <p:spPr bwMode="auto">
          <a:xfrm>
            <a:off x="5638800" y="304800"/>
            <a:ext cx="2906713" cy="314325"/>
          </a:xfrm>
          <a:prstGeom prst="rect">
            <a:avLst/>
          </a:prstGeom>
          <a:noFill/>
          <a:ln w="9525">
            <a:noFill/>
            <a:miter lim="800000"/>
            <a:headEnd/>
            <a:tailEnd/>
          </a:ln>
        </p:spPr>
      </p:pic>
      <p:pic>
        <p:nvPicPr>
          <p:cNvPr id="13319" name="Picture 11"/>
          <p:cNvPicPr>
            <a:picLocks noChangeAspect="1" noChangeArrowheads="1"/>
          </p:cNvPicPr>
          <p:nvPr/>
        </p:nvPicPr>
        <p:blipFill>
          <a:blip r:embed="rId4"/>
          <a:srcRect/>
          <a:stretch>
            <a:fillRect/>
          </a:stretch>
        </p:blipFill>
        <p:spPr bwMode="auto">
          <a:xfrm>
            <a:off x="5638800" y="762000"/>
            <a:ext cx="1722438" cy="307975"/>
          </a:xfrm>
          <a:prstGeom prst="rect">
            <a:avLst/>
          </a:prstGeom>
          <a:noFill/>
          <a:ln w="9525">
            <a:noFill/>
            <a:miter lim="800000"/>
            <a:headEnd/>
            <a:tailEnd/>
          </a:ln>
        </p:spPr>
      </p:pic>
      <p:pic>
        <p:nvPicPr>
          <p:cNvPr id="13320" name="Picture 12"/>
          <p:cNvPicPr>
            <a:picLocks noChangeAspect="1" noChangeArrowheads="1"/>
          </p:cNvPicPr>
          <p:nvPr/>
        </p:nvPicPr>
        <p:blipFill>
          <a:blip r:embed="rId5"/>
          <a:srcRect/>
          <a:stretch>
            <a:fillRect/>
          </a:stretch>
        </p:blipFill>
        <p:spPr bwMode="auto">
          <a:xfrm>
            <a:off x="7315200" y="762000"/>
            <a:ext cx="1228725" cy="307975"/>
          </a:xfrm>
          <a:prstGeom prst="rect">
            <a:avLst/>
          </a:prstGeom>
          <a:noFill/>
          <a:ln w="9525">
            <a:noFill/>
            <a:miter lim="800000"/>
            <a:headEnd/>
            <a:tailEnd/>
          </a:ln>
        </p:spPr>
      </p:pic>
      <p:sp>
        <p:nvSpPr>
          <p:cNvPr id="13321" name="Rectangle 13"/>
          <p:cNvSpPr>
            <a:spLocks noChangeArrowheads="1"/>
          </p:cNvSpPr>
          <p:nvPr/>
        </p:nvSpPr>
        <p:spPr bwMode="auto">
          <a:xfrm>
            <a:off x="381000" y="5867400"/>
            <a:ext cx="8382000" cy="660400"/>
          </a:xfrm>
          <a:prstGeom prst="rect">
            <a:avLst/>
          </a:prstGeom>
          <a:solidFill>
            <a:srgbClr val="FFCC99"/>
          </a:solidFill>
          <a:ln w="19050">
            <a:solidFill>
              <a:schemeClr val="bg2"/>
            </a:solidFill>
            <a:miter lim="800000"/>
            <a:headEnd/>
            <a:tailEnd/>
          </a:ln>
        </p:spPr>
        <p:txBody>
          <a:bodyPr>
            <a:spAutoFit/>
          </a:bodyPr>
          <a:lstStyle/>
          <a:p>
            <a:r>
              <a:rPr lang="en-US"/>
              <a:t>The first law cannot be proven mathematically, but no process in nature is known to have violated the first law, and this should be taken as sufficient proof.</a:t>
            </a:r>
          </a:p>
        </p:txBody>
      </p:sp>
      <p:pic>
        <p:nvPicPr>
          <p:cNvPr id="13322" name="Picture 12"/>
          <p:cNvPicPr>
            <a:picLocks noChangeAspect="1" noChangeArrowheads="1"/>
          </p:cNvPicPr>
          <p:nvPr/>
        </p:nvPicPr>
        <p:blipFill>
          <a:blip r:embed="rId6"/>
          <a:srcRect/>
          <a:stretch>
            <a:fillRect/>
          </a:stretch>
        </p:blipFill>
        <p:spPr bwMode="auto">
          <a:xfrm>
            <a:off x="485775" y="1905000"/>
            <a:ext cx="3476625" cy="3810000"/>
          </a:xfrm>
          <a:prstGeom prst="rect">
            <a:avLst/>
          </a:prstGeom>
          <a:noFill/>
          <a:ln w="9525">
            <a:noFill/>
            <a:miter lim="800000"/>
            <a:headEnd/>
            <a:tailEnd/>
          </a:ln>
        </p:spPr>
      </p:pic>
      <p:pic>
        <p:nvPicPr>
          <p:cNvPr id="13323" name="Picture 14"/>
          <p:cNvPicPr>
            <a:picLocks noChangeAspect="1" noChangeArrowheads="1"/>
          </p:cNvPicPr>
          <p:nvPr/>
        </p:nvPicPr>
        <p:blipFill>
          <a:blip r:embed="rId7"/>
          <a:srcRect/>
          <a:stretch>
            <a:fillRect/>
          </a:stretch>
        </p:blipFill>
        <p:spPr bwMode="auto">
          <a:xfrm>
            <a:off x="4552950" y="2057400"/>
            <a:ext cx="4057650" cy="26479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287"/>
            <a:ext cx="7886700" cy="1325563"/>
          </a:xfrm>
        </p:spPr>
        <p:txBody>
          <a:bodyPr/>
          <a:lstStyle/>
          <a:p>
            <a:r>
              <a:rPr lang="en-US" b="1" dirty="0">
                <a:solidFill>
                  <a:srgbClr val="FF0000"/>
                </a:solidFill>
              </a:rPr>
              <a:t>Energy Balance for Constant Pressure Process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066800"/>
                <a:ext cx="7886700" cy="5110163"/>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𝑬</m:t>
                          </m:r>
                        </m:e>
                        <m:sub>
                          <m:r>
                            <a:rPr lang="en-US" sz="2400" b="1" i="1" smtClean="0">
                              <a:solidFill>
                                <a:schemeClr val="tx1"/>
                              </a:solidFill>
                              <a:latin typeface="Cambria Math" panose="02040503050406030204" pitchFamily="18" charset="0"/>
                            </a:rPr>
                            <m:t>𝒊𝒏</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𝑬</m:t>
                          </m:r>
                        </m:e>
                        <m:sub>
                          <m:r>
                            <a:rPr lang="en-US" sz="2400" b="1" i="1" smtClean="0">
                              <a:solidFill>
                                <a:schemeClr val="tx1"/>
                              </a:solidFill>
                              <a:latin typeface="Cambria Math" panose="02040503050406030204" pitchFamily="18" charset="0"/>
                            </a:rPr>
                            <m:t>𝒐𝒖𝒕</m:t>
                          </m:r>
                        </m:sub>
                      </m:sSub>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ea typeface="Cambria Math" panose="02040503050406030204" pitchFamily="18" charset="0"/>
                        </a:rPr>
                        <m:t>∆</m:t>
                      </m:r>
                      <m:sSub>
                        <m:sSubPr>
                          <m:ctrlPr>
                            <a:rPr lang="en-US" sz="2400" b="1" i="1" smtClean="0">
                              <a:solidFill>
                                <a:schemeClr val="tx1"/>
                              </a:solidFill>
                              <a:latin typeface="Cambria Math" panose="02040503050406030204" pitchFamily="18" charset="0"/>
                              <a:ea typeface="Cambria Math" panose="02040503050406030204" pitchFamily="18" charset="0"/>
                            </a:rPr>
                          </m:ctrlPr>
                        </m:sSubPr>
                        <m:e>
                          <m:r>
                            <a:rPr lang="en-US" sz="2400" b="1" i="1" smtClean="0">
                              <a:solidFill>
                                <a:schemeClr val="tx1"/>
                              </a:solidFill>
                              <a:latin typeface="Cambria Math" panose="02040503050406030204" pitchFamily="18" charset="0"/>
                              <a:ea typeface="Cambria Math" panose="02040503050406030204" pitchFamily="18" charset="0"/>
                            </a:rPr>
                            <m:t>𝑬</m:t>
                          </m:r>
                        </m:e>
                        <m:sub>
                          <m:r>
                            <a:rPr lang="en-US" sz="2400" b="1" i="1" smtClean="0">
                              <a:solidFill>
                                <a:schemeClr val="tx1"/>
                              </a:solidFill>
                              <a:latin typeface="Cambria Math" panose="02040503050406030204" pitchFamily="18" charset="0"/>
                              <a:ea typeface="Cambria Math" panose="02040503050406030204" pitchFamily="18" charset="0"/>
                            </a:rPr>
                            <m:t>𝒔𝒚𝒔</m:t>
                          </m:r>
                        </m:sub>
                      </m:sSub>
                    </m:oMath>
                  </m:oMathPara>
                </a14:m>
                <a:endParaRPr lang="en-US" sz="2400" b="1" dirty="0">
                  <a:solidFill>
                    <a:schemeClr val="tx1"/>
                  </a:solidFill>
                  <a:ea typeface="Cambria Math" panose="02040503050406030204" pitchFamily="18" charset="0"/>
                </a:endParaRPr>
              </a:p>
              <a:p>
                <a:pPr marL="0" indent="0">
                  <a:buNone/>
                </a:pPr>
                <a:endParaRPr lang="en-US" sz="2400" b="1" dirty="0">
                  <a:solidFill>
                    <a:schemeClr val="tx1"/>
                  </a:solidFill>
                </a:endParaRPr>
              </a:p>
              <a:p>
                <a:pPr marL="0" indent="0">
                  <a:buNone/>
                </a:pPr>
                <a:r>
                  <a:rPr lang="en-US" sz="2400" b="1" dirty="0">
                    <a:solidFill>
                      <a:schemeClr val="tx1"/>
                    </a:solidFill>
                  </a:rPr>
                  <a:t>Closed system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 </m:t>
                    </m:r>
                    <m:acc>
                      <m:accPr>
                        <m:chr m:val="̇"/>
                        <m:ctrlPr>
                          <a:rPr lang="en-US" sz="2400" b="1" i="1" smtClean="0">
                            <a:solidFill>
                              <a:schemeClr val="tx1"/>
                            </a:solidFill>
                            <a:latin typeface="Cambria Math" panose="02040503050406030204" pitchFamily="18" charset="0"/>
                            <a:ea typeface="Cambria Math" panose="02040503050406030204" pitchFamily="18" charset="0"/>
                          </a:rPr>
                        </m:ctrlPr>
                      </m:accPr>
                      <m:e>
                        <m:r>
                          <a:rPr lang="en-US" sz="2400" b="1" i="1" smtClean="0">
                            <a:solidFill>
                              <a:schemeClr val="tx1"/>
                            </a:solidFill>
                            <a:latin typeface="Cambria Math" panose="02040503050406030204" pitchFamily="18" charset="0"/>
                            <a:ea typeface="Cambria Math" panose="02040503050406030204" pitchFamily="18" charset="0"/>
                          </a:rPr>
                          <m:t>𝒎</m:t>
                        </m:r>
                      </m:e>
                    </m:acc>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𝟎</m:t>
                    </m:r>
                  </m:oMath>
                </a14:m>
                <a:endParaRPr lang="en-US" sz="2400" b="1" dirty="0">
                  <a:solidFill>
                    <a:schemeClr val="tx1"/>
                  </a:solidFill>
                </a:endParaRPr>
              </a:p>
              <a:p>
                <a:pPr marL="0" indent="0">
                  <a:buNone/>
                </a:pPr>
                <a:endParaRPr lang="en-US" sz="2400" b="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𝑾</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𝑼</m:t>
                      </m:r>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𝑷𝑬</m:t>
                      </m:r>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𝑲𝑬</m:t>
                      </m:r>
                    </m:oMath>
                  </m:oMathPara>
                </a14:m>
                <a:endParaRPr lang="en-US" sz="2400" b="1" dirty="0">
                  <a:solidFill>
                    <a:schemeClr val="tx1"/>
                  </a:solidFill>
                </a:endParaRPr>
              </a:p>
              <a:p>
                <a:pPr marL="0" indent="0">
                  <a:buNone/>
                </a:pPr>
                <a:endParaRPr lang="en-US" sz="2400" b="1" i="1" dirty="0">
                  <a:solidFill>
                    <a:schemeClr val="tx1"/>
                  </a:solidFill>
                </a:endParaRPr>
              </a:p>
              <a:p>
                <a:pPr marL="0" indent="0">
                  <a:buNone/>
                </a:pPr>
                <a:r>
                  <a:rPr lang="en-US" sz="2400" b="1" dirty="0">
                    <a:solidFill>
                      <a:schemeClr val="tx1"/>
                    </a:solidFill>
                  </a:rPr>
                  <a:t>System is stationary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 ∆</m:t>
                    </m:r>
                    <m:r>
                      <a:rPr lang="en-US" sz="2400" b="1" i="1" smtClean="0">
                        <a:solidFill>
                          <a:schemeClr val="tx1"/>
                        </a:solidFill>
                        <a:latin typeface="Cambria Math" panose="02040503050406030204" pitchFamily="18" charset="0"/>
                        <a:ea typeface="Cambria Math" panose="02040503050406030204" pitchFamily="18" charset="0"/>
                      </a:rPr>
                      <m:t>𝑲𝑬</m:t>
                    </m:r>
                    <m:r>
                      <a:rPr lang="en-US" sz="2400" b="1" i="1" smtClean="0">
                        <a:solidFill>
                          <a:schemeClr val="tx1"/>
                        </a:solidFill>
                        <a:latin typeface="Cambria Math" panose="02040503050406030204" pitchFamily="18" charset="0"/>
                        <a:ea typeface="Cambria Math" panose="02040503050406030204" pitchFamily="18" charset="0"/>
                      </a:rPr>
                      <m:t>= ∆</m:t>
                    </m:r>
                    <m:r>
                      <a:rPr lang="en-US" sz="2400" b="1" i="1" smtClean="0">
                        <a:solidFill>
                          <a:schemeClr val="tx1"/>
                        </a:solidFill>
                        <a:latin typeface="Cambria Math" panose="02040503050406030204" pitchFamily="18" charset="0"/>
                        <a:ea typeface="Cambria Math" panose="02040503050406030204" pitchFamily="18" charset="0"/>
                      </a:rPr>
                      <m:t>𝑷𝑬</m:t>
                    </m:r>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𝟎</m:t>
                    </m:r>
                  </m:oMath>
                </a14:m>
                <a:endParaRPr lang="en-US" sz="2400" b="1" dirty="0">
                  <a:solidFill>
                    <a:schemeClr val="tx1"/>
                  </a:solidFill>
                </a:endParaRPr>
              </a:p>
              <a:p>
                <a:pPr marL="0" indent="0">
                  <a:buNone/>
                </a:pPr>
                <a:endParaRPr lang="en-US" sz="2400" b="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m:t>
                      </m:r>
                      <m:d>
                        <m:dPr>
                          <m:ctrlPr>
                            <a:rPr lang="en-US" sz="2400" b="1" i="1" smtClean="0">
                              <a:solidFill>
                                <a:schemeClr val="tx1"/>
                              </a:solidFill>
                              <a:latin typeface="Cambria Math" panose="02040503050406030204" pitchFamily="18" charset="0"/>
                            </a:rPr>
                          </m:ctrlPr>
                        </m:dPr>
                        <m:e>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𝒃</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e>
                      </m:d>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𝑼</m:t>
                      </m:r>
                    </m:oMath>
                  </m:oMathPara>
                </a14:m>
                <a:endParaRPr lang="en-US" sz="2400" b="1" i="1" dirty="0">
                  <a:solidFill>
                    <a:schemeClr val="tx1"/>
                  </a:solidFill>
                </a:endParaRPr>
              </a:p>
              <a:p>
                <a:pPr marL="0" indent="0">
                  <a:buNone/>
                </a:pPr>
                <a:endParaRPr lang="en-US" sz="2400" b="1" i="1" dirty="0">
                  <a:solidFill>
                    <a:schemeClr val="tx1"/>
                  </a:solidFill>
                </a:endParaRPr>
              </a:p>
              <a:p>
                <a:pPr marL="0" indent="0">
                  <a:buNone/>
                </a:pPr>
                <a:r>
                  <a:rPr lang="en-US" sz="2400" b="1" i="1" dirty="0">
                    <a:solidFill>
                      <a:schemeClr val="tx1"/>
                    </a:solidFill>
                  </a:rPr>
                  <a:t>W</a:t>
                </a:r>
                <a:r>
                  <a:rPr lang="en-US" sz="2400" b="1" dirty="0">
                    <a:solidFill>
                      <a:schemeClr val="tx1"/>
                    </a:solidFill>
                  </a:rPr>
                  <a:t> is negative if work is done on system; </a:t>
                </a:r>
                <a:r>
                  <a:rPr lang="en-US" sz="2400" b="1" i="1" dirty="0">
                    <a:solidFill>
                      <a:schemeClr val="tx1"/>
                    </a:solidFill>
                  </a:rPr>
                  <a:t>W</a:t>
                </a:r>
                <a:r>
                  <a:rPr lang="en-US" sz="2400" b="1" dirty="0">
                    <a:solidFill>
                      <a:schemeClr val="tx1"/>
                    </a:solidFill>
                  </a:rPr>
                  <a:t> is positive if work is done by system.</a:t>
                </a:r>
              </a:p>
              <a:p>
                <a:pPr marL="0" indent="0">
                  <a:buNone/>
                </a:pPr>
                <a:endParaRPr lang="en-US" sz="2400" b="1" i="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 − </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𝑷</m:t>
                          </m:r>
                        </m:e>
                        <m:sub>
                          <m:r>
                            <a:rPr lang="en-US" sz="2400" b="1" i="1" smtClean="0">
                              <a:solidFill>
                                <a:schemeClr val="tx1"/>
                              </a:solidFill>
                              <a:latin typeface="Cambria Math" panose="02040503050406030204" pitchFamily="18" charset="0"/>
                            </a:rPr>
                            <m:t>𝟎</m:t>
                          </m:r>
                        </m:sub>
                      </m:sSub>
                      <m:d>
                        <m:dPr>
                          <m:ctrlPr>
                            <a:rPr lang="en-US" sz="2400" b="1" i="1" smtClean="0">
                              <a:solidFill>
                                <a:schemeClr val="tx1"/>
                              </a:solidFill>
                              <a:latin typeface="Cambria Math" panose="02040503050406030204" pitchFamily="18" charset="0"/>
                            </a:rPr>
                          </m:ctrlPr>
                        </m:dPr>
                        <m:e>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𝟏</m:t>
                              </m:r>
                            </m:sub>
                          </m:sSub>
                        </m:e>
                      </m:d>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𝟏</m:t>
                          </m:r>
                        </m:sub>
                      </m:sSub>
                    </m:oMath>
                  </m:oMathPara>
                </a14:m>
                <a:endParaRPr lang="en-US"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066800"/>
                <a:ext cx="7886700" cy="5110163"/>
              </a:xfrm>
              <a:blipFill rotWithShape="0">
                <a:blip r:embed="rId2"/>
                <a:stretch>
                  <a:fillRect l="-100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10DADD0-7312-4983-BC3A-EFF8364EB6BD}" type="slidenum">
              <a:rPr lang="en-US" smtClean="0"/>
              <a:pPr>
                <a:defRPr/>
              </a:pPr>
              <a:t>16</a:t>
            </a:fld>
            <a:endParaRPr lang="en-US"/>
          </a:p>
        </p:txBody>
      </p:sp>
    </p:spTree>
    <p:extLst>
      <p:ext uri="{BB962C8B-B14F-4D97-AF65-F5344CB8AC3E}">
        <p14:creationId xmlns:p14="http://schemas.microsoft.com/office/powerpoint/2010/main" val="152123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287"/>
            <a:ext cx="7886700" cy="1325563"/>
          </a:xfrm>
        </p:spPr>
        <p:txBody>
          <a:bodyPr/>
          <a:lstStyle/>
          <a:p>
            <a:r>
              <a:rPr lang="en-US" b="1" dirty="0">
                <a:solidFill>
                  <a:srgbClr val="FF0000"/>
                </a:solidFill>
              </a:rPr>
              <a:t>Energy Balance for Constant Pressure Process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066800"/>
                <a:ext cx="7886700" cy="5110163"/>
              </a:xfrm>
            </p:spPr>
            <p:txBody>
              <a:bodyPr/>
              <a:lstStyle/>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 − </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𝑷</m:t>
                          </m:r>
                        </m:e>
                        <m:sub>
                          <m:r>
                            <a:rPr lang="en-US" sz="2400" b="1" i="1" smtClean="0">
                              <a:solidFill>
                                <a:schemeClr val="tx1"/>
                              </a:solidFill>
                              <a:latin typeface="Cambria Math" panose="02040503050406030204" pitchFamily="18" charset="0"/>
                            </a:rPr>
                            <m:t>𝟎</m:t>
                          </m:r>
                        </m:sub>
                      </m:sSub>
                      <m:d>
                        <m:dPr>
                          <m:ctrlPr>
                            <a:rPr lang="en-US" sz="2400" b="1" i="1" smtClean="0">
                              <a:solidFill>
                                <a:schemeClr val="tx1"/>
                              </a:solidFill>
                              <a:latin typeface="Cambria Math" panose="02040503050406030204" pitchFamily="18" charset="0"/>
                            </a:rPr>
                          </m:ctrlPr>
                        </m:dPr>
                        <m:e>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𝟏</m:t>
                              </m:r>
                            </m:sub>
                          </m:sSub>
                        </m:e>
                      </m:d>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𝟏</m:t>
                          </m:r>
                        </m:sub>
                      </m:sSub>
                    </m:oMath>
                  </m:oMathPara>
                </a14:m>
                <a:endParaRPr lang="en-US" sz="2400" b="1" i="1" dirty="0">
                  <a:solidFill>
                    <a:schemeClr val="tx1"/>
                  </a:solidFill>
                </a:endParaRPr>
              </a:p>
              <a:p>
                <a:pPr marL="0" indent="0">
                  <a:buNone/>
                </a:pPr>
                <a:endParaRPr lang="en-US" sz="2400" b="1" i="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 − </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𝑷</m:t>
                          </m:r>
                        </m:e>
                        <m:sub>
                          <m:r>
                            <a:rPr lang="en-US" sz="2400" b="1" i="1" smtClean="0">
                              <a:solidFill>
                                <a:schemeClr val="tx1"/>
                              </a:solidFill>
                              <a:latin typeface="Cambria Math" panose="02040503050406030204" pitchFamily="18" charset="0"/>
                            </a:rPr>
                            <m:t>𝟎</m:t>
                          </m:r>
                        </m:sub>
                      </m:sSub>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𝑼</m:t>
                          </m:r>
                        </m:e>
                        <m:sub>
                          <m:r>
                            <a:rPr lang="en-US" sz="2400" b="1" i="1" smtClean="0">
                              <a:solidFill>
                                <a:schemeClr val="tx1"/>
                              </a:solidFill>
                              <a:latin typeface="Cambria Math" panose="02040503050406030204" pitchFamily="18" charset="0"/>
                            </a:rPr>
                            <m:t>𝟏</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𝑷</m:t>
                          </m:r>
                        </m:e>
                        <m:sub>
                          <m:r>
                            <a:rPr lang="en-US" sz="2400" b="1" i="1" smtClean="0">
                              <a:solidFill>
                                <a:schemeClr val="tx1"/>
                              </a:solidFill>
                              <a:latin typeface="Cambria Math" panose="02040503050406030204" pitchFamily="18" charset="0"/>
                            </a:rPr>
                            <m:t>𝟎</m:t>
                          </m:r>
                        </m:sub>
                      </m:sSub>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𝑽</m:t>
                          </m:r>
                        </m:e>
                        <m:sub>
                          <m:r>
                            <a:rPr lang="en-US" sz="2400" b="1" i="1" smtClean="0">
                              <a:solidFill>
                                <a:schemeClr val="tx1"/>
                              </a:solidFill>
                              <a:latin typeface="Cambria Math" panose="02040503050406030204" pitchFamily="18" charset="0"/>
                            </a:rPr>
                            <m:t>𝟏</m:t>
                          </m:r>
                        </m:sub>
                      </m:sSub>
                    </m:oMath>
                  </m:oMathPara>
                </a14:m>
                <a:endParaRPr lang="en-US" sz="2400" b="1" i="1" dirty="0">
                  <a:solidFill>
                    <a:schemeClr val="tx1"/>
                  </a:solidFill>
                </a:endParaRPr>
              </a:p>
              <a:p>
                <a:pPr marL="0" indent="0">
                  <a:buNone/>
                </a:pPr>
                <a:endParaRPr lang="en-US" sz="2400" b="1" i="1" dirty="0">
                  <a:solidFill>
                    <a:schemeClr val="tx1"/>
                  </a:solidFill>
                </a:endParaRPr>
              </a:p>
              <a:p>
                <a:pPr marL="0" indent="0">
                  <a:buNone/>
                </a:pPr>
                <a:r>
                  <a:rPr lang="en-US" sz="2400" b="1" dirty="0">
                    <a:solidFill>
                      <a:schemeClr val="tx1"/>
                    </a:solidFill>
                  </a:rPr>
                  <a:t>Recall 	</a:t>
                </a:r>
                <a14:m>
                  <m:oMath xmlns:m="http://schemas.openxmlformats.org/officeDocument/2006/math">
                    <m:r>
                      <a:rPr lang="en-US" sz="2400" b="1" i="1" smtClean="0">
                        <a:solidFill>
                          <a:schemeClr val="tx1"/>
                        </a:solidFill>
                        <a:latin typeface="Cambria Math" panose="02040503050406030204" pitchFamily="18" charset="0"/>
                      </a:rPr>
                      <m:t>𝑯</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𝑼</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𝑷𝑽</m:t>
                    </m:r>
                  </m:oMath>
                </a14:m>
                <a:endParaRPr lang="en-US" sz="2400" b="1" dirty="0">
                  <a:solidFill>
                    <a:schemeClr val="tx1"/>
                  </a:solidFill>
                </a:endParaRPr>
              </a:p>
              <a:p>
                <a:pPr marL="0" indent="0">
                  <a:buNone/>
                </a:pPr>
                <a:endParaRPr lang="en-US" sz="2400" b="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𝑸</m:t>
                      </m:r>
                      <m:r>
                        <a:rPr lang="en-US" sz="2400" b="1" i="1" smtClean="0">
                          <a:solidFill>
                            <a:schemeClr val="tx1"/>
                          </a:solidFill>
                          <a:latin typeface="Cambria Math" panose="02040503050406030204" pitchFamily="18" charset="0"/>
                        </a:rPr>
                        <m:t> − </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𝑾</m:t>
                          </m:r>
                        </m:e>
                        <m:sub>
                          <m:r>
                            <a:rPr lang="en-US" sz="2400" b="1" i="1" smtClean="0">
                              <a:solidFill>
                                <a:schemeClr val="tx1"/>
                              </a:solidFill>
                              <a:latin typeface="Cambria Math" panose="02040503050406030204" pitchFamily="18" charset="0"/>
                            </a:rPr>
                            <m:t>𝒐𝒕𝒉𝒆𝒓</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𝑯</m:t>
                          </m:r>
                        </m:e>
                        <m:sub>
                          <m:r>
                            <a:rPr lang="en-US" sz="2400" b="1" i="1" smtClean="0">
                              <a:solidFill>
                                <a:schemeClr val="tx1"/>
                              </a:solidFill>
                              <a:latin typeface="Cambria Math" panose="02040503050406030204" pitchFamily="18" charset="0"/>
                            </a:rPr>
                            <m:t>𝟐</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𝑯</m:t>
                          </m:r>
                        </m:e>
                        <m:sub>
                          <m:r>
                            <a:rPr lang="en-US" sz="2400" b="1" i="1" smtClean="0">
                              <a:solidFill>
                                <a:schemeClr val="tx1"/>
                              </a:solidFill>
                              <a:latin typeface="Cambria Math" panose="02040503050406030204" pitchFamily="18" charset="0"/>
                            </a:rPr>
                            <m:t>𝟏</m:t>
                          </m:r>
                        </m:sub>
                      </m:sSub>
                    </m:oMath>
                  </m:oMathPara>
                </a14:m>
                <a:endParaRPr lang="en-US" sz="2400" b="1" i="1" dirty="0">
                  <a:solidFill>
                    <a:schemeClr val="tx1"/>
                  </a:solidFill>
                </a:endParaRPr>
              </a:p>
              <a:p>
                <a:pPr marL="0" indent="0">
                  <a:buNone/>
                </a:pPr>
                <a:endParaRPr lang="en-US" sz="2400" b="1" i="1" dirty="0">
                  <a:solidFill>
                    <a:schemeClr val="tx1"/>
                  </a:solidFill>
                </a:endParaRPr>
              </a:p>
              <a:p>
                <a:pPr marL="0" indent="0">
                  <a:buNone/>
                </a:pPr>
                <a:r>
                  <a:rPr lang="en-US" sz="2400" b="1" dirty="0">
                    <a:solidFill>
                      <a:schemeClr val="tx1"/>
                    </a:solidFill>
                  </a:rPr>
                  <a:t>For a constant pressure expansion/compression process:</a:t>
                </a:r>
              </a:p>
              <a:p>
                <a:pPr marL="0" indent="0">
                  <a:buNone/>
                </a:pPr>
                <a:endParaRPr lang="en-US" sz="2400" b="1" i="1" dirty="0">
                  <a:solidFill>
                    <a:schemeClr val="tx1"/>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𝑼</m:t>
                      </m:r>
                      <m:r>
                        <a:rPr lang="en-US" sz="2400" b="1" i="1" smtClean="0">
                          <a:solidFill>
                            <a:schemeClr val="tx1"/>
                          </a:solidFill>
                          <a:latin typeface="Cambria Math" panose="02040503050406030204" pitchFamily="18" charset="0"/>
                          <a:ea typeface="Cambria Math" panose="02040503050406030204" pitchFamily="18" charset="0"/>
                        </a:rPr>
                        <m:t>+</m:t>
                      </m:r>
                      <m:sSub>
                        <m:sSubPr>
                          <m:ctrlPr>
                            <a:rPr lang="en-US" sz="2400" b="1" i="1" smtClean="0">
                              <a:solidFill>
                                <a:schemeClr val="tx1"/>
                              </a:solidFill>
                              <a:latin typeface="Cambria Math" panose="02040503050406030204" pitchFamily="18" charset="0"/>
                              <a:ea typeface="Cambria Math" panose="02040503050406030204" pitchFamily="18" charset="0"/>
                            </a:rPr>
                          </m:ctrlPr>
                        </m:sSubPr>
                        <m:e>
                          <m:r>
                            <a:rPr lang="en-US" sz="2400" b="1" i="1" smtClean="0">
                              <a:solidFill>
                                <a:schemeClr val="tx1"/>
                              </a:solidFill>
                              <a:latin typeface="Cambria Math" panose="02040503050406030204" pitchFamily="18" charset="0"/>
                              <a:ea typeface="Cambria Math" panose="02040503050406030204" pitchFamily="18" charset="0"/>
                            </a:rPr>
                            <m:t>𝑾</m:t>
                          </m:r>
                        </m:e>
                        <m:sub>
                          <m:r>
                            <a:rPr lang="en-US" sz="2400" b="1" i="1" smtClean="0">
                              <a:solidFill>
                                <a:schemeClr val="tx1"/>
                              </a:solidFill>
                              <a:latin typeface="Cambria Math" panose="02040503050406030204" pitchFamily="18" charset="0"/>
                              <a:ea typeface="Cambria Math" panose="02040503050406030204" pitchFamily="18" charset="0"/>
                            </a:rPr>
                            <m:t>𝒃</m:t>
                          </m:r>
                        </m:sub>
                      </m:sSub>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𝑯</m:t>
                      </m:r>
                    </m:oMath>
                  </m:oMathPara>
                </a14:m>
                <a:endParaRPr lang="en-US" sz="2400" b="1" dirty="0">
                  <a:solidFill>
                    <a:schemeClr val="tx1"/>
                  </a:solidFill>
                </a:endParaRPr>
              </a:p>
              <a:p>
                <a:pPr marL="0" indent="0">
                  <a:buNone/>
                </a:pPr>
                <a:endParaRPr lang="en-US" i="1"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066800"/>
                <a:ext cx="7886700" cy="5110163"/>
              </a:xfrm>
              <a:blipFill rotWithShape="0">
                <a:blip r:embed="rId2"/>
                <a:stretch>
                  <a:fillRect l="-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10DADD0-7312-4983-BC3A-EFF8364EB6BD}" type="slidenum">
              <a:rPr lang="en-US" smtClean="0"/>
              <a:pPr>
                <a:defRPr/>
              </a:pPr>
              <a:t>17</a:t>
            </a:fld>
            <a:endParaRPr lang="en-US"/>
          </a:p>
        </p:txBody>
      </p:sp>
    </p:spTree>
    <p:extLst>
      <p:ext uri="{BB962C8B-B14F-4D97-AF65-F5344CB8AC3E}">
        <p14:creationId xmlns:p14="http://schemas.microsoft.com/office/powerpoint/2010/main" val="392454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3"/>
            <a:ext cx="8058150" cy="1325563"/>
          </a:xfrm>
        </p:spPr>
        <p:txBody>
          <a:bodyPr/>
          <a:lstStyle/>
          <a:p>
            <a:r>
              <a:rPr lang="en-US" b="1" dirty="0">
                <a:solidFill>
                  <a:srgbClr val="FF0000"/>
                </a:solidFill>
              </a:rPr>
              <a:t>Example: Heating of a gas at constant pressure</a:t>
            </a:r>
          </a:p>
        </p:txBody>
      </p:sp>
      <p:sp>
        <p:nvSpPr>
          <p:cNvPr id="3" name="Content Placeholder 2"/>
          <p:cNvSpPr>
            <a:spLocks noGrp="1"/>
          </p:cNvSpPr>
          <p:nvPr>
            <p:ph idx="1"/>
          </p:nvPr>
        </p:nvSpPr>
        <p:spPr>
          <a:xfrm>
            <a:off x="628650" y="838200"/>
            <a:ext cx="7886700" cy="5338763"/>
          </a:xfrm>
        </p:spPr>
        <p:txBody>
          <a:bodyPr/>
          <a:lstStyle/>
          <a:p>
            <a:pPr marL="0" indent="0">
              <a:buNone/>
            </a:pPr>
            <a:r>
              <a:rPr lang="en-US" dirty="0"/>
              <a:t>A piston cylinder device contains 25 g of saturated water vapor that is maintained at a constant pressure of 300 kPa. A resistance heater running off of 0.2 A and 120 V is used to heat the vapor for 5 minutes. At the same time, the system experiences a heat loss of 3.7 kJ. Determine the final temperature.</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310DADD0-7312-4983-BC3A-EFF8364EB6BD}" type="slidenum">
              <a:rPr lang="en-US" smtClean="0"/>
              <a:pPr>
                <a:defRPr/>
              </a:pPr>
              <a:t>18</a:t>
            </a:fld>
            <a:endParaRPr lang="en-US"/>
          </a:p>
        </p:txBody>
      </p:sp>
      <p:pic>
        <p:nvPicPr>
          <p:cNvPr id="5" name="Picture 19"/>
          <p:cNvPicPr>
            <a:picLocks noChangeAspect="1" noChangeArrowheads="1"/>
          </p:cNvPicPr>
          <p:nvPr/>
        </p:nvPicPr>
        <p:blipFill>
          <a:blip r:embed="rId2"/>
          <a:srcRect/>
          <a:stretch>
            <a:fillRect/>
          </a:stretch>
        </p:blipFill>
        <p:spPr bwMode="auto">
          <a:xfrm>
            <a:off x="628650" y="2550549"/>
            <a:ext cx="3429000" cy="3650226"/>
          </a:xfrm>
          <a:prstGeom prst="rect">
            <a:avLst/>
          </a:prstGeom>
          <a:noFill/>
          <a:ln w="9525">
            <a:noFill/>
            <a:miter lim="800000"/>
            <a:headEnd/>
            <a:tailEnd/>
          </a:ln>
        </p:spPr>
      </p:pic>
      <p:sp>
        <p:nvSpPr>
          <p:cNvPr id="7" name="TextBox 6">
            <a:extLst>
              <a:ext uri="{FF2B5EF4-FFF2-40B4-BE49-F238E27FC236}">
                <a16:creationId xmlns:a16="http://schemas.microsoft.com/office/drawing/2014/main" id="{6331BC03-A469-490B-BB6A-1D05ED04C4ED}"/>
              </a:ext>
            </a:extLst>
          </p:cNvPr>
          <p:cNvSpPr txBox="1"/>
          <p:nvPr/>
        </p:nvSpPr>
        <p:spPr>
          <a:xfrm>
            <a:off x="5807773" y="3507581"/>
            <a:ext cx="130035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Solution 5</a:t>
            </a:r>
            <a:endParaRPr lang="en-US" b="1" dirty="0">
              <a:solidFill>
                <a:srgbClr val="FF0000"/>
              </a:solidFill>
            </a:endParaRPr>
          </a:p>
        </p:txBody>
      </p:sp>
    </p:spTree>
    <p:extLst>
      <p:ext uri="{BB962C8B-B14F-4D97-AF65-F5344CB8AC3E}">
        <p14:creationId xmlns:p14="http://schemas.microsoft.com/office/powerpoint/2010/main" val="246285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304800" y="274638"/>
            <a:ext cx="7010400" cy="639762"/>
          </a:xfrm>
        </p:spPr>
        <p:txBody>
          <a:bodyPr>
            <a:normAutofit fontScale="90000"/>
          </a:bodyPr>
          <a:lstStyle/>
          <a:p>
            <a:pPr eaLnBrk="1" hangingPunct="1"/>
            <a:r>
              <a:rPr lang="en-US" sz="2400" b="1" dirty="0"/>
              <a:t>Energy balance for a constant-pressure expansion or compression process</a:t>
            </a:r>
          </a:p>
        </p:txBody>
      </p:sp>
      <p:sp>
        <p:nvSpPr>
          <p:cNvPr id="1027" name="5 Slayt Numarası Yer Tutucusu"/>
          <p:cNvSpPr>
            <a:spLocks noGrp="1"/>
          </p:cNvSpPr>
          <p:nvPr>
            <p:ph type="sldNum" sz="quarter" idx="12"/>
          </p:nvPr>
        </p:nvSpPr>
        <p:spPr>
          <a:noFill/>
        </p:spPr>
        <p:txBody>
          <a:bodyPr/>
          <a:lstStyle/>
          <a:p>
            <a:fld id="{4A668451-CEF1-4F9C-92E5-78734C5DB0CC}" type="slidenum">
              <a:rPr lang="en-US" smtClean="0"/>
              <a:pPr/>
              <a:t>19</a:t>
            </a:fld>
            <a:endParaRPr lang="en-US"/>
          </a:p>
        </p:txBody>
      </p:sp>
      <p:grpSp>
        <p:nvGrpSpPr>
          <p:cNvPr id="1029" name="Group 19"/>
          <p:cNvGrpSpPr>
            <a:grpSpLocks/>
          </p:cNvGrpSpPr>
          <p:nvPr/>
        </p:nvGrpSpPr>
        <p:grpSpPr bwMode="auto">
          <a:xfrm>
            <a:off x="304800" y="2438400"/>
            <a:ext cx="3498850" cy="3657600"/>
            <a:chOff x="288" y="720"/>
            <a:chExt cx="2204" cy="1893"/>
          </a:xfrm>
        </p:grpSpPr>
        <p:pic>
          <p:nvPicPr>
            <p:cNvPr id="1038" name="Picture 6"/>
            <p:cNvPicPr>
              <a:picLocks noChangeAspect="1" noChangeArrowheads="1"/>
            </p:cNvPicPr>
            <p:nvPr/>
          </p:nvPicPr>
          <p:blipFill>
            <a:blip r:embed="rId3"/>
            <a:srcRect/>
            <a:stretch>
              <a:fillRect/>
            </a:stretch>
          </p:blipFill>
          <p:spPr bwMode="auto">
            <a:xfrm>
              <a:off x="288" y="720"/>
              <a:ext cx="2204" cy="902"/>
            </a:xfrm>
            <a:prstGeom prst="rect">
              <a:avLst/>
            </a:prstGeom>
            <a:noFill/>
            <a:ln w="9525">
              <a:noFill/>
              <a:miter lim="800000"/>
              <a:headEnd/>
              <a:tailEnd/>
            </a:ln>
          </p:spPr>
        </p:pic>
        <p:pic>
          <p:nvPicPr>
            <p:cNvPr id="1039" name="Picture 7"/>
            <p:cNvPicPr>
              <a:picLocks noChangeAspect="1" noChangeArrowheads="1"/>
            </p:cNvPicPr>
            <p:nvPr/>
          </p:nvPicPr>
          <p:blipFill>
            <a:blip r:embed="rId4"/>
            <a:srcRect/>
            <a:stretch>
              <a:fillRect/>
            </a:stretch>
          </p:blipFill>
          <p:spPr bwMode="auto">
            <a:xfrm>
              <a:off x="288" y="1728"/>
              <a:ext cx="1955" cy="148"/>
            </a:xfrm>
            <a:prstGeom prst="rect">
              <a:avLst/>
            </a:prstGeom>
            <a:noFill/>
            <a:ln w="9525">
              <a:noFill/>
              <a:miter lim="800000"/>
              <a:headEnd/>
              <a:tailEnd/>
            </a:ln>
          </p:spPr>
        </p:pic>
        <p:pic>
          <p:nvPicPr>
            <p:cNvPr id="1040" name="Picture 8"/>
            <p:cNvPicPr>
              <a:picLocks noChangeAspect="1" noChangeArrowheads="1"/>
            </p:cNvPicPr>
            <p:nvPr/>
          </p:nvPicPr>
          <p:blipFill>
            <a:blip r:embed="rId5"/>
            <a:srcRect/>
            <a:stretch>
              <a:fillRect/>
            </a:stretch>
          </p:blipFill>
          <p:spPr bwMode="auto">
            <a:xfrm>
              <a:off x="288" y="1968"/>
              <a:ext cx="2173" cy="163"/>
            </a:xfrm>
            <a:prstGeom prst="rect">
              <a:avLst/>
            </a:prstGeom>
            <a:noFill/>
            <a:ln w="9525">
              <a:noFill/>
              <a:miter lim="800000"/>
              <a:headEnd/>
              <a:tailEnd/>
            </a:ln>
          </p:spPr>
        </p:pic>
        <p:pic>
          <p:nvPicPr>
            <p:cNvPr id="1041" name="Picture 9"/>
            <p:cNvPicPr>
              <a:picLocks noChangeAspect="1" noChangeArrowheads="1"/>
            </p:cNvPicPr>
            <p:nvPr/>
          </p:nvPicPr>
          <p:blipFill>
            <a:blip r:embed="rId6"/>
            <a:srcRect/>
            <a:stretch>
              <a:fillRect/>
            </a:stretch>
          </p:blipFill>
          <p:spPr bwMode="auto">
            <a:xfrm>
              <a:off x="288" y="2208"/>
              <a:ext cx="696" cy="124"/>
            </a:xfrm>
            <a:prstGeom prst="rect">
              <a:avLst/>
            </a:prstGeom>
            <a:noFill/>
            <a:ln w="9525">
              <a:noFill/>
              <a:miter lim="800000"/>
              <a:headEnd/>
              <a:tailEnd/>
            </a:ln>
          </p:spPr>
        </p:pic>
        <p:pic>
          <p:nvPicPr>
            <p:cNvPr id="1042" name="Picture 11"/>
            <p:cNvPicPr>
              <a:picLocks noChangeAspect="1" noChangeArrowheads="1"/>
            </p:cNvPicPr>
            <p:nvPr/>
          </p:nvPicPr>
          <p:blipFill>
            <a:blip r:embed="rId7"/>
            <a:srcRect/>
            <a:stretch>
              <a:fillRect/>
            </a:stretch>
          </p:blipFill>
          <p:spPr bwMode="auto">
            <a:xfrm>
              <a:off x="288" y="2400"/>
              <a:ext cx="1632" cy="213"/>
            </a:xfrm>
            <a:prstGeom prst="rect">
              <a:avLst/>
            </a:prstGeom>
            <a:noFill/>
            <a:ln w="9525">
              <a:noFill/>
              <a:miter lim="800000"/>
              <a:headEnd/>
              <a:tailEnd/>
            </a:ln>
          </p:spPr>
        </p:pic>
      </p:grpSp>
      <p:grpSp>
        <p:nvGrpSpPr>
          <p:cNvPr id="1030" name="Group 22"/>
          <p:cNvGrpSpPr>
            <a:grpSpLocks/>
          </p:cNvGrpSpPr>
          <p:nvPr/>
        </p:nvGrpSpPr>
        <p:grpSpPr bwMode="auto">
          <a:xfrm>
            <a:off x="4419600" y="1143000"/>
            <a:ext cx="4343400" cy="1447800"/>
            <a:chOff x="2784" y="720"/>
            <a:chExt cx="2736" cy="912"/>
          </a:xfrm>
        </p:grpSpPr>
        <p:sp>
          <p:nvSpPr>
            <p:cNvPr id="1036" name="Rectangle 20"/>
            <p:cNvSpPr>
              <a:spLocks noChangeArrowheads="1"/>
            </p:cNvSpPr>
            <p:nvPr/>
          </p:nvSpPr>
          <p:spPr bwMode="auto">
            <a:xfrm>
              <a:off x="2784" y="720"/>
              <a:ext cx="2736" cy="864"/>
            </a:xfrm>
            <a:prstGeom prst="rect">
              <a:avLst/>
            </a:prstGeom>
            <a:solidFill>
              <a:srgbClr val="FFCC99"/>
            </a:solidFill>
            <a:ln w="9525">
              <a:solidFill>
                <a:schemeClr val="tx1"/>
              </a:solidFill>
              <a:miter lim="800000"/>
              <a:headEnd/>
              <a:tailEnd/>
            </a:ln>
          </p:spPr>
          <p:txBody>
            <a:bodyPr wrap="none" anchor="ctr"/>
            <a:lstStyle/>
            <a:p>
              <a:endParaRPr lang="tr-TR"/>
            </a:p>
          </p:txBody>
        </p:sp>
        <p:graphicFrame>
          <p:nvGraphicFramePr>
            <p:cNvPr id="1026" name="Object 13"/>
            <p:cNvGraphicFramePr>
              <a:graphicFrameLocks noChangeAspect="1"/>
            </p:cNvGraphicFramePr>
            <p:nvPr/>
          </p:nvGraphicFramePr>
          <p:xfrm>
            <a:off x="3024" y="1114"/>
            <a:ext cx="2160" cy="518"/>
          </p:xfrm>
          <a:graphic>
            <a:graphicData uri="http://schemas.openxmlformats.org/presentationml/2006/ole">
              <mc:AlternateContent xmlns:mc="http://schemas.openxmlformats.org/markup-compatibility/2006">
                <mc:Choice xmlns:v="urn:schemas-microsoft-com:vml" Requires="v">
                  <p:oleObj name="Equation" r:id="rId8" imgW="952200" imgH="228600" progId="Equation.3">
                    <p:embed/>
                  </p:oleObj>
                </mc:Choice>
                <mc:Fallback>
                  <p:oleObj name="Equation" r:id="rId8" imgW="95220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1114"/>
                          <a:ext cx="2160" cy="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7" name="Text Box 15"/>
            <p:cNvSpPr txBox="1">
              <a:spLocks noChangeArrowheads="1"/>
            </p:cNvSpPr>
            <p:nvPr/>
          </p:nvSpPr>
          <p:spPr bwMode="auto">
            <a:xfrm>
              <a:off x="2880" y="720"/>
              <a:ext cx="2592" cy="442"/>
            </a:xfrm>
            <a:prstGeom prst="rect">
              <a:avLst/>
            </a:prstGeom>
            <a:noFill/>
            <a:ln w="9525">
              <a:noFill/>
              <a:miter lim="800000"/>
              <a:headEnd/>
              <a:tailEnd/>
            </a:ln>
          </p:spPr>
          <p:txBody>
            <a:bodyPr>
              <a:spAutoFit/>
            </a:bodyPr>
            <a:lstStyle/>
            <a:p>
              <a:pPr>
                <a:spcBef>
                  <a:spcPct val="50000"/>
                </a:spcBef>
              </a:pPr>
              <a:r>
                <a:rPr lang="en-US" sz="2000">
                  <a:solidFill>
                    <a:srgbClr val="CC00CC"/>
                  </a:solidFill>
                </a:rPr>
                <a:t>For a constant-pressure expansion or compression process:</a:t>
              </a:r>
            </a:p>
          </p:txBody>
        </p:sp>
      </p:grpSp>
      <p:sp>
        <p:nvSpPr>
          <p:cNvPr id="1031" name="Text Box 16"/>
          <p:cNvSpPr txBox="1">
            <a:spLocks noChangeArrowheads="1"/>
          </p:cNvSpPr>
          <p:nvPr/>
        </p:nvSpPr>
        <p:spPr bwMode="auto">
          <a:xfrm>
            <a:off x="4419600" y="2819400"/>
            <a:ext cx="44196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An example of constant-pressure process</a:t>
            </a:r>
          </a:p>
        </p:txBody>
      </p:sp>
      <p:sp>
        <p:nvSpPr>
          <p:cNvPr id="1032" name="Text Box 17"/>
          <p:cNvSpPr txBox="1">
            <a:spLocks noChangeArrowheads="1"/>
          </p:cNvSpPr>
          <p:nvPr/>
        </p:nvSpPr>
        <p:spPr bwMode="auto">
          <a:xfrm>
            <a:off x="304800" y="1219200"/>
            <a:ext cx="3962400" cy="1127125"/>
          </a:xfrm>
          <a:prstGeom prst="rect">
            <a:avLst/>
          </a:prstGeom>
          <a:noFill/>
          <a:ln w="9525">
            <a:noFill/>
            <a:miter lim="800000"/>
            <a:headEnd/>
            <a:tailEnd/>
          </a:ln>
        </p:spPr>
        <p:txBody>
          <a:bodyPr>
            <a:spAutoFit/>
          </a:bodyPr>
          <a:lstStyle/>
          <a:p>
            <a:pPr>
              <a:spcBef>
                <a:spcPct val="50000"/>
              </a:spcBef>
            </a:pPr>
            <a:r>
              <a:rPr lang="en-US" sz="1700" dirty="0"/>
              <a:t>General analysis for a closed system undergoing a quasi-equilibrium constant-pressure process. </a:t>
            </a:r>
            <a:r>
              <a:rPr lang="en-US" sz="1700" i="1" dirty="0"/>
              <a:t>Q</a:t>
            </a:r>
            <a:r>
              <a:rPr lang="en-US" sz="1700" dirty="0"/>
              <a:t> is </a:t>
            </a:r>
            <a:r>
              <a:rPr lang="en-US" sz="1700" i="1" dirty="0">
                <a:solidFill>
                  <a:srgbClr val="CC00CC"/>
                </a:solidFill>
              </a:rPr>
              <a:t>to</a:t>
            </a:r>
            <a:r>
              <a:rPr lang="en-US" sz="1700" dirty="0"/>
              <a:t> the system and </a:t>
            </a:r>
            <a:r>
              <a:rPr lang="en-US" sz="1700" i="1" dirty="0"/>
              <a:t>W</a:t>
            </a:r>
            <a:r>
              <a:rPr lang="en-US" sz="1700" dirty="0"/>
              <a:t> is </a:t>
            </a:r>
            <a:r>
              <a:rPr lang="en-US" sz="1700" i="1" dirty="0">
                <a:solidFill>
                  <a:srgbClr val="CC00CC"/>
                </a:solidFill>
              </a:rPr>
              <a:t>from</a:t>
            </a:r>
            <a:r>
              <a:rPr lang="en-US" sz="1700" dirty="0"/>
              <a:t> the system.</a:t>
            </a:r>
          </a:p>
        </p:txBody>
      </p:sp>
      <p:pic>
        <p:nvPicPr>
          <p:cNvPr id="1033" name="Picture 18"/>
          <p:cNvPicPr>
            <a:picLocks noChangeAspect="1" noChangeArrowheads="1"/>
          </p:cNvPicPr>
          <p:nvPr/>
        </p:nvPicPr>
        <p:blipFill>
          <a:blip r:embed="rId10"/>
          <a:srcRect/>
          <a:stretch>
            <a:fillRect/>
          </a:stretch>
        </p:blipFill>
        <p:spPr bwMode="auto">
          <a:xfrm>
            <a:off x="4495800" y="3267075"/>
            <a:ext cx="4067175" cy="771525"/>
          </a:xfrm>
          <a:prstGeom prst="rect">
            <a:avLst/>
          </a:prstGeom>
          <a:noFill/>
          <a:ln w="9525">
            <a:noFill/>
            <a:miter lim="800000"/>
            <a:headEnd/>
            <a:tailEnd/>
          </a:ln>
        </p:spPr>
      </p:pic>
      <p:pic>
        <p:nvPicPr>
          <p:cNvPr id="1034" name="Picture 19"/>
          <p:cNvPicPr>
            <a:picLocks noChangeAspect="1" noChangeArrowheads="1"/>
          </p:cNvPicPr>
          <p:nvPr/>
        </p:nvPicPr>
        <p:blipFill>
          <a:blip r:embed="rId11"/>
          <a:srcRect/>
          <a:stretch>
            <a:fillRect/>
          </a:stretch>
        </p:blipFill>
        <p:spPr bwMode="auto">
          <a:xfrm>
            <a:off x="3810000" y="4267200"/>
            <a:ext cx="2362200" cy="2514600"/>
          </a:xfrm>
          <a:prstGeom prst="rect">
            <a:avLst/>
          </a:prstGeom>
          <a:noFill/>
          <a:ln w="9525">
            <a:noFill/>
            <a:miter lim="800000"/>
            <a:headEnd/>
            <a:tailEnd/>
          </a:ln>
        </p:spPr>
      </p:pic>
      <p:pic>
        <p:nvPicPr>
          <p:cNvPr id="1035" name="Picture 20"/>
          <p:cNvPicPr>
            <a:picLocks noChangeAspect="1" noChangeArrowheads="1"/>
          </p:cNvPicPr>
          <p:nvPr/>
        </p:nvPicPr>
        <p:blipFill>
          <a:blip r:embed="rId12"/>
          <a:srcRect/>
          <a:stretch>
            <a:fillRect/>
          </a:stretch>
        </p:blipFill>
        <p:spPr bwMode="auto">
          <a:xfrm>
            <a:off x="6248400" y="4338638"/>
            <a:ext cx="2819400" cy="24431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Slayt Numarası Yer Tutucusu"/>
          <p:cNvSpPr>
            <a:spLocks noGrp="1"/>
          </p:cNvSpPr>
          <p:nvPr>
            <p:ph type="sldNum" sz="quarter" idx="12"/>
          </p:nvPr>
        </p:nvSpPr>
        <p:spPr>
          <a:noFill/>
        </p:spPr>
        <p:txBody>
          <a:bodyPr/>
          <a:lstStyle/>
          <a:p>
            <a:fld id="{F028166B-A7A1-4112-BF09-7157B28127DF}" type="slidenum">
              <a:rPr lang="en-US" smtClean="0"/>
              <a:pPr/>
              <a:t>2</a:t>
            </a:fld>
            <a:endParaRPr lang="en-US"/>
          </a:p>
        </p:txBody>
      </p:sp>
      <p:sp>
        <p:nvSpPr>
          <p:cNvPr id="4099" name="Rectangle 2"/>
          <p:cNvSpPr>
            <a:spLocks noChangeArrowheads="1"/>
          </p:cNvSpPr>
          <p:nvPr/>
        </p:nvSpPr>
        <p:spPr bwMode="auto">
          <a:xfrm>
            <a:off x="715963" y="177800"/>
            <a:ext cx="2255837" cy="584200"/>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4100" name="Rectangle 3"/>
          <p:cNvSpPr>
            <a:spLocks noChangeArrowheads="1"/>
          </p:cNvSpPr>
          <p:nvPr/>
        </p:nvSpPr>
        <p:spPr bwMode="auto">
          <a:xfrm>
            <a:off x="381000" y="838200"/>
            <a:ext cx="8077200" cy="2492990"/>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000" dirty="0"/>
              <a:t>Examine the moving boundary work or </a:t>
            </a:r>
            <a:r>
              <a:rPr lang="en-US" sz="2000" i="1" dirty="0"/>
              <a:t>P </a:t>
            </a:r>
            <a:r>
              <a:rPr lang="en-US" sz="2000" i="1" dirty="0" err="1"/>
              <a:t>dV</a:t>
            </a:r>
            <a:r>
              <a:rPr lang="en-US" sz="2000" i="1" dirty="0"/>
              <a:t> </a:t>
            </a:r>
            <a:r>
              <a:rPr lang="en-US" sz="2000" dirty="0"/>
              <a:t>work commonly encountered in reciprocating devices such as automotive engines and compressors.</a:t>
            </a:r>
          </a:p>
          <a:p>
            <a:pPr marL="342900" indent="-342900">
              <a:spcBef>
                <a:spcPct val="20000"/>
              </a:spcBef>
              <a:spcAft>
                <a:spcPct val="20000"/>
              </a:spcAft>
              <a:buClr>
                <a:srgbClr val="FF0000"/>
              </a:buClr>
              <a:buFontTx/>
              <a:buChar char="•"/>
            </a:pPr>
            <a:r>
              <a:rPr lang="en-US" sz="2000" dirty="0"/>
              <a:t>Identify the first law of thermodynamics as simply a statement of the conservation of energy principle for closed (fixed mass) systems.</a:t>
            </a:r>
          </a:p>
          <a:p>
            <a:pPr marL="342900" indent="-342900">
              <a:spcBef>
                <a:spcPct val="20000"/>
              </a:spcBef>
              <a:spcAft>
                <a:spcPct val="20000"/>
              </a:spcAft>
              <a:buClr>
                <a:srgbClr val="FF0000"/>
              </a:buClr>
              <a:buFontTx/>
              <a:buChar char="•"/>
            </a:pPr>
            <a:r>
              <a:rPr lang="en-US" sz="2000" dirty="0"/>
              <a:t>Develop the general energy balance applied to closed 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Slayt Numarası Yer Tutucusu"/>
          <p:cNvSpPr>
            <a:spLocks noGrp="1"/>
          </p:cNvSpPr>
          <p:nvPr>
            <p:ph type="sldNum" sz="quarter" idx="12"/>
          </p:nvPr>
        </p:nvSpPr>
        <p:spPr>
          <a:noFill/>
        </p:spPr>
        <p:txBody>
          <a:bodyPr/>
          <a:lstStyle/>
          <a:p>
            <a:fld id="{CFAEEF14-F768-4396-A5B2-941867E08248}" type="slidenum">
              <a:rPr lang="en-US" smtClean="0"/>
              <a:pPr/>
              <a:t>20</a:t>
            </a:fld>
            <a:endParaRPr lang="en-US"/>
          </a:p>
        </p:txBody>
      </p:sp>
      <p:pic>
        <p:nvPicPr>
          <p:cNvPr id="14339" name="Picture 7"/>
          <p:cNvPicPr>
            <a:picLocks noChangeAspect="1" noChangeArrowheads="1"/>
          </p:cNvPicPr>
          <p:nvPr/>
        </p:nvPicPr>
        <p:blipFill>
          <a:blip r:embed="rId2"/>
          <a:srcRect/>
          <a:stretch>
            <a:fillRect/>
          </a:stretch>
        </p:blipFill>
        <p:spPr bwMode="auto">
          <a:xfrm>
            <a:off x="457200" y="85725"/>
            <a:ext cx="3790950" cy="6686550"/>
          </a:xfrm>
          <a:prstGeom prst="rect">
            <a:avLst/>
          </a:prstGeom>
          <a:noFill/>
          <a:ln w="9525">
            <a:noFill/>
            <a:miter lim="800000"/>
            <a:headEnd/>
            <a:tailEnd/>
          </a:ln>
        </p:spPr>
      </p:pic>
      <p:pic>
        <p:nvPicPr>
          <p:cNvPr id="14340" name="Picture 8"/>
          <p:cNvPicPr>
            <a:picLocks noChangeAspect="1" noChangeArrowheads="1"/>
          </p:cNvPicPr>
          <p:nvPr/>
        </p:nvPicPr>
        <p:blipFill>
          <a:blip r:embed="rId3"/>
          <a:srcRect/>
          <a:stretch>
            <a:fillRect/>
          </a:stretch>
        </p:blipFill>
        <p:spPr bwMode="auto">
          <a:xfrm>
            <a:off x="4724400" y="1238250"/>
            <a:ext cx="3971925" cy="43815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0163"/>
            <a:ext cx="7886700" cy="1325563"/>
          </a:xfrm>
        </p:spPr>
        <p:txBody>
          <a:bodyPr/>
          <a:lstStyle/>
          <a:p>
            <a:r>
              <a:rPr lang="en-US" b="1" dirty="0">
                <a:solidFill>
                  <a:srgbClr val="FF0000"/>
                </a:solidFill>
              </a:rPr>
              <a:t>Unrestrained Expansion of Water</a:t>
            </a:r>
          </a:p>
        </p:txBody>
      </p:sp>
      <p:sp>
        <p:nvSpPr>
          <p:cNvPr id="4" name="Content Placeholder 3"/>
          <p:cNvSpPr>
            <a:spLocks noGrp="1"/>
          </p:cNvSpPr>
          <p:nvPr>
            <p:ph idx="1"/>
          </p:nvPr>
        </p:nvSpPr>
        <p:spPr>
          <a:xfrm>
            <a:off x="628650" y="838200"/>
            <a:ext cx="7886700" cy="5338763"/>
          </a:xfrm>
        </p:spPr>
        <p:txBody>
          <a:bodyPr/>
          <a:lstStyle/>
          <a:p>
            <a:pPr marL="0" indent="0">
              <a:buNone/>
            </a:pPr>
            <a:r>
              <a:rPr lang="en-US" dirty="0"/>
              <a:t>A rigid tank is divided into two equal parts by a partition. Initially, one side contains 5 kg of water at 200 </a:t>
            </a:r>
            <a:r>
              <a:rPr lang="en-US" dirty="0" err="1"/>
              <a:t>kPa</a:t>
            </a:r>
            <a:r>
              <a:rPr lang="en-US" dirty="0"/>
              <a:t> and 25</a:t>
            </a:r>
            <a:r>
              <a:rPr lang="en-US" baseline="30000" dirty="0"/>
              <a:t>o</a:t>
            </a:r>
            <a:r>
              <a:rPr lang="en-US" dirty="0"/>
              <a:t>C and the other side is evacuated (i.e. is a vacuum). Once the partition is removed, water expands into the evacuated space. During the expansion, the system is allowed to exchange heat with its surroundings to maintain its initial temperature of 25</a:t>
            </a:r>
            <a:r>
              <a:rPr lang="en-US" baseline="30000" dirty="0"/>
              <a:t>o</a:t>
            </a:r>
            <a:r>
              <a:rPr lang="en-US" dirty="0"/>
              <a:t>C. Determine the final pressure and the heat transfer for this process.</a:t>
            </a:r>
          </a:p>
          <a:p>
            <a:pPr marL="0" indent="0">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310DADD0-7312-4983-BC3A-EFF8364EB6BD}" type="slidenum">
              <a:rPr lang="en-US" smtClean="0"/>
              <a:pPr>
                <a:defRPr/>
              </a:pPr>
              <a:t>21</a:t>
            </a:fld>
            <a:endParaRPr lang="en-US"/>
          </a:p>
        </p:txBody>
      </p:sp>
      <p:pic>
        <p:nvPicPr>
          <p:cNvPr id="5" name="Picture 2"/>
          <p:cNvPicPr>
            <a:picLocks noChangeAspect="1" noChangeArrowheads="1"/>
          </p:cNvPicPr>
          <p:nvPr/>
        </p:nvPicPr>
        <p:blipFill>
          <a:blip r:embed="rId2"/>
          <a:srcRect/>
          <a:stretch>
            <a:fillRect/>
          </a:stretch>
        </p:blipFill>
        <p:spPr bwMode="auto">
          <a:xfrm>
            <a:off x="628650" y="3224213"/>
            <a:ext cx="3067050" cy="3314700"/>
          </a:xfrm>
          <a:prstGeom prst="rect">
            <a:avLst/>
          </a:prstGeom>
          <a:noFill/>
          <a:ln w="9525">
            <a:noFill/>
            <a:miter lim="800000"/>
            <a:headEnd/>
            <a:tailEnd/>
          </a:ln>
        </p:spPr>
      </p:pic>
      <p:sp>
        <p:nvSpPr>
          <p:cNvPr id="7" name="TextBox 6">
            <a:extLst>
              <a:ext uri="{FF2B5EF4-FFF2-40B4-BE49-F238E27FC236}">
                <a16:creationId xmlns:a16="http://schemas.microsoft.com/office/drawing/2014/main" id="{EE6BDDD0-CBE0-427C-A44C-67424DEE050A}"/>
              </a:ext>
            </a:extLst>
          </p:cNvPr>
          <p:cNvSpPr txBox="1"/>
          <p:nvPr/>
        </p:nvSpPr>
        <p:spPr>
          <a:xfrm>
            <a:off x="5455348" y="4114800"/>
            <a:ext cx="130035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Solution 6</a:t>
            </a:r>
            <a:endParaRPr lang="en-US" b="1" dirty="0">
              <a:solidFill>
                <a:srgbClr val="FF0000"/>
              </a:solidFill>
            </a:endParaRPr>
          </a:p>
        </p:txBody>
      </p:sp>
    </p:spTree>
    <p:extLst>
      <p:ext uri="{BB962C8B-B14F-4D97-AF65-F5344CB8AC3E}">
        <p14:creationId xmlns:p14="http://schemas.microsoft.com/office/powerpoint/2010/main" val="1777193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Slayt Numarası Yer Tutucusu"/>
          <p:cNvSpPr>
            <a:spLocks noGrp="1"/>
          </p:cNvSpPr>
          <p:nvPr>
            <p:ph type="sldNum" sz="quarter" idx="12"/>
          </p:nvPr>
        </p:nvSpPr>
        <p:spPr>
          <a:noFill/>
        </p:spPr>
        <p:txBody>
          <a:bodyPr/>
          <a:lstStyle/>
          <a:p>
            <a:fld id="{C8EF68E5-EE12-4A85-A4CC-DBBCFBEB6A06}" type="slidenum">
              <a:rPr lang="en-US" smtClean="0"/>
              <a:pPr/>
              <a:t>22</a:t>
            </a:fld>
            <a:endParaRPr lang="en-US"/>
          </a:p>
        </p:txBody>
      </p:sp>
      <p:pic>
        <p:nvPicPr>
          <p:cNvPr id="15363" name="Picture 2"/>
          <p:cNvPicPr>
            <a:picLocks noChangeAspect="1" noChangeArrowheads="1"/>
          </p:cNvPicPr>
          <p:nvPr/>
        </p:nvPicPr>
        <p:blipFill>
          <a:blip r:embed="rId3"/>
          <a:srcRect/>
          <a:stretch>
            <a:fillRect/>
          </a:stretch>
        </p:blipFill>
        <p:spPr bwMode="auto">
          <a:xfrm>
            <a:off x="381000" y="2857500"/>
            <a:ext cx="3067050" cy="3314700"/>
          </a:xfrm>
          <a:prstGeom prst="rect">
            <a:avLst/>
          </a:prstGeom>
          <a:noFill/>
          <a:ln w="9525">
            <a:noFill/>
            <a:miter lim="800000"/>
            <a:headEnd/>
            <a:tailEnd/>
          </a:ln>
        </p:spPr>
      </p:pic>
      <p:pic>
        <p:nvPicPr>
          <p:cNvPr id="15364" name="Picture 3"/>
          <p:cNvPicPr>
            <a:picLocks noChangeAspect="1" noChangeArrowheads="1"/>
          </p:cNvPicPr>
          <p:nvPr/>
        </p:nvPicPr>
        <p:blipFill>
          <a:blip r:embed="rId4"/>
          <a:srcRect/>
          <a:stretch>
            <a:fillRect/>
          </a:stretch>
        </p:blipFill>
        <p:spPr bwMode="auto">
          <a:xfrm>
            <a:off x="3848100" y="2514600"/>
            <a:ext cx="3848100" cy="3619500"/>
          </a:xfrm>
          <a:prstGeom prst="rect">
            <a:avLst/>
          </a:prstGeom>
          <a:noFill/>
          <a:ln w="9525">
            <a:noFill/>
            <a:miter lim="800000"/>
            <a:headEnd/>
            <a:tailEnd/>
          </a:ln>
        </p:spPr>
      </p:pic>
      <p:pic>
        <p:nvPicPr>
          <p:cNvPr id="15365" name="Picture 4"/>
          <p:cNvPicPr>
            <a:picLocks noChangeAspect="1" noChangeArrowheads="1"/>
          </p:cNvPicPr>
          <p:nvPr/>
        </p:nvPicPr>
        <p:blipFill>
          <a:blip r:embed="rId5"/>
          <a:srcRect/>
          <a:stretch>
            <a:fillRect/>
          </a:stretch>
        </p:blipFill>
        <p:spPr bwMode="auto">
          <a:xfrm>
            <a:off x="381000" y="914400"/>
            <a:ext cx="3810000" cy="1314450"/>
          </a:xfrm>
          <a:prstGeom prst="rect">
            <a:avLst/>
          </a:prstGeom>
          <a:noFill/>
          <a:ln w="9525">
            <a:noFill/>
            <a:miter lim="800000"/>
            <a:headEnd/>
            <a:tailEnd/>
          </a:ln>
        </p:spPr>
      </p:pic>
      <p:sp>
        <p:nvSpPr>
          <p:cNvPr id="15366" name="5 Dikdörtgen"/>
          <p:cNvSpPr>
            <a:spLocks noChangeArrowheads="1"/>
          </p:cNvSpPr>
          <p:nvPr/>
        </p:nvSpPr>
        <p:spPr bwMode="auto">
          <a:xfrm>
            <a:off x="4648200" y="838200"/>
            <a:ext cx="3886200" cy="830263"/>
          </a:xfrm>
          <a:prstGeom prst="rect">
            <a:avLst/>
          </a:prstGeom>
          <a:noFill/>
          <a:ln w="9525">
            <a:noFill/>
            <a:miter lim="800000"/>
            <a:headEnd/>
            <a:tailEnd/>
          </a:ln>
        </p:spPr>
        <p:txBody>
          <a:bodyPr>
            <a:spAutoFit/>
          </a:bodyPr>
          <a:lstStyle/>
          <a:p>
            <a:r>
              <a:rPr lang="tr-TR" sz="2400" b="1"/>
              <a:t>Unrestrained Expansion of Water</a:t>
            </a:r>
            <a:endParaRPr lang="tr-T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838200" y="198438"/>
            <a:ext cx="2209800" cy="639762"/>
          </a:xfrm>
        </p:spPr>
        <p:txBody>
          <a:bodyPr/>
          <a:lstStyle/>
          <a:p>
            <a:pPr eaLnBrk="1" hangingPunct="1"/>
            <a:r>
              <a:rPr lang="en-US">
                <a:solidFill>
                  <a:srgbClr val="C00000"/>
                </a:solidFill>
              </a:rPr>
              <a:t>Summary</a:t>
            </a:r>
          </a:p>
        </p:txBody>
      </p:sp>
      <p:sp>
        <p:nvSpPr>
          <p:cNvPr id="30724" name="Rectangle 3"/>
          <p:cNvSpPr>
            <a:spLocks noGrp="1" noChangeArrowheads="1"/>
          </p:cNvSpPr>
          <p:nvPr>
            <p:ph idx="1"/>
          </p:nvPr>
        </p:nvSpPr>
        <p:spPr>
          <a:xfrm>
            <a:off x="457200" y="914400"/>
            <a:ext cx="6172200" cy="5410200"/>
          </a:xfrm>
        </p:spPr>
        <p:txBody>
          <a:bodyPr/>
          <a:lstStyle/>
          <a:p>
            <a:pPr eaLnBrk="1" hangingPunct="1">
              <a:spcBef>
                <a:spcPct val="15000"/>
              </a:spcBef>
              <a:spcAft>
                <a:spcPct val="15000"/>
              </a:spcAft>
            </a:pPr>
            <a:r>
              <a:rPr lang="en-US" dirty="0"/>
              <a:t>Moving boundary work</a:t>
            </a:r>
          </a:p>
          <a:p>
            <a:pPr lvl="1" eaLnBrk="1" hangingPunct="1">
              <a:spcBef>
                <a:spcPct val="15000"/>
              </a:spcBef>
              <a:spcAft>
                <a:spcPct val="15000"/>
              </a:spcAft>
            </a:pPr>
            <a:r>
              <a:rPr lang="en-US" sz="1800" i="1" dirty="0" err="1"/>
              <a:t>W</a:t>
            </a:r>
            <a:r>
              <a:rPr lang="en-US" sz="1800" i="1" baseline="-25000" dirty="0" err="1"/>
              <a:t>b</a:t>
            </a:r>
            <a:r>
              <a:rPr lang="en-US" sz="1800" dirty="0"/>
              <a:t> for an isothermal process</a:t>
            </a:r>
          </a:p>
          <a:p>
            <a:pPr lvl="1" eaLnBrk="1" hangingPunct="1">
              <a:spcBef>
                <a:spcPct val="15000"/>
              </a:spcBef>
              <a:spcAft>
                <a:spcPct val="15000"/>
              </a:spcAft>
            </a:pPr>
            <a:r>
              <a:rPr lang="en-US" sz="1800" i="1" dirty="0" err="1"/>
              <a:t>W</a:t>
            </a:r>
            <a:r>
              <a:rPr lang="en-US" sz="1800" i="1" baseline="-25000" dirty="0" err="1"/>
              <a:t>b</a:t>
            </a:r>
            <a:r>
              <a:rPr lang="en-US" sz="1800" dirty="0"/>
              <a:t> for a constant-pressure process</a:t>
            </a:r>
          </a:p>
          <a:p>
            <a:pPr lvl="1" eaLnBrk="1" hangingPunct="1">
              <a:spcBef>
                <a:spcPct val="15000"/>
              </a:spcBef>
              <a:spcAft>
                <a:spcPct val="15000"/>
              </a:spcAft>
            </a:pPr>
            <a:r>
              <a:rPr lang="en-US" sz="1800" i="1" dirty="0" err="1"/>
              <a:t>W</a:t>
            </a:r>
            <a:r>
              <a:rPr lang="en-US" sz="1800" i="1" baseline="-25000" dirty="0" err="1"/>
              <a:t>b</a:t>
            </a:r>
            <a:r>
              <a:rPr lang="en-US" sz="1800" dirty="0"/>
              <a:t> for a </a:t>
            </a:r>
            <a:r>
              <a:rPr lang="en-US" sz="1800" dirty="0" err="1"/>
              <a:t>polytropic</a:t>
            </a:r>
            <a:r>
              <a:rPr lang="en-US" sz="1800" dirty="0"/>
              <a:t> process</a:t>
            </a:r>
          </a:p>
          <a:p>
            <a:pPr eaLnBrk="1" hangingPunct="1">
              <a:spcBef>
                <a:spcPct val="15000"/>
              </a:spcBef>
              <a:spcAft>
                <a:spcPct val="15000"/>
              </a:spcAft>
            </a:pPr>
            <a:r>
              <a:rPr lang="en-US" dirty="0"/>
              <a:t>Energy balance for closed systems</a:t>
            </a:r>
          </a:p>
          <a:p>
            <a:pPr lvl="1" eaLnBrk="1" hangingPunct="1">
              <a:spcBef>
                <a:spcPct val="15000"/>
              </a:spcBef>
              <a:spcAft>
                <a:spcPct val="15000"/>
              </a:spcAft>
            </a:pPr>
            <a:r>
              <a:rPr lang="en-US" sz="1800" dirty="0"/>
              <a:t>Energy balance for a constant-pressure expansion or compression process</a:t>
            </a:r>
          </a:p>
        </p:txBody>
      </p:sp>
      <p:sp>
        <p:nvSpPr>
          <p:cNvPr id="30722" name="5 Slayt Numarası Yer Tutucusu"/>
          <p:cNvSpPr>
            <a:spLocks noGrp="1"/>
          </p:cNvSpPr>
          <p:nvPr>
            <p:ph type="sldNum" sz="quarter" idx="12"/>
          </p:nvPr>
        </p:nvSpPr>
        <p:spPr>
          <a:noFill/>
        </p:spPr>
        <p:txBody>
          <a:bodyPr/>
          <a:lstStyle/>
          <a:p>
            <a:fld id="{D0C3A7D2-123C-4B52-B53D-76A140AB89A8}"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09600" y="198438"/>
            <a:ext cx="5867400" cy="639762"/>
          </a:xfrm>
          <a:solidFill>
            <a:srgbClr val="92D050"/>
          </a:solidFill>
        </p:spPr>
        <p:txBody>
          <a:bodyPr/>
          <a:lstStyle/>
          <a:p>
            <a:pPr eaLnBrk="1" hangingPunct="1"/>
            <a:r>
              <a:rPr lang="en-US">
                <a:solidFill>
                  <a:srgbClr val="C00000"/>
                </a:solidFill>
              </a:rPr>
              <a:t>MOVING BOUNDARY WORK</a:t>
            </a:r>
            <a:endParaRPr lang="en-US" b="0">
              <a:solidFill>
                <a:srgbClr val="C00000"/>
              </a:solidFill>
            </a:endParaRPr>
          </a:p>
        </p:txBody>
      </p:sp>
      <p:sp>
        <p:nvSpPr>
          <p:cNvPr id="5122" name="5 Slayt Numarası Yer Tutucusu"/>
          <p:cNvSpPr>
            <a:spLocks noGrp="1"/>
          </p:cNvSpPr>
          <p:nvPr>
            <p:ph type="sldNum" sz="quarter" idx="12"/>
          </p:nvPr>
        </p:nvSpPr>
        <p:spPr>
          <a:noFill/>
        </p:spPr>
        <p:txBody>
          <a:bodyPr/>
          <a:lstStyle/>
          <a:p>
            <a:fld id="{97F43F29-AAF9-4FFD-ABBD-9046CD2FCE2C}" type="slidenum">
              <a:rPr lang="en-US" smtClean="0"/>
              <a:pPr/>
              <a:t>3</a:t>
            </a:fld>
            <a:endParaRPr lang="en-US"/>
          </a:p>
        </p:txBody>
      </p:sp>
      <p:sp>
        <p:nvSpPr>
          <p:cNvPr id="5124" name="Rectangle 6"/>
          <p:cNvSpPr>
            <a:spLocks noChangeArrowheads="1"/>
          </p:cNvSpPr>
          <p:nvPr/>
        </p:nvSpPr>
        <p:spPr bwMode="auto">
          <a:xfrm>
            <a:off x="533400" y="914400"/>
            <a:ext cx="4191000" cy="915988"/>
          </a:xfrm>
          <a:prstGeom prst="rect">
            <a:avLst/>
          </a:prstGeom>
          <a:noFill/>
          <a:ln w="9525">
            <a:noFill/>
            <a:miter lim="800000"/>
            <a:headEnd/>
            <a:tailEnd/>
          </a:ln>
        </p:spPr>
        <p:txBody>
          <a:bodyPr>
            <a:spAutoFit/>
          </a:bodyPr>
          <a:lstStyle/>
          <a:p>
            <a:r>
              <a:rPr lang="en-US" b="1" dirty="0">
                <a:solidFill>
                  <a:srgbClr val="CC00CC"/>
                </a:solidFill>
              </a:rPr>
              <a:t>Moving boundary work (</a:t>
            </a:r>
            <a:r>
              <a:rPr lang="en-US" b="1" i="1" dirty="0">
                <a:solidFill>
                  <a:srgbClr val="CC00CC"/>
                </a:solidFill>
              </a:rPr>
              <a:t>P </a:t>
            </a:r>
            <a:r>
              <a:rPr lang="en-US" b="1" i="1" dirty="0" err="1">
                <a:solidFill>
                  <a:srgbClr val="CC00CC"/>
                </a:solidFill>
              </a:rPr>
              <a:t>dV</a:t>
            </a:r>
            <a:r>
              <a:rPr lang="en-US" b="1" dirty="0">
                <a:solidFill>
                  <a:srgbClr val="CC00CC"/>
                </a:solidFill>
              </a:rPr>
              <a:t> work)</a:t>
            </a:r>
            <a:r>
              <a:rPr lang="en-US" dirty="0"/>
              <a:t>: The expansion and compression work in a piston-cylinder device.</a:t>
            </a:r>
          </a:p>
        </p:txBody>
      </p:sp>
      <p:sp>
        <p:nvSpPr>
          <p:cNvPr id="5125" name="Rectangle 9"/>
          <p:cNvSpPr>
            <a:spLocks noChangeArrowheads="1"/>
          </p:cNvSpPr>
          <p:nvPr/>
        </p:nvSpPr>
        <p:spPr bwMode="auto">
          <a:xfrm>
            <a:off x="4953000" y="914400"/>
            <a:ext cx="3886200" cy="1190625"/>
          </a:xfrm>
          <a:prstGeom prst="rect">
            <a:avLst/>
          </a:prstGeom>
          <a:noFill/>
          <a:ln w="9525">
            <a:noFill/>
            <a:miter lim="800000"/>
            <a:headEnd/>
            <a:tailEnd/>
          </a:ln>
        </p:spPr>
        <p:txBody>
          <a:bodyPr>
            <a:spAutoFit/>
          </a:bodyPr>
          <a:lstStyle/>
          <a:p>
            <a:r>
              <a:rPr lang="en-US" b="1" dirty="0">
                <a:solidFill>
                  <a:srgbClr val="CC00CC"/>
                </a:solidFill>
              </a:rPr>
              <a:t>Quasi-equilibrium process</a:t>
            </a:r>
            <a:r>
              <a:rPr lang="en-US" dirty="0"/>
              <a:t>:          A process during which the system remains nearly in equilibrium at all times.</a:t>
            </a:r>
          </a:p>
        </p:txBody>
      </p:sp>
      <p:sp>
        <p:nvSpPr>
          <p:cNvPr id="5126" name="Rectangle 10"/>
          <p:cNvSpPr>
            <a:spLocks noChangeArrowheads="1"/>
          </p:cNvSpPr>
          <p:nvPr/>
        </p:nvSpPr>
        <p:spPr bwMode="auto">
          <a:xfrm>
            <a:off x="4953000" y="2133600"/>
            <a:ext cx="3886200" cy="641350"/>
          </a:xfrm>
          <a:prstGeom prst="rect">
            <a:avLst/>
          </a:prstGeom>
          <a:noFill/>
          <a:ln w="9525">
            <a:noFill/>
            <a:miter lim="800000"/>
            <a:headEnd/>
            <a:tailEnd/>
          </a:ln>
        </p:spPr>
        <p:txBody>
          <a:bodyPr>
            <a:spAutoFit/>
          </a:bodyPr>
          <a:lstStyle/>
          <a:p>
            <a:r>
              <a:rPr lang="en-US" b="1" i="1" dirty="0" err="1">
                <a:solidFill>
                  <a:srgbClr val="008000"/>
                </a:solidFill>
              </a:rPr>
              <a:t>W</a:t>
            </a:r>
            <a:r>
              <a:rPr lang="en-US" b="1" i="1" baseline="-25000" dirty="0" err="1">
                <a:solidFill>
                  <a:srgbClr val="008000"/>
                </a:solidFill>
              </a:rPr>
              <a:t>b</a:t>
            </a:r>
            <a:r>
              <a:rPr lang="en-US" b="1" dirty="0">
                <a:solidFill>
                  <a:srgbClr val="008000"/>
                </a:solidFill>
              </a:rPr>
              <a:t> is positive </a:t>
            </a:r>
            <a:r>
              <a:rPr lang="en-US" b="1" dirty="0">
                <a:solidFill>
                  <a:srgbClr val="008000"/>
                </a:solidFill>
                <a:sym typeface="Symbol" pitchFamily="18" charset="2"/>
              </a:rPr>
              <a:t> for expansion</a:t>
            </a:r>
          </a:p>
          <a:p>
            <a:r>
              <a:rPr lang="en-US" b="1" i="1" dirty="0" err="1">
                <a:solidFill>
                  <a:srgbClr val="008000"/>
                </a:solidFill>
              </a:rPr>
              <a:t>W</a:t>
            </a:r>
            <a:r>
              <a:rPr lang="en-US" b="1" i="1" baseline="-25000" dirty="0" err="1">
                <a:solidFill>
                  <a:srgbClr val="008000"/>
                </a:solidFill>
              </a:rPr>
              <a:t>b</a:t>
            </a:r>
            <a:r>
              <a:rPr lang="en-US" b="1" dirty="0">
                <a:solidFill>
                  <a:srgbClr val="008000"/>
                </a:solidFill>
              </a:rPr>
              <a:t> is negative </a:t>
            </a:r>
            <a:r>
              <a:rPr lang="en-US" b="1" dirty="0">
                <a:solidFill>
                  <a:srgbClr val="008000"/>
                </a:solidFill>
                <a:sym typeface="Symbol" pitchFamily="18" charset="2"/>
              </a:rPr>
              <a:t> for compression</a:t>
            </a:r>
          </a:p>
        </p:txBody>
      </p:sp>
      <p:pic>
        <p:nvPicPr>
          <p:cNvPr id="5127" name="Picture 11"/>
          <p:cNvPicPr>
            <a:picLocks noChangeAspect="1" noChangeArrowheads="1"/>
          </p:cNvPicPr>
          <p:nvPr/>
        </p:nvPicPr>
        <p:blipFill>
          <a:blip r:embed="rId2"/>
          <a:srcRect/>
          <a:stretch>
            <a:fillRect/>
          </a:stretch>
        </p:blipFill>
        <p:spPr bwMode="auto">
          <a:xfrm>
            <a:off x="609600" y="1981200"/>
            <a:ext cx="3721100" cy="314325"/>
          </a:xfrm>
          <a:prstGeom prst="rect">
            <a:avLst/>
          </a:prstGeom>
          <a:noFill/>
          <a:ln w="9525">
            <a:noFill/>
            <a:miter lim="800000"/>
            <a:headEnd/>
            <a:tailEnd/>
          </a:ln>
        </p:spPr>
      </p:pic>
      <p:pic>
        <p:nvPicPr>
          <p:cNvPr id="5128" name="Picture 12"/>
          <p:cNvPicPr>
            <a:picLocks noChangeAspect="1" noChangeArrowheads="1"/>
          </p:cNvPicPr>
          <p:nvPr/>
        </p:nvPicPr>
        <p:blipFill>
          <a:blip r:embed="rId3"/>
          <a:srcRect/>
          <a:stretch>
            <a:fillRect/>
          </a:stretch>
        </p:blipFill>
        <p:spPr bwMode="auto">
          <a:xfrm>
            <a:off x="609600" y="2438400"/>
            <a:ext cx="2955925" cy="795338"/>
          </a:xfrm>
          <a:prstGeom prst="rect">
            <a:avLst/>
          </a:prstGeom>
          <a:noFill/>
          <a:ln w="9525">
            <a:noFill/>
            <a:miter lim="800000"/>
            <a:headEnd/>
            <a:tailEnd/>
          </a:ln>
        </p:spPr>
      </p:pic>
      <p:pic>
        <p:nvPicPr>
          <p:cNvPr id="5129" name="Picture 13"/>
          <p:cNvPicPr>
            <a:picLocks noChangeAspect="1" noChangeArrowheads="1"/>
          </p:cNvPicPr>
          <p:nvPr/>
        </p:nvPicPr>
        <p:blipFill>
          <a:blip r:embed="rId4"/>
          <a:srcRect/>
          <a:stretch>
            <a:fillRect/>
          </a:stretch>
        </p:blipFill>
        <p:spPr bwMode="auto">
          <a:xfrm>
            <a:off x="6896100" y="3505200"/>
            <a:ext cx="2019300" cy="3200400"/>
          </a:xfrm>
          <a:prstGeom prst="rect">
            <a:avLst/>
          </a:prstGeom>
          <a:noFill/>
          <a:ln w="9525">
            <a:noFill/>
            <a:miter lim="800000"/>
            <a:headEnd/>
            <a:tailEnd/>
          </a:ln>
        </p:spPr>
      </p:pic>
      <p:pic>
        <p:nvPicPr>
          <p:cNvPr id="5130" name="Picture 15"/>
          <p:cNvPicPr>
            <a:picLocks noChangeAspect="1" noChangeArrowheads="1"/>
          </p:cNvPicPr>
          <p:nvPr/>
        </p:nvPicPr>
        <p:blipFill>
          <a:blip r:embed="rId5"/>
          <a:srcRect/>
          <a:stretch>
            <a:fillRect/>
          </a:stretch>
        </p:blipFill>
        <p:spPr bwMode="auto">
          <a:xfrm>
            <a:off x="152400" y="3495675"/>
            <a:ext cx="2524125" cy="3209925"/>
          </a:xfrm>
          <a:prstGeom prst="rect">
            <a:avLst/>
          </a:prstGeom>
          <a:noFill/>
          <a:ln w="9525">
            <a:noFill/>
            <a:miter lim="800000"/>
            <a:headEnd/>
            <a:tailEnd/>
          </a:ln>
        </p:spPr>
      </p:pic>
      <p:pic>
        <p:nvPicPr>
          <p:cNvPr id="5131" name="Picture 13"/>
          <p:cNvPicPr>
            <a:picLocks noChangeAspect="1" noChangeArrowheads="1"/>
          </p:cNvPicPr>
          <p:nvPr/>
        </p:nvPicPr>
        <p:blipFill>
          <a:blip r:embed="rId6"/>
          <a:srcRect/>
          <a:stretch>
            <a:fillRect/>
          </a:stretch>
        </p:blipFill>
        <p:spPr bwMode="auto">
          <a:xfrm>
            <a:off x="3114675" y="3486150"/>
            <a:ext cx="3743325" cy="1009650"/>
          </a:xfrm>
          <a:prstGeom prst="rect">
            <a:avLst/>
          </a:prstGeom>
          <a:noFill/>
          <a:ln w="9525">
            <a:noFill/>
            <a:miter lim="800000"/>
            <a:headEnd/>
            <a:tailEnd/>
          </a:ln>
        </p:spPr>
      </p:pic>
      <p:pic>
        <p:nvPicPr>
          <p:cNvPr id="5132" name="Picture 14"/>
          <p:cNvPicPr>
            <a:picLocks noChangeAspect="1" noChangeArrowheads="1"/>
          </p:cNvPicPr>
          <p:nvPr/>
        </p:nvPicPr>
        <p:blipFill>
          <a:blip r:embed="rId7"/>
          <a:srcRect/>
          <a:stretch>
            <a:fillRect/>
          </a:stretch>
        </p:blipFill>
        <p:spPr bwMode="auto">
          <a:xfrm>
            <a:off x="2724150" y="5419725"/>
            <a:ext cx="3695700" cy="12858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14DC2C4A-3EEB-4B62-8F12-63551BD3871E}" type="slidenum">
              <a:rPr lang="en-US" smtClean="0"/>
              <a:pPr/>
              <a:t>4</a:t>
            </a:fld>
            <a:endParaRPr lang="en-US"/>
          </a:p>
        </p:txBody>
      </p:sp>
      <p:pic>
        <p:nvPicPr>
          <p:cNvPr id="6147" name="Picture 9"/>
          <p:cNvPicPr>
            <a:picLocks noChangeAspect="1" noChangeArrowheads="1"/>
          </p:cNvPicPr>
          <p:nvPr/>
        </p:nvPicPr>
        <p:blipFill>
          <a:blip r:embed="rId2"/>
          <a:srcRect/>
          <a:stretch>
            <a:fillRect/>
          </a:stretch>
        </p:blipFill>
        <p:spPr bwMode="auto">
          <a:xfrm>
            <a:off x="301625" y="4694238"/>
            <a:ext cx="3203575" cy="715962"/>
          </a:xfrm>
          <a:prstGeom prst="rect">
            <a:avLst/>
          </a:prstGeom>
          <a:noFill/>
          <a:ln w="9525">
            <a:noFill/>
            <a:miter lim="800000"/>
            <a:headEnd/>
            <a:tailEnd/>
          </a:ln>
        </p:spPr>
      </p:pic>
      <p:sp>
        <p:nvSpPr>
          <p:cNvPr id="6148" name="Rectangle 10"/>
          <p:cNvSpPr>
            <a:spLocks noChangeArrowheads="1"/>
          </p:cNvSpPr>
          <p:nvPr/>
        </p:nvSpPr>
        <p:spPr bwMode="auto">
          <a:xfrm>
            <a:off x="3810000" y="76200"/>
            <a:ext cx="1905000" cy="2014538"/>
          </a:xfrm>
          <a:prstGeom prst="rect">
            <a:avLst/>
          </a:prstGeom>
          <a:noFill/>
          <a:ln w="9525">
            <a:noFill/>
            <a:miter lim="800000"/>
            <a:headEnd/>
            <a:tailEnd/>
          </a:ln>
        </p:spPr>
        <p:txBody>
          <a:bodyPr>
            <a:spAutoFit/>
          </a:bodyPr>
          <a:lstStyle/>
          <a:p>
            <a:pPr algn="r"/>
            <a:r>
              <a:rPr lang="en-US">
                <a:solidFill>
                  <a:srgbClr val="3333FF"/>
                </a:solidFill>
              </a:rPr>
              <a:t>The boundary work done during a process depends on the path followed as well as the end states.</a:t>
            </a:r>
          </a:p>
        </p:txBody>
      </p:sp>
      <p:sp>
        <p:nvSpPr>
          <p:cNvPr id="6149" name="Rectangle 16"/>
          <p:cNvSpPr>
            <a:spLocks noChangeArrowheads="1"/>
          </p:cNvSpPr>
          <p:nvPr/>
        </p:nvSpPr>
        <p:spPr bwMode="auto">
          <a:xfrm>
            <a:off x="228600" y="5438775"/>
            <a:ext cx="5029200" cy="1190625"/>
          </a:xfrm>
          <a:prstGeom prst="rect">
            <a:avLst/>
          </a:prstGeom>
          <a:noFill/>
          <a:ln w="9525">
            <a:noFill/>
            <a:miter lim="800000"/>
            <a:headEnd/>
            <a:tailEnd/>
          </a:ln>
        </p:spPr>
        <p:txBody>
          <a:bodyPr>
            <a:spAutoFit/>
          </a:bodyPr>
          <a:lstStyle/>
          <a:p>
            <a:r>
              <a:rPr lang="tr-TR" i="1">
                <a:solidFill>
                  <a:srgbClr val="C00000"/>
                </a:solidFill>
              </a:rPr>
              <a:t>T</a:t>
            </a:r>
            <a:r>
              <a:rPr lang="en-US" i="1">
                <a:solidFill>
                  <a:srgbClr val="C00000"/>
                </a:solidFill>
              </a:rPr>
              <a:t>he area under the</a:t>
            </a:r>
            <a:r>
              <a:rPr lang="tr-TR" i="1">
                <a:solidFill>
                  <a:srgbClr val="C00000"/>
                </a:solidFill>
              </a:rPr>
              <a:t> </a:t>
            </a:r>
            <a:r>
              <a:rPr lang="en-US" i="1">
                <a:solidFill>
                  <a:srgbClr val="C00000"/>
                </a:solidFill>
              </a:rPr>
              <a:t>process curve on a P-V</a:t>
            </a:r>
            <a:r>
              <a:rPr lang="tr-TR">
                <a:solidFill>
                  <a:srgbClr val="C00000"/>
                </a:solidFill>
              </a:rPr>
              <a:t> </a:t>
            </a:r>
            <a:r>
              <a:rPr lang="en-US" i="1">
                <a:solidFill>
                  <a:srgbClr val="C00000"/>
                </a:solidFill>
              </a:rPr>
              <a:t>diagram is equal, in magnitude, to the work done during</a:t>
            </a:r>
            <a:r>
              <a:rPr lang="tr-TR" i="1">
                <a:solidFill>
                  <a:srgbClr val="C00000"/>
                </a:solidFill>
              </a:rPr>
              <a:t> </a:t>
            </a:r>
            <a:r>
              <a:rPr lang="en-US" i="1">
                <a:solidFill>
                  <a:srgbClr val="C00000"/>
                </a:solidFill>
              </a:rPr>
              <a:t>a quasi-equilibrium expansion or compression process of a closed syst</a:t>
            </a:r>
            <a:r>
              <a:rPr lang="tr-TR" i="1">
                <a:solidFill>
                  <a:srgbClr val="C00000"/>
                </a:solidFill>
              </a:rPr>
              <a:t>em.</a:t>
            </a:r>
            <a:endParaRPr lang="en-US" i="1">
              <a:solidFill>
                <a:srgbClr val="C00000"/>
              </a:solidFill>
            </a:endParaRPr>
          </a:p>
        </p:txBody>
      </p:sp>
      <p:pic>
        <p:nvPicPr>
          <p:cNvPr id="6150" name="Picture 9"/>
          <p:cNvPicPr>
            <a:picLocks noChangeAspect="1" noChangeArrowheads="1"/>
          </p:cNvPicPr>
          <p:nvPr/>
        </p:nvPicPr>
        <p:blipFill>
          <a:blip r:embed="rId3"/>
          <a:srcRect/>
          <a:stretch>
            <a:fillRect/>
          </a:stretch>
        </p:blipFill>
        <p:spPr bwMode="auto">
          <a:xfrm>
            <a:off x="304800" y="66675"/>
            <a:ext cx="3038475" cy="4581525"/>
          </a:xfrm>
          <a:prstGeom prst="rect">
            <a:avLst/>
          </a:prstGeom>
          <a:noFill/>
          <a:ln w="9525">
            <a:noFill/>
            <a:miter lim="800000"/>
            <a:headEnd/>
            <a:tailEnd/>
          </a:ln>
        </p:spPr>
      </p:pic>
      <p:pic>
        <p:nvPicPr>
          <p:cNvPr id="6151" name="Picture 10"/>
          <p:cNvPicPr>
            <a:picLocks noChangeAspect="1" noChangeArrowheads="1"/>
          </p:cNvPicPr>
          <p:nvPr/>
        </p:nvPicPr>
        <p:blipFill>
          <a:blip r:embed="rId4"/>
          <a:srcRect/>
          <a:stretch>
            <a:fillRect/>
          </a:stretch>
        </p:blipFill>
        <p:spPr bwMode="auto">
          <a:xfrm>
            <a:off x="5715000" y="76200"/>
            <a:ext cx="2971800" cy="2805113"/>
          </a:xfrm>
          <a:prstGeom prst="rect">
            <a:avLst/>
          </a:prstGeom>
          <a:noFill/>
          <a:ln w="9525">
            <a:noFill/>
            <a:miter lim="800000"/>
            <a:headEnd/>
            <a:tailEnd/>
          </a:ln>
        </p:spPr>
      </p:pic>
      <p:pic>
        <p:nvPicPr>
          <p:cNvPr id="6152" name="Picture 11"/>
          <p:cNvPicPr>
            <a:picLocks noChangeAspect="1" noChangeArrowheads="1"/>
          </p:cNvPicPr>
          <p:nvPr/>
        </p:nvPicPr>
        <p:blipFill>
          <a:blip r:embed="rId5"/>
          <a:srcRect/>
          <a:stretch>
            <a:fillRect/>
          </a:stretch>
        </p:blipFill>
        <p:spPr bwMode="auto">
          <a:xfrm>
            <a:off x="5410200" y="2946400"/>
            <a:ext cx="3276600" cy="383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2"/>
          </p:nvPr>
        </p:nvSpPr>
        <p:spPr>
          <a:noFill/>
        </p:spPr>
        <p:txBody>
          <a:bodyPr/>
          <a:lstStyle/>
          <a:p>
            <a:fld id="{A37BB1D3-D262-4D1C-9282-45C13EA09E20}" type="slidenum">
              <a:rPr lang="en-US" smtClean="0"/>
              <a:pPr/>
              <a:t>5</a:t>
            </a:fld>
            <a:endParaRPr lang="en-US"/>
          </a:p>
        </p:txBody>
      </p:sp>
      <p:sp>
        <p:nvSpPr>
          <p:cNvPr id="7171" name="4 Dikdörtgen"/>
          <p:cNvSpPr>
            <a:spLocks noChangeArrowheads="1"/>
          </p:cNvSpPr>
          <p:nvPr/>
        </p:nvSpPr>
        <p:spPr bwMode="auto">
          <a:xfrm>
            <a:off x="457200" y="304800"/>
            <a:ext cx="7543800" cy="461963"/>
          </a:xfrm>
          <a:prstGeom prst="rect">
            <a:avLst/>
          </a:prstGeom>
          <a:noFill/>
          <a:ln w="9525">
            <a:noFill/>
            <a:miter lim="800000"/>
            <a:headEnd/>
            <a:tailEnd/>
          </a:ln>
        </p:spPr>
        <p:txBody>
          <a:bodyPr>
            <a:spAutoFit/>
          </a:bodyPr>
          <a:lstStyle/>
          <a:p>
            <a:r>
              <a:rPr lang="en-US" sz="2400" b="1" dirty="0"/>
              <a:t>Boundary Work for a Constant-Pressure Process</a:t>
            </a:r>
            <a:endParaRPr lang="tr-TR" sz="2400" dirty="0"/>
          </a:p>
        </p:txBody>
      </p:sp>
      <p:pic>
        <p:nvPicPr>
          <p:cNvPr id="7172" name="Picture 4"/>
          <p:cNvPicPr>
            <a:picLocks noChangeAspect="1" noChangeArrowheads="1"/>
          </p:cNvPicPr>
          <p:nvPr/>
        </p:nvPicPr>
        <p:blipFill>
          <a:blip r:embed="rId2"/>
          <a:srcRect/>
          <a:stretch>
            <a:fillRect/>
          </a:stretch>
        </p:blipFill>
        <p:spPr bwMode="auto">
          <a:xfrm>
            <a:off x="304800" y="838200"/>
            <a:ext cx="4076700" cy="5686425"/>
          </a:xfrm>
          <a:prstGeom prst="rect">
            <a:avLst/>
          </a:prstGeom>
          <a:noFill/>
          <a:ln w="9525">
            <a:noFill/>
            <a:miter lim="800000"/>
            <a:headEnd/>
            <a:tailEnd/>
          </a:ln>
        </p:spPr>
      </p:pic>
      <p:pic>
        <p:nvPicPr>
          <p:cNvPr id="7173" name="Picture 5"/>
          <p:cNvPicPr>
            <a:picLocks noChangeAspect="1" noChangeArrowheads="1"/>
          </p:cNvPicPr>
          <p:nvPr/>
        </p:nvPicPr>
        <p:blipFill>
          <a:blip r:embed="rId3"/>
          <a:srcRect/>
          <a:stretch>
            <a:fillRect/>
          </a:stretch>
        </p:blipFill>
        <p:spPr bwMode="auto">
          <a:xfrm>
            <a:off x="4347633" y="2813844"/>
            <a:ext cx="4448175" cy="857250"/>
          </a:xfrm>
          <a:prstGeom prst="rect">
            <a:avLst/>
          </a:prstGeom>
          <a:noFill/>
          <a:ln w="9525">
            <a:noFill/>
            <a:miter lim="800000"/>
            <a:headEnd/>
            <a:tailEnd/>
          </a:ln>
        </p:spPr>
      </p:pic>
      <p:pic>
        <p:nvPicPr>
          <p:cNvPr id="7174" name="Picture 6"/>
          <p:cNvPicPr>
            <a:picLocks noChangeAspect="1" noChangeArrowheads="1"/>
          </p:cNvPicPr>
          <p:nvPr/>
        </p:nvPicPr>
        <p:blipFill>
          <a:blip r:embed="rId4"/>
          <a:srcRect/>
          <a:stretch>
            <a:fillRect/>
          </a:stretch>
        </p:blipFill>
        <p:spPr bwMode="auto">
          <a:xfrm>
            <a:off x="4385733" y="3880644"/>
            <a:ext cx="2124075" cy="4286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182"/>
            <a:ext cx="7886700" cy="1325563"/>
          </a:xfrm>
        </p:spPr>
        <p:txBody>
          <a:bodyPr/>
          <a:lstStyle/>
          <a:p>
            <a:r>
              <a:rPr lang="en-US" sz="2400" b="1" dirty="0">
                <a:solidFill>
                  <a:srgbClr val="FF0000"/>
                </a:solidFill>
              </a:rPr>
              <a:t>Boundary Work for a Constant-Pressure Process</a:t>
            </a:r>
            <a:br>
              <a:rPr lang="tr-TR" dirty="0"/>
            </a:br>
            <a:endParaRPr lang="en-US" dirty="0"/>
          </a:p>
        </p:txBody>
      </p:sp>
      <p:sp>
        <p:nvSpPr>
          <p:cNvPr id="3" name="Content Placeholder 2"/>
          <p:cNvSpPr>
            <a:spLocks noGrp="1"/>
          </p:cNvSpPr>
          <p:nvPr>
            <p:ph idx="1"/>
          </p:nvPr>
        </p:nvSpPr>
        <p:spPr>
          <a:xfrm>
            <a:off x="457200" y="609600"/>
            <a:ext cx="8229600" cy="5516563"/>
          </a:xfrm>
        </p:spPr>
        <p:txBody>
          <a:bodyPr/>
          <a:lstStyle/>
          <a:p>
            <a:pPr marL="0" indent="0">
              <a:buNone/>
            </a:pPr>
            <a:r>
              <a:rPr lang="en-US" dirty="0"/>
              <a:t>A piston cylinder device contains 10 </a:t>
            </a:r>
            <a:r>
              <a:rPr lang="en-US" dirty="0" err="1"/>
              <a:t>lbm</a:t>
            </a:r>
            <a:r>
              <a:rPr lang="en-US" dirty="0"/>
              <a:t> of steam at 60 </a:t>
            </a:r>
            <a:r>
              <a:rPr lang="en-US" dirty="0" err="1"/>
              <a:t>psia</a:t>
            </a:r>
            <a:r>
              <a:rPr lang="en-US" dirty="0"/>
              <a:t> and 320</a:t>
            </a:r>
            <a:r>
              <a:rPr lang="en-US" baseline="30000" dirty="0"/>
              <a:t>o</a:t>
            </a:r>
            <a:r>
              <a:rPr lang="en-US" dirty="0"/>
              <a:t>F. Heat is now transferred to the steam until the temperature reaches 400</a:t>
            </a:r>
            <a:r>
              <a:rPr lang="en-US" baseline="30000" dirty="0"/>
              <a:t>o</a:t>
            </a:r>
            <a:r>
              <a:rPr lang="en-US" dirty="0"/>
              <a:t>F. Assuming the mass of the piston and the atmospheric pressure remain constant, determine the work done by the steam during the heating process.</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6</a:t>
            </a:fld>
            <a:endParaRPr lang="en-US"/>
          </a:p>
        </p:txBody>
      </p:sp>
      <p:sp>
        <p:nvSpPr>
          <p:cNvPr id="5" name="TextBox 4">
            <a:extLst>
              <a:ext uri="{FF2B5EF4-FFF2-40B4-BE49-F238E27FC236}">
                <a16:creationId xmlns:a16="http://schemas.microsoft.com/office/drawing/2014/main" id="{B63C7C0C-CBAF-4C06-BD84-722754636202}"/>
              </a:ext>
            </a:extLst>
          </p:cNvPr>
          <p:cNvSpPr txBox="1"/>
          <p:nvPr/>
        </p:nvSpPr>
        <p:spPr>
          <a:xfrm>
            <a:off x="3921823" y="3244334"/>
            <a:ext cx="130035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Solution 1</a:t>
            </a:r>
            <a:endParaRPr lang="en-US" b="1" dirty="0">
              <a:solidFill>
                <a:srgbClr val="FF0000"/>
              </a:solidFill>
            </a:endParaRPr>
          </a:p>
        </p:txBody>
      </p:sp>
    </p:spTree>
    <p:extLst>
      <p:ext uri="{BB962C8B-B14F-4D97-AF65-F5344CB8AC3E}">
        <p14:creationId xmlns:p14="http://schemas.microsoft.com/office/powerpoint/2010/main" val="299965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solidFill>
                  <a:srgbClr val="FF0000"/>
                </a:solidFill>
              </a:rPr>
              <a:t>Isothermal compression of an Ideal Gas</a:t>
            </a:r>
          </a:p>
        </p:txBody>
      </p:sp>
      <p:sp>
        <p:nvSpPr>
          <p:cNvPr id="3" name="Content Placeholder 2"/>
          <p:cNvSpPr>
            <a:spLocks noGrp="1"/>
          </p:cNvSpPr>
          <p:nvPr>
            <p:ph idx="1"/>
          </p:nvPr>
        </p:nvSpPr>
        <p:spPr>
          <a:xfrm>
            <a:off x="628650" y="1143000"/>
            <a:ext cx="7886700" cy="5033963"/>
          </a:xfrm>
        </p:spPr>
        <p:txBody>
          <a:bodyPr/>
          <a:lstStyle/>
          <a:p>
            <a:pPr marL="0" indent="0">
              <a:buNone/>
            </a:pPr>
            <a:r>
              <a:rPr lang="en-US" dirty="0"/>
              <a:t>A piston cylinder device initially contains 0.4 m</a:t>
            </a:r>
            <a:r>
              <a:rPr lang="en-US" baseline="30000" dirty="0"/>
              <a:t>3</a:t>
            </a:r>
            <a:r>
              <a:rPr lang="en-US" dirty="0"/>
              <a:t> of air at 100 kPa and 80</a:t>
            </a:r>
            <a:r>
              <a:rPr lang="en-US" baseline="30000" dirty="0"/>
              <a:t>o</a:t>
            </a:r>
            <a:r>
              <a:rPr lang="en-US" dirty="0"/>
              <a:t>C. The air is then compressed to 0.1 m</a:t>
            </a:r>
            <a:r>
              <a:rPr lang="en-US" baseline="30000" dirty="0"/>
              <a:t>3</a:t>
            </a:r>
            <a:r>
              <a:rPr lang="en-US" dirty="0"/>
              <a:t> in such a way that the temperature of the air remains constant. Determine the work done during the process.</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7</a:t>
            </a:fld>
            <a:endParaRPr lang="en-US"/>
          </a:p>
        </p:txBody>
      </p:sp>
      <p:sp>
        <p:nvSpPr>
          <p:cNvPr id="5" name="TextBox 4">
            <a:extLst>
              <a:ext uri="{FF2B5EF4-FFF2-40B4-BE49-F238E27FC236}">
                <a16:creationId xmlns:a16="http://schemas.microsoft.com/office/drawing/2014/main" id="{513FE21F-CDDE-4E6B-8685-CE1C47A9A331}"/>
              </a:ext>
            </a:extLst>
          </p:cNvPr>
          <p:cNvSpPr txBox="1"/>
          <p:nvPr/>
        </p:nvSpPr>
        <p:spPr>
          <a:xfrm>
            <a:off x="3921823" y="3566597"/>
            <a:ext cx="130035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Solution 2</a:t>
            </a:r>
            <a:endParaRPr lang="en-US" b="1" dirty="0">
              <a:solidFill>
                <a:srgbClr val="FF0000"/>
              </a:solidFill>
            </a:endParaRPr>
          </a:p>
        </p:txBody>
      </p:sp>
    </p:spTree>
    <p:extLst>
      <p:ext uri="{BB962C8B-B14F-4D97-AF65-F5344CB8AC3E}">
        <p14:creationId xmlns:p14="http://schemas.microsoft.com/office/powerpoint/2010/main" val="71432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Slayt Numarası Yer Tutucusu"/>
          <p:cNvSpPr>
            <a:spLocks noGrp="1"/>
          </p:cNvSpPr>
          <p:nvPr>
            <p:ph type="sldNum" sz="quarter" idx="12"/>
          </p:nvPr>
        </p:nvSpPr>
        <p:spPr>
          <a:noFill/>
        </p:spPr>
        <p:txBody>
          <a:bodyPr/>
          <a:lstStyle/>
          <a:p>
            <a:fld id="{1FE53596-596A-4CFB-BD33-B72433F04A82}" type="slidenum">
              <a:rPr lang="en-US" smtClean="0"/>
              <a:pPr/>
              <a:t>8</a:t>
            </a:fld>
            <a:endParaRPr lang="en-US"/>
          </a:p>
        </p:txBody>
      </p:sp>
      <p:pic>
        <p:nvPicPr>
          <p:cNvPr id="8195" name="Picture 2"/>
          <p:cNvPicPr>
            <a:picLocks noChangeAspect="1" noChangeArrowheads="1"/>
          </p:cNvPicPr>
          <p:nvPr/>
        </p:nvPicPr>
        <p:blipFill>
          <a:blip r:embed="rId2"/>
          <a:srcRect/>
          <a:stretch>
            <a:fillRect/>
          </a:stretch>
        </p:blipFill>
        <p:spPr bwMode="auto">
          <a:xfrm>
            <a:off x="1066800" y="1066800"/>
            <a:ext cx="4010025" cy="5419725"/>
          </a:xfrm>
          <a:prstGeom prst="rect">
            <a:avLst/>
          </a:prstGeom>
          <a:noFill/>
          <a:ln w="9525">
            <a:noFill/>
            <a:miter lim="800000"/>
            <a:headEnd/>
            <a:tailEnd/>
          </a:ln>
        </p:spPr>
      </p:pic>
      <p:sp>
        <p:nvSpPr>
          <p:cNvPr id="8196" name="4 Dikdörtgen"/>
          <p:cNvSpPr>
            <a:spLocks noChangeArrowheads="1"/>
          </p:cNvSpPr>
          <p:nvPr/>
        </p:nvSpPr>
        <p:spPr bwMode="auto">
          <a:xfrm>
            <a:off x="914400" y="457200"/>
            <a:ext cx="7543800" cy="461963"/>
          </a:xfrm>
          <a:prstGeom prst="rect">
            <a:avLst/>
          </a:prstGeom>
          <a:noFill/>
          <a:ln w="9525">
            <a:noFill/>
            <a:miter lim="800000"/>
            <a:headEnd/>
            <a:tailEnd/>
          </a:ln>
        </p:spPr>
        <p:txBody>
          <a:bodyPr>
            <a:spAutoFit/>
          </a:bodyPr>
          <a:lstStyle/>
          <a:p>
            <a:r>
              <a:rPr lang="en-US" sz="2400" b="1"/>
              <a:t>Boundary Work for a Constant-</a:t>
            </a:r>
            <a:r>
              <a:rPr lang="tr-TR" sz="2400" b="1"/>
              <a:t>Volume</a:t>
            </a:r>
            <a:r>
              <a:rPr lang="en-US" sz="2400" b="1"/>
              <a:t> Process</a:t>
            </a:r>
            <a:endParaRPr lang="tr-TR" sz="2400"/>
          </a:p>
        </p:txBody>
      </p:sp>
      <p:sp>
        <p:nvSpPr>
          <p:cNvPr id="8197" name="Text Box 18"/>
          <p:cNvSpPr txBox="1">
            <a:spLocks noChangeArrowheads="1"/>
          </p:cNvSpPr>
          <p:nvPr/>
        </p:nvSpPr>
        <p:spPr bwMode="auto">
          <a:xfrm>
            <a:off x="5334000" y="1066800"/>
            <a:ext cx="2590800" cy="935038"/>
          </a:xfrm>
          <a:prstGeom prst="rect">
            <a:avLst/>
          </a:prstGeom>
          <a:solidFill>
            <a:srgbClr val="FFCC99"/>
          </a:solidFill>
          <a:ln w="19050">
            <a:solidFill>
              <a:schemeClr val="tx1"/>
            </a:solidFill>
            <a:miter lim="800000"/>
            <a:headEnd/>
            <a:tailEnd/>
          </a:ln>
        </p:spPr>
        <p:txBody>
          <a:bodyPr>
            <a:spAutoFit/>
          </a:bodyPr>
          <a:lstStyle/>
          <a:p>
            <a:pPr>
              <a:spcBef>
                <a:spcPct val="50000"/>
              </a:spcBef>
            </a:pPr>
            <a:r>
              <a:rPr lang="en-US" dirty="0"/>
              <a:t>What is the boundary work for a constant-volume process?</a:t>
            </a:r>
          </a:p>
        </p:txBody>
      </p:sp>
      <mc:AlternateContent xmlns:mc="http://schemas.openxmlformats.org/markup-compatibility/2006" xmlns:a14="http://schemas.microsoft.com/office/drawing/2010/main">
        <mc:Choice Requires="a14">
          <p:sp>
            <p:nvSpPr>
              <p:cNvPr id="2" name="TextBox 1"/>
              <p:cNvSpPr txBox="1"/>
              <p:nvPr/>
            </p:nvSpPr>
            <p:spPr>
              <a:xfrm>
                <a:off x="5076825" y="2507713"/>
                <a:ext cx="2743200" cy="1941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𝑏</m:t>
                          </m:r>
                        </m:sub>
                      </m:sSub>
                      <m:r>
                        <a:rPr lang="en-US" sz="2400" b="0" i="1" smtClean="0">
                          <a:latin typeface="Cambria Math" panose="02040503050406030204" pitchFamily="18" charset="0"/>
                        </a:rPr>
                        <m:t>=</m:t>
                      </m:r>
                      <m:nary>
                        <m:naryPr>
                          <m:limLoc m:val="undOvr"/>
                          <m:ctrlPr>
                            <a:rPr lang="en-US" sz="2400" b="0" i="1" smtClean="0">
                              <a:latin typeface="Cambria Math" panose="02040503050406030204" pitchFamily="18" charset="0"/>
                            </a:rPr>
                          </m:ctrlPr>
                        </m:naryPr>
                        <m:sub>
                          <m:r>
                            <m:rPr>
                              <m:brk m:alnAt="24"/>
                            </m:rPr>
                            <a:rPr lang="en-US" sz="2400" b="0" i="1" smtClean="0">
                              <a:latin typeface="Cambria Math" panose="02040503050406030204" pitchFamily="18" charset="0"/>
                            </a:rPr>
                            <m:t>1</m:t>
                          </m:r>
                        </m:sub>
                        <m:sup>
                          <m:r>
                            <a:rPr lang="en-US" sz="2400" b="0" i="1" smtClean="0">
                              <a:latin typeface="Cambria Math" panose="02040503050406030204" pitchFamily="18" charset="0"/>
                            </a:rPr>
                            <m:t>2</m:t>
                          </m:r>
                        </m:sup>
                        <m:e>
                          <m:r>
                            <a:rPr lang="en-US" sz="2400" b="0" i="1" smtClean="0">
                              <a:latin typeface="Cambria Math" panose="02040503050406030204" pitchFamily="18" charset="0"/>
                            </a:rPr>
                            <m:t>𝑃</m:t>
                          </m:r>
                          <m:r>
                            <a:rPr lang="en-US" sz="2400" b="0" i="1" smtClean="0">
                              <a:latin typeface="Cambria Math" panose="02040503050406030204" pitchFamily="18" charset="0"/>
                            </a:rPr>
                            <m:t> </m:t>
                          </m:r>
                          <m:r>
                            <a:rPr lang="en-US" sz="2400" b="0" i="1" smtClean="0">
                              <a:latin typeface="Cambria Math" panose="02040503050406030204" pitchFamily="18" charset="0"/>
                            </a:rPr>
                            <m:t>𝑑𝑉</m:t>
                          </m:r>
                        </m:e>
                      </m:nary>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𝑑𝑉</m:t>
                      </m:r>
                      <m:r>
                        <a:rPr lang="en-US" sz="2400" b="0" i="1" smtClean="0">
                          <a:latin typeface="Cambria Math" panose="02040503050406030204" pitchFamily="18" charset="0"/>
                        </a:rPr>
                        <m:t>=0</m:t>
                      </m:r>
                    </m:oMath>
                  </m:oMathPara>
                </a14:m>
                <a:endParaRPr lang="en-US" sz="2400" b="0" dirty="0"/>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𝑏</m:t>
                          </m:r>
                        </m:sub>
                      </m:sSub>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5076825" y="2507713"/>
                <a:ext cx="2743200" cy="1941685"/>
              </a:xfrm>
              <a:prstGeom prst="rect">
                <a:avLst/>
              </a:prstGeom>
              <a:blipFill rotWithShape="0">
                <a:blip r:embed="rId3"/>
                <a:stretch>
                  <a:fillRect b="-313"/>
                </a:stretch>
              </a:blipFill>
            </p:spPr>
            <p:txBody>
              <a:bodyPr/>
              <a:lstStyle/>
              <a:p>
                <a:r>
                  <a:rPr lang="en-US">
                    <a:noFill/>
                  </a:rPr>
                  <a:t> </a:t>
                </a:r>
              </a:p>
            </p:txBody>
          </p:sp>
        </mc:Fallback>
      </mc:AlternateContent>
      <p:sp>
        <p:nvSpPr>
          <p:cNvPr id="8" name="Text Box 18"/>
          <p:cNvSpPr txBox="1">
            <a:spLocks noChangeArrowheads="1"/>
          </p:cNvSpPr>
          <p:nvPr/>
        </p:nvSpPr>
        <p:spPr bwMode="auto">
          <a:xfrm>
            <a:off x="4648200" y="4597036"/>
            <a:ext cx="4114800" cy="1200329"/>
          </a:xfrm>
          <a:prstGeom prst="rect">
            <a:avLst/>
          </a:prstGeom>
          <a:solidFill>
            <a:srgbClr val="FFCC99"/>
          </a:solidFill>
          <a:ln w="19050">
            <a:solidFill>
              <a:schemeClr val="tx1"/>
            </a:solidFill>
            <a:miter lim="800000"/>
            <a:headEnd/>
            <a:tailEnd/>
          </a:ln>
        </p:spPr>
        <p:txBody>
          <a:bodyPr wrap="square">
            <a:spAutoFit/>
          </a:bodyPr>
          <a:lstStyle/>
          <a:p>
            <a:r>
              <a:rPr lang="en-US" sz="2400" b="1" dirty="0"/>
              <a:t>Boundary work done during a constant volume process is always </a:t>
            </a:r>
            <a:r>
              <a:rPr lang="en-US" sz="2400" b="1" u="sng" dirty="0"/>
              <a:t>zero</a:t>
            </a:r>
            <a:r>
              <a:rPr lang="en-US"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2239"/>
            <a:ext cx="7886700" cy="1325563"/>
          </a:xfrm>
        </p:spPr>
        <p:txBody>
          <a:bodyPr/>
          <a:lstStyle/>
          <a:p>
            <a:r>
              <a:rPr lang="en-US" sz="3200" b="1" dirty="0">
                <a:solidFill>
                  <a:srgbClr val="FF0000"/>
                </a:solidFill>
                <a:latin typeface="Arial" panose="020B0604020202020204" pitchFamily="34" charset="0"/>
                <a:cs typeface="Arial" panose="020B0604020202020204" pitchFamily="34" charset="0"/>
              </a:rPr>
              <a:t>Heating of a Gas at Constant Pressure</a:t>
            </a:r>
          </a:p>
        </p:txBody>
      </p:sp>
      <p:sp>
        <p:nvSpPr>
          <p:cNvPr id="3" name="Content Placeholder 2"/>
          <p:cNvSpPr>
            <a:spLocks noGrp="1"/>
          </p:cNvSpPr>
          <p:nvPr>
            <p:ph idx="1"/>
          </p:nvPr>
        </p:nvSpPr>
        <p:spPr>
          <a:xfrm>
            <a:off x="628650" y="1100137"/>
            <a:ext cx="8229600" cy="4983163"/>
          </a:xfrm>
        </p:spPr>
        <p:txBody>
          <a:bodyPr/>
          <a:lstStyle/>
          <a:p>
            <a:pPr marL="0" indent="0">
              <a:buNone/>
            </a:pPr>
            <a:r>
              <a:rPr lang="en-US" sz="2100" dirty="0"/>
              <a:t>A piston cylinder device initially contains air at 150 kPa and 27</a:t>
            </a:r>
            <a:r>
              <a:rPr lang="en-US" sz="2100" baseline="30000" dirty="0"/>
              <a:t>o</a:t>
            </a:r>
            <a:r>
              <a:rPr lang="en-US" sz="2100" dirty="0"/>
              <a:t>C. Initially, the piston is resting on stops (as shown below) and the enclosed volume is 400 L. The piston requires at least 350 </a:t>
            </a:r>
            <a:r>
              <a:rPr lang="en-US" sz="2100" dirty="0" err="1"/>
              <a:t>kPa</a:t>
            </a:r>
            <a:r>
              <a:rPr lang="en-US" sz="2100" dirty="0"/>
              <a:t> to move it. The air is then heated until the volume doubled. Determine the final temperature, the work done by the system, and the total heat transferred to the air.</a:t>
            </a:r>
          </a:p>
          <a:p>
            <a:pPr marL="0" indent="0">
              <a:buNone/>
            </a:pPr>
            <a:endParaRPr lang="en-US" sz="2100" dirty="0"/>
          </a:p>
          <a:p>
            <a:pPr marL="0" indent="0">
              <a:buNone/>
            </a:pPr>
            <a:endParaRPr lang="en-US" sz="2100" dirty="0"/>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9</a:t>
            </a:fld>
            <a:endParaRPr lang="en-US"/>
          </a:p>
        </p:txBody>
      </p:sp>
      <p:pic>
        <p:nvPicPr>
          <p:cNvPr id="5" name="Picture 2"/>
          <p:cNvPicPr>
            <a:picLocks noChangeAspect="1" noChangeArrowheads="1"/>
          </p:cNvPicPr>
          <p:nvPr/>
        </p:nvPicPr>
        <p:blipFill>
          <a:blip r:embed="rId2"/>
          <a:srcRect/>
          <a:stretch>
            <a:fillRect/>
          </a:stretch>
        </p:blipFill>
        <p:spPr bwMode="auto">
          <a:xfrm>
            <a:off x="762000" y="3352800"/>
            <a:ext cx="2409825" cy="3086100"/>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4000502" y="3081337"/>
            <a:ext cx="3943350" cy="3629025"/>
          </a:xfrm>
          <a:prstGeom prst="rect">
            <a:avLst/>
          </a:prstGeom>
          <a:noFill/>
          <a:ln w="9525">
            <a:noFill/>
            <a:miter lim="800000"/>
            <a:headEnd/>
            <a:tailEnd/>
          </a:ln>
        </p:spPr>
      </p:pic>
      <p:sp>
        <p:nvSpPr>
          <p:cNvPr id="7" name="TextBox 6">
            <a:extLst>
              <a:ext uri="{FF2B5EF4-FFF2-40B4-BE49-F238E27FC236}">
                <a16:creationId xmlns:a16="http://schemas.microsoft.com/office/drawing/2014/main" id="{5D7642DA-1EEA-4DBD-B667-3FC65E81A1D0}"/>
              </a:ext>
            </a:extLst>
          </p:cNvPr>
          <p:cNvSpPr txBox="1"/>
          <p:nvPr/>
        </p:nvSpPr>
        <p:spPr>
          <a:xfrm>
            <a:off x="7037191" y="2983468"/>
            <a:ext cx="1300356"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4"/>
              </a:rPr>
              <a:t>Solution 3</a:t>
            </a:r>
            <a:endParaRPr lang="en-US" b="1" dirty="0">
              <a:solidFill>
                <a:srgbClr val="FF0000"/>
              </a:solidFill>
            </a:endParaRPr>
          </a:p>
        </p:txBody>
      </p:sp>
    </p:spTree>
    <p:extLst>
      <p:ext uri="{BB962C8B-B14F-4D97-AF65-F5344CB8AC3E}">
        <p14:creationId xmlns:p14="http://schemas.microsoft.com/office/powerpoint/2010/main" val="3242736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3790</TotalTime>
  <Words>1115</Words>
  <Application>Microsoft Office PowerPoint</Application>
  <PresentationFormat>On-screen Show (4:3)</PresentationFormat>
  <Paragraphs>122</Paragraphs>
  <Slides>23</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Office Theme</vt:lpstr>
      <vt:lpstr>Equation</vt:lpstr>
      <vt:lpstr>Topic 6 CLOSED SYSTEMS</vt:lpstr>
      <vt:lpstr>PowerPoint Presentation</vt:lpstr>
      <vt:lpstr>MOVING BOUNDARY WORK</vt:lpstr>
      <vt:lpstr>PowerPoint Presentation</vt:lpstr>
      <vt:lpstr>PowerPoint Presentation</vt:lpstr>
      <vt:lpstr>Boundary Work for a Constant-Pressure Process </vt:lpstr>
      <vt:lpstr>Isothermal compression of an Ideal Gas</vt:lpstr>
      <vt:lpstr>PowerPoint Presentation</vt:lpstr>
      <vt:lpstr>Heating of a Gas at Constant Pressure</vt:lpstr>
      <vt:lpstr>PowerPoint Presentation</vt:lpstr>
      <vt:lpstr>PowerPoint Presentation</vt:lpstr>
      <vt:lpstr>Expansion of gas against a spring</vt:lpstr>
      <vt:lpstr>PowerPoint Presentation</vt:lpstr>
      <vt:lpstr>ENERGY BALANCE FOR CLOSED SYSTEMS</vt:lpstr>
      <vt:lpstr>PowerPoint Presentation</vt:lpstr>
      <vt:lpstr>Energy Balance for Constant Pressure Process</vt:lpstr>
      <vt:lpstr>Energy Balance for Constant Pressure Process</vt:lpstr>
      <vt:lpstr>Example: Heating of a gas at constant pressure</vt:lpstr>
      <vt:lpstr>Energy balance for a constant-pressure expansion or compression process</vt:lpstr>
      <vt:lpstr>PowerPoint Presentation</vt:lpstr>
      <vt:lpstr>Unrestrained Expansion of Water</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222 - 06.Closed Systems</dc:title>
  <dc:creator>WinXP Tablet</dc:creator>
  <cp:lastModifiedBy>William Long</cp:lastModifiedBy>
  <cp:revision>591</cp:revision>
  <dcterms:created xsi:type="dcterms:W3CDTF">2007-03-22T19:44:56Z</dcterms:created>
  <dcterms:modified xsi:type="dcterms:W3CDTF">2023-12-10T23:46:00Z</dcterms:modified>
</cp:coreProperties>
</file>