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09" r:id="rId4"/>
    <p:sldId id="300" r:id="rId5"/>
    <p:sldId id="266" r:id="rId6"/>
    <p:sldId id="306" r:id="rId7"/>
    <p:sldId id="307" r:id="rId8"/>
    <p:sldId id="328" r:id="rId9"/>
    <p:sldId id="308" r:id="rId10"/>
    <p:sldId id="343" r:id="rId11"/>
    <p:sldId id="344" r:id="rId12"/>
    <p:sldId id="330" r:id="rId13"/>
    <p:sldId id="329" r:id="rId14"/>
    <p:sldId id="272" r:id="rId15"/>
    <p:sldId id="273" r:id="rId16"/>
    <p:sldId id="274" r:id="rId17"/>
    <p:sldId id="301" r:id="rId18"/>
    <p:sldId id="295" r:id="rId19"/>
    <p:sldId id="310" r:id="rId20"/>
    <p:sldId id="311" r:id="rId21"/>
    <p:sldId id="341" r:id="rId22"/>
    <p:sldId id="342" r:id="rId23"/>
    <p:sldId id="345" r:id="rId24"/>
    <p:sldId id="346" r:id="rId25"/>
    <p:sldId id="355" r:id="rId26"/>
    <p:sldId id="356" r:id="rId27"/>
    <p:sldId id="357" r:id="rId28"/>
    <p:sldId id="350" r:id="rId29"/>
    <p:sldId id="347" r:id="rId30"/>
    <p:sldId id="348" r:id="rId31"/>
    <p:sldId id="349" r:id="rId32"/>
    <p:sldId id="299" r:id="rId33"/>
    <p:sldId id="298" r:id="rId34"/>
    <p:sldId id="297" r:id="rId35"/>
    <p:sldId id="296" r:id="rId36"/>
    <p:sldId id="305" r:id="rId37"/>
    <p:sldId id="304" r:id="rId38"/>
    <p:sldId id="338" r:id="rId39"/>
    <p:sldId id="303" r:id="rId40"/>
    <p:sldId id="302" r:id="rId41"/>
    <p:sldId id="289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D60093"/>
    <a:srgbClr val="666633"/>
    <a:srgbClr val="0000FF"/>
    <a:srgbClr val="333300"/>
    <a:srgbClr val="B2B2B2"/>
    <a:srgbClr val="0066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113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863B2C9-D51D-4ABD-904B-44C94610A3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007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13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8715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367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4795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5842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1328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29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180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45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997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70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4324C67-3537-4FE2-8CF8-BD2073397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3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/05.Example%201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apalooza.github.io/ENGR222/05.Example%202.pdf" TargetMode="Externa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ongapalooza.github.io/ENGR222/05.Example%203.pdf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2438400"/>
            <a:ext cx="5943600" cy="2057400"/>
          </a:xfrm>
        </p:spPr>
        <p:txBody>
          <a:bodyPr/>
          <a:lstStyle/>
          <a:p>
            <a:pPr algn="ctr" eaLnBrk="1" hangingPunct="1"/>
            <a:r>
              <a:rPr lang="en-US" sz="2800" b="1" dirty="0">
                <a:solidFill>
                  <a:srgbClr val="C00000"/>
                </a:solidFill>
              </a:rPr>
              <a:t>Topic 5</a:t>
            </a:r>
            <a:br>
              <a:rPr lang="en-US" b="0" dirty="0"/>
            </a:br>
            <a:r>
              <a:rPr lang="en-US" sz="3200" b="1" dirty="0">
                <a:solidFill>
                  <a:srgbClr val="0000FF"/>
                </a:solidFill>
              </a:rPr>
              <a:t>First Law of Thermodynamics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257800"/>
            <a:ext cx="9144000" cy="762000"/>
          </a:xfrm>
          <a:solidFill>
            <a:schemeClr val="accent5">
              <a:lumMod val="75000"/>
            </a:schemeClr>
          </a:solidFill>
        </p:spPr>
        <p:txBody>
          <a:bodyPr/>
          <a:lstStyle/>
          <a:p>
            <a:pPr eaLnBrk="1" hangingPunct="1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800" dirty="0">
                <a:solidFill>
                  <a:srgbClr val="996633"/>
                </a:solidFill>
                <a:latin typeface="Arial" charset="0"/>
              </a:rPr>
              <a:t> </a:t>
            </a:r>
            <a:endParaRPr lang="en-US" sz="1800" b="1" dirty="0">
              <a:solidFill>
                <a:srgbClr val="996633"/>
              </a:solidFill>
              <a:latin typeface="Arial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144000" cy="14033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tr-TR" sz="800" b="1">
              <a:solidFill>
                <a:schemeClr val="bg2"/>
              </a:solidFill>
            </a:endParaRPr>
          </a:p>
          <a:p>
            <a:pPr algn="ctr"/>
            <a:r>
              <a:rPr lang="en-US" sz="2200" b="1">
                <a:solidFill>
                  <a:schemeClr val="bg2"/>
                </a:solidFill>
              </a:rPr>
              <a:t>Thermodynamics: An Engineering Approach </a:t>
            </a:r>
            <a:endParaRPr lang="tr-TR" sz="2200" b="1">
              <a:solidFill>
                <a:schemeClr val="bg2"/>
              </a:solidFill>
            </a:endParaRPr>
          </a:p>
          <a:p>
            <a:pPr algn="ctr"/>
            <a:r>
              <a:rPr lang="tr-TR" sz="2000" b="1">
                <a:solidFill>
                  <a:schemeClr val="bg2"/>
                </a:solidFill>
              </a:rPr>
              <a:t>8th </a:t>
            </a:r>
            <a:r>
              <a:rPr lang="en-US" sz="2000" b="1">
                <a:solidFill>
                  <a:schemeClr val="bg2"/>
                </a:solidFill>
              </a:rPr>
              <a:t>Edition</a:t>
            </a:r>
            <a:br>
              <a:rPr lang="en-US" sz="2400" b="1">
                <a:solidFill>
                  <a:schemeClr val="bg2"/>
                </a:solidFill>
              </a:rPr>
            </a:br>
            <a:r>
              <a:rPr lang="en-US" b="1">
                <a:solidFill>
                  <a:schemeClr val="bg2"/>
                </a:solidFill>
              </a:rPr>
              <a:t>Yunus A. </a:t>
            </a:r>
            <a:r>
              <a:rPr lang="tr-TR" b="1">
                <a:solidFill>
                  <a:schemeClr val="bg2"/>
                </a:solidFill>
              </a:rPr>
              <a:t>Ç</a:t>
            </a:r>
            <a:r>
              <a:rPr lang="en-US" b="1">
                <a:solidFill>
                  <a:schemeClr val="bg2"/>
                </a:solidFill>
              </a:rPr>
              <a:t>engel, Michael A. Boles</a:t>
            </a:r>
          </a:p>
          <a:p>
            <a:pPr algn="ctr"/>
            <a:r>
              <a:rPr lang="en-US" b="1">
                <a:solidFill>
                  <a:schemeClr val="bg2"/>
                </a:solidFill>
              </a:rPr>
              <a:t>McGraw-Hill, 20</a:t>
            </a:r>
            <a:r>
              <a:rPr lang="tr-TR" b="1">
                <a:solidFill>
                  <a:schemeClr val="bg2"/>
                </a:solidFill>
              </a:rPr>
              <a:t>15</a:t>
            </a:r>
            <a:endParaRPr lang="en-US" b="1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6038"/>
            <a:ext cx="8610600" cy="3001962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Example</a:t>
            </a:r>
            <a:br>
              <a:rPr lang="en-US" dirty="0"/>
            </a:br>
            <a:r>
              <a:rPr lang="en-US" sz="2400" b="0" dirty="0">
                <a:solidFill>
                  <a:schemeClr val="tx1"/>
                </a:solidFill>
              </a:rPr>
              <a:t>A heater running off 120 V and 5 A with an efficiency of 70% is used to heat a pool. The pool loses heat at a constant rate of 120 W. Over the course of the day, the sun provides 500 kJ of heat over a 6 hour period. Determine the rate of heating (or cooling) in the pool. What is the net energy gain (or lost) by the pool after the 6 hour sunny period?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65976" y="2590800"/>
            <a:ext cx="8092224" cy="3886200"/>
            <a:chOff x="-228600" y="2057400"/>
            <a:chExt cx="8625624" cy="4419600"/>
          </a:xfrm>
        </p:grpSpPr>
        <p:grpSp>
          <p:nvGrpSpPr>
            <p:cNvPr id="8" name="Group 7"/>
            <p:cNvGrpSpPr/>
            <p:nvPr/>
          </p:nvGrpSpPr>
          <p:grpSpPr>
            <a:xfrm>
              <a:off x="1066800" y="4000500"/>
              <a:ext cx="6781800" cy="2476500"/>
              <a:chOff x="1066800" y="4000500"/>
              <a:chExt cx="6781800" cy="2476500"/>
            </a:xfrm>
          </p:grpSpPr>
          <p:sp>
            <p:nvSpPr>
              <p:cNvPr id="6" name="Can 5"/>
              <p:cNvSpPr/>
              <p:nvPr/>
            </p:nvSpPr>
            <p:spPr>
              <a:xfrm>
                <a:off x="1066800" y="4038600"/>
                <a:ext cx="6781800" cy="2438400"/>
              </a:xfrm>
              <a:prstGeom prst="can">
                <a:avLst>
                  <a:gd name="adj" fmla="val 44542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066800" y="4000500"/>
                <a:ext cx="6781800" cy="1143000"/>
              </a:xfrm>
              <a:prstGeom prst="ellipse">
                <a:avLst/>
              </a:prstGeom>
              <a:solidFill>
                <a:schemeClr val="accent5">
                  <a:lumMod val="9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Freeform 8"/>
            <p:cNvSpPr/>
            <p:nvPr/>
          </p:nvSpPr>
          <p:spPr>
            <a:xfrm>
              <a:off x="7109137" y="5257800"/>
              <a:ext cx="1287887" cy="721217"/>
            </a:xfrm>
            <a:custGeom>
              <a:avLst/>
              <a:gdLst>
                <a:gd name="connsiteX0" fmla="*/ 1287887 w 1287887"/>
                <a:gd name="connsiteY0" fmla="*/ 0 h 721217"/>
                <a:gd name="connsiteX1" fmla="*/ 0 w 1287887"/>
                <a:gd name="connsiteY1" fmla="*/ 38637 h 721217"/>
                <a:gd name="connsiteX2" fmla="*/ 437882 w 1287887"/>
                <a:gd name="connsiteY2" fmla="*/ 218941 h 721217"/>
                <a:gd name="connsiteX3" fmla="*/ 25758 w 1287887"/>
                <a:gd name="connsiteY3" fmla="*/ 373487 h 721217"/>
                <a:gd name="connsiteX4" fmla="*/ 425003 w 1287887"/>
                <a:gd name="connsiteY4" fmla="*/ 515155 h 721217"/>
                <a:gd name="connsiteX5" fmla="*/ 51516 w 1287887"/>
                <a:gd name="connsiteY5" fmla="*/ 721217 h 721217"/>
                <a:gd name="connsiteX6" fmla="*/ 1275008 w 1287887"/>
                <a:gd name="connsiteY6" fmla="*/ 695459 h 72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7887" h="721217">
                  <a:moveTo>
                    <a:pt x="1287887" y="0"/>
                  </a:moveTo>
                  <a:lnTo>
                    <a:pt x="0" y="38637"/>
                  </a:lnTo>
                  <a:lnTo>
                    <a:pt x="437882" y="218941"/>
                  </a:lnTo>
                  <a:lnTo>
                    <a:pt x="25758" y="373487"/>
                  </a:lnTo>
                  <a:lnTo>
                    <a:pt x="425003" y="515155"/>
                  </a:lnTo>
                  <a:lnTo>
                    <a:pt x="51516" y="721217"/>
                  </a:lnTo>
                  <a:lnTo>
                    <a:pt x="1275008" y="695459"/>
                  </a:ln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ie 9"/>
            <p:cNvSpPr/>
            <p:nvPr/>
          </p:nvSpPr>
          <p:spPr>
            <a:xfrm>
              <a:off x="-228600" y="2057400"/>
              <a:ext cx="1752600" cy="1524000"/>
            </a:xfrm>
            <a:prstGeom prst="pie">
              <a:avLst>
                <a:gd name="adj1" fmla="val 21293796"/>
                <a:gd name="adj2" fmla="val 8528358"/>
              </a:avLst>
            </a:prstGeom>
            <a:solidFill>
              <a:srgbClr val="FFFF00"/>
            </a:solidFill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Curved Connector 11"/>
            <p:cNvCxnSpPr/>
            <p:nvPr/>
          </p:nvCxnSpPr>
          <p:spPr>
            <a:xfrm rot="16200000" flipH="1">
              <a:off x="1399504" y="3352800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/>
            <p:cNvCxnSpPr/>
            <p:nvPr/>
          </p:nvCxnSpPr>
          <p:spPr>
            <a:xfrm rot="16200000" flipH="1">
              <a:off x="1105436" y="3565301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H="1">
              <a:off x="800636" y="3741313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 flipH="1" flipV="1">
              <a:off x="6728137" y="3681212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/>
            <p:nvPr/>
          </p:nvCxnSpPr>
          <p:spPr>
            <a:xfrm rot="5400000" flipH="1" flipV="1">
              <a:off x="6096000" y="3616817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/>
            <p:nvPr/>
          </p:nvCxnSpPr>
          <p:spPr>
            <a:xfrm rot="5400000" flipH="1" flipV="1">
              <a:off x="5638800" y="3565301"/>
              <a:ext cx="762000" cy="45720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1D5110A-8511-45F9-925E-80B4B4E2133E}"/>
              </a:ext>
            </a:extLst>
          </p:cNvPr>
          <p:cNvSpPr txBox="1"/>
          <p:nvPr/>
        </p:nvSpPr>
        <p:spPr>
          <a:xfrm>
            <a:off x="3959923" y="3116818"/>
            <a:ext cx="130035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hlinkClick r:id="rId2"/>
              </a:rPr>
              <a:t>Solution 1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0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B77A05-7580-42E5-9797-677FADD9B96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53400" cy="563562"/>
          </a:xfrm>
        </p:spPr>
        <p:txBody>
          <a:bodyPr/>
          <a:lstStyle/>
          <a:p>
            <a:pPr eaLnBrk="1" hangingPunct="1"/>
            <a:r>
              <a:rPr lang="en-US" sz="3200"/>
              <a:t>Energy Change of a System, </a:t>
            </a:r>
            <a:r>
              <a:rPr lang="en-US" sz="3200">
                <a:sym typeface="Symbol" pitchFamily="18" charset="2"/>
              </a:rPr>
              <a:t></a:t>
            </a:r>
            <a:r>
              <a:rPr lang="en-US" sz="3200" i="1"/>
              <a:t>E</a:t>
            </a:r>
            <a:r>
              <a:rPr lang="en-US" sz="3200" baseline="-25000"/>
              <a:t>system</a:t>
            </a:r>
            <a:endParaRPr lang="en-US" sz="3200" b="0" baseline="-25000"/>
          </a:p>
        </p:txBody>
      </p:sp>
      <p:pic>
        <p:nvPicPr>
          <p:cNvPr id="3072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90600"/>
            <a:ext cx="7497763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447800"/>
            <a:ext cx="4338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6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1981200"/>
            <a:ext cx="33258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7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1525" y="3505200"/>
            <a:ext cx="2733675" cy="145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Text Box 12"/>
          <p:cNvSpPr txBox="1">
            <a:spLocks noChangeArrowheads="1"/>
          </p:cNvSpPr>
          <p:nvPr/>
        </p:nvSpPr>
        <p:spPr bwMode="auto">
          <a:xfrm>
            <a:off x="685800" y="2743200"/>
            <a:ext cx="3276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Internal, kinetic, and potential energy changes</a:t>
            </a:r>
          </a:p>
        </p:txBody>
      </p:sp>
      <p:pic>
        <p:nvPicPr>
          <p:cNvPr id="30729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43450" y="2333625"/>
            <a:ext cx="4171950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178A54-DEEA-47E2-88EF-BAB0F7020A8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153400" cy="563563"/>
          </a:xfrm>
        </p:spPr>
        <p:txBody>
          <a:bodyPr/>
          <a:lstStyle/>
          <a:p>
            <a:pPr eaLnBrk="1" hangingPunct="1"/>
            <a:r>
              <a:rPr lang="en-US" sz="2800"/>
              <a:t>Mechanisms of Energy Transfer, </a:t>
            </a:r>
            <a:r>
              <a:rPr lang="en-US" sz="2800" i="1"/>
              <a:t>E</a:t>
            </a:r>
            <a:r>
              <a:rPr lang="en-US" sz="2800" baseline="-25000"/>
              <a:t>in</a:t>
            </a:r>
            <a:r>
              <a:rPr lang="en-US" sz="2800"/>
              <a:t> and </a:t>
            </a:r>
            <a:r>
              <a:rPr lang="en-US" sz="2800" i="1"/>
              <a:t>E</a:t>
            </a:r>
            <a:r>
              <a:rPr lang="en-US" sz="2800" baseline="-25000"/>
              <a:t>out</a:t>
            </a:r>
            <a:endParaRPr lang="en-US" sz="2800" b="0" baseline="-2500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85800"/>
            <a:ext cx="8158163" cy="600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311415-9E07-43E7-8119-9F0D98276E6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277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2933700"/>
            <a:ext cx="412432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4450" y="2705100"/>
            <a:ext cx="3486150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05200" y="304800"/>
            <a:ext cx="2057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kern="0" dirty="0"/>
              <a:t>Heat transfer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kern="0" dirty="0"/>
              <a:t>Work transfer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sz="2000" kern="0" dirty="0"/>
              <a:t>Mass flow</a:t>
            </a:r>
          </a:p>
        </p:txBody>
      </p:sp>
      <p:sp>
        <p:nvSpPr>
          <p:cNvPr id="32774" name="Rectangle 18"/>
          <p:cNvSpPr>
            <a:spLocks noChangeArrowheads="1"/>
          </p:cNvSpPr>
          <p:nvPr/>
        </p:nvSpPr>
        <p:spPr bwMode="auto">
          <a:xfrm>
            <a:off x="6019800" y="279400"/>
            <a:ext cx="2286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CC00CC"/>
                </a:solidFill>
              </a:rPr>
              <a:t>A closed mass involves only </a:t>
            </a:r>
            <a:r>
              <a:rPr lang="en-US" sz="2000" i="1">
                <a:solidFill>
                  <a:srgbClr val="CC00CC"/>
                </a:solidFill>
              </a:rPr>
              <a:t>heat transfer </a:t>
            </a:r>
            <a:r>
              <a:rPr lang="en-US" sz="2000">
                <a:solidFill>
                  <a:srgbClr val="CC00CC"/>
                </a:solidFill>
              </a:rPr>
              <a:t>and </a:t>
            </a:r>
            <a:r>
              <a:rPr lang="en-US" sz="2000" i="1">
                <a:solidFill>
                  <a:srgbClr val="CC00CC"/>
                </a:solidFill>
              </a:rPr>
              <a:t>work.</a:t>
            </a:r>
          </a:p>
        </p:txBody>
      </p:sp>
      <p:pic>
        <p:nvPicPr>
          <p:cNvPr id="32775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3838" y="1524000"/>
            <a:ext cx="86963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Rectangle 18"/>
          <p:cNvSpPr>
            <a:spLocks noChangeArrowheads="1"/>
          </p:cNvSpPr>
          <p:nvPr/>
        </p:nvSpPr>
        <p:spPr bwMode="auto">
          <a:xfrm>
            <a:off x="1752600" y="304800"/>
            <a:ext cx="18288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tr-TR" sz="2000">
                <a:solidFill>
                  <a:srgbClr val="0000CC"/>
                </a:solidFill>
              </a:rPr>
              <a:t>Mechanisms of energy transfer:</a:t>
            </a:r>
            <a:endParaRPr lang="en-US" sz="2000" i="1">
              <a:solidFill>
                <a:srgbClr val="0000CC"/>
              </a:solidFill>
            </a:endParaRPr>
          </a:p>
        </p:txBody>
      </p:sp>
      <p:pic>
        <p:nvPicPr>
          <p:cNvPr id="32777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19238" y="2133600"/>
            <a:ext cx="61055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4953000" cy="60960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2800">
                <a:solidFill>
                  <a:srgbClr val="C00000"/>
                </a:solidFill>
              </a:rPr>
              <a:t>PROCESSES AND CYCLES</a:t>
            </a:r>
            <a:endParaRPr lang="en-US" sz="2800" b="0">
              <a:solidFill>
                <a:srgbClr val="C00000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610600" cy="22860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Process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Any change that a system undergoes from one equilibrium state to another.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Path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The series of states through which a system passes during a process.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sz="1800">
                <a:solidFill>
                  <a:srgbClr val="0000FF"/>
                </a:solidFill>
                <a:latin typeface="Arial" charset="0"/>
              </a:rPr>
              <a:t>To describe a process completely, one should specify the initial and final states, as well as the path it follows, and the interactions with the surroundings.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spcAft>
                <a:spcPct val="5000"/>
              </a:spcAft>
              <a:buFontTx/>
              <a:buNone/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Quasistatic or quasi-equilibrium process:</a:t>
            </a:r>
            <a:r>
              <a:rPr lang="en-US" sz="1800">
                <a:latin typeface="Arial" charset="0"/>
              </a:rPr>
              <a:t> When a process proceeds in such a manner that the system remains infinitesimally close to an equilibrium state at all times.</a:t>
            </a:r>
          </a:p>
        </p:txBody>
      </p:sp>
      <p:sp>
        <p:nvSpPr>
          <p:cNvPr id="2457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E05ECF-BC56-4697-9588-1930EE25AC4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458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19425"/>
            <a:ext cx="347662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5438" y="2743200"/>
            <a:ext cx="3281362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304800"/>
            <a:ext cx="44196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>
                <a:latin typeface="Arial" charset="0"/>
              </a:rPr>
              <a:t>Process diagrams plotted by employing thermodynamic properties as coordinates are very useful in visualizing the processes.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>
                <a:latin typeface="Arial" charset="0"/>
              </a:rPr>
              <a:t>Some common properties that are used as coordinates are temperature </a:t>
            </a:r>
            <a:r>
              <a:rPr lang="en-US" sz="1800" i="1">
                <a:latin typeface="Arial" charset="0"/>
              </a:rPr>
              <a:t>T</a:t>
            </a:r>
            <a:r>
              <a:rPr lang="en-US" sz="1800">
                <a:latin typeface="Arial" charset="0"/>
              </a:rPr>
              <a:t>, pressure </a:t>
            </a:r>
            <a:r>
              <a:rPr lang="en-US" sz="1800" i="1">
                <a:latin typeface="Arial" charset="0"/>
              </a:rPr>
              <a:t>P</a:t>
            </a:r>
            <a:r>
              <a:rPr lang="en-US" sz="1800">
                <a:latin typeface="Arial" charset="0"/>
              </a:rPr>
              <a:t>, and volume </a:t>
            </a:r>
            <a:r>
              <a:rPr lang="en-US" sz="1800" i="1">
                <a:latin typeface="Arial" charset="0"/>
              </a:rPr>
              <a:t>V </a:t>
            </a:r>
            <a:r>
              <a:rPr lang="en-US" sz="1800">
                <a:latin typeface="Arial" charset="0"/>
              </a:rPr>
              <a:t>(or specific volume </a:t>
            </a:r>
            <a:r>
              <a:rPr lang="en-US" sz="1800" i="1">
                <a:latin typeface="Arial" charset="0"/>
              </a:rPr>
              <a:t>v</a:t>
            </a:r>
            <a:r>
              <a:rPr lang="en-US" sz="1800">
                <a:latin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>
                <a:latin typeface="Arial" charset="0"/>
              </a:rPr>
              <a:t>The prefix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iso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-</a:t>
            </a:r>
            <a:r>
              <a:rPr lang="en-US" sz="1800">
                <a:latin typeface="Arial" charset="0"/>
              </a:rPr>
              <a:t> is often used to designate a process for which a particularproperty remains constant. 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Isothermal process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A process during which the temperature </a:t>
            </a:r>
            <a:r>
              <a:rPr lang="en-US" sz="1800" i="1">
                <a:latin typeface="Arial" charset="0"/>
              </a:rPr>
              <a:t>T </a:t>
            </a:r>
            <a:r>
              <a:rPr lang="en-US" sz="1800">
                <a:latin typeface="Arial" charset="0"/>
              </a:rPr>
              <a:t>remains constant.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Isobaric process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A process during which the pressure </a:t>
            </a:r>
            <a:r>
              <a:rPr lang="en-US" sz="1800" i="1">
                <a:latin typeface="Arial" charset="0"/>
              </a:rPr>
              <a:t>P </a:t>
            </a:r>
            <a:r>
              <a:rPr lang="en-US" sz="1800">
                <a:latin typeface="Arial" charset="0"/>
              </a:rPr>
              <a:t>remains constant.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Isochoric (or isometric) process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 b="1">
                <a:solidFill>
                  <a:srgbClr val="CC00CC"/>
                </a:solidFill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A process during which the specific volume </a:t>
            </a:r>
            <a:r>
              <a:rPr lang="en-US" sz="1800" i="1">
                <a:latin typeface="Arial" charset="0"/>
              </a:rPr>
              <a:t>v </a:t>
            </a:r>
            <a:r>
              <a:rPr lang="en-US" sz="1800">
                <a:latin typeface="Arial" charset="0"/>
              </a:rPr>
              <a:t>remains constant.</a:t>
            </a:r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Cycle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A process during which the initial and final states are identical.</a:t>
            </a:r>
          </a:p>
        </p:txBody>
      </p:sp>
      <p:sp>
        <p:nvSpPr>
          <p:cNvPr id="2560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F7AC6D-7C67-4D61-8C44-21BC5D9FC09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05350" y="200025"/>
            <a:ext cx="413385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4800600" cy="609600"/>
          </a:xfrm>
        </p:spPr>
        <p:txBody>
          <a:bodyPr/>
          <a:lstStyle/>
          <a:p>
            <a:pPr eaLnBrk="1" hangingPunct="1"/>
            <a:r>
              <a:rPr lang="en-US" sz="2800"/>
              <a:t>The Steady-Flow Process</a:t>
            </a:r>
            <a:endParaRPr lang="en-US" sz="2800" b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4267200" cy="5791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latin typeface="Arial" charset="0"/>
              </a:rPr>
              <a:t>The term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steady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implies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no change with time</a:t>
            </a:r>
            <a:r>
              <a:rPr lang="en-US" sz="1800">
                <a:latin typeface="Arial" charset="0"/>
              </a:rPr>
              <a:t>. The opposite of steady is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unsteady</a:t>
            </a:r>
            <a:r>
              <a:rPr lang="en-US" sz="1800" i="1">
                <a:latin typeface="Arial" charset="0"/>
              </a:rPr>
              <a:t>, </a:t>
            </a:r>
            <a:r>
              <a:rPr lang="en-US" sz="1800">
                <a:latin typeface="Arial" charset="0"/>
              </a:rPr>
              <a:t>or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transient</a:t>
            </a:r>
            <a:r>
              <a:rPr lang="en-US" sz="1800">
                <a:latin typeface="Arial" charset="0"/>
              </a:rPr>
              <a:t>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latin typeface="Arial" charset="0"/>
              </a:rPr>
              <a:t>A large number of engineering devices operate for long periods of time under the same conditions, and they are classified as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steady-flow devices</a:t>
            </a:r>
            <a:r>
              <a:rPr lang="en-US" sz="1800">
                <a:latin typeface="Arial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Steady-flow process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A process during which a fluid flows through a control volume steadily.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>
                <a:latin typeface="Arial" charset="0"/>
              </a:rPr>
              <a:t>Steady-flow conditions can be closely approximated by devices that are intended for continuous operation such as </a:t>
            </a:r>
            <a:r>
              <a:rPr lang="en-US" sz="1800">
                <a:solidFill>
                  <a:srgbClr val="0000FF"/>
                </a:solidFill>
                <a:latin typeface="Arial" charset="0"/>
              </a:rPr>
              <a:t>turbines, pumps, boilers, condensers, and heat exchangers or power plants or refrigeration systems.</a:t>
            </a:r>
          </a:p>
        </p:txBody>
      </p:sp>
      <p:sp>
        <p:nvSpPr>
          <p:cNvPr id="2662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7AE14A-4475-4C2A-9826-494774CF18E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236538"/>
            <a:ext cx="3905250" cy="646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0FB98E-792B-475A-BCE5-E1CD7B77AFE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1343025"/>
            <a:ext cx="47529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8438"/>
            <a:ext cx="6248400" cy="563562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ENERGY TRANSFER BY HEAT</a:t>
            </a:r>
            <a:endParaRPr lang="en-US" sz="3200" b="0" dirty="0">
              <a:solidFill>
                <a:srgbClr val="C00000"/>
              </a:solidFill>
            </a:endParaRPr>
          </a:p>
        </p:txBody>
      </p:sp>
      <p:sp>
        <p:nvSpPr>
          <p:cNvPr id="1536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3E502F-9809-49E6-8D40-032E0BAB4CE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5364" name="Rectangle 8"/>
          <p:cNvSpPr>
            <a:spLocks noChangeArrowheads="1"/>
          </p:cNvSpPr>
          <p:nvPr/>
        </p:nvSpPr>
        <p:spPr bwMode="auto">
          <a:xfrm>
            <a:off x="457200" y="822325"/>
            <a:ext cx="3886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  <a:buClr>
                <a:srgbClr val="FF0000"/>
              </a:buClr>
            </a:pPr>
            <a:r>
              <a:rPr lang="en-US" sz="2000" b="1">
                <a:solidFill>
                  <a:srgbClr val="CC00CC"/>
                </a:solidFill>
              </a:rPr>
              <a:t>Heat</a:t>
            </a:r>
            <a:r>
              <a:rPr lang="en-US" sz="2000">
                <a:solidFill>
                  <a:srgbClr val="CC00CC"/>
                </a:solidFill>
              </a:rPr>
              <a:t>:</a:t>
            </a:r>
            <a:r>
              <a:rPr lang="en-US" sz="2000" b="1"/>
              <a:t> </a:t>
            </a:r>
            <a:r>
              <a:rPr lang="en-US" sz="2000"/>
              <a:t>The form of energy that is transferred between two systems (or a system and its surroundings) by virtue of a temperature difference.</a:t>
            </a:r>
          </a:p>
        </p:txBody>
      </p:sp>
      <p:pic>
        <p:nvPicPr>
          <p:cNvPr id="1536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590800"/>
            <a:ext cx="34671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48175" y="1476375"/>
            <a:ext cx="4162425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87DC4D-DE7C-4A15-9674-F34C82E86FFF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6387" name="Group 26"/>
          <p:cNvGrpSpPr>
            <a:grpSpLocks/>
          </p:cNvGrpSpPr>
          <p:nvPr/>
        </p:nvGrpSpPr>
        <p:grpSpPr bwMode="auto">
          <a:xfrm>
            <a:off x="228600" y="228600"/>
            <a:ext cx="5562600" cy="2595563"/>
            <a:chOff x="144" y="96"/>
            <a:chExt cx="3504" cy="1635"/>
          </a:xfrm>
        </p:grpSpPr>
        <p:pic>
          <p:nvPicPr>
            <p:cNvPr id="16391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" y="96"/>
              <a:ext cx="1551" cy="4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2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0" y="1152"/>
              <a:ext cx="1722" cy="5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3" name="Picture 1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44" y="704"/>
              <a:ext cx="1567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94" name="Text Box 17"/>
            <p:cNvSpPr txBox="1">
              <a:spLocks noChangeArrowheads="1"/>
            </p:cNvSpPr>
            <p:nvPr/>
          </p:nvSpPr>
          <p:spPr bwMode="auto">
            <a:xfrm>
              <a:off x="1680" y="124"/>
              <a:ext cx="110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Heat transfer per unit mass</a:t>
              </a:r>
            </a:p>
          </p:txBody>
        </p:sp>
        <p:sp>
          <p:nvSpPr>
            <p:cNvPr id="16395" name="Text Box 18"/>
            <p:cNvSpPr txBox="1">
              <a:spLocks noChangeArrowheads="1"/>
            </p:cNvSpPr>
            <p:nvPr/>
          </p:nvSpPr>
          <p:spPr bwMode="auto">
            <a:xfrm>
              <a:off x="1872" y="1151"/>
              <a:ext cx="17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Amount of heat transfer when heat transfer rate changes with time</a:t>
              </a:r>
            </a:p>
          </p:txBody>
        </p:sp>
        <p:sp>
          <p:nvSpPr>
            <p:cNvPr id="16396" name="Text Box 19"/>
            <p:cNvSpPr txBox="1">
              <a:spLocks noChangeArrowheads="1"/>
            </p:cNvSpPr>
            <p:nvPr/>
          </p:nvSpPr>
          <p:spPr bwMode="auto">
            <a:xfrm>
              <a:off x="1728" y="528"/>
              <a:ext cx="1680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Amount of heat transfer when heat transfer rate is constant</a:t>
              </a:r>
            </a:p>
          </p:txBody>
        </p:sp>
      </p:grpSp>
      <p:pic>
        <p:nvPicPr>
          <p:cNvPr id="16388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2895600"/>
            <a:ext cx="34290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1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91225" y="3429000"/>
            <a:ext cx="300037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1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76900" y="28575"/>
            <a:ext cx="331470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BE405-DC6A-449A-81FE-0C95FBD528A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838200" y="390525"/>
            <a:ext cx="2003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533400" y="1038225"/>
            <a:ext cx="77724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Explain the basic concepts of thermodynamics such as system, process, and cycle.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Define the concept of heat and the terminology associated with energy transfer by heat.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Discuss the three mechanisms of heat transfer: conduction, convection, and radiation.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Define the concept of work, including electrical work and several forms of mechanical work.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Introduce the first law of thermodynamics, energy balances, and mechanisms of energy transfer to or from a system. 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00"/>
              </a:buClr>
              <a:buFontTx/>
              <a:buChar char="•"/>
            </a:pPr>
            <a:r>
              <a:rPr lang="en-US" sz="2000" dirty="0"/>
              <a:t>Determine that a fluid flowing across a control surface of a control volume carries energy across the control surface in addition to any energy transfer across the control surface that may be in the form of heat and/or work.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5791200" cy="563563"/>
          </a:xfrm>
        </p:spPr>
        <p:txBody>
          <a:bodyPr/>
          <a:lstStyle/>
          <a:p>
            <a:pPr eaLnBrk="1" hangingPunct="1"/>
            <a:r>
              <a:rPr lang="en-US" sz="3000"/>
              <a:t>Historical Background on Heat</a:t>
            </a:r>
            <a:endParaRPr lang="en-US" sz="3000" b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4572000" cy="59436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Kinetic theory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Treats molecules as tiny balls that are in motion and thus possess kinetic energy.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Heat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The energy associated with the random motion of atoms and molecules.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en-US" sz="2000" b="1">
                <a:solidFill>
                  <a:srgbClr val="0066FF"/>
                </a:solidFill>
                <a:latin typeface="Arial" charset="0"/>
              </a:rPr>
              <a:t>Heat transfer mechanisms:</a:t>
            </a:r>
            <a:r>
              <a:rPr lang="en-US" sz="2000">
                <a:solidFill>
                  <a:srgbClr val="0066FF"/>
                </a:solidFill>
                <a:latin typeface="Arial" charset="0"/>
              </a:rPr>
              <a:t>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Conduction: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The transfer of energy from the more energetic particles of a substance to the adjacent less energetic ones as a result of interaction between particles.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Convection: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The transfer of energy between a solid surface and the adjacent fluid that is in motion, and it involves the combined effects of conduction and fluid motion.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Radiation: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The transfer of energy due to the emission of electromagnetic waves (or photons).</a:t>
            </a:r>
          </a:p>
        </p:txBody>
      </p:sp>
      <p:sp>
        <p:nvSpPr>
          <p:cNvPr id="1741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FE3412-2646-4DDF-873C-4AAFEF423C0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741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76800" y="933450"/>
            <a:ext cx="38862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525963"/>
          </a:xfrm>
        </p:spPr>
        <p:txBody>
          <a:bodyPr/>
          <a:lstStyle/>
          <a:p>
            <a:r>
              <a:rPr lang="en-US" dirty="0"/>
              <a:t>There are 3 modes of heat transfer: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Convection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Radiation</a:t>
            </a:r>
          </a:p>
          <a:p>
            <a:r>
              <a:rPr lang="en-US" dirty="0"/>
              <a:t>All modes require temperature difference between source and sink</a:t>
            </a:r>
          </a:p>
          <a:p>
            <a:r>
              <a:rPr lang="en-US" dirty="0"/>
              <a:t>Heat transfers from high temperature to low temperature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326E82-8535-43CD-A824-D02D49DFA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8438"/>
            <a:ext cx="6248400" cy="56356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3200" kern="0" dirty="0">
                <a:solidFill>
                  <a:srgbClr val="C00000"/>
                </a:solidFill>
              </a:rPr>
              <a:t>Mechanisms of Heat Transfer</a:t>
            </a:r>
          </a:p>
        </p:txBody>
      </p:sp>
    </p:spTree>
    <p:extLst>
      <p:ext uri="{BB962C8B-B14F-4D97-AF65-F5344CB8AC3E}">
        <p14:creationId xmlns:p14="http://schemas.microsoft.com/office/powerpoint/2010/main" val="1092853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of more energetic particles to less energetic particles</a:t>
            </a:r>
          </a:p>
          <a:p>
            <a:r>
              <a:rPr lang="en-US" dirty="0"/>
              <a:t>Occurs in solids, liquids, and gasses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Liquids and gasses: collision of molecules during random motion (Brownian motion)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Solids: combination of crystal lattice vibrations and energy transport by free electrons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4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2400" y="685800"/>
                <a:ext cx="3390900" cy="101752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𝑐𝑜𝑛𝑑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685800"/>
                <a:ext cx="3390900" cy="10175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19800" y="4572000"/>
                <a:ext cx="2667000" cy="79361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𝑐𝑜𝑛𝑑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572000"/>
                <a:ext cx="2667000" cy="793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3840163"/>
          </a:xfrm>
        </p:spPr>
        <p:txBody>
          <a:bodyPr/>
          <a:lstStyle/>
          <a:p>
            <a:r>
              <a:rPr lang="en-US" sz="2800" dirty="0"/>
              <a:t>Heat of conduction is proportional to temperature difference (</a:t>
            </a:r>
            <a:r>
              <a:rPr lang="en-US" sz="2800" i="1" dirty="0">
                <a:latin typeface="Symbol" panose="05050102010706020507" pitchFamily="18" charset="2"/>
              </a:rPr>
              <a:t>D</a:t>
            </a:r>
            <a:r>
              <a:rPr lang="en-US" sz="2800" i="1" dirty="0"/>
              <a:t>T</a:t>
            </a:r>
            <a:r>
              <a:rPr lang="en-US" sz="2800" dirty="0"/>
              <a:t>) and area normal to heat transfer</a:t>
            </a:r>
          </a:p>
          <a:p>
            <a:r>
              <a:rPr lang="en-US" sz="2800" dirty="0"/>
              <a:t>Thermal conductivity, </a:t>
            </a:r>
            <a:r>
              <a:rPr lang="en-US" sz="2800" i="1" dirty="0" err="1"/>
              <a:t>k</a:t>
            </a:r>
            <a:r>
              <a:rPr lang="en-US" sz="2800" i="1" baseline="-25000" dirty="0" err="1"/>
              <a:t>t</a:t>
            </a:r>
            <a:r>
              <a:rPr lang="en-US" sz="2800" dirty="0"/>
              <a:t>: proportionality constant measures material’s ability to conduct heat</a:t>
            </a:r>
          </a:p>
          <a:p>
            <a:r>
              <a:rPr lang="en-US" sz="2800" dirty="0"/>
              <a:t>Conductors (e.g. most metals) have high </a:t>
            </a:r>
            <a:r>
              <a:rPr lang="en-US" sz="2800" i="1" dirty="0"/>
              <a:t>k</a:t>
            </a:r>
            <a:r>
              <a:rPr lang="en-US" sz="2800" i="1" baseline="-25000" dirty="0"/>
              <a:t>t</a:t>
            </a:r>
          </a:p>
          <a:p>
            <a:r>
              <a:rPr lang="en-US" sz="2800" dirty="0"/>
              <a:t>Insulators (e.g. wood, styrofoam) have low </a:t>
            </a:r>
            <a:r>
              <a:rPr lang="en-US" sz="2800" i="1" dirty="0"/>
              <a:t>k</a:t>
            </a:r>
            <a:r>
              <a:rPr lang="en-US" sz="2800" i="1" baseline="-25000" dirty="0"/>
              <a:t>t</a:t>
            </a:r>
          </a:p>
          <a:p>
            <a:r>
              <a:rPr lang="en-US" sz="2800" dirty="0"/>
              <a:t>Fourier’s law of heat conduction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Negative sign is used due to negative temperature gradient</a:t>
            </a:r>
          </a:p>
        </p:txBody>
      </p:sp>
    </p:spTree>
    <p:extLst>
      <p:ext uri="{BB962C8B-B14F-4D97-AF65-F5344CB8AC3E}">
        <p14:creationId xmlns:p14="http://schemas.microsoft.com/office/powerpoint/2010/main" val="4175906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2050" name="Picture 2" descr="C:\Users\Faculty\Desktop\ENGR 222 - thermo\images\02_labeled_images\cen98179_02_69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6"/>
          <a:stretch/>
        </p:blipFill>
        <p:spPr bwMode="auto">
          <a:xfrm>
            <a:off x="3200400" y="862885"/>
            <a:ext cx="4953000" cy="581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3777848"/>
                <a:ext cx="3390900" cy="101752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𝑐𝑜𝑛𝑑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𝐴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3200" b="0" i="0" smtClean="0">
                              <a:latin typeface="Cambria Math"/>
                            </a:rPr>
                            <m:t>Δ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777848"/>
                <a:ext cx="33909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801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66700" y="427037"/>
                <a:ext cx="8724900" cy="3611563"/>
              </a:xfrm>
            </p:spPr>
            <p:txBody>
              <a:bodyPr anchor="t"/>
              <a:lstStyle/>
              <a:p>
                <a:pPr algn="l"/>
                <a:r>
                  <a:rPr lang="en-US" sz="3600" b="1" dirty="0">
                    <a:solidFill>
                      <a:srgbClr val="FF0000"/>
                    </a:solidFill>
                  </a:rPr>
                  <a:t>Example</a:t>
                </a:r>
                <a:br>
                  <a:rPr lang="en-US" dirty="0"/>
                </a:br>
                <a:r>
                  <a:rPr lang="en-US" sz="2000" b="0" dirty="0">
                    <a:solidFill>
                      <a:schemeClr val="tx1"/>
                    </a:solidFill>
                  </a:rPr>
                  <a:t>The temperature distribution across a wall 1 m thick at a certain instant of time is given as</a:t>
                </a:r>
                <a:br>
                  <a:rPr lang="en-US" sz="2000" b="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sz="2000" b="0" dirty="0">
                    <a:solidFill>
                      <a:schemeClr val="tx1"/>
                    </a:solidFill>
                  </a:rPr>
                </a:br>
                <a:r>
                  <a:rPr lang="en-US" sz="2000" b="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is in degrees Celsius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is in meters, while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are listed below. The wall has an area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 and a thermal conductivity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40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𝑚𝐾</m:t>
                        </m:r>
                      </m:den>
                    </m:f>
                  </m:oMath>
                </a14:m>
                <a:r>
                  <a:rPr lang="en-US" sz="2000" b="0" dirty="0">
                    <a:solidFill>
                      <a:schemeClr val="tx1"/>
                    </a:solidFill>
                  </a:rPr>
                  <a:t>. Determine the rate of heat transfer entering the wall and leaving the wall. Is the wall gaining or losing energy?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66700" y="427037"/>
                <a:ext cx="8724900" cy="3611563"/>
              </a:xfrm>
              <a:blipFill>
                <a:blip r:embed="rId2"/>
                <a:stretch>
                  <a:fillRect l="-2166" t="-2530" r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5110A-8511-45F9-925E-80B4B4E2133E}"/>
              </a:ext>
            </a:extLst>
          </p:cNvPr>
          <p:cNvSpPr txBox="1"/>
          <p:nvPr/>
        </p:nvSpPr>
        <p:spPr>
          <a:xfrm>
            <a:off x="3921823" y="5257800"/>
            <a:ext cx="130035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hlinkClick r:id="rId3"/>
              </a:rPr>
              <a:t>Solution 2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D50450-7BD0-4BCE-98D4-4A05ACACC9AB}"/>
                  </a:ext>
                </a:extLst>
              </p:cNvPr>
              <p:cNvSpPr txBox="1"/>
              <p:nvPr/>
            </p:nvSpPr>
            <p:spPr>
              <a:xfrm>
                <a:off x="2454752" y="3900101"/>
                <a:ext cx="1092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=900℃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D50450-7BD0-4BCE-98D4-4A05ACACC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752" y="3900101"/>
                <a:ext cx="1092479" cy="276999"/>
              </a:xfrm>
              <a:prstGeom prst="rect">
                <a:avLst/>
              </a:prstGeom>
              <a:blipFill>
                <a:blip r:embed="rId4"/>
                <a:stretch>
                  <a:fillRect l="-2235" r="-446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62B92-C30B-4399-AAA0-44D50050DEC7}"/>
                  </a:ext>
                </a:extLst>
              </p:cNvPr>
              <p:cNvSpPr txBox="1"/>
              <p:nvPr/>
            </p:nvSpPr>
            <p:spPr>
              <a:xfrm>
                <a:off x="3908998" y="3779298"/>
                <a:ext cx="130349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=−300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62B92-C30B-4399-AAA0-44D50050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998" y="3779298"/>
                <a:ext cx="1303497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F61CAE-C15C-4998-8677-2C6855487CA7}"/>
                  </a:ext>
                </a:extLst>
              </p:cNvPr>
              <p:cNvSpPr txBox="1"/>
              <p:nvPr/>
            </p:nvSpPr>
            <p:spPr>
              <a:xfrm>
                <a:off x="5574262" y="3778401"/>
                <a:ext cx="1251946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F61CAE-C15C-4998-8677-2C6855487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262" y="3778401"/>
                <a:ext cx="1251946" cy="5203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689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Convection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Transfer of energy to/from a solid surface from/to an adjacent moving fluid (liquid or gas)</a:t>
            </a:r>
          </a:p>
          <a:p>
            <a:r>
              <a:rPr lang="en-US" sz="2400" dirty="0"/>
              <a:t>Combination of conduction and fluid motion</a:t>
            </a:r>
          </a:p>
          <a:p>
            <a:r>
              <a:rPr lang="en-US" sz="2400" dirty="0"/>
              <a:t>Faster fluid motion results in more heat transfer</a:t>
            </a:r>
          </a:p>
          <a:p>
            <a:r>
              <a:rPr lang="en-US" sz="2400" dirty="0"/>
              <a:t>If fluid is motionless then pure conduction occurs</a:t>
            </a:r>
          </a:p>
          <a:p>
            <a:r>
              <a:rPr lang="en-US" sz="2400" dirty="0"/>
              <a:t>Forced convection: fluid is </a:t>
            </a:r>
            <a:r>
              <a:rPr lang="en-US" sz="2400" i="1" dirty="0"/>
              <a:t>forced</a:t>
            </a:r>
            <a:r>
              <a:rPr lang="en-US" sz="2400" dirty="0"/>
              <a:t> over surface by external means (fan, pump, wind, etc.)</a:t>
            </a:r>
          </a:p>
          <a:p>
            <a:r>
              <a:rPr lang="en-US" sz="2400" dirty="0"/>
              <a:t>Free (or natural) convection: fluid motion is caused by buoyancy force due to changes in density (e.g. warmer air rises because it is less dense)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669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Convection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400" dirty="0"/>
              <a:t>Heat transfer in processes that involve phase changes in fluids are consider to be convection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Movement of vapor bubbles through a liquid (evaporation)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Falling of liquid droplets (condensation)</a:t>
            </a:r>
          </a:p>
          <a:p>
            <a:r>
              <a:rPr lang="en-US" sz="2400" dirty="0"/>
              <a:t>Newton’s Law of Cooling</a:t>
            </a:r>
          </a:p>
          <a:p>
            <a:r>
              <a:rPr lang="en-US" sz="2400" dirty="0"/>
              <a:t>Convective heat transfer coefficient, </a:t>
            </a:r>
            <a:r>
              <a:rPr lang="en-US" sz="2400" i="1" dirty="0"/>
              <a:t>h</a:t>
            </a:r>
            <a:r>
              <a:rPr lang="en-US" sz="2400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not a property of the fluid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Determined experimentally; affected by surface geometry, fluid properties, fluid velocity</a:t>
            </a:r>
          </a:p>
          <a:p>
            <a:r>
              <a:rPr lang="en-US" sz="2400" i="1" dirty="0" err="1"/>
              <a:t>T</a:t>
            </a:r>
            <a:r>
              <a:rPr lang="en-US" sz="2400" i="1" baseline="-25000" dirty="0" err="1"/>
              <a:t>s</a:t>
            </a:r>
            <a:r>
              <a:rPr lang="en-US" sz="2400" dirty="0"/>
              <a:t> – surface temperature;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dirty="0"/>
              <a:t> – bulk fluid temperature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Note: the temperature of fluid at the surface is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s</a:t>
            </a:r>
            <a:r>
              <a:rPr lang="en-US" sz="2000" dirty="0"/>
              <a:t> not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(continuum)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19600" y="2743200"/>
                <a:ext cx="2895600" cy="517706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𝑐𝑜𝑛𝑣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h𝐴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2743200"/>
                <a:ext cx="2895600" cy="5177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049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Convection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074" name="Picture 2" descr="C:\Users\Faculty\Desktop\ENGR 222 - thermo\images\02_labeled_images\cen98179_02_70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62"/>
          <a:stretch/>
        </p:blipFill>
        <p:spPr bwMode="auto">
          <a:xfrm>
            <a:off x="1066800" y="1206278"/>
            <a:ext cx="7086600" cy="5480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72754" y="609600"/>
                <a:ext cx="3447245" cy="588559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𝑐𝑜𝑛𝑣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/>
                        </a:rPr>
                        <m:t>h𝐴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754" y="609600"/>
                <a:ext cx="3447245" cy="58855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535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Radiation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839200" cy="4525963"/>
          </a:xfrm>
        </p:spPr>
        <p:txBody>
          <a:bodyPr/>
          <a:lstStyle/>
          <a:p>
            <a:r>
              <a:rPr lang="en-US" dirty="0"/>
              <a:t>Energy is emitted by matter in the form of electromagnetic waves (or photons) </a:t>
            </a:r>
          </a:p>
          <a:p>
            <a:r>
              <a:rPr lang="en-US" dirty="0"/>
              <a:t>Results from the change of electronic configurations of atoms or molecules</a:t>
            </a:r>
          </a:p>
          <a:p>
            <a:r>
              <a:rPr lang="en-US" dirty="0"/>
              <a:t>Does not require presence of medium between source and sink; can work in a vacuum</a:t>
            </a:r>
          </a:p>
          <a:p>
            <a:r>
              <a:rPr lang="en-US" dirty="0"/>
              <a:t>All bodies at a temperature above absolute zero emit thermal radiation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4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6553200" cy="60960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2800">
                <a:solidFill>
                  <a:srgbClr val="C00000"/>
                </a:solidFill>
              </a:rPr>
              <a:t>SYSTEMS AND CONTROL VOLUMES</a:t>
            </a:r>
            <a:endParaRPr lang="en-US" sz="2800" b="0">
              <a:solidFill>
                <a:srgbClr val="C0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534400" cy="3429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rgbClr val="CC00CC"/>
                </a:solidFill>
                <a:latin typeface="Arial" charset="0"/>
              </a:rPr>
              <a:t>System</a:t>
            </a:r>
            <a:r>
              <a:rPr lang="en-US" sz="20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2000">
                <a:latin typeface="Arial" charset="0"/>
              </a:rPr>
              <a:t> A quantity of matter or a region in space chosen for study.</a:t>
            </a:r>
            <a:r>
              <a:rPr lang="en-US" sz="2000" i="1">
                <a:latin typeface="Arial" charset="0"/>
              </a:rPr>
              <a:t> 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rgbClr val="CC00CC"/>
                </a:solidFill>
                <a:latin typeface="Arial" charset="0"/>
              </a:rPr>
              <a:t>Surroundings</a:t>
            </a:r>
            <a:r>
              <a:rPr lang="en-US" sz="20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2000">
                <a:latin typeface="Arial" charset="0"/>
              </a:rPr>
              <a:t> The mass or region outside the system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rgbClr val="CC00CC"/>
                </a:solidFill>
                <a:latin typeface="Arial" charset="0"/>
              </a:rPr>
              <a:t>Boundary</a:t>
            </a:r>
            <a:r>
              <a:rPr lang="en-US" sz="20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2000">
                <a:latin typeface="Arial" charset="0"/>
              </a:rPr>
              <a:t> The real or imaginary surface that separates the system from its surroundings.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Arial" charset="0"/>
              </a:rPr>
              <a:t>The boundary of a system can be </a:t>
            </a:r>
            <a:r>
              <a:rPr lang="en-US" sz="2000" i="1">
                <a:solidFill>
                  <a:srgbClr val="0000FF"/>
                </a:solidFill>
                <a:latin typeface="Arial" charset="0"/>
              </a:rPr>
              <a:t>fixed</a:t>
            </a:r>
            <a:r>
              <a:rPr lang="en-US" sz="2000" i="1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or </a:t>
            </a:r>
            <a:r>
              <a:rPr lang="en-US" sz="2000" i="1">
                <a:solidFill>
                  <a:srgbClr val="0000FF"/>
                </a:solidFill>
                <a:latin typeface="Arial" charset="0"/>
              </a:rPr>
              <a:t>movable</a:t>
            </a:r>
            <a:r>
              <a:rPr lang="en-US" sz="2000" i="1">
                <a:latin typeface="Arial" charset="0"/>
              </a:rPr>
              <a:t>.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>
                <a:latin typeface="Arial" charset="0"/>
              </a:rPr>
              <a:t>Systems may be considered to be </a:t>
            </a:r>
            <a:r>
              <a:rPr lang="en-US" sz="2000" i="1">
                <a:solidFill>
                  <a:srgbClr val="0000FF"/>
                </a:solidFill>
                <a:latin typeface="Arial" charset="0"/>
              </a:rPr>
              <a:t>closed</a:t>
            </a:r>
            <a:r>
              <a:rPr lang="en-US" sz="2000" i="1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or </a:t>
            </a:r>
            <a:r>
              <a:rPr lang="en-US" sz="2000" i="1">
                <a:solidFill>
                  <a:srgbClr val="0000FF"/>
                </a:solidFill>
                <a:latin typeface="Arial" charset="0"/>
              </a:rPr>
              <a:t>open</a:t>
            </a:r>
            <a:r>
              <a:rPr lang="en-US" sz="2000" i="1">
                <a:latin typeface="Arial" charset="0"/>
              </a:rPr>
              <a:t>.</a:t>
            </a:r>
            <a:r>
              <a:rPr lang="en-US" sz="2000">
                <a:latin typeface="Arial" charset="0"/>
              </a:rPr>
              <a:t> </a:t>
            </a:r>
            <a:endParaRPr lang="tr-TR" sz="2000">
              <a:latin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b="1">
                <a:solidFill>
                  <a:srgbClr val="CC00CC"/>
                </a:solidFill>
                <a:latin typeface="Arial" charset="0"/>
              </a:rPr>
              <a:t>Closed system (Control mass):</a:t>
            </a:r>
            <a:r>
              <a:rPr lang="en-US" sz="2000">
                <a:latin typeface="Arial" charset="0"/>
              </a:rPr>
              <a:t> A fixed amount of mass, and no mass can cross its boundary</a:t>
            </a:r>
          </a:p>
        </p:txBody>
      </p:sp>
      <p:sp>
        <p:nvSpPr>
          <p:cNvPr id="1638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59160F-9578-4865-8336-02792DCDB7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79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60"/>
            <a:ext cx="8229600" cy="1143000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Radiation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327" y="1143000"/>
            <a:ext cx="8229600" cy="4525963"/>
          </a:xfrm>
        </p:spPr>
        <p:txBody>
          <a:bodyPr/>
          <a:lstStyle/>
          <a:p>
            <a:r>
              <a:rPr lang="en-US" sz="2800" dirty="0"/>
              <a:t>Maximum radiation from a surface: Stefan-</a:t>
            </a:r>
            <a:r>
              <a:rPr lang="en-US" sz="2800" dirty="0" err="1"/>
              <a:t>Boltzman’s</a:t>
            </a:r>
            <a:r>
              <a:rPr lang="en-US" sz="2800" dirty="0"/>
              <a:t> Law</a:t>
            </a:r>
          </a:p>
          <a:p>
            <a:r>
              <a:rPr lang="en-US" sz="2800" dirty="0"/>
              <a:t>Surface that emits maximum radiation is called a blackbody</a:t>
            </a:r>
          </a:p>
          <a:p>
            <a:r>
              <a:rPr lang="en-US" sz="2800" i="1" dirty="0"/>
              <a:t>Real </a:t>
            </a:r>
            <a:r>
              <a:rPr lang="en-US" sz="2800" dirty="0"/>
              <a:t>surfaces emit less than the maximum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Emissivity, </a:t>
            </a:r>
            <a:r>
              <a:rPr lang="en-US" sz="2800" i="1" dirty="0">
                <a:latin typeface="Symbol" panose="05050102010706020507" pitchFamily="18" charset="2"/>
              </a:rPr>
              <a:t>e </a:t>
            </a:r>
            <a:r>
              <a:rPr lang="en-US" sz="2800" dirty="0"/>
              <a:t>: material property between 0 and 1 (for blackbodies </a:t>
            </a:r>
            <a:r>
              <a:rPr lang="en-US" sz="2800" i="1" dirty="0">
                <a:latin typeface="Symbol" panose="05050102010706020507" pitchFamily="18" charset="2"/>
              </a:rPr>
              <a:t>e</a:t>
            </a:r>
            <a:r>
              <a:rPr lang="en-US" sz="2800" dirty="0"/>
              <a:t> = 1)</a:t>
            </a:r>
          </a:p>
          <a:p>
            <a:r>
              <a:rPr lang="en-US" sz="2800" dirty="0"/>
              <a:t>For a large surface surrounding a radiation source: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73658" y="1628451"/>
                <a:ext cx="3048000" cy="50039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𝑒𝑚𝑖𝑡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658" y="1628451"/>
                <a:ext cx="3048000" cy="5003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30669" y="3505200"/>
                <a:ext cx="3048000" cy="50039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𝑒𝑚𝑖𝑡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𝜀𝜎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69" y="3505200"/>
                <a:ext cx="3048000" cy="500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7127" y="215358"/>
                <a:ext cx="4166315" cy="806246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=5.67×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−8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127" y="215358"/>
                <a:ext cx="4166315" cy="806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14600" y="5769582"/>
                <a:ext cx="3680138" cy="47564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𝑟𝑎𝑑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𝜀𝜎</m:t>
                      </m:r>
                      <m:r>
                        <a:rPr lang="en-US" sz="24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𝑢𝑟𝑟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5769582"/>
                <a:ext cx="3680138" cy="475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475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Radiation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E7CAD-5F39-408B-A599-8DF20FE1C985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1026" name="Picture 2" descr="C:\Users\Faculty\Desktop\ENGR 222 - thermo\images\02_labeled_images\cen98179_02_74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31"/>
          <a:stretch/>
        </p:blipFill>
        <p:spPr bwMode="auto">
          <a:xfrm>
            <a:off x="1295400" y="1524000"/>
            <a:ext cx="6344080" cy="45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429000" y="685800"/>
                <a:ext cx="4572000" cy="539571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/>
                            </a:rPr>
                            <m:t>𝑟𝑎𝑑</m:t>
                          </m:r>
                        </m:sub>
                      </m:sSub>
                      <m:r>
                        <a:rPr lang="en-US" sz="2800" b="0" i="1" smtClean="0">
                          <a:latin typeface="Cambria Math"/>
                        </a:rPr>
                        <m:t>= 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𝜀𝜎</m:t>
                      </m:r>
                      <m:r>
                        <a:rPr lang="en-US" sz="2800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latin typeface="Cambria Math"/>
                                </a:rPr>
                                <m:t>𝑢𝑟𝑟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685800"/>
                <a:ext cx="4572000" cy="5395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025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477000" cy="639763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3200">
                <a:solidFill>
                  <a:srgbClr val="C00000"/>
                </a:solidFill>
              </a:rPr>
              <a:t>ENERGY TRANSFER BY WORK</a:t>
            </a:r>
            <a:endParaRPr lang="en-US" sz="3200" b="0">
              <a:solidFill>
                <a:srgbClr val="C00000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382000" cy="22098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Work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The energy transfer associated with a force acting through a distance.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0066FF"/>
                </a:solidFill>
                <a:latin typeface="Arial" charset="0"/>
              </a:rPr>
              <a:t>A rising piston, a rotating shaft</a:t>
            </a:r>
            <a:r>
              <a:rPr lang="en-US" sz="1800" b="1">
                <a:latin typeface="Arial" charset="0"/>
              </a:rPr>
              <a:t>,</a:t>
            </a:r>
            <a:r>
              <a:rPr lang="en-US" sz="1800" b="1">
                <a:solidFill>
                  <a:srgbClr val="33CC33"/>
                </a:solidFill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and</a:t>
            </a:r>
            <a:r>
              <a:rPr lang="en-US" sz="1800" b="1">
                <a:solidFill>
                  <a:srgbClr val="33CC33"/>
                </a:solidFill>
                <a:latin typeface="Arial" charset="0"/>
              </a:rPr>
              <a:t> </a:t>
            </a:r>
            <a:r>
              <a:rPr lang="en-US" sz="1800" b="1">
                <a:solidFill>
                  <a:srgbClr val="0066FF"/>
                </a:solidFill>
                <a:latin typeface="Arial" charset="0"/>
              </a:rPr>
              <a:t>an electric wire crossing the system boundaries</a:t>
            </a:r>
            <a:r>
              <a:rPr lang="en-US" sz="1800">
                <a:latin typeface="Arial" charset="0"/>
              </a:rPr>
              <a:t> are all associated with work interactions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Formal sign convention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 b="1">
                <a:latin typeface="Arial" charset="0"/>
              </a:rPr>
              <a:t> </a:t>
            </a:r>
            <a:r>
              <a:rPr lang="en-US" sz="1800" i="1">
                <a:latin typeface="Arial" charset="0"/>
              </a:rPr>
              <a:t>Heat transfer to a system and work done by a system are positive; heat transfer from a system and work done on a system are negative</a:t>
            </a:r>
            <a:r>
              <a:rPr lang="en-US" sz="1800">
                <a:latin typeface="Arial" charset="0"/>
              </a:rPr>
              <a:t>.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Alternative to sign convention is to use the subscripts </a:t>
            </a:r>
            <a:r>
              <a:rPr lang="en-US" sz="1800" b="1" i="1">
                <a:solidFill>
                  <a:srgbClr val="CC00CC"/>
                </a:solidFill>
                <a:latin typeface="Arial" charset="0"/>
              </a:rPr>
              <a:t>in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and </a:t>
            </a:r>
            <a:r>
              <a:rPr lang="en-US" sz="1800" b="1" i="1">
                <a:solidFill>
                  <a:srgbClr val="CC00CC"/>
                </a:solidFill>
                <a:latin typeface="Arial" charset="0"/>
              </a:rPr>
              <a:t>out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to indicate direction. </a:t>
            </a:r>
            <a:r>
              <a:rPr lang="en-US" sz="1800">
                <a:solidFill>
                  <a:srgbClr val="0066FF"/>
                </a:solidFill>
                <a:latin typeface="Arial" charset="0"/>
              </a:rPr>
              <a:t>This is the primary approach in this text.</a:t>
            </a:r>
          </a:p>
        </p:txBody>
      </p:sp>
      <p:sp>
        <p:nvSpPr>
          <p:cNvPr id="1843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10CE73-9D99-48D2-8C96-20A94CFD2B7D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3810000" y="3505200"/>
            <a:ext cx="1676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Work done per unit mass</a:t>
            </a:r>
          </a:p>
        </p:txBody>
      </p:sp>
      <p:pic>
        <p:nvPicPr>
          <p:cNvPr id="18438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305175"/>
            <a:ext cx="34766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91250" y="3019425"/>
            <a:ext cx="2800350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0775" y="4152900"/>
            <a:ext cx="2511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28600"/>
            <a:ext cx="4800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tr-TR" sz="2800" b="1">
                <a:solidFill>
                  <a:srgbClr val="0066FF"/>
                </a:solidFill>
                <a:latin typeface="Arial" charset="0"/>
              </a:rPr>
              <a:t>    </a:t>
            </a:r>
            <a:r>
              <a:rPr lang="en-US" sz="2800" b="1">
                <a:solidFill>
                  <a:srgbClr val="0066FF"/>
                </a:solidFill>
                <a:latin typeface="Arial" charset="0"/>
              </a:rPr>
              <a:t>Heat vs. Work</a:t>
            </a:r>
            <a:endParaRPr lang="en-US" sz="2800">
              <a:solidFill>
                <a:srgbClr val="0066FF"/>
              </a:solidFill>
              <a:latin typeface="Arial" charset="0"/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Both are recognized at the boundaries of a system as they cross the boundaries. That is, both heat and work are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boundary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phenomena.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Systems possess energy, but not heat or work.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Both are associated with a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process</a:t>
            </a:r>
            <a:r>
              <a:rPr lang="en-US" sz="1800" i="1">
                <a:latin typeface="Arial" charset="0"/>
              </a:rPr>
              <a:t>, </a:t>
            </a:r>
            <a:r>
              <a:rPr lang="en-US" sz="1800">
                <a:latin typeface="Arial" charset="0"/>
              </a:rPr>
              <a:t>not a state.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Unlike properties, heat or work has no meaning at a state.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1800">
                <a:latin typeface="Arial" charset="0"/>
              </a:rPr>
              <a:t>Both are </a:t>
            </a:r>
            <a:r>
              <a:rPr lang="en-US" sz="1800" i="1">
                <a:solidFill>
                  <a:srgbClr val="CC00CC"/>
                </a:solidFill>
                <a:latin typeface="Arial" charset="0"/>
              </a:rPr>
              <a:t>path functions</a:t>
            </a:r>
            <a:r>
              <a:rPr lang="en-US" sz="1800" i="1">
                <a:latin typeface="Arial" charset="0"/>
              </a:rPr>
              <a:t> </a:t>
            </a:r>
            <a:r>
              <a:rPr lang="en-US" sz="1800">
                <a:latin typeface="Arial" charset="0"/>
              </a:rPr>
              <a:t>(i.e., their magnitudes depend on the path followed during a process as well as the end states).</a:t>
            </a:r>
          </a:p>
        </p:txBody>
      </p:sp>
      <p:sp>
        <p:nvSpPr>
          <p:cNvPr id="1945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A0916F-9E72-4D9B-A274-642B9350B419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075" y="5613400"/>
            <a:ext cx="29559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5588000"/>
            <a:ext cx="3475038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381000" y="49530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Properties are point functions have exact differentials (</a:t>
            </a:r>
            <a:r>
              <a:rPr lang="en-US" i="1">
                <a:solidFill>
                  <a:srgbClr val="CC00CC"/>
                </a:solidFill>
                <a:latin typeface="Times New Roman" pitchFamily="18" charset="0"/>
              </a:rPr>
              <a:t>d </a:t>
            </a:r>
            <a:r>
              <a:rPr lang="en-US">
                <a:solidFill>
                  <a:srgbClr val="CC00CC"/>
                </a:solidFill>
              </a:rPr>
              <a:t>).</a:t>
            </a: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3581400" y="5561013"/>
            <a:ext cx="1752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>
                <a:solidFill>
                  <a:srgbClr val="CC00CC"/>
                </a:solidFill>
              </a:rPr>
              <a:t>Path functions have inexact differentials (</a:t>
            </a:r>
            <a:r>
              <a:rPr lang="en-US" i="1">
                <a:solidFill>
                  <a:srgbClr val="CC00CC"/>
                </a:solidFill>
                <a:sym typeface="Symbol" pitchFamily="18" charset="2"/>
              </a:rPr>
              <a:t> </a:t>
            </a:r>
            <a:r>
              <a:rPr lang="en-US">
                <a:solidFill>
                  <a:srgbClr val="CC00CC"/>
                </a:solidFill>
              </a:rPr>
              <a:t>)</a:t>
            </a:r>
          </a:p>
        </p:txBody>
      </p:sp>
      <p:pic>
        <p:nvPicPr>
          <p:cNvPr id="19464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2575" y="228600"/>
            <a:ext cx="3400425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sz="3200"/>
              <a:t>Electrical Work</a:t>
            </a:r>
          </a:p>
        </p:txBody>
      </p:sp>
      <p:sp>
        <p:nvSpPr>
          <p:cNvPr id="2048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1CF030-00AC-44E6-BF2D-4BD9F03F9F5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48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1203325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514600"/>
            <a:ext cx="2289175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6100" y="3911600"/>
            <a:ext cx="28829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338" y="5819775"/>
            <a:ext cx="2659062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8" name="Text Box 10"/>
          <p:cNvSpPr txBox="1">
            <a:spLocks noChangeArrowheads="1"/>
          </p:cNvSpPr>
          <p:nvPr/>
        </p:nvSpPr>
        <p:spPr bwMode="auto">
          <a:xfrm>
            <a:off x="457200" y="10668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Electrical work</a:t>
            </a:r>
          </a:p>
        </p:txBody>
      </p:sp>
      <p:sp>
        <p:nvSpPr>
          <p:cNvPr id="20489" name="Text Box 11"/>
          <p:cNvSpPr txBox="1">
            <a:spLocks noChangeArrowheads="1"/>
          </p:cNvSpPr>
          <p:nvPr/>
        </p:nvSpPr>
        <p:spPr bwMode="auto">
          <a:xfrm>
            <a:off x="457200" y="2133600"/>
            <a:ext cx="2057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Electrical power</a:t>
            </a:r>
          </a:p>
        </p:txBody>
      </p:sp>
      <p:sp>
        <p:nvSpPr>
          <p:cNvPr id="20490" name="Text Box 12"/>
          <p:cNvSpPr txBox="1">
            <a:spLocks noChangeArrowheads="1"/>
          </p:cNvSpPr>
          <p:nvPr/>
        </p:nvSpPr>
        <p:spPr bwMode="auto">
          <a:xfrm>
            <a:off x="457200" y="3200400"/>
            <a:ext cx="3505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When potential difference and current change with time</a:t>
            </a:r>
          </a:p>
        </p:txBody>
      </p:sp>
      <p:sp>
        <p:nvSpPr>
          <p:cNvPr id="20491" name="Text Box 13"/>
          <p:cNvSpPr txBox="1">
            <a:spLocks noChangeArrowheads="1"/>
          </p:cNvSpPr>
          <p:nvPr/>
        </p:nvSpPr>
        <p:spPr bwMode="auto">
          <a:xfrm>
            <a:off x="457200" y="5105400"/>
            <a:ext cx="3352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When potential difference and current remain constant</a:t>
            </a:r>
          </a:p>
        </p:txBody>
      </p:sp>
      <p:pic>
        <p:nvPicPr>
          <p:cNvPr id="20492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14800" y="1228725"/>
            <a:ext cx="46958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705600" cy="609600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3200">
                <a:solidFill>
                  <a:srgbClr val="C00000"/>
                </a:solidFill>
              </a:rPr>
              <a:t>MECHANICAL FORMS OF WORK</a:t>
            </a:r>
            <a:endParaRPr lang="en-US" sz="3200" b="0">
              <a:solidFill>
                <a:srgbClr val="C00000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077200" cy="137160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000">
                <a:latin typeface="Arial" charset="0"/>
              </a:rPr>
              <a:t>There are two requirements for a work interaction between a system and its surroundings to exist: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000">
                <a:latin typeface="Arial" charset="0"/>
              </a:rPr>
              <a:t>there must be a </a:t>
            </a:r>
            <a:r>
              <a:rPr lang="en-US" sz="2000" b="1" i="1">
                <a:solidFill>
                  <a:srgbClr val="CC00CC"/>
                </a:solidFill>
                <a:latin typeface="Arial" charset="0"/>
              </a:rPr>
              <a:t>force</a:t>
            </a:r>
            <a:r>
              <a:rPr lang="en-US" sz="2000" i="1">
                <a:latin typeface="Arial" charset="0"/>
              </a:rPr>
              <a:t> </a:t>
            </a:r>
            <a:r>
              <a:rPr lang="en-US" sz="2000">
                <a:latin typeface="Arial" charset="0"/>
              </a:rPr>
              <a:t>acting on the boundary. </a:t>
            </a:r>
          </a:p>
          <a:p>
            <a:pPr lvl="1"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sz="2000">
                <a:latin typeface="Arial" charset="0"/>
              </a:rPr>
              <a:t>the boundary must </a:t>
            </a:r>
            <a:r>
              <a:rPr lang="en-US" sz="2000" b="1" i="1">
                <a:solidFill>
                  <a:srgbClr val="CC00CC"/>
                </a:solidFill>
                <a:latin typeface="Arial" charset="0"/>
              </a:rPr>
              <a:t>move</a:t>
            </a:r>
            <a:r>
              <a:rPr lang="en-US" sz="2000" i="1">
                <a:latin typeface="Arial" charset="0"/>
              </a:rPr>
              <a:t>.</a:t>
            </a:r>
            <a:endParaRPr lang="en-US" sz="2000">
              <a:latin typeface="Arial" charset="0"/>
            </a:endParaRP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spcAft>
                <a:spcPct val="10000"/>
              </a:spcAft>
            </a:pPr>
            <a:endParaRPr lang="en-US" sz="2000">
              <a:latin typeface="Arial" charset="0"/>
            </a:endParaRPr>
          </a:p>
        </p:txBody>
      </p:sp>
      <p:sp>
        <p:nvSpPr>
          <p:cNvPr id="2150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F07C35-E2CA-4A80-9F7E-9ED0905316A7}" type="slidenum">
              <a:rPr lang="en-US" smtClean="0"/>
              <a:pPr/>
              <a:t>35</a:t>
            </a:fld>
            <a:endParaRPr lang="en-US"/>
          </a:p>
        </p:txBody>
      </p:sp>
      <p:grpSp>
        <p:nvGrpSpPr>
          <p:cNvPr id="21509" name="Group 13"/>
          <p:cNvGrpSpPr>
            <a:grpSpLocks/>
          </p:cNvGrpSpPr>
          <p:nvPr/>
        </p:nvGrpSpPr>
        <p:grpSpPr bwMode="auto">
          <a:xfrm>
            <a:off x="609600" y="2590800"/>
            <a:ext cx="2819400" cy="990600"/>
            <a:chOff x="48" y="1584"/>
            <a:chExt cx="1776" cy="624"/>
          </a:xfrm>
        </p:grpSpPr>
        <p:sp>
          <p:nvSpPr>
            <p:cNvPr id="21515" name="Rectangle 12"/>
            <p:cNvSpPr>
              <a:spLocks noChangeArrowheads="1"/>
            </p:cNvSpPr>
            <p:nvPr/>
          </p:nvSpPr>
          <p:spPr bwMode="auto">
            <a:xfrm>
              <a:off x="48" y="1584"/>
              <a:ext cx="177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pic>
          <p:nvPicPr>
            <p:cNvPr id="21516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8" y="1872"/>
              <a:ext cx="1365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7" name="Text Box 8"/>
            <p:cNvSpPr txBox="1">
              <a:spLocks noChangeArrowheads="1"/>
            </p:cNvSpPr>
            <p:nvPr/>
          </p:nvSpPr>
          <p:spPr bwMode="auto">
            <a:xfrm>
              <a:off x="96" y="1584"/>
              <a:ext cx="17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Work = Force </a:t>
              </a:r>
              <a:r>
                <a:rPr lang="en-US">
                  <a:sym typeface="Symbol" pitchFamily="18" charset="2"/>
                </a:rPr>
                <a:t> Distance</a:t>
              </a:r>
            </a:p>
          </p:txBody>
        </p:sp>
      </p:grp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533400" y="4114800"/>
            <a:ext cx="3048000" cy="1447800"/>
            <a:chOff x="1920" y="1584"/>
            <a:chExt cx="1920" cy="912"/>
          </a:xfrm>
        </p:grpSpPr>
        <p:sp>
          <p:nvSpPr>
            <p:cNvPr id="21512" name="Rectangle 14"/>
            <p:cNvSpPr>
              <a:spLocks noChangeArrowheads="1"/>
            </p:cNvSpPr>
            <p:nvPr/>
          </p:nvSpPr>
          <p:spPr bwMode="auto">
            <a:xfrm>
              <a:off x="1920" y="1584"/>
              <a:ext cx="1872" cy="9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pic>
          <p:nvPicPr>
            <p:cNvPr id="21513" name="Picture 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968" y="1880"/>
              <a:ext cx="1753" cy="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1920" y="1593"/>
              <a:ext cx="19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When force is not constant</a:t>
              </a:r>
              <a:endParaRPr lang="en-US">
                <a:sym typeface="Symbol" pitchFamily="18" charset="2"/>
              </a:endParaRPr>
            </a:p>
          </p:txBody>
        </p:sp>
      </p:grpSp>
      <p:pic>
        <p:nvPicPr>
          <p:cNvPr id="21511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4800" y="2590800"/>
            <a:ext cx="459105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1676400" cy="1066800"/>
          </a:xfrm>
        </p:spPr>
        <p:txBody>
          <a:bodyPr/>
          <a:lstStyle/>
          <a:p>
            <a:pPr eaLnBrk="1" hangingPunct="1"/>
            <a:r>
              <a:rPr lang="en-US" sz="3200"/>
              <a:t>Shaft Work</a:t>
            </a:r>
          </a:p>
        </p:txBody>
      </p:sp>
      <p:sp>
        <p:nvSpPr>
          <p:cNvPr id="2253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EE7FD7-88B4-4937-990D-26F8F65B533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2532" name="Rectangle 8"/>
          <p:cNvSpPr>
            <a:spLocks noChangeArrowheads="1"/>
          </p:cNvSpPr>
          <p:nvPr/>
        </p:nvSpPr>
        <p:spPr bwMode="auto">
          <a:xfrm>
            <a:off x="2819400" y="227013"/>
            <a:ext cx="27432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rgbClr val="0066FF"/>
                </a:solidFill>
              </a:rPr>
              <a:t>A force </a:t>
            </a:r>
            <a:r>
              <a:rPr lang="en-US" i="1">
                <a:solidFill>
                  <a:srgbClr val="0066FF"/>
                </a:solidFill>
              </a:rPr>
              <a:t>F </a:t>
            </a:r>
            <a:r>
              <a:rPr lang="en-US">
                <a:solidFill>
                  <a:srgbClr val="0066FF"/>
                </a:solidFill>
              </a:rPr>
              <a:t>acting through a moment arm </a:t>
            </a:r>
            <a:r>
              <a:rPr lang="en-US" i="1">
                <a:solidFill>
                  <a:srgbClr val="0066FF"/>
                </a:solidFill>
              </a:rPr>
              <a:t>r </a:t>
            </a:r>
            <a:r>
              <a:rPr lang="en-US">
                <a:solidFill>
                  <a:srgbClr val="0066FF"/>
                </a:solidFill>
              </a:rPr>
              <a:t>generates a torque T</a:t>
            </a: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2819400" y="1295400"/>
            <a:ext cx="419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rgbClr val="0066FF"/>
                </a:solidFill>
              </a:rPr>
              <a:t>This force acts through a distance </a:t>
            </a:r>
            <a:r>
              <a:rPr lang="en-US" i="1">
                <a:solidFill>
                  <a:srgbClr val="0066FF"/>
                </a:solidFill>
              </a:rPr>
              <a:t>s</a:t>
            </a:r>
            <a:endParaRPr lang="en-US">
              <a:solidFill>
                <a:srgbClr val="0066FF"/>
              </a:solidFill>
            </a:endParaRPr>
          </a:p>
        </p:txBody>
      </p:sp>
      <p:sp>
        <p:nvSpPr>
          <p:cNvPr id="22534" name="Rectangle 10"/>
          <p:cNvSpPr>
            <a:spLocks noChangeArrowheads="1"/>
          </p:cNvSpPr>
          <p:nvPr/>
        </p:nvSpPr>
        <p:spPr bwMode="auto">
          <a:xfrm>
            <a:off x="1295400" y="2711450"/>
            <a:ext cx="426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solidFill>
                  <a:srgbClr val="0066FF"/>
                </a:solidFill>
              </a:rPr>
              <a:t>The power transmitted through the shaft is the shaft work done per unit time</a:t>
            </a:r>
          </a:p>
        </p:txBody>
      </p:sp>
      <p:pic>
        <p:nvPicPr>
          <p:cNvPr id="22535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04800"/>
            <a:ext cx="2857500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6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3425" y="1295400"/>
            <a:ext cx="1450975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7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1855788"/>
            <a:ext cx="5400675" cy="7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1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7688" y="2819400"/>
            <a:ext cx="2906712" cy="38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9" name="Rectangle 17"/>
          <p:cNvSpPr>
            <a:spLocks noChangeArrowheads="1"/>
          </p:cNvSpPr>
          <p:nvPr/>
        </p:nvSpPr>
        <p:spPr bwMode="auto">
          <a:xfrm>
            <a:off x="2203450" y="1905000"/>
            <a:ext cx="8445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>
                <a:solidFill>
                  <a:srgbClr val="0066FF"/>
                </a:solidFill>
              </a:rPr>
              <a:t>Shaft work</a:t>
            </a:r>
          </a:p>
        </p:txBody>
      </p:sp>
      <p:pic>
        <p:nvPicPr>
          <p:cNvPr id="22540" name="Picture 1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81125" y="3400425"/>
            <a:ext cx="30384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1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981575" y="3409950"/>
            <a:ext cx="36290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3563"/>
          </a:xfrm>
        </p:spPr>
        <p:txBody>
          <a:bodyPr/>
          <a:lstStyle/>
          <a:p>
            <a:pPr algn="r" eaLnBrk="1" hangingPunct="1"/>
            <a:r>
              <a:rPr lang="en-US" sz="3200"/>
              <a:t>Spring Work</a:t>
            </a:r>
          </a:p>
        </p:txBody>
      </p:sp>
      <p:sp>
        <p:nvSpPr>
          <p:cNvPr id="2355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5C6A74-B255-4144-9B67-60CBCD7D7B8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3556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18700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209800"/>
            <a:ext cx="219075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65713" y="1066800"/>
            <a:ext cx="3697287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304800" y="152400"/>
            <a:ext cx="4572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When the length of the spring changes by</a:t>
            </a:r>
          </a:p>
          <a:p>
            <a:r>
              <a:rPr lang="en-US"/>
              <a:t>a differential amount </a:t>
            </a:r>
            <a:r>
              <a:rPr lang="en-US" i="1"/>
              <a:t>dx </a:t>
            </a:r>
            <a:r>
              <a:rPr lang="en-US"/>
              <a:t>under the influence of a force </a:t>
            </a:r>
            <a:r>
              <a:rPr lang="en-US" i="1"/>
              <a:t>F</a:t>
            </a:r>
            <a:r>
              <a:rPr lang="en-US"/>
              <a:t>, the work done is</a:t>
            </a:r>
          </a:p>
        </p:txBody>
      </p:sp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304800" y="1524000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For linear elastic springs, the displacement </a:t>
            </a:r>
            <a:r>
              <a:rPr lang="en-US" i="1"/>
              <a:t>x </a:t>
            </a:r>
            <a:r>
              <a:rPr lang="en-US"/>
              <a:t>is proportional to the force applied</a:t>
            </a:r>
          </a:p>
        </p:txBody>
      </p:sp>
      <p:sp>
        <p:nvSpPr>
          <p:cNvPr id="23561" name="Rectangle 11"/>
          <p:cNvSpPr>
            <a:spLocks noChangeArrowheads="1"/>
          </p:cNvSpPr>
          <p:nvPr/>
        </p:nvSpPr>
        <p:spPr bwMode="auto">
          <a:xfrm>
            <a:off x="2590800" y="22098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/>
              <a:t>k: </a:t>
            </a:r>
            <a:r>
              <a:rPr lang="en-US"/>
              <a:t>spring constant (kN/m)</a:t>
            </a:r>
          </a:p>
        </p:txBody>
      </p:sp>
      <p:sp>
        <p:nvSpPr>
          <p:cNvPr id="23562" name="Rectangle 12"/>
          <p:cNvSpPr>
            <a:spLocks noChangeArrowheads="1"/>
          </p:cNvSpPr>
          <p:nvPr/>
        </p:nvSpPr>
        <p:spPr bwMode="auto">
          <a:xfrm>
            <a:off x="4953000" y="685800"/>
            <a:ext cx="358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Substituting and integrating yield</a:t>
            </a:r>
          </a:p>
        </p:txBody>
      </p:sp>
      <p:sp>
        <p:nvSpPr>
          <p:cNvPr id="23563" name="Rectangle 13"/>
          <p:cNvSpPr>
            <a:spLocks noChangeArrowheads="1"/>
          </p:cNvSpPr>
          <p:nvPr/>
        </p:nvSpPr>
        <p:spPr bwMode="auto">
          <a:xfrm>
            <a:off x="5029200" y="1447800"/>
            <a:ext cx="3581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1">
                <a:solidFill>
                  <a:srgbClr val="CC00CC"/>
                </a:solidFill>
              </a:rPr>
              <a:t>x</a:t>
            </a:r>
            <a:r>
              <a:rPr lang="en-US" baseline="-25000">
                <a:solidFill>
                  <a:srgbClr val="CC00CC"/>
                </a:solidFill>
              </a:rPr>
              <a:t>1</a:t>
            </a:r>
            <a:r>
              <a:rPr lang="en-US">
                <a:solidFill>
                  <a:srgbClr val="CC00CC"/>
                </a:solidFill>
              </a:rPr>
              <a:t> and </a:t>
            </a:r>
            <a:r>
              <a:rPr lang="en-US" i="1">
                <a:solidFill>
                  <a:srgbClr val="CC00CC"/>
                </a:solidFill>
              </a:rPr>
              <a:t>x</a:t>
            </a:r>
            <a:r>
              <a:rPr lang="en-US" baseline="-25000">
                <a:solidFill>
                  <a:srgbClr val="CC00CC"/>
                </a:solidFill>
              </a:rPr>
              <a:t>2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the initial and the final displacements</a:t>
            </a:r>
          </a:p>
        </p:txBody>
      </p:sp>
      <p:pic>
        <p:nvPicPr>
          <p:cNvPr id="23564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667000"/>
            <a:ext cx="29686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5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0" y="2117725"/>
            <a:ext cx="3657600" cy="465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50838"/>
            <a:ext cx="8229600" cy="1325562"/>
          </a:xfrm>
        </p:spPr>
        <p:txBody>
          <a:bodyPr/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Example</a:t>
            </a:r>
            <a:br>
              <a:rPr lang="en-US" dirty="0"/>
            </a:br>
            <a:r>
              <a:rPr lang="en-US" sz="2400" b="0" dirty="0">
                <a:solidFill>
                  <a:schemeClr val="tx1"/>
                </a:solidFill>
              </a:rPr>
              <a:t>Determine the energy necessary to stretch a spring (with a spring constant of 200 lbf/in) 4 inches. Express your answer in Btu.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419350"/>
            <a:ext cx="8229600" cy="4762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Useful Information:</a:t>
            </a:r>
            <a:r>
              <a:rPr lang="en-US" sz="2000" dirty="0"/>
              <a:t>	1 Btu = 778.169 lbf · ft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8AAB76-866E-4BEA-B04D-7C2C88E9E80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41FE9-0BF5-47FF-8841-0ED094CB7A3C}"/>
              </a:ext>
            </a:extLst>
          </p:cNvPr>
          <p:cNvSpPr txBox="1"/>
          <p:nvPr/>
        </p:nvSpPr>
        <p:spPr>
          <a:xfrm>
            <a:off x="3921823" y="3300955"/>
            <a:ext cx="130035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hlinkClick r:id="rId2"/>
              </a:rPr>
              <a:t>Solution 3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69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47800"/>
            <a:ext cx="4419600" cy="381000"/>
          </a:xfrm>
        </p:spPr>
        <p:txBody>
          <a:bodyPr/>
          <a:lstStyle/>
          <a:p>
            <a:pPr eaLnBrk="1" hangingPunct="1"/>
            <a:r>
              <a:rPr lang="en-US" sz="2000"/>
              <a:t>Work Done on Elastic Solid Bars</a:t>
            </a:r>
            <a:endParaRPr lang="en-US" sz="2000" b="0"/>
          </a:p>
        </p:txBody>
      </p:sp>
      <p:sp>
        <p:nvSpPr>
          <p:cNvPr id="2457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D7746E-0774-4BE3-8D88-7EF42D0E1CDA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4580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905000"/>
            <a:ext cx="4930775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1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04800"/>
            <a:ext cx="3425825" cy="86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2" name="Rectangle 11"/>
          <p:cNvSpPr>
            <a:spLocks noChangeArrowheads="1"/>
          </p:cNvSpPr>
          <p:nvPr/>
        </p:nvSpPr>
        <p:spPr bwMode="auto">
          <a:xfrm>
            <a:off x="2286000" y="457200"/>
            <a:ext cx="3124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sz="2000" b="1">
                <a:solidFill>
                  <a:srgbClr val="FF0000"/>
                </a:solidFill>
              </a:rPr>
              <a:t>Work Associated with the Stretching of a Liquid Film</a:t>
            </a:r>
          </a:p>
        </p:txBody>
      </p:sp>
      <p:pic>
        <p:nvPicPr>
          <p:cNvPr id="24583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3375" y="2971800"/>
            <a:ext cx="3857625" cy="374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0" y="1295400"/>
            <a:ext cx="38481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E0976-2F45-41E1-B7FD-7D0B082CD75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81000"/>
            <a:ext cx="333375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200400"/>
            <a:ext cx="34671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81000"/>
            <a:ext cx="341947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8438"/>
            <a:ext cx="8077200" cy="411162"/>
          </a:xfrm>
        </p:spPr>
        <p:txBody>
          <a:bodyPr/>
          <a:lstStyle/>
          <a:p>
            <a:pPr eaLnBrk="1" hangingPunct="1"/>
            <a:r>
              <a:rPr lang="en-US" sz="2400"/>
              <a:t>Work Done to Raise or to Accelerate a Body</a:t>
            </a:r>
            <a:endParaRPr lang="en-US" sz="2400" b="0"/>
          </a:p>
        </p:txBody>
      </p:sp>
      <p:sp>
        <p:nvSpPr>
          <p:cNvPr id="2560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A1EABC-7365-4E4B-A212-0462CD19547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228600" y="2209800"/>
            <a:ext cx="5029200" cy="41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>
                <a:solidFill>
                  <a:srgbClr val="FF0000"/>
                </a:solidFill>
              </a:rPr>
              <a:t>Nonmechanical Forms of Work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381000" y="679450"/>
            <a:ext cx="6019800" cy="130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66"/>
              </a:buClr>
              <a:buFontTx/>
              <a:buAutoNum type="arabicPeriod"/>
            </a:pPr>
            <a:r>
              <a:rPr lang="en-US"/>
              <a:t>The work transfer needed to raise a body is equal to the change in the potential energy of the body. </a:t>
            </a:r>
          </a:p>
          <a:p>
            <a:pPr marL="342900" indent="-342900">
              <a:spcBef>
                <a:spcPct val="20000"/>
              </a:spcBef>
              <a:spcAft>
                <a:spcPct val="20000"/>
              </a:spcAft>
              <a:buClr>
                <a:srgbClr val="FF0066"/>
              </a:buClr>
              <a:buFontTx/>
              <a:buAutoNum type="arabicPeriod"/>
            </a:pPr>
            <a:r>
              <a:rPr lang="en-US"/>
              <a:t>The work transfer needed to accelerate a body is equal to the change in the kinetic energy of the body.</a:t>
            </a:r>
          </a:p>
        </p:txBody>
      </p:sp>
      <p:sp>
        <p:nvSpPr>
          <p:cNvPr id="25606" name="Rectangle 8"/>
          <p:cNvSpPr>
            <a:spLocks noChangeArrowheads="1"/>
          </p:cNvSpPr>
          <p:nvPr/>
        </p:nvSpPr>
        <p:spPr bwMode="auto">
          <a:xfrm>
            <a:off x="304800" y="2743200"/>
            <a:ext cx="4648200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b="1">
                <a:solidFill>
                  <a:srgbClr val="CC00CC"/>
                </a:solidFill>
              </a:rPr>
              <a:t>Electrical work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The generalized force is the </a:t>
            </a:r>
            <a:r>
              <a:rPr lang="en-US" i="1">
                <a:solidFill>
                  <a:srgbClr val="0066FF"/>
                </a:solidFill>
              </a:rPr>
              <a:t>voltage</a:t>
            </a:r>
            <a:r>
              <a:rPr lang="en-US" i="1"/>
              <a:t> </a:t>
            </a:r>
            <a:r>
              <a:rPr lang="en-US"/>
              <a:t>(the electrical potential) and the generalized displacement is the </a:t>
            </a:r>
            <a:r>
              <a:rPr lang="en-US" i="1">
                <a:solidFill>
                  <a:srgbClr val="0066FF"/>
                </a:solidFill>
              </a:rPr>
              <a:t>electrical</a:t>
            </a:r>
            <a:r>
              <a:rPr lang="en-US" i="1">
                <a:solidFill>
                  <a:srgbClr val="33CC33"/>
                </a:solidFill>
              </a:rPr>
              <a:t> </a:t>
            </a:r>
            <a:r>
              <a:rPr lang="en-US" i="1">
                <a:solidFill>
                  <a:srgbClr val="0066FF"/>
                </a:solidFill>
              </a:rPr>
              <a:t>charge</a:t>
            </a:r>
            <a:r>
              <a:rPr lang="en-US" i="1">
                <a:solidFill>
                  <a:srgbClr val="33CC33"/>
                </a:solidFill>
              </a:rPr>
              <a:t>.</a:t>
            </a:r>
            <a:r>
              <a:rPr lang="en-US">
                <a:solidFill>
                  <a:srgbClr val="33CC33"/>
                </a:solidFill>
              </a:rPr>
              <a:t> 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b="1">
                <a:solidFill>
                  <a:srgbClr val="CC00CC"/>
                </a:solidFill>
              </a:rPr>
              <a:t>Magnetic work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The generalized force is the </a:t>
            </a:r>
            <a:r>
              <a:rPr lang="en-US" i="1">
                <a:solidFill>
                  <a:srgbClr val="0066FF"/>
                </a:solidFill>
              </a:rPr>
              <a:t>magnetic field strength</a:t>
            </a:r>
            <a:r>
              <a:rPr lang="en-US" i="1"/>
              <a:t> </a:t>
            </a:r>
            <a:r>
              <a:rPr lang="en-US"/>
              <a:t>and the generalized displacement is the total </a:t>
            </a:r>
            <a:r>
              <a:rPr lang="en-US" i="1">
                <a:solidFill>
                  <a:srgbClr val="0066FF"/>
                </a:solidFill>
              </a:rPr>
              <a:t>magnetic dipole moment</a:t>
            </a:r>
            <a:r>
              <a:rPr lang="en-US" i="1"/>
              <a:t>. </a:t>
            </a:r>
          </a:p>
          <a:p>
            <a:pPr>
              <a:spcBef>
                <a:spcPct val="20000"/>
              </a:spcBef>
              <a:spcAft>
                <a:spcPct val="20000"/>
              </a:spcAft>
            </a:pPr>
            <a:r>
              <a:rPr lang="en-US" b="1">
                <a:solidFill>
                  <a:srgbClr val="CC00CC"/>
                </a:solidFill>
              </a:rPr>
              <a:t>Electrical polarization work</a:t>
            </a:r>
            <a:r>
              <a:rPr lang="en-US">
                <a:solidFill>
                  <a:srgbClr val="CC00CC"/>
                </a:solidFill>
              </a:rPr>
              <a:t>:</a:t>
            </a:r>
            <a:r>
              <a:rPr lang="en-US"/>
              <a:t> The generalized force is the </a:t>
            </a:r>
            <a:r>
              <a:rPr lang="en-US" i="1">
                <a:solidFill>
                  <a:srgbClr val="0066FF"/>
                </a:solidFill>
              </a:rPr>
              <a:t>electric field strength</a:t>
            </a:r>
            <a:r>
              <a:rPr lang="en-US" i="1"/>
              <a:t> </a:t>
            </a:r>
            <a:r>
              <a:rPr lang="en-US"/>
              <a:t>and the generalized displacement is the </a:t>
            </a:r>
            <a:r>
              <a:rPr lang="en-US" i="1">
                <a:solidFill>
                  <a:srgbClr val="0066FF"/>
                </a:solidFill>
              </a:rPr>
              <a:t>polarization of the medium</a:t>
            </a:r>
            <a:r>
              <a:rPr lang="en-US" i="1"/>
              <a:t>.</a:t>
            </a:r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5875" y="2057400"/>
            <a:ext cx="38195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563563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7848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latin typeface="Arial" charset="0"/>
              </a:rPr>
              <a:t>Systems and control volumes</a:t>
            </a: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latin typeface="Arial" charset="0"/>
              </a:rPr>
              <a:t>Processes and cycles</a:t>
            </a:r>
          </a:p>
          <a:p>
            <a:pPr lvl="1" eaLnBrk="1" hangingPunct="1"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en-US" sz="2000" dirty="0">
                <a:latin typeface="Arial" charset="0"/>
              </a:rPr>
              <a:t>The steady-flow process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Energy transfer by heat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Energy transfer by work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Mechanical forms of work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The first law of thermodynamics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Energy balance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Energy change of a system</a:t>
            </a:r>
          </a:p>
          <a:p>
            <a:pPr lvl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Mechanisms of energy transfer (heat, work, mass flow)</a:t>
            </a:r>
          </a:p>
          <a:p>
            <a:pPr>
              <a:lnSpc>
                <a:spcPct val="80000"/>
              </a:lnSpc>
              <a:spcBef>
                <a:spcPct val="15000"/>
              </a:spcBef>
              <a:spcAft>
                <a:spcPct val="15000"/>
              </a:spcAft>
            </a:pPr>
            <a:endParaRPr lang="en-US" sz="2000" dirty="0">
              <a:solidFill>
                <a:srgbClr val="CC00CC"/>
              </a:solidFill>
              <a:latin typeface="Arial" charset="0"/>
            </a:endParaRPr>
          </a:p>
        </p:txBody>
      </p:sp>
      <p:sp>
        <p:nvSpPr>
          <p:cNvPr id="5120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A4D160-B367-4DC2-BAFC-A61D9495AB6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048000" y="228600"/>
            <a:ext cx="5943600" cy="2667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Open system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 (</a:t>
            </a:r>
            <a:r>
              <a:rPr lang="en-US" sz="1800" b="1">
                <a:solidFill>
                  <a:srgbClr val="CC00CC"/>
                </a:solidFill>
                <a:latin typeface="Arial" charset="0"/>
              </a:rPr>
              <a:t>control volume)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A properly selected region in space. </a:t>
            </a:r>
          </a:p>
          <a:p>
            <a:pPr eaLnBrk="1" hangingPunct="1">
              <a:spcBef>
                <a:spcPct val="0"/>
              </a:spcBef>
              <a:spcAft>
                <a:spcPct val="15000"/>
              </a:spcAft>
            </a:pPr>
            <a:r>
              <a:rPr lang="en-US" sz="1800">
                <a:latin typeface="Arial" charset="0"/>
              </a:rPr>
              <a:t>It usually encloses a device that involves mass flow such as a compressor, turbine, or nozzle.</a:t>
            </a:r>
          </a:p>
          <a:p>
            <a:pPr eaLnBrk="1" hangingPunct="1">
              <a:spcBef>
                <a:spcPct val="0"/>
              </a:spcBef>
              <a:spcAft>
                <a:spcPct val="15000"/>
              </a:spcAft>
            </a:pPr>
            <a:r>
              <a:rPr lang="en-US" sz="1800">
                <a:latin typeface="Arial" charset="0"/>
              </a:rPr>
              <a:t>Both mass and energy can cross the boundary of a control volume.</a:t>
            </a:r>
          </a:p>
          <a:p>
            <a:pPr eaLnBrk="1" hangingPunct="1">
              <a:spcBef>
                <a:spcPct val="0"/>
              </a:spcBef>
              <a:spcAft>
                <a:spcPct val="15000"/>
              </a:spcAft>
            </a:pPr>
            <a:r>
              <a:rPr lang="en-US" sz="1800" b="1">
                <a:solidFill>
                  <a:srgbClr val="CC00CC"/>
                </a:solidFill>
                <a:latin typeface="Arial" charset="0"/>
              </a:rPr>
              <a:t>Control surface</a:t>
            </a:r>
            <a:r>
              <a:rPr lang="en-US" sz="1800">
                <a:solidFill>
                  <a:srgbClr val="CC00CC"/>
                </a:solidFill>
                <a:latin typeface="Arial" charset="0"/>
              </a:rPr>
              <a:t>:</a:t>
            </a:r>
            <a:r>
              <a:rPr lang="en-US" sz="1800">
                <a:latin typeface="Arial" charset="0"/>
              </a:rPr>
              <a:t> The boundaries of a control volume. It can be real or imaginary.</a:t>
            </a:r>
          </a:p>
        </p:txBody>
      </p:sp>
      <p:sp>
        <p:nvSpPr>
          <p:cNvPr id="1843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C00D19-04B6-41F3-92A8-FE81CF87983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8436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457200"/>
            <a:ext cx="2909888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21013" y="3276600"/>
            <a:ext cx="604678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9 Dikdörtgen"/>
          <p:cNvSpPr>
            <a:spLocks noChangeArrowheads="1"/>
          </p:cNvSpPr>
          <p:nvPr/>
        </p:nvSpPr>
        <p:spPr bwMode="auto">
          <a:xfrm>
            <a:off x="3048000" y="2895600"/>
            <a:ext cx="3657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</a:rPr>
              <a:t>A control volume can involve</a:t>
            </a:r>
            <a:r>
              <a:rPr lang="tr-TR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00FF"/>
                </a:solidFill>
              </a:rPr>
              <a:t>fixed, moving, real, and imaginary</a:t>
            </a:r>
            <a:r>
              <a:rPr lang="tr-TR">
                <a:solidFill>
                  <a:srgbClr val="0000FF"/>
                </a:solidFill>
              </a:rPr>
              <a:t> boundaries.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E567D5-1B91-4F00-8902-BD9CD250204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153400" cy="639762"/>
          </a:xfrm>
          <a:solidFill>
            <a:srgbClr val="92D050"/>
          </a:solidFill>
        </p:spPr>
        <p:txBody>
          <a:bodyPr/>
          <a:lstStyle/>
          <a:p>
            <a:pPr eaLnBrk="1" hangingPunct="1"/>
            <a:r>
              <a:rPr lang="en-US" sz="3200">
                <a:solidFill>
                  <a:srgbClr val="C00000"/>
                </a:solidFill>
              </a:rPr>
              <a:t>THE FIRST LAW OF THERMODYNAMICS</a:t>
            </a:r>
            <a:endParaRPr lang="en-US" sz="3200" b="0">
              <a:solidFill>
                <a:srgbClr val="C00000"/>
              </a:solidFill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229600" cy="19050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b="1" dirty="0">
                <a:solidFill>
                  <a:srgbClr val="CC00CC"/>
                </a:solidFill>
                <a:latin typeface="Arial" charset="0"/>
              </a:rPr>
              <a:t>The </a:t>
            </a:r>
            <a:r>
              <a:rPr lang="en-US" sz="2000" b="1" i="1" dirty="0">
                <a:solidFill>
                  <a:srgbClr val="CC00CC"/>
                </a:solidFill>
                <a:latin typeface="Arial" charset="0"/>
              </a:rPr>
              <a:t>first law of thermodynamics </a:t>
            </a:r>
            <a:r>
              <a:rPr lang="en-US" sz="2000" b="1" dirty="0">
                <a:solidFill>
                  <a:srgbClr val="CC00CC"/>
                </a:solidFill>
                <a:latin typeface="Arial" charset="0"/>
              </a:rPr>
              <a:t>(</a:t>
            </a:r>
            <a:r>
              <a:rPr lang="en-US" sz="2000" b="1" i="1" dirty="0">
                <a:solidFill>
                  <a:srgbClr val="CC00CC"/>
                </a:solidFill>
                <a:latin typeface="Arial" charset="0"/>
              </a:rPr>
              <a:t>the conservation of energy principle</a:t>
            </a:r>
            <a:r>
              <a:rPr lang="en-US" sz="2000" b="1" dirty="0">
                <a:solidFill>
                  <a:srgbClr val="CC00CC"/>
                </a:solidFill>
                <a:latin typeface="Arial" charset="0"/>
              </a:rPr>
              <a:t>)</a:t>
            </a:r>
            <a:r>
              <a:rPr lang="en-US" sz="2000" dirty="0">
                <a:latin typeface="Arial" charset="0"/>
              </a:rPr>
              <a:t> provides a sound basis for studying the relationships among the various forms of energy and energy interactions. 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sz="2000" dirty="0">
                <a:latin typeface="Arial" charset="0"/>
              </a:rPr>
              <a:t>The first law states that </a:t>
            </a:r>
            <a:r>
              <a:rPr lang="en-US" sz="2000" b="1" i="1" dirty="0">
                <a:solidFill>
                  <a:srgbClr val="0066FF"/>
                </a:solidFill>
                <a:latin typeface="Arial" charset="0"/>
              </a:rPr>
              <a:t>energy can be neither created nor destroyed during a process; it can only change</a:t>
            </a:r>
            <a:r>
              <a:rPr lang="tr-TR" sz="2000" b="1" i="1" dirty="0">
                <a:solidFill>
                  <a:srgbClr val="0066FF"/>
                </a:solidFill>
                <a:latin typeface="Arial" charset="0"/>
              </a:rPr>
              <a:t> </a:t>
            </a:r>
            <a:r>
              <a:rPr lang="en-US" sz="2000" b="1" i="1" dirty="0">
                <a:solidFill>
                  <a:srgbClr val="0066FF"/>
                </a:solidFill>
                <a:latin typeface="Arial" charset="0"/>
              </a:rPr>
              <a:t>forms</a:t>
            </a:r>
            <a:r>
              <a:rPr lang="en-US" sz="2000" i="1" dirty="0">
                <a:solidFill>
                  <a:srgbClr val="0066FF"/>
                </a:solidFill>
                <a:latin typeface="Arial" charset="0"/>
              </a:rPr>
              <a:t>.</a:t>
            </a:r>
          </a:p>
        </p:txBody>
      </p:sp>
      <p:pic>
        <p:nvPicPr>
          <p:cNvPr id="26629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76500" y="2724150"/>
            <a:ext cx="354330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86475" y="3419475"/>
            <a:ext cx="29051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9 Dikdörtgen"/>
          <p:cNvSpPr>
            <a:spLocks noChangeArrowheads="1"/>
          </p:cNvSpPr>
          <p:nvPr/>
        </p:nvSpPr>
        <p:spPr bwMode="auto">
          <a:xfrm>
            <a:off x="152400" y="2755900"/>
            <a:ext cx="22098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b="1">
                <a:solidFill>
                  <a:srgbClr val="CC00CC"/>
                </a:solidFill>
              </a:rPr>
              <a:t>The</a:t>
            </a:r>
            <a:r>
              <a:rPr lang="en-US" b="1" i="1">
                <a:solidFill>
                  <a:srgbClr val="CC00CC"/>
                </a:solidFill>
              </a:rPr>
              <a:t> First Law</a:t>
            </a:r>
            <a:r>
              <a:rPr lang="en-US" i="1">
                <a:solidFill>
                  <a:srgbClr val="CC00CC"/>
                </a:solidFill>
              </a:rPr>
              <a:t>:</a:t>
            </a:r>
            <a:r>
              <a:rPr lang="en-US" i="1"/>
              <a:t> </a:t>
            </a:r>
            <a:r>
              <a:rPr lang="en-US"/>
              <a:t>For all adiabatic processes between two specified states of a closed system, the net work done is the same regardless of the nature of the closed system and the details of the process.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625FD5-8FC6-4AF5-ACF1-932A3BDC8C1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7651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81550" y="1257300"/>
            <a:ext cx="41338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333500"/>
            <a:ext cx="4114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377B0D-313C-4B12-A095-A6E734E0B7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38250"/>
            <a:ext cx="40195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0" y="976313"/>
            <a:ext cx="390525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01F86D-0D01-4063-AC39-0C643A1951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4191000" cy="609600"/>
          </a:xfrm>
        </p:spPr>
        <p:txBody>
          <a:bodyPr/>
          <a:lstStyle/>
          <a:p>
            <a:pPr eaLnBrk="1" hangingPunct="1"/>
            <a:r>
              <a:rPr lang="en-US" sz="3200"/>
              <a:t>Energy Balance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514600"/>
            <a:ext cx="4114800" cy="36576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  <a:buFontTx/>
              <a:buNone/>
            </a:pPr>
            <a:r>
              <a:rPr lang="tr-TR" sz="2400">
                <a:solidFill>
                  <a:srgbClr val="0066FF"/>
                </a:solidFill>
                <a:latin typeface="Arial" charset="0"/>
              </a:rPr>
              <a:t>	</a:t>
            </a:r>
            <a:r>
              <a:rPr lang="en-US" sz="2400">
                <a:solidFill>
                  <a:srgbClr val="0066FF"/>
                </a:solidFill>
                <a:latin typeface="Arial" charset="0"/>
              </a:rPr>
              <a:t>The net change (increase or decrease) in the total energy of the system during a process is equal to the difference between the total energy entering and the total energy leaving the system during that process.</a:t>
            </a:r>
            <a:endParaRPr lang="en-US" sz="2400" b="1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9701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762000"/>
            <a:ext cx="74977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647825"/>
            <a:ext cx="410527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3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1676400"/>
            <a:ext cx="31813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ch" id="{4838842F-00B4-4406-A95E-0D6FFE1DD4C4}" vid="{207D4641-01C3-4EA7-BF0A-9A5437045ACA}"/>
    </a:ext>
  </a:ext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</Template>
  <TotalTime>2608</TotalTime>
  <Words>2309</Words>
  <Application>Microsoft Office PowerPoint</Application>
  <PresentationFormat>On-screen Show (4:3)</PresentationFormat>
  <Paragraphs>236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Cambria Math</vt:lpstr>
      <vt:lpstr>Symbol</vt:lpstr>
      <vt:lpstr>Times New Roman</vt:lpstr>
      <vt:lpstr>Wingdings</vt:lpstr>
      <vt:lpstr>Tech</vt:lpstr>
      <vt:lpstr>Topic 5 First Law of Thermodynamics</vt:lpstr>
      <vt:lpstr>PowerPoint Presentation</vt:lpstr>
      <vt:lpstr>SYSTEMS AND CONTROL VOLUMES</vt:lpstr>
      <vt:lpstr>PowerPoint Presentation</vt:lpstr>
      <vt:lpstr>PowerPoint Presentation</vt:lpstr>
      <vt:lpstr>THE FIRST LAW OF THERMODYNAMICS</vt:lpstr>
      <vt:lpstr>PowerPoint Presentation</vt:lpstr>
      <vt:lpstr>PowerPoint Presentation</vt:lpstr>
      <vt:lpstr>Energy Balance</vt:lpstr>
      <vt:lpstr>Example A heater running off 120 V and 5 A with an efficiency of 70% is used to heat a pool. The pool loses heat at a constant rate of 120 W. Over the course of the day, the sun provides 500 kJ of heat over a 6 hour period. Determine the rate of heating (or cooling) in the pool. What is the net energy gain (or lost) by the pool after the 6 hour sunny period?</vt:lpstr>
      <vt:lpstr>Energy Change of a System, Esystem</vt:lpstr>
      <vt:lpstr>Mechanisms of Energy Transfer, Ein and Eout</vt:lpstr>
      <vt:lpstr>PowerPoint Presentation</vt:lpstr>
      <vt:lpstr>PROCESSES AND CYCLES</vt:lpstr>
      <vt:lpstr>PowerPoint Presentation</vt:lpstr>
      <vt:lpstr>The Steady-Flow Process</vt:lpstr>
      <vt:lpstr>PowerPoint Presentation</vt:lpstr>
      <vt:lpstr>ENERGY TRANSFER BY HEAT</vt:lpstr>
      <vt:lpstr>PowerPoint Presentation</vt:lpstr>
      <vt:lpstr>Historical Background on Heat</vt:lpstr>
      <vt:lpstr>PowerPoint Presentation</vt:lpstr>
      <vt:lpstr>Conduction</vt:lpstr>
      <vt:lpstr>Conduction</vt:lpstr>
      <vt:lpstr>Conduction</vt:lpstr>
      <vt:lpstr>Example The temperature distribution across a wall 1 m thick at a certain instant of time is given as T(x)=a+bx+cx^2 where T is in degrees Celsius and x is in meters, while a, b, and c are listed below. The wall has an area of 10 m^2 and a thermal conductivity of 40 W/mK. Determine the rate of heat transfer entering the wall and leaving the wall. Is the wall gaining or losing energy?</vt:lpstr>
      <vt:lpstr>Convection</vt:lpstr>
      <vt:lpstr>Convection</vt:lpstr>
      <vt:lpstr>Convection</vt:lpstr>
      <vt:lpstr>Radiation</vt:lpstr>
      <vt:lpstr>Radiation</vt:lpstr>
      <vt:lpstr>Radiation</vt:lpstr>
      <vt:lpstr>ENERGY TRANSFER BY WORK</vt:lpstr>
      <vt:lpstr>PowerPoint Presentation</vt:lpstr>
      <vt:lpstr>Electrical Work</vt:lpstr>
      <vt:lpstr>MECHANICAL FORMS OF WORK</vt:lpstr>
      <vt:lpstr>Shaft Work</vt:lpstr>
      <vt:lpstr>Spring Work</vt:lpstr>
      <vt:lpstr>Example Determine the energy necessary to stretch a spring (with a spring constant of 200 lbf/in) 4 inches. Express your answer in Btu. </vt:lpstr>
      <vt:lpstr>Work Done on Elastic Solid Bars</vt:lpstr>
      <vt:lpstr>Work Done to Raise or to Accelerate a Body</vt:lpstr>
      <vt:lpstr>Summary</vt:lpstr>
    </vt:vector>
  </TitlesOfParts>
  <Company>DC-UOIT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ENGR 222 - 05.First Law of Thermodynamics</dc:title>
  <dc:creator>WinXP Tablet</dc:creator>
  <cp:lastModifiedBy>William Long</cp:lastModifiedBy>
  <cp:revision>322</cp:revision>
  <dcterms:created xsi:type="dcterms:W3CDTF">2007-03-22T19:44:56Z</dcterms:created>
  <dcterms:modified xsi:type="dcterms:W3CDTF">2023-12-10T23:54:02Z</dcterms:modified>
</cp:coreProperties>
</file>