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57" r:id="rId3"/>
    <p:sldId id="267" r:id="rId4"/>
    <p:sldId id="268" r:id="rId5"/>
    <p:sldId id="270" r:id="rId6"/>
    <p:sldId id="271" r:id="rId7"/>
    <p:sldId id="347" r:id="rId8"/>
    <p:sldId id="348" r:id="rId9"/>
    <p:sldId id="362" r:id="rId10"/>
    <p:sldId id="363" r:id="rId11"/>
    <p:sldId id="349" r:id="rId12"/>
    <p:sldId id="350" r:id="rId13"/>
    <p:sldId id="351" r:id="rId14"/>
    <p:sldId id="364" r:id="rId15"/>
    <p:sldId id="365" r:id="rId16"/>
    <p:sldId id="352" r:id="rId17"/>
    <p:sldId id="353" r:id="rId18"/>
    <p:sldId id="356" r:id="rId19"/>
    <p:sldId id="367" r:id="rId20"/>
    <p:sldId id="359" r:id="rId21"/>
    <p:sldId id="354" r:id="rId22"/>
    <p:sldId id="371" r:id="rId23"/>
    <p:sldId id="28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D60093"/>
    <a:srgbClr val="666633"/>
    <a:srgbClr val="0000FF"/>
    <a:srgbClr val="333300"/>
    <a:srgbClr val="B2B2B2"/>
    <a:srgbClr val="00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15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863B2C9-D51D-4ABD-904B-44C94610A3D7}" type="slidenum">
              <a:rPr lang="en-US"/>
              <a:pPr>
                <a:defRPr/>
              </a:pPr>
              <a:t>‹#›</a:t>
            </a:fld>
            <a:endParaRPr lang="en-US"/>
          </a:p>
        </p:txBody>
      </p:sp>
    </p:spTree>
    <p:extLst>
      <p:ext uri="{BB962C8B-B14F-4D97-AF65-F5344CB8AC3E}">
        <p14:creationId xmlns:p14="http://schemas.microsoft.com/office/powerpoint/2010/main" val="3394900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from these 2 properties we can figure out the pressure exerted by the Nitrogen</a:t>
            </a:r>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6</a:t>
            </a:fld>
            <a:endParaRPr lang="en-US"/>
          </a:p>
        </p:txBody>
      </p:sp>
    </p:spTree>
    <p:extLst>
      <p:ext uri="{BB962C8B-B14F-4D97-AF65-F5344CB8AC3E}">
        <p14:creationId xmlns:p14="http://schemas.microsoft.com/office/powerpoint/2010/main" val="42840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1044913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30504871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7028367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363479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7995584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428213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836542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7770180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477974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909699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269970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928230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ongapalooza.github.io/ENGR222/02.Example%202.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2" Type="http://schemas.openxmlformats.org/officeDocument/2006/relationships/hyperlink" Target="https://longapalooza.github.io/ENGR222/02.Example%203.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wmf"/><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2" Type="http://schemas.openxmlformats.org/officeDocument/2006/relationships/hyperlink" Target="https://longapalooza.github.io/ENGR222/02.Example%20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b="1" dirty="0">
                <a:solidFill>
                  <a:srgbClr val="C00000"/>
                </a:solidFill>
              </a:rPr>
              <a:t>Topic 2</a:t>
            </a:r>
            <a:br>
              <a:rPr lang="en-US" b="1" dirty="0"/>
            </a:br>
            <a:r>
              <a:rPr lang="en-US" sz="3200" b="1" dirty="0">
                <a:solidFill>
                  <a:srgbClr val="0000FF"/>
                </a:solidFill>
              </a:rPr>
              <a:t>Thermodynamic States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en-US"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3A1FA4-A61F-4474-ABD4-9FCC46E67C9F}"/>
              </a:ext>
            </a:extLst>
          </p:cNvPr>
          <p:cNvSpPr txBox="1">
            <a:spLocks/>
          </p:cNvSpPr>
          <p:nvPr/>
        </p:nvSpPr>
        <p:spPr>
          <a:xfrm>
            <a:off x="491067" y="365126"/>
            <a:ext cx="7886700" cy="74771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dirty="0">
                <a:solidFill>
                  <a:srgbClr val="FF0000"/>
                </a:solidFill>
              </a:rPr>
              <a:t>Example</a:t>
            </a:r>
          </a:p>
        </p:txBody>
      </p:sp>
      <p:sp>
        <p:nvSpPr>
          <p:cNvPr id="3" name="Content Placeholder 2"/>
          <p:cNvSpPr>
            <a:spLocks noGrp="1"/>
          </p:cNvSpPr>
          <p:nvPr>
            <p:ph idx="1"/>
          </p:nvPr>
        </p:nvSpPr>
        <p:spPr>
          <a:xfrm>
            <a:off x="491067" y="1112837"/>
            <a:ext cx="8229600" cy="3581400"/>
          </a:xfrm>
        </p:spPr>
        <p:txBody>
          <a:bodyPr>
            <a:normAutofit/>
          </a:bodyPr>
          <a:lstStyle/>
          <a:p>
            <a:pPr marL="0" indent="0">
              <a:buNone/>
            </a:pPr>
            <a:r>
              <a:rPr lang="en-US" sz="2100" dirty="0"/>
              <a:t>An equipment manager for a football team fills a football with 12 psig of air in a room with a temperature of 70</a:t>
            </a:r>
            <a:r>
              <a:rPr lang="en-US" sz="2100" baseline="30000" dirty="0"/>
              <a:t>o</a:t>
            </a:r>
            <a:r>
              <a:rPr lang="en-US" sz="2100" dirty="0"/>
              <a:t>F. He also fills up another ball with 14 psig of air in the same room with the same temperature. Both balls are then taken outside where the outside temperature is 50</a:t>
            </a:r>
            <a:r>
              <a:rPr lang="en-US" sz="2100" baseline="30000" dirty="0"/>
              <a:t>o</a:t>
            </a:r>
            <a:r>
              <a:rPr lang="en-US" sz="2100" dirty="0"/>
              <a:t>F. Assuming the volume does not change, what is the new pressure in each football?</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10</a:t>
            </a:fld>
            <a:endParaRPr lang="en-US"/>
          </a:p>
        </p:txBody>
      </p:sp>
      <p:sp>
        <p:nvSpPr>
          <p:cNvPr id="10" name="TextBox 9">
            <a:extLst>
              <a:ext uri="{FF2B5EF4-FFF2-40B4-BE49-F238E27FC236}">
                <a16:creationId xmlns:a16="http://schemas.microsoft.com/office/drawing/2014/main" id="{59F35449-BA32-44DD-9F76-2E32C62DDB53}"/>
              </a:ext>
            </a:extLst>
          </p:cNvPr>
          <p:cNvSpPr txBox="1"/>
          <p:nvPr/>
        </p:nvSpPr>
        <p:spPr>
          <a:xfrm>
            <a:off x="3880420" y="3419752"/>
            <a:ext cx="1107996" cy="369332"/>
          </a:xfrm>
          <a:prstGeom prst="rect">
            <a:avLst/>
          </a:prstGeom>
          <a:noFill/>
          <a:ln w="25400">
            <a:solidFill>
              <a:srgbClr val="FF0000"/>
            </a:solidFill>
          </a:ln>
        </p:spPr>
        <p:txBody>
          <a:bodyPr wrap="none" rtlCol="0">
            <a:spAutoFit/>
          </a:bodyPr>
          <a:lstStyle/>
          <a:p>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134315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52400" y="274638"/>
            <a:ext cx="4648200" cy="563562"/>
          </a:xfrm>
        </p:spPr>
        <p:txBody>
          <a:bodyPr/>
          <a:lstStyle/>
          <a:p>
            <a:pPr eaLnBrk="1" hangingPunct="1"/>
            <a:r>
              <a:rPr lang="en-US" sz="2400"/>
              <a:t>Is Water Vapor an Ideal Gas?</a:t>
            </a:r>
            <a:endParaRPr lang="en-US" sz="2400" b="0"/>
          </a:p>
        </p:txBody>
      </p:sp>
      <p:sp>
        <p:nvSpPr>
          <p:cNvPr id="30724" name="Rectangle 3"/>
          <p:cNvSpPr>
            <a:spLocks noGrp="1" noChangeArrowheads="1"/>
          </p:cNvSpPr>
          <p:nvPr>
            <p:ph idx="1"/>
          </p:nvPr>
        </p:nvSpPr>
        <p:spPr>
          <a:xfrm>
            <a:off x="4876800" y="228600"/>
            <a:ext cx="4114800" cy="4876800"/>
          </a:xfrm>
        </p:spPr>
        <p:txBody>
          <a:bodyPr/>
          <a:lstStyle/>
          <a:p>
            <a:pPr eaLnBrk="1" hangingPunct="1">
              <a:lnSpc>
                <a:spcPct val="90000"/>
              </a:lnSpc>
            </a:pPr>
            <a:r>
              <a:rPr lang="en-US" sz="1800" dirty="0"/>
              <a:t>At pressures below 10 </a:t>
            </a:r>
            <a:r>
              <a:rPr lang="en-US" sz="1800" dirty="0" err="1"/>
              <a:t>kPa</a:t>
            </a:r>
            <a:r>
              <a:rPr lang="en-US" sz="1800" dirty="0"/>
              <a:t>, water vapor can be treated as an ideal gas, regardless of its temperature, with negligible error (less than 0.1 percent). </a:t>
            </a:r>
          </a:p>
          <a:p>
            <a:pPr eaLnBrk="1" hangingPunct="1">
              <a:lnSpc>
                <a:spcPct val="90000"/>
              </a:lnSpc>
            </a:pPr>
            <a:r>
              <a:rPr lang="en-US" sz="1800" dirty="0">
                <a:solidFill>
                  <a:srgbClr val="CC00CC"/>
                </a:solidFill>
              </a:rPr>
              <a:t>At higher pressures, however, the ideal gas assumption yields unacceptable errors, particularly in the vicinity of the critical point and the saturated vapor line. </a:t>
            </a:r>
          </a:p>
          <a:p>
            <a:pPr eaLnBrk="1" hangingPunct="1">
              <a:lnSpc>
                <a:spcPct val="90000"/>
              </a:lnSpc>
            </a:pPr>
            <a:r>
              <a:rPr lang="en-US" sz="1800" dirty="0"/>
              <a:t>In air-conditioning applications, the water vapor in the air can be treated as an ideal gas. Why?</a:t>
            </a:r>
          </a:p>
          <a:p>
            <a:pPr eaLnBrk="1" hangingPunct="1">
              <a:lnSpc>
                <a:spcPct val="90000"/>
              </a:lnSpc>
            </a:pPr>
            <a:r>
              <a:rPr lang="en-US" sz="1800" dirty="0">
                <a:solidFill>
                  <a:srgbClr val="CC00CC"/>
                </a:solidFill>
              </a:rPr>
              <a:t>In steam power plant applications, however, the pressures involved are usually very high; therefore, ideal-gas relations should not be used.</a:t>
            </a:r>
          </a:p>
        </p:txBody>
      </p:sp>
      <p:sp>
        <p:nvSpPr>
          <p:cNvPr id="30722" name="5 Slayt Numarası Yer Tutucusu"/>
          <p:cNvSpPr>
            <a:spLocks noGrp="1"/>
          </p:cNvSpPr>
          <p:nvPr>
            <p:ph type="sldNum" sz="quarter" idx="12"/>
          </p:nvPr>
        </p:nvSpPr>
        <p:spPr>
          <a:noFill/>
        </p:spPr>
        <p:txBody>
          <a:bodyPr/>
          <a:lstStyle/>
          <a:p>
            <a:fld id="{241B9E18-5032-4F59-8255-1BBCE0DCA2AC}" type="slidenum">
              <a:rPr lang="en-US" smtClean="0"/>
              <a:pPr/>
              <a:t>11</a:t>
            </a:fld>
            <a:endParaRPr lang="en-US"/>
          </a:p>
        </p:txBody>
      </p:sp>
      <p:pic>
        <p:nvPicPr>
          <p:cNvPr id="30725" name="Picture 7"/>
          <p:cNvPicPr>
            <a:picLocks noChangeAspect="1" noChangeArrowheads="1"/>
          </p:cNvPicPr>
          <p:nvPr/>
        </p:nvPicPr>
        <p:blipFill>
          <a:blip r:embed="rId2"/>
          <a:srcRect/>
          <a:stretch>
            <a:fillRect/>
          </a:stretch>
        </p:blipFill>
        <p:spPr bwMode="auto">
          <a:xfrm>
            <a:off x="123825" y="1130300"/>
            <a:ext cx="4905375" cy="5575300"/>
          </a:xfrm>
          <a:prstGeom prst="rect">
            <a:avLst/>
          </a:prstGeom>
          <a:noFill/>
          <a:ln w="9525">
            <a:noFill/>
            <a:miter lim="800000"/>
            <a:headEnd/>
            <a:tailEnd/>
          </a:ln>
        </p:spPr>
      </p:pic>
      <p:pic>
        <p:nvPicPr>
          <p:cNvPr id="30726" name="Picture 9"/>
          <p:cNvPicPr>
            <a:picLocks noChangeAspect="1" noChangeArrowheads="1"/>
          </p:cNvPicPr>
          <p:nvPr/>
        </p:nvPicPr>
        <p:blipFill>
          <a:blip r:embed="rId3"/>
          <a:srcRect/>
          <a:stretch>
            <a:fillRect/>
          </a:stretch>
        </p:blipFill>
        <p:spPr bwMode="auto">
          <a:xfrm>
            <a:off x="5143500" y="5191125"/>
            <a:ext cx="3467100" cy="15144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81000" y="152400"/>
            <a:ext cx="8001000" cy="868363"/>
          </a:xfrm>
          <a:solidFill>
            <a:srgbClr val="92D050"/>
          </a:solidFill>
        </p:spPr>
        <p:txBody>
          <a:bodyPr/>
          <a:lstStyle/>
          <a:p>
            <a:pPr eaLnBrk="1" hangingPunct="1"/>
            <a:r>
              <a:rPr lang="en-US" sz="2800" dirty="0">
                <a:solidFill>
                  <a:srgbClr val="C00000"/>
                </a:solidFill>
              </a:rPr>
              <a:t>COMPRESSIBILITY FACTOR—A MEASURE</a:t>
            </a:r>
            <a:br>
              <a:rPr lang="en-US" sz="2800" dirty="0">
                <a:solidFill>
                  <a:srgbClr val="C00000"/>
                </a:solidFill>
              </a:rPr>
            </a:br>
            <a:r>
              <a:rPr lang="en-US" sz="2800" dirty="0">
                <a:solidFill>
                  <a:srgbClr val="C00000"/>
                </a:solidFill>
              </a:rPr>
              <a:t>OF DEVIATION FROM IDEAL-GAS BEHAVIOR</a:t>
            </a:r>
            <a:endParaRPr lang="en-US" sz="2800" b="0" dirty="0">
              <a:solidFill>
                <a:srgbClr val="C00000"/>
              </a:solidFill>
            </a:endParaRPr>
          </a:p>
        </p:txBody>
      </p:sp>
      <p:sp>
        <p:nvSpPr>
          <p:cNvPr id="31746" name="5 Slayt Numarası Yer Tutucusu"/>
          <p:cNvSpPr>
            <a:spLocks noGrp="1"/>
          </p:cNvSpPr>
          <p:nvPr>
            <p:ph type="sldNum" sz="quarter" idx="12"/>
          </p:nvPr>
        </p:nvSpPr>
        <p:spPr>
          <a:noFill/>
        </p:spPr>
        <p:txBody>
          <a:bodyPr/>
          <a:lstStyle/>
          <a:p>
            <a:fld id="{0F833B11-518C-4F8B-9D30-4EC2132B5D76}" type="slidenum">
              <a:rPr lang="en-US" smtClean="0"/>
              <a:pPr/>
              <a:t>12</a:t>
            </a:fld>
            <a:endParaRPr lang="en-US"/>
          </a:p>
        </p:txBody>
      </p:sp>
      <p:sp>
        <p:nvSpPr>
          <p:cNvPr id="31748" name="Rectangle 6"/>
          <p:cNvSpPr>
            <a:spLocks noChangeArrowheads="1"/>
          </p:cNvSpPr>
          <p:nvPr/>
        </p:nvSpPr>
        <p:spPr bwMode="auto">
          <a:xfrm>
            <a:off x="304800" y="1079500"/>
            <a:ext cx="2895600" cy="1739900"/>
          </a:xfrm>
          <a:prstGeom prst="rect">
            <a:avLst/>
          </a:prstGeom>
          <a:noFill/>
          <a:ln w="9525">
            <a:noFill/>
            <a:miter lim="800000"/>
            <a:headEnd/>
            <a:tailEnd/>
          </a:ln>
        </p:spPr>
        <p:txBody>
          <a:bodyPr>
            <a:spAutoFit/>
          </a:bodyPr>
          <a:lstStyle/>
          <a:p>
            <a:r>
              <a:rPr lang="en-US" b="1" dirty="0">
                <a:solidFill>
                  <a:srgbClr val="CC00CC"/>
                </a:solidFill>
              </a:rPr>
              <a:t>Compressibility factor </a:t>
            </a:r>
            <a:r>
              <a:rPr lang="en-US" b="1" i="1" dirty="0">
                <a:solidFill>
                  <a:srgbClr val="CC00CC"/>
                </a:solidFill>
              </a:rPr>
              <a:t>Z</a:t>
            </a:r>
            <a:r>
              <a:rPr lang="en-US" i="1" dirty="0"/>
              <a:t> </a:t>
            </a:r>
            <a:r>
              <a:rPr lang="en-US" dirty="0"/>
              <a:t>A factor that accounts for the deviation of real gases from ideal-gas behavior at a given temperature and pressure.</a:t>
            </a:r>
            <a:endParaRPr lang="en-US" i="1" dirty="0"/>
          </a:p>
        </p:txBody>
      </p:sp>
      <p:pic>
        <p:nvPicPr>
          <p:cNvPr id="31749" name="Picture 7"/>
          <p:cNvPicPr>
            <a:picLocks noChangeAspect="1" noChangeArrowheads="1"/>
          </p:cNvPicPr>
          <p:nvPr/>
        </p:nvPicPr>
        <p:blipFill>
          <a:blip r:embed="rId2"/>
          <a:srcRect/>
          <a:stretch>
            <a:fillRect/>
          </a:stretch>
        </p:blipFill>
        <p:spPr bwMode="auto">
          <a:xfrm>
            <a:off x="457200" y="2971800"/>
            <a:ext cx="1055688" cy="635000"/>
          </a:xfrm>
          <a:prstGeom prst="rect">
            <a:avLst/>
          </a:prstGeom>
          <a:noFill/>
          <a:ln w="9525">
            <a:noFill/>
            <a:miter lim="800000"/>
            <a:headEnd/>
            <a:tailEnd/>
          </a:ln>
        </p:spPr>
      </p:pic>
      <p:pic>
        <p:nvPicPr>
          <p:cNvPr id="31750" name="Picture 8"/>
          <p:cNvPicPr>
            <a:picLocks noChangeAspect="1" noChangeArrowheads="1"/>
          </p:cNvPicPr>
          <p:nvPr/>
        </p:nvPicPr>
        <p:blipFill>
          <a:blip r:embed="rId3"/>
          <a:srcRect/>
          <a:stretch>
            <a:fillRect/>
          </a:stretch>
        </p:blipFill>
        <p:spPr bwMode="auto">
          <a:xfrm>
            <a:off x="1752600" y="2590800"/>
            <a:ext cx="1327150" cy="252413"/>
          </a:xfrm>
          <a:prstGeom prst="rect">
            <a:avLst/>
          </a:prstGeom>
          <a:noFill/>
          <a:ln w="9525">
            <a:noFill/>
            <a:miter lim="800000"/>
            <a:headEnd/>
            <a:tailEnd/>
          </a:ln>
        </p:spPr>
      </p:pic>
      <p:pic>
        <p:nvPicPr>
          <p:cNvPr id="31751" name="Picture 9"/>
          <p:cNvPicPr>
            <a:picLocks noChangeAspect="1" noChangeArrowheads="1"/>
          </p:cNvPicPr>
          <p:nvPr/>
        </p:nvPicPr>
        <p:blipFill>
          <a:blip r:embed="rId4"/>
          <a:srcRect/>
          <a:stretch>
            <a:fillRect/>
          </a:stretch>
        </p:blipFill>
        <p:spPr bwMode="auto">
          <a:xfrm>
            <a:off x="1770063" y="2971800"/>
            <a:ext cx="1277937" cy="690563"/>
          </a:xfrm>
          <a:prstGeom prst="rect">
            <a:avLst/>
          </a:prstGeom>
          <a:noFill/>
          <a:ln w="9525">
            <a:noFill/>
            <a:miter lim="800000"/>
            <a:headEnd/>
            <a:tailEnd/>
          </a:ln>
        </p:spPr>
      </p:pic>
      <p:sp>
        <p:nvSpPr>
          <p:cNvPr id="31752" name="Text Box 11"/>
          <p:cNvSpPr txBox="1">
            <a:spLocks noChangeArrowheads="1"/>
          </p:cNvSpPr>
          <p:nvPr/>
        </p:nvSpPr>
        <p:spPr bwMode="auto">
          <a:xfrm>
            <a:off x="3886200" y="1066800"/>
            <a:ext cx="5105400" cy="2725738"/>
          </a:xfrm>
          <a:prstGeom prst="rect">
            <a:avLst/>
          </a:prstGeom>
          <a:noFill/>
          <a:ln w="9525">
            <a:noFill/>
            <a:miter lim="800000"/>
            <a:headEnd/>
            <a:tailEnd/>
          </a:ln>
        </p:spPr>
        <p:txBody>
          <a:bodyPr>
            <a:spAutoFit/>
          </a:bodyPr>
          <a:lstStyle/>
          <a:p>
            <a:pPr>
              <a:spcBef>
                <a:spcPct val="10000"/>
              </a:spcBef>
              <a:spcAft>
                <a:spcPct val="10000"/>
              </a:spcAft>
            </a:pPr>
            <a:r>
              <a:rPr lang="en-US"/>
              <a:t>The farther away </a:t>
            </a:r>
            <a:r>
              <a:rPr lang="en-US" i="1"/>
              <a:t>Z </a:t>
            </a:r>
            <a:r>
              <a:rPr lang="en-US"/>
              <a:t>is from unity, the more the gas deviates from ideal-gas behavior.</a:t>
            </a:r>
          </a:p>
          <a:p>
            <a:pPr>
              <a:spcBef>
                <a:spcPct val="10000"/>
              </a:spcBef>
              <a:spcAft>
                <a:spcPct val="10000"/>
              </a:spcAft>
            </a:pPr>
            <a:r>
              <a:rPr lang="en-US" i="1">
                <a:solidFill>
                  <a:srgbClr val="A50021"/>
                </a:solidFill>
              </a:rPr>
              <a:t>Gases behave as an ideal gas at low densities (i.e., low pressure, high temperature).</a:t>
            </a:r>
          </a:p>
          <a:p>
            <a:pPr>
              <a:spcBef>
                <a:spcPct val="10000"/>
              </a:spcBef>
              <a:spcAft>
                <a:spcPct val="10000"/>
              </a:spcAft>
            </a:pPr>
            <a:r>
              <a:rPr lang="en-US" b="1">
                <a:solidFill>
                  <a:srgbClr val="CC00CC"/>
                </a:solidFill>
              </a:rPr>
              <a:t>Question</a:t>
            </a:r>
            <a:r>
              <a:rPr lang="en-US"/>
              <a:t>: What is the criteria for low pressure and high temperature?</a:t>
            </a:r>
          </a:p>
          <a:p>
            <a:pPr>
              <a:spcBef>
                <a:spcPct val="10000"/>
              </a:spcBef>
              <a:spcAft>
                <a:spcPct val="10000"/>
              </a:spcAft>
            </a:pPr>
            <a:r>
              <a:rPr lang="en-US" b="1">
                <a:solidFill>
                  <a:srgbClr val="CC00CC"/>
                </a:solidFill>
              </a:rPr>
              <a:t>Answer</a:t>
            </a:r>
            <a:r>
              <a:rPr lang="en-US"/>
              <a:t>: The pressure or temperature of a gas is high or low relative to its critical temperature or pressure.</a:t>
            </a:r>
            <a:endParaRPr lang="en-US" b="1">
              <a:solidFill>
                <a:srgbClr val="008000"/>
              </a:solidFill>
            </a:endParaRPr>
          </a:p>
        </p:txBody>
      </p:sp>
      <p:pic>
        <p:nvPicPr>
          <p:cNvPr id="31753" name="Picture 11"/>
          <p:cNvPicPr>
            <a:picLocks noChangeAspect="1" noChangeArrowheads="1"/>
          </p:cNvPicPr>
          <p:nvPr/>
        </p:nvPicPr>
        <p:blipFill>
          <a:blip r:embed="rId5"/>
          <a:srcRect/>
          <a:stretch>
            <a:fillRect/>
          </a:stretch>
        </p:blipFill>
        <p:spPr bwMode="auto">
          <a:xfrm>
            <a:off x="228600" y="3810000"/>
            <a:ext cx="3638550" cy="2914650"/>
          </a:xfrm>
          <a:prstGeom prst="rect">
            <a:avLst/>
          </a:prstGeom>
          <a:noFill/>
          <a:ln w="9525">
            <a:noFill/>
            <a:miter lim="800000"/>
            <a:headEnd/>
            <a:tailEnd/>
          </a:ln>
        </p:spPr>
      </p:pic>
      <p:pic>
        <p:nvPicPr>
          <p:cNvPr id="31754" name="Picture 12"/>
          <p:cNvPicPr>
            <a:picLocks noChangeAspect="1" noChangeArrowheads="1"/>
          </p:cNvPicPr>
          <p:nvPr/>
        </p:nvPicPr>
        <p:blipFill>
          <a:blip r:embed="rId6"/>
          <a:srcRect/>
          <a:stretch>
            <a:fillRect/>
          </a:stretch>
        </p:blipFill>
        <p:spPr bwMode="auto">
          <a:xfrm>
            <a:off x="4724400" y="3824288"/>
            <a:ext cx="3962400" cy="29575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Slayt Numarası Yer Tutucusu"/>
          <p:cNvSpPr>
            <a:spLocks noGrp="1"/>
          </p:cNvSpPr>
          <p:nvPr>
            <p:ph type="sldNum" sz="quarter" idx="12"/>
          </p:nvPr>
        </p:nvSpPr>
        <p:spPr>
          <a:noFill/>
        </p:spPr>
        <p:txBody>
          <a:bodyPr/>
          <a:lstStyle/>
          <a:p>
            <a:fld id="{CCBF5F9D-CA8B-4358-88C0-F5CB45BA66A8}" type="slidenum">
              <a:rPr lang="en-US" smtClean="0"/>
              <a:pPr/>
              <a:t>13</a:t>
            </a:fld>
            <a:endParaRPr lang="en-US"/>
          </a:p>
        </p:txBody>
      </p:sp>
      <p:sp>
        <p:nvSpPr>
          <p:cNvPr id="32771" name="Rectangle 5"/>
          <p:cNvSpPr>
            <a:spLocks noChangeArrowheads="1"/>
          </p:cNvSpPr>
          <p:nvPr/>
        </p:nvSpPr>
        <p:spPr bwMode="auto">
          <a:xfrm>
            <a:off x="387350" y="6415088"/>
            <a:ext cx="4489450" cy="366712"/>
          </a:xfrm>
          <a:prstGeom prst="rect">
            <a:avLst/>
          </a:prstGeom>
          <a:noFill/>
          <a:ln w="9525">
            <a:noFill/>
            <a:miter lim="800000"/>
            <a:headEnd/>
            <a:tailEnd/>
          </a:ln>
        </p:spPr>
        <p:txBody>
          <a:bodyPr wrap="none">
            <a:spAutoFit/>
          </a:bodyPr>
          <a:lstStyle/>
          <a:p>
            <a:r>
              <a:rPr lang="en-US">
                <a:solidFill>
                  <a:srgbClr val="3333FF"/>
                </a:solidFill>
              </a:rPr>
              <a:t>Comparison of </a:t>
            </a:r>
            <a:r>
              <a:rPr lang="en-US" i="1">
                <a:solidFill>
                  <a:srgbClr val="3333FF"/>
                </a:solidFill>
              </a:rPr>
              <a:t>Z </a:t>
            </a:r>
            <a:r>
              <a:rPr lang="en-US">
                <a:solidFill>
                  <a:srgbClr val="3333FF"/>
                </a:solidFill>
              </a:rPr>
              <a:t>factors for various gases.</a:t>
            </a:r>
          </a:p>
        </p:txBody>
      </p:sp>
      <p:pic>
        <p:nvPicPr>
          <p:cNvPr id="32772" name="Picture 8"/>
          <p:cNvPicPr>
            <a:picLocks noChangeAspect="1" noChangeArrowheads="1"/>
          </p:cNvPicPr>
          <p:nvPr/>
        </p:nvPicPr>
        <p:blipFill>
          <a:blip r:embed="rId2"/>
          <a:srcRect/>
          <a:stretch>
            <a:fillRect/>
          </a:stretch>
        </p:blipFill>
        <p:spPr bwMode="auto">
          <a:xfrm>
            <a:off x="685800" y="152400"/>
            <a:ext cx="1128713" cy="685800"/>
          </a:xfrm>
          <a:prstGeom prst="rect">
            <a:avLst/>
          </a:prstGeom>
          <a:noFill/>
          <a:ln w="9525">
            <a:noFill/>
            <a:miter lim="800000"/>
            <a:headEnd/>
            <a:tailEnd/>
          </a:ln>
        </p:spPr>
      </p:pic>
      <p:pic>
        <p:nvPicPr>
          <p:cNvPr id="32773" name="Picture 9"/>
          <p:cNvPicPr>
            <a:picLocks noChangeAspect="1" noChangeArrowheads="1"/>
          </p:cNvPicPr>
          <p:nvPr/>
        </p:nvPicPr>
        <p:blipFill>
          <a:blip r:embed="rId3"/>
          <a:srcRect/>
          <a:stretch>
            <a:fillRect/>
          </a:stretch>
        </p:blipFill>
        <p:spPr bwMode="auto">
          <a:xfrm>
            <a:off x="2209800" y="152400"/>
            <a:ext cx="1079500" cy="703263"/>
          </a:xfrm>
          <a:prstGeom prst="rect">
            <a:avLst/>
          </a:prstGeom>
          <a:noFill/>
          <a:ln w="9525">
            <a:noFill/>
            <a:miter lim="800000"/>
            <a:headEnd/>
            <a:tailEnd/>
          </a:ln>
        </p:spPr>
      </p:pic>
      <p:sp>
        <p:nvSpPr>
          <p:cNvPr id="32774" name="Text Box 10"/>
          <p:cNvSpPr txBox="1">
            <a:spLocks noChangeArrowheads="1"/>
          </p:cNvSpPr>
          <p:nvPr/>
        </p:nvSpPr>
        <p:spPr bwMode="auto">
          <a:xfrm>
            <a:off x="2133600" y="838200"/>
            <a:ext cx="1828800" cy="646331"/>
          </a:xfrm>
          <a:prstGeom prst="rect">
            <a:avLst/>
          </a:prstGeom>
          <a:noFill/>
          <a:ln w="9525">
            <a:noFill/>
            <a:miter lim="800000"/>
            <a:headEnd/>
            <a:tailEnd/>
          </a:ln>
        </p:spPr>
        <p:txBody>
          <a:bodyPr wrap="square">
            <a:spAutoFit/>
          </a:bodyPr>
          <a:lstStyle/>
          <a:p>
            <a:pPr>
              <a:spcBef>
                <a:spcPct val="50000"/>
              </a:spcBef>
            </a:pPr>
            <a:r>
              <a:rPr lang="en-US" b="1" dirty="0"/>
              <a:t>Reduced temperature</a:t>
            </a:r>
          </a:p>
        </p:txBody>
      </p:sp>
      <p:sp>
        <p:nvSpPr>
          <p:cNvPr id="32775" name="Text Box 11"/>
          <p:cNvSpPr txBox="1">
            <a:spLocks noChangeArrowheads="1"/>
          </p:cNvSpPr>
          <p:nvPr/>
        </p:nvSpPr>
        <p:spPr bwMode="auto">
          <a:xfrm>
            <a:off x="609600" y="838200"/>
            <a:ext cx="1447800" cy="641350"/>
          </a:xfrm>
          <a:prstGeom prst="rect">
            <a:avLst/>
          </a:prstGeom>
          <a:noFill/>
          <a:ln w="9525">
            <a:noFill/>
            <a:miter lim="800000"/>
            <a:headEnd/>
            <a:tailEnd/>
          </a:ln>
        </p:spPr>
        <p:txBody>
          <a:bodyPr>
            <a:spAutoFit/>
          </a:bodyPr>
          <a:lstStyle/>
          <a:p>
            <a:pPr>
              <a:spcBef>
                <a:spcPct val="50000"/>
              </a:spcBef>
            </a:pPr>
            <a:r>
              <a:rPr lang="en-US" b="1" dirty="0"/>
              <a:t>Reduced pressure</a:t>
            </a:r>
          </a:p>
        </p:txBody>
      </p:sp>
      <p:pic>
        <p:nvPicPr>
          <p:cNvPr id="32776" name="Picture 12"/>
          <p:cNvPicPr>
            <a:picLocks noChangeAspect="1" noChangeArrowheads="1"/>
          </p:cNvPicPr>
          <p:nvPr/>
        </p:nvPicPr>
        <p:blipFill>
          <a:blip r:embed="rId4"/>
          <a:srcRect/>
          <a:stretch>
            <a:fillRect/>
          </a:stretch>
        </p:blipFill>
        <p:spPr bwMode="auto">
          <a:xfrm>
            <a:off x="688975" y="1524000"/>
            <a:ext cx="1673225" cy="690563"/>
          </a:xfrm>
          <a:prstGeom prst="rect">
            <a:avLst/>
          </a:prstGeom>
          <a:noFill/>
          <a:ln w="9525">
            <a:noFill/>
            <a:miter lim="800000"/>
            <a:headEnd/>
            <a:tailEnd/>
          </a:ln>
        </p:spPr>
      </p:pic>
      <p:sp>
        <p:nvSpPr>
          <p:cNvPr id="32777" name="Rectangle 13"/>
          <p:cNvSpPr>
            <a:spLocks noChangeArrowheads="1"/>
          </p:cNvSpPr>
          <p:nvPr/>
        </p:nvSpPr>
        <p:spPr bwMode="auto">
          <a:xfrm>
            <a:off x="2362200" y="1524000"/>
            <a:ext cx="1905000" cy="641350"/>
          </a:xfrm>
          <a:prstGeom prst="rect">
            <a:avLst/>
          </a:prstGeom>
          <a:noFill/>
          <a:ln w="9525">
            <a:noFill/>
            <a:miter lim="800000"/>
            <a:headEnd/>
            <a:tailEnd/>
          </a:ln>
        </p:spPr>
        <p:txBody>
          <a:bodyPr>
            <a:spAutoFit/>
          </a:bodyPr>
          <a:lstStyle/>
          <a:p>
            <a:r>
              <a:rPr lang="en-US"/>
              <a:t>Pseudo-reduced specific volume</a:t>
            </a:r>
          </a:p>
        </p:txBody>
      </p:sp>
      <p:sp>
        <p:nvSpPr>
          <p:cNvPr id="32778" name="Rectangle 16"/>
          <p:cNvSpPr>
            <a:spLocks noChangeArrowheads="1"/>
          </p:cNvSpPr>
          <p:nvPr/>
        </p:nvSpPr>
        <p:spPr bwMode="auto">
          <a:xfrm>
            <a:off x="5410200" y="1644650"/>
            <a:ext cx="3429000" cy="641350"/>
          </a:xfrm>
          <a:prstGeom prst="rect">
            <a:avLst/>
          </a:prstGeom>
          <a:noFill/>
          <a:ln w="9525">
            <a:noFill/>
            <a:miter lim="800000"/>
            <a:headEnd/>
            <a:tailEnd/>
          </a:ln>
        </p:spPr>
        <p:txBody>
          <a:bodyPr>
            <a:spAutoFit/>
          </a:bodyPr>
          <a:lstStyle/>
          <a:p>
            <a:pPr algn="r"/>
            <a:r>
              <a:rPr lang="en-US" i="1">
                <a:solidFill>
                  <a:srgbClr val="3333FF"/>
                </a:solidFill>
              </a:rPr>
              <a:t>Z</a:t>
            </a:r>
            <a:r>
              <a:rPr lang="en-US">
                <a:solidFill>
                  <a:srgbClr val="3333FF"/>
                </a:solidFill>
              </a:rPr>
              <a:t> can also be determined from a knowledge of </a:t>
            </a:r>
            <a:r>
              <a:rPr lang="en-US" i="1">
                <a:solidFill>
                  <a:srgbClr val="3333FF"/>
                </a:solidFill>
              </a:rPr>
              <a:t>P</a:t>
            </a:r>
            <a:r>
              <a:rPr lang="en-US" i="1" baseline="-25000">
                <a:solidFill>
                  <a:srgbClr val="3333FF"/>
                </a:solidFill>
              </a:rPr>
              <a:t>R</a:t>
            </a:r>
            <a:r>
              <a:rPr lang="en-US" i="1">
                <a:solidFill>
                  <a:srgbClr val="3333FF"/>
                </a:solidFill>
              </a:rPr>
              <a:t> </a:t>
            </a:r>
            <a:r>
              <a:rPr lang="en-US">
                <a:solidFill>
                  <a:srgbClr val="3333FF"/>
                </a:solidFill>
              </a:rPr>
              <a:t>and </a:t>
            </a:r>
            <a:r>
              <a:rPr lang="en-US" i="1">
                <a:solidFill>
                  <a:srgbClr val="3333FF"/>
                </a:solidFill>
              </a:rPr>
              <a:t>v</a:t>
            </a:r>
            <a:r>
              <a:rPr lang="en-US" i="1" baseline="-25000">
                <a:solidFill>
                  <a:srgbClr val="3333FF"/>
                </a:solidFill>
              </a:rPr>
              <a:t>R</a:t>
            </a:r>
            <a:r>
              <a:rPr lang="en-US">
                <a:solidFill>
                  <a:srgbClr val="3333FF"/>
                </a:solidFill>
              </a:rPr>
              <a:t>.</a:t>
            </a:r>
          </a:p>
        </p:txBody>
      </p:sp>
      <p:pic>
        <p:nvPicPr>
          <p:cNvPr id="32779" name="Picture 22"/>
          <p:cNvPicPr>
            <a:picLocks noChangeAspect="1" noChangeArrowheads="1"/>
          </p:cNvPicPr>
          <p:nvPr/>
        </p:nvPicPr>
        <p:blipFill>
          <a:blip r:embed="rId5"/>
          <a:srcRect/>
          <a:stretch>
            <a:fillRect/>
          </a:stretch>
        </p:blipFill>
        <p:spPr bwMode="auto">
          <a:xfrm>
            <a:off x="5953125" y="152400"/>
            <a:ext cx="2733675" cy="1514475"/>
          </a:xfrm>
          <a:prstGeom prst="rect">
            <a:avLst/>
          </a:prstGeom>
          <a:noFill/>
          <a:ln w="9525">
            <a:noFill/>
            <a:miter lim="800000"/>
            <a:headEnd/>
            <a:tailEnd/>
          </a:ln>
        </p:spPr>
      </p:pic>
      <p:pic>
        <p:nvPicPr>
          <p:cNvPr id="32780" name="Picture 14"/>
          <p:cNvPicPr>
            <a:picLocks noChangeAspect="1" noChangeArrowheads="1"/>
          </p:cNvPicPr>
          <p:nvPr/>
        </p:nvPicPr>
        <p:blipFill>
          <a:blip r:embed="rId6"/>
          <a:srcRect/>
          <a:stretch>
            <a:fillRect/>
          </a:stretch>
        </p:blipFill>
        <p:spPr bwMode="auto">
          <a:xfrm>
            <a:off x="152400" y="2286000"/>
            <a:ext cx="5638800" cy="4152900"/>
          </a:xfrm>
          <a:prstGeom prst="rect">
            <a:avLst/>
          </a:prstGeom>
          <a:noFill/>
          <a:ln w="9525">
            <a:noFill/>
            <a:miter lim="800000"/>
            <a:headEnd/>
            <a:tailEnd/>
          </a:ln>
        </p:spPr>
      </p:pic>
      <p:pic>
        <p:nvPicPr>
          <p:cNvPr id="32781" name="Picture 15"/>
          <p:cNvPicPr>
            <a:picLocks noChangeAspect="1" noChangeArrowheads="1"/>
          </p:cNvPicPr>
          <p:nvPr/>
        </p:nvPicPr>
        <p:blipFill>
          <a:blip r:embed="rId7"/>
          <a:srcRect/>
          <a:stretch>
            <a:fillRect/>
          </a:stretch>
        </p:blipFill>
        <p:spPr bwMode="auto">
          <a:xfrm>
            <a:off x="6029325" y="2657475"/>
            <a:ext cx="2886075" cy="37433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437"/>
            <a:ext cx="7886700" cy="1325563"/>
          </a:xfrm>
        </p:spPr>
        <p:txBody>
          <a:bodyPr/>
          <a:lstStyle/>
          <a:p>
            <a:pPr algn="l"/>
            <a:r>
              <a:rPr lang="en-US" sz="3300" dirty="0">
                <a:solidFill>
                  <a:srgbClr val="FF0000"/>
                </a:solidFill>
              </a:rPr>
              <a:t>Example</a:t>
            </a:r>
          </a:p>
        </p:txBody>
      </p:sp>
      <p:sp>
        <p:nvSpPr>
          <p:cNvPr id="3" name="Content Placeholder 2"/>
          <p:cNvSpPr>
            <a:spLocks noGrp="1"/>
          </p:cNvSpPr>
          <p:nvPr>
            <p:ph idx="1"/>
          </p:nvPr>
        </p:nvSpPr>
        <p:spPr>
          <a:xfrm>
            <a:off x="533400" y="1143000"/>
            <a:ext cx="8077200" cy="2286000"/>
          </a:xfrm>
        </p:spPr>
        <p:txBody>
          <a:bodyPr/>
          <a:lstStyle/>
          <a:p>
            <a:pPr marL="0" indent="0">
              <a:buNone/>
            </a:pPr>
            <a:r>
              <a:rPr lang="en-US" sz="2100" dirty="0"/>
              <a:t>Determine the specific volume of R-134a at 1 MPa and 50</a:t>
            </a:r>
            <a:r>
              <a:rPr lang="en-US" sz="2100" baseline="30000" dirty="0"/>
              <a:t>o</a:t>
            </a:r>
            <a:r>
              <a:rPr lang="en-US" sz="2100" dirty="0"/>
              <a:t>C. Use the ideal gas equation and also use the compressibility chart. What is it listed as in the tables in the back of your textbook? </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14</a:t>
            </a:fld>
            <a:endParaRPr lang="en-US"/>
          </a:p>
        </p:txBody>
      </p:sp>
      <p:sp>
        <p:nvSpPr>
          <p:cNvPr id="5" name="TextBox 4">
            <a:extLst>
              <a:ext uri="{FF2B5EF4-FFF2-40B4-BE49-F238E27FC236}">
                <a16:creationId xmlns:a16="http://schemas.microsoft.com/office/drawing/2014/main" id="{F8B4B493-9148-4457-B34D-94F037FD73E9}"/>
              </a:ext>
            </a:extLst>
          </p:cNvPr>
          <p:cNvSpPr txBox="1"/>
          <p:nvPr/>
        </p:nvSpPr>
        <p:spPr>
          <a:xfrm>
            <a:off x="4018003" y="3244334"/>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244803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15</a:t>
            </a:fld>
            <a:endParaRPr lang="en-US"/>
          </a:p>
        </p:txBody>
      </p:sp>
      <p:pic>
        <p:nvPicPr>
          <p:cNvPr id="1026" name="Picture 2" descr="C:\Users\Faculty\Desktop\ENGR 222 - thermo\compressibility chart - low pressu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H="1" flipV="1">
            <a:off x="2743200" y="304800"/>
            <a:ext cx="0" cy="6019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52600" y="1295400"/>
            <a:ext cx="1752600" cy="12192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1981200"/>
            <a:ext cx="2819400" cy="1"/>
          </a:xfrm>
          <a:prstGeom prst="line">
            <a:avLst/>
          </a:prstGeom>
          <a:ln w="19050">
            <a:solidFill>
              <a:srgbClr val="CC00CC"/>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200" y="2209800"/>
            <a:ext cx="1524000" cy="369332"/>
          </a:xfrm>
          <a:prstGeom prst="rect">
            <a:avLst/>
          </a:prstGeom>
          <a:solidFill>
            <a:schemeClr val="bg1"/>
          </a:solidFill>
        </p:spPr>
        <p:txBody>
          <a:bodyPr wrap="square" rtlCol="0">
            <a:spAutoFit/>
          </a:bodyPr>
          <a:lstStyle/>
          <a:p>
            <a:r>
              <a:rPr lang="en-US" dirty="0"/>
              <a:t>Z = 0.84</a:t>
            </a:r>
          </a:p>
        </p:txBody>
      </p:sp>
    </p:spTree>
    <p:extLst>
      <p:ext uri="{BB962C8B-B14F-4D97-AF65-F5344CB8AC3E}">
        <p14:creationId xmlns:p14="http://schemas.microsoft.com/office/powerpoint/2010/main" val="78266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457200" y="304800"/>
            <a:ext cx="5638800" cy="685800"/>
          </a:xfrm>
          <a:solidFill>
            <a:srgbClr val="92D050"/>
          </a:solidFill>
        </p:spPr>
        <p:txBody>
          <a:bodyPr/>
          <a:lstStyle/>
          <a:p>
            <a:pPr eaLnBrk="1" hangingPunct="1"/>
            <a:r>
              <a:rPr lang="en-US" sz="2800">
                <a:solidFill>
                  <a:srgbClr val="C00000"/>
                </a:solidFill>
              </a:rPr>
              <a:t>OTHER EQUATIONS OF STATE</a:t>
            </a:r>
            <a:endParaRPr lang="en-US" sz="2800" b="0">
              <a:solidFill>
                <a:srgbClr val="C00000"/>
              </a:solidFill>
            </a:endParaRPr>
          </a:p>
        </p:txBody>
      </p:sp>
      <p:sp>
        <p:nvSpPr>
          <p:cNvPr id="33794" name="5 Slayt Numarası Yer Tutucusu"/>
          <p:cNvSpPr>
            <a:spLocks noGrp="1"/>
          </p:cNvSpPr>
          <p:nvPr>
            <p:ph type="sldNum" sz="quarter" idx="12"/>
          </p:nvPr>
        </p:nvSpPr>
        <p:spPr>
          <a:noFill/>
        </p:spPr>
        <p:txBody>
          <a:bodyPr/>
          <a:lstStyle/>
          <a:p>
            <a:fld id="{9ECFD899-BA64-41BB-8896-C5004D59847A}" type="slidenum">
              <a:rPr lang="en-US" smtClean="0"/>
              <a:pPr/>
              <a:t>16</a:t>
            </a:fld>
            <a:endParaRPr lang="en-US"/>
          </a:p>
        </p:txBody>
      </p:sp>
      <p:pic>
        <p:nvPicPr>
          <p:cNvPr id="33795" name="Picture 17"/>
          <p:cNvPicPr>
            <a:picLocks noChangeAspect="1" noChangeArrowheads="1"/>
          </p:cNvPicPr>
          <p:nvPr/>
        </p:nvPicPr>
        <p:blipFill>
          <a:blip r:embed="rId2"/>
          <a:srcRect/>
          <a:stretch>
            <a:fillRect/>
          </a:stretch>
        </p:blipFill>
        <p:spPr bwMode="auto">
          <a:xfrm>
            <a:off x="5791200" y="2876550"/>
            <a:ext cx="3238500" cy="3905250"/>
          </a:xfrm>
          <a:prstGeom prst="rect">
            <a:avLst/>
          </a:prstGeom>
          <a:noFill/>
          <a:ln w="9525">
            <a:noFill/>
            <a:miter lim="800000"/>
            <a:headEnd/>
            <a:tailEnd/>
          </a:ln>
        </p:spPr>
      </p:pic>
      <p:sp>
        <p:nvSpPr>
          <p:cNvPr id="33797" name="Rectangle 4"/>
          <p:cNvSpPr>
            <a:spLocks noChangeArrowheads="1"/>
          </p:cNvSpPr>
          <p:nvPr/>
        </p:nvSpPr>
        <p:spPr bwMode="auto">
          <a:xfrm>
            <a:off x="381000" y="1447800"/>
            <a:ext cx="4572000" cy="1190625"/>
          </a:xfrm>
          <a:prstGeom prst="rect">
            <a:avLst/>
          </a:prstGeom>
          <a:noFill/>
          <a:ln w="9525">
            <a:noFill/>
            <a:miter lim="800000"/>
            <a:headEnd/>
            <a:tailEnd/>
          </a:ln>
        </p:spPr>
        <p:txBody>
          <a:bodyPr>
            <a:spAutoFit/>
          </a:bodyPr>
          <a:lstStyle/>
          <a:p>
            <a:r>
              <a:rPr lang="en-US"/>
              <a:t>Several equations have been proposed to represent the </a:t>
            </a:r>
            <a:r>
              <a:rPr lang="en-US" i="1"/>
              <a:t>P</a:t>
            </a:r>
            <a:r>
              <a:rPr lang="en-US"/>
              <a:t>-</a:t>
            </a:r>
            <a:r>
              <a:rPr lang="en-US" i="1"/>
              <a:t>v</a:t>
            </a:r>
            <a:r>
              <a:rPr lang="en-US"/>
              <a:t>-</a:t>
            </a:r>
            <a:r>
              <a:rPr lang="en-US" i="1"/>
              <a:t>T </a:t>
            </a:r>
            <a:r>
              <a:rPr lang="en-US"/>
              <a:t>behavior of substances accurately over a larger region with no limitations.</a:t>
            </a:r>
          </a:p>
        </p:txBody>
      </p:sp>
      <p:sp>
        <p:nvSpPr>
          <p:cNvPr id="33798" name="Rectangle 5"/>
          <p:cNvSpPr>
            <a:spLocks noChangeArrowheads="1"/>
          </p:cNvSpPr>
          <p:nvPr/>
        </p:nvSpPr>
        <p:spPr bwMode="auto">
          <a:xfrm>
            <a:off x="381000" y="2743200"/>
            <a:ext cx="3276600" cy="830997"/>
          </a:xfrm>
          <a:prstGeom prst="rect">
            <a:avLst/>
          </a:prstGeom>
          <a:noFill/>
          <a:ln w="9525">
            <a:noFill/>
            <a:miter lim="800000"/>
            <a:headEnd/>
            <a:tailEnd/>
          </a:ln>
        </p:spPr>
        <p:txBody>
          <a:bodyPr>
            <a:spAutoFit/>
          </a:bodyPr>
          <a:lstStyle/>
          <a:p>
            <a:r>
              <a:rPr lang="en-US" sz="2400" b="1" dirty="0">
                <a:solidFill>
                  <a:srgbClr val="FF3300"/>
                </a:solidFill>
              </a:rPr>
              <a:t>Van der Waals Equation of State</a:t>
            </a:r>
          </a:p>
        </p:txBody>
      </p:sp>
      <p:pic>
        <p:nvPicPr>
          <p:cNvPr id="33799" name="Picture 6"/>
          <p:cNvPicPr>
            <a:picLocks noChangeAspect="1" noChangeArrowheads="1"/>
          </p:cNvPicPr>
          <p:nvPr/>
        </p:nvPicPr>
        <p:blipFill>
          <a:blip r:embed="rId3"/>
          <a:srcRect/>
          <a:stretch>
            <a:fillRect/>
          </a:stretch>
        </p:blipFill>
        <p:spPr bwMode="auto">
          <a:xfrm>
            <a:off x="381000" y="3581400"/>
            <a:ext cx="3152775" cy="752475"/>
          </a:xfrm>
          <a:prstGeom prst="rect">
            <a:avLst/>
          </a:prstGeom>
          <a:noFill/>
          <a:ln w="9525">
            <a:noFill/>
            <a:miter lim="800000"/>
            <a:headEnd/>
            <a:tailEnd/>
          </a:ln>
        </p:spPr>
      </p:pic>
      <p:pic>
        <p:nvPicPr>
          <p:cNvPr id="33800" name="Picture 7"/>
          <p:cNvPicPr>
            <a:picLocks noChangeAspect="1" noChangeArrowheads="1"/>
          </p:cNvPicPr>
          <p:nvPr/>
        </p:nvPicPr>
        <p:blipFill>
          <a:blip r:embed="rId4"/>
          <a:srcRect/>
          <a:stretch>
            <a:fillRect/>
          </a:stretch>
        </p:blipFill>
        <p:spPr bwMode="auto">
          <a:xfrm>
            <a:off x="384175" y="4419600"/>
            <a:ext cx="1673225" cy="784225"/>
          </a:xfrm>
          <a:prstGeom prst="rect">
            <a:avLst/>
          </a:prstGeom>
          <a:noFill/>
          <a:ln w="9525">
            <a:noFill/>
            <a:miter lim="800000"/>
            <a:headEnd/>
            <a:tailEnd/>
          </a:ln>
        </p:spPr>
      </p:pic>
      <p:pic>
        <p:nvPicPr>
          <p:cNvPr id="33801" name="Picture 8"/>
          <p:cNvPicPr>
            <a:picLocks noChangeAspect="1" noChangeArrowheads="1"/>
          </p:cNvPicPr>
          <p:nvPr/>
        </p:nvPicPr>
        <p:blipFill>
          <a:blip r:embed="rId5"/>
          <a:srcRect/>
          <a:stretch>
            <a:fillRect/>
          </a:stretch>
        </p:blipFill>
        <p:spPr bwMode="auto">
          <a:xfrm>
            <a:off x="2171700" y="4459288"/>
            <a:ext cx="1104900" cy="722312"/>
          </a:xfrm>
          <a:prstGeom prst="rect">
            <a:avLst/>
          </a:prstGeom>
          <a:noFill/>
          <a:ln w="9525">
            <a:noFill/>
            <a:miter lim="800000"/>
            <a:headEnd/>
            <a:tailEnd/>
          </a:ln>
        </p:spPr>
      </p:pic>
      <p:pic>
        <p:nvPicPr>
          <p:cNvPr id="33802" name="Picture 12"/>
          <p:cNvPicPr>
            <a:picLocks noChangeAspect="1" noChangeArrowheads="1"/>
          </p:cNvPicPr>
          <p:nvPr/>
        </p:nvPicPr>
        <p:blipFill>
          <a:blip r:embed="rId6"/>
          <a:srcRect/>
          <a:stretch>
            <a:fillRect/>
          </a:stretch>
        </p:blipFill>
        <p:spPr bwMode="auto">
          <a:xfrm>
            <a:off x="6973888" y="2590800"/>
            <a:ext cx="2017712" cy="673100"/>
          </a:xfrm>
          <a:prstGeom prst="rect">
            <a:avLst/>
          </a:prstGeom>
          <a:noFill/>
          <a:ln w="15875">
            <a:solidFill>
              <a:schemeClr val="bg2"/>
            </a:solidFill>
            <a:miter lim="800000"/>
            <a:headEnd/>
            <a:tailEnd/>
          </a:ln>
        </p:spPr>
      </p:pic>
      <p:pic>
        <p:nvPicPr>
          <p:cNvPr id="33803" name="Picture 13"/>
          <p:cNvPicPr>
            <a:picLocks noChangeAspect="1" noChangeArrowheads="1"/>
          </p:cNvPicPr>
          <p:nvPr/>
        </p:nvPicPr>
        <p:blipFill>
          <a:blip r:embed="rId7"/>
          <a:srcRect/>
          <a:stretch>
            <a:fillRect/>
          </a:stretch>
        </p:blipFill>
        <p:spPr bwMode="auto">
          <a:xfrm>
            <a:off x="6875463" y="3429000"/>
            <a:ext cx="2116137" cy="660400"/>
          </a:xfrm>
          <a:prstGeom prst="rect">
            <a:avLst/>
          </a:prstGeom>
          <a:noFill/>
          <a:ln w="15875">
            <a:solidFill>
              <a:schemeClr val="bg2"/>
            </a:solidFill>
            <a:miter lim="800000"/>
            <a:headEnd/>
            <a:tailEnd/>
          </a:ln>
        </p:spPr>
      </p:pic>
      <p:sp>
        <p:nvSpPr>
          <p:cNvPr id="33804" name="Rectangle 14"/>
          <p:cNvSpPr>
            <a:spLocks noChangeArrowheads="1"/>
          </p:cNvSpPr>
          <p:nvPr/>
        </p:nvSpPr>
        <p:spPr bwMode="auto">
          <a:xfrm>
            <a:off x="3962400" y="2832100"/>
            <a:ext cx="1828800" cy="1739900"/>
          </a:xfrm>
          <a:prstGeom prst="rect">
            <a:avLst/>
          </a:prstGeom>
          <a:noFill/>
          <a:ln w="9525">
            <a:noFill/>
            <a:miter lim="800000"/>
            <a:headEnd/>
            <a:tailEnd/>
          </a:ln>
        </p:spPr>
        <p:txBody>
          <a:bodyPr>
            <a:spAutoFit/>
          </a:bodyPr>
          <a:lstStyle/>
          <a:p>
            <a:pPr algn="r"/>
            <a:r>
              <a:rPr lang="en-US">
                <a:solidFill>
                  <a:srgbClr val="3333FF"/>
                </a:solidFill>
              </a:rPr>
              <a:t>Critical isotherm of a pure substance has an inflection point at the critical state.</a:t>
            </a:r>
          </a:p>
        </p:txBody>
      </p:sp>
      <p:sp>
        <p:nvSpPr>
          <p:cNvPr id="33805" name="Rectangle 15"/>
          <p:cNvSpPr>
            <a:spLocks noChangeArrowheads="1"/>
          </p:cNvSpPr>
          <p:nvPr/>
        </p:nvSpPr>
        <p:spPr bwMode="auto">
          <a:xfrm>
            <a:off x="228600" y="5240338"/>
            <a:ext cx="5105400" cy="1465262"/>
          </a:xfrm>
          <a:prstGeom prst="rect">
            <a:avLst/>
          </a:prstGeom>
          <a:noFill/>
          <a:ln w="9525">
            <a:noFill/>
            <a:miter lim="800000"/>
            <a:headEnd/>
            <a:tailEnd/>
          </a:ln>
        </p:spPr>
        <p:txBody>
          <a:bodyPr>
            <a:spAutoFit/>
          </a:bodyPr>
          <a:lstStyle/>
          <a:p>
            <a:r>
              <a:rPr lang="en-US"/>
              <a:t>This model includes two effects not considered in the ideal-gas model:</a:t>
            </a:r>
            <a:r>
              <a:rPr lang="en-US">
                <a:solidFill>
                  <a:srgbClr val="CC00CC"/>
                </a:solidFill>
              </a:rPr>
              <a:t> the </a:t>
            </a:r>
            <a:r>
              <a:rPr lang="en-US" i="1">
                <a:solidFill>
                  <a:srgbClr val="CC00CC"/>
                </a:solidFill>
              </a:rPr>
              <a:t>intermolecular attraction forces </a:t>
            </a:r>
            <a:r>
              <a:rPr lang="en-US">
                <a:solidFill>
                  <a:srgbClr val="CC00CC"/>
                </a:solidFill>
              </a:rPr>
              <a:t>and the </a:t>
            </a:r>
            <a:r>
              <a:rPr lang="en-US" i="1">
                <a:solidFill>
                  <a:srgbClr val="CC00CC"/>
                </a:solidFill>
              </a:rPr>
              <a:t>volume occupied by the molecules themselves</a:t>
            </a:r>
            <a:r>
              <a:rPr lang="en-US">
                <a:solidFill>
                  <a:srgbClr val="CC00CC"/>
                </a:solidFill>
              </a:rPr>
              <a:t>. </a:t>
            </a:r>
            <a:r>
              <a:rPr lang="en-US"/>
              <a:t>The accuracy of the van der Waals equation of state is often inadequate.</a:t>
            </a:r>
          </a:p>
        </p:txBody>
      </p:sp>
      <p:pic>
        <p:nvPicPr>
          <p:cNvPr id="33806" name="Picture 16"/>
          <p:cNvPicPr>
            <a:picLocks noChangeAspect="1" noChangeArrowheads="1"/>
          </p:cNvPicPr>
          <p:nvPr/>
        </p:nvPicPr>
        <p:blipFill>
          <a:blip r:embed="rId8"/>
          <a:srcRect/>
          <a:stretch>
            <a:fillRect/>
          </a:stretch>
        </p:blipFill>
        <p:spPr bwMode="auto">
          <a:xfrm>
            <a:off x="6400800" y="304800"/>
            <a:ext cx="2095500" cy="20383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Slayt Numarası Yer Tutucusu"/>
          <p:cNvSpPr>
            <a:spLocks noGrp="1"/>
          </p:cNvSpPr>
          <p:nvPr>
            <p:ph type="sldNum" sz="quarter" idx="12"/>
          </p:nvPr>
        </p:nvSpPr>
        <p:spPr>
          <a:noFill/>
        </p:spPr>
        <p:txBody>
          <a:bodyPr/>
          <a:lstStyle/>
          <a:p>
            <a:fld id="{4D78B398-D1A6-4FA6-93AD-78E38773BD42}" type="slidenum">
              <a:rPr lang="en-US" smtClean="0"/>
              <a:pPr/>
              <a:t>17</a:t>
            </a:fld>
            <a:endParaRPr lang="en-US"/>
          </a:p>
        </p:txBody>
      </p:sp>
      <p:sp>
        <p:nvSpPr>
          <p:cNvPr id="34819" name="Rectangle 4"/>
          <p:cNvSpPr>
            <a:spLocks noChangeArrowheads="1"/>
          </p:cNvSpPr>
          <p:nvPr/>
        </p:nvSpPr>
        <p:spPr bwMode="auto">
          <a:xfrm>
            <a:off x="533400" y="304800"/>
            <a:ext cx="5483225" cy="457200"/>
          </a:xfrm>
          <a:prstGeom prst="rect">
            <a:avLst/>
          </a:prstGeom>
          <a:noFill/>
          <a:ln w="9525">
            <a:noFill/>
            <a:miter lim="800000"/>
            <a:headEnd/>
            <a:tailEnd/>
          </a:ln>
        </p:spPr>
        <p:txBody>
          <a:bodyPr wrap="none">
            <a:spAutoFit/>
          </a:bodyPr>
          <a:lstStyle/>
          <a:p>
            <a:r>
              <a:rPr lang="en-US" sz="2400" b="1" dirty="0">
                <a:solidFill>
                  <a:srgbClr val="FF3300"/>
                </a:solidFill>
              </a:rPr>
              <a:t>Beattie-Bridgeman Equation of State</a:t>
            </a:r>
          </a:p>
        </p:txBody>
      </p:sp>
      <p:pic>
        <p:nvPicPr>
          <p:cNvPr id="34820" name="Picture 5"/>
          <p:cNvPicPr>
            <a:picLocks noChangeAspect="1" noChangeArrowheads="1"/>
          </p:cNvPicPr>
          <p:nvPr/>
        </p:nvPicPr>
        <p:blipFill>
          <a:blip r:embed="rId2"/>
          <a:srcRect/>
          <a:stretch>
            <a:fillRect/>
          </a:stretch>
        </p:blipFill>
        <p:spPr bwMode="auto">
          <a:xfrm>
            <a:off x="668338" y="838200"/>
            <a:ext cx="4437062" cy="739775"/>
          </a:xfrm>
          <a:prstGeom prst="rect">
            <a:avLst/>
          </a:prstGeom>
          <a:noFill/>
          <a:ln w="9525">
            <a:noFill/>
            <a:miter lim="800000"/>
            <a:headEnd/>
            <a:tailEnd/>
          </a:ln>
        </p:spPr>
      </p:pic>
      <p:pic>
        <p:nvPicPr>
          <p:cNvPr id="34821" name="Picture 6"/>
          <p:cNvPicPr>
            <a:picLocks noChangeAspect="1" noChangeArrowheads="1"/>
          </p:cNvPicPr>
          <p:nvPr/>
        </p:nvPicPr>
        <p:blipFill>
          <a:blip r:embed="rId3"/>
          <a:srcRect/>
          <a:stretch>
            <a:fillRect/>
          </a:stretch>
        </p:blipFill>
        <p:spPr bwMode="auto">
          <a:xfrm>
            <a:off x="676275" y="1676400"/>
            <a:ext cx="2066925" cy="777875"/>
          </a:xfrm>
          <a:prstGeom prst="rect">
            <a:avLst/>
          </a:prstGeom>
          <a:noFill/>
          <a:ln w="9525">
            <a:noFill/>
            <a:miter lim="800000"/>
            <a:headEnd/>
            <a:tailEnd/>
          </a:ln>
        </p:spPr>
      </p:pic>
      <p:pic>
        <p:nvPicPr>
          <p:cNvPr id="34822" name="Picture 7"/>
          <p:cNvPicPr>
            <a:picLocks noChangeAspect="1" noChangeArrowheads="1"/>
          </p:cNvPicPr>
          <p:nvPr/>
        </p:nvPicPr>
        <p:blipFill>
          <a:blip r:embed="rId4"/>
          <a:srcRect/>
          <a:stretch>
            <a:fillRect/>
          </a:stretch>
        </p:blipFill>
        <p:spPr bwMode="auto">
          <a:xfrm>
            <a:off x="2886075" y="1752600"/>
            <a:ext cx="2066925" cy="758825"/>
          </a:xfrm>
          <a:prstGeom prst="rect">
            <a:avLst/>
          </a:prstGeom>
          <a:noFill/>
          <a:ln w="9525">
            <a:noFill/>
            <a:miter lim="800000"/>
            <a:headEnd/>
            <a:tailEnd/>
          </a:ln>
        </p:spPr>
      </p:pic>
      <p:sp>
        <p:nvSpPr>
          <p:cNvPr id="34823" name="Rectangle 8"/>
          <p:cNvSpPr>
            <a:spLocks noChangeArrowheads="1"/>
          </p:cNvSpPr>
          <p:nvPr/>
        </p:nvSpPr>
        <p:spPr bwMode="auto">
          <a:xfrm>
            <a:off x="5181600" y="1049338"/>
            <a:ext cx="3200400" cy="1465262"/>
          </a:xfrm>
          <a:prstGeom prst="rect">
            <a:avLst/>
          </a:prstGeom>
          <a:noFill/>
          <a:ln w="9525">
            <a:noFill/>
            <a:miter lim="800000"/>
            <a:headEnd/>
            <a:tailEnd/>
          </a:ln>
        </p:spPr>
        <p:txBody>
          <a:bodyPr>
            <a:spAutoFit/>
          </a:bodyPr>
          <a:lstStyle/>
          <a:p>
            <a:r>
              <a:rPr lang="en-US"/>
              <a:t>The constants are given in Table 3–4 for various substances. It is known to be reasonably accurate for densities up to about 0.8</a:t>
            </a:r>
            <a:r>
              <a:rPr lang="en-US" i="1">
                <a:sym typeface="Symbol" pitchFamily="18" charset="2"/>
              </a:rPr>
              <a:t></a:t>
            </a:r>
            <a:r>
              <a:rPr lang="en-US" baseline="-25000"/>
              <a:t>cr</a:t>
            </a:r>
            <a:r>
              <a:rPr lang="en-US"/>
              <a:t>.</a:t>
            </a:r>
          </a:p>
        </p:txBody>
      </p:sp>
      <p:sp>
        <p:nvSpPr>
          <p:cNvPr id="34824" name="Rectangle 9"/>
          <p:cNvSpPr>
            <a:spLocks noChangeArrowheads="1"/>
          </p:cNvSpPr>
          <p:nvPr/>
        </p:nvSpPr>
        <p:spPr bwMode="auto">
          <a:xfrm>
            <a:off x="533400" y="2670175"/>
            <a:ext cx="5953125" cy="457200"/>
          </a:xfrm>
          <a:prstGeom prst="rect">
            <a:avLst/>
          </a:prstGeom>
          <a:noFill/>
          <a:ln w="9525">
            <a:noFill/>
            <a:miter lim="800000"/>
            <a:headEnd/>
            <a:tailEnd/>
          </a:ln>
        </p:spPr>
        <p:txBody>
          <a:bodyPr wrap="none">
            <a:spAutoFit/>
          </a:bodyPr>
          <a:lstStyle/>
          <a:p>
            <a:r>
              <a:rPr lang="en-US" sz="2400" b="1" dirty="0">
                <a:solidFill>
                  <a:srgbClr val="FF3300"/>
                </a:solidFill>
              </a:rPr>
              <a:t>Benedict-Webb-Rubin Equation of State</a:t>
            </a:r>
          </a:p>
        </p:txBody>
      </p:sp>
      <p:pic>
        <p:nvPicPr>
          <p:cNvPr id="34825" name="Picture 10"/>
          <p:cNvPicPr>
            <a:picLocks noChangeAspect="1" noChangeArrowheads="1"/>
          </p:cNvPicPr>
          <p:nvPr/>
        </p:nvPicPr>
        <p:blipFill>
          <a:blip r:embed="rId5"/>
          <a:srcRect/>
          <a:stretch>
            <a:fillRect/>
          </a:stretch>
        </p:blipFill>
        <p:spPr bwMode="auto">
          <a:xfrm>
            <a:off x="609600" y="3200400"/>
            <a:ext cx="7473950" cy="585788"/>
          </a:xfrm>
          <a:prstGeom prst="rect">
            <a:avLst/>
          </a:prstGeom>
          <a:noFill/>
          <a:ln w="9525">
            <a:noFill/>
            <a:miter lim="800000"/>
            <a:headEnd/>
            <a:tailEnd/>
          </a:ln>
        </p:spPr>
      </p:pic>
      <p:sp>
        <p:nvSpPr>
          <p:cNvPr id="34826" name="Rectangle 11"/>
          <p:cNvSpPr>
            <a:spLocks noChangeArrowheads="1"/>
          </p:cNvSpPr>
          <p:nvPr/>
        </p:nvSpPr>
        <p:spPr bwMode="auto">
          <a:xfrm>
            <a:off x="533400" y="3810000"/>
            <a:ext cx="7848600" cy="641350"/>
          </a:xfrm>
          <a:prstGeom prst="rect">
            <a:avLst/>
          </a:prstGeom>
          <a:noFill/>
          <a:ln w="9525">
            <a:noFill/>
            <a:miter lim="800000"/>
            <a:headEnd/>
            <a:tailEnd/>
          </a:ln>
        </p:spPr>
        <p:txBody>
          <a:bodyPr>
            <a:spAutoFit/>
          </a:bodyPr>
          <a:lstStyle/>
          <a:p>
            <a:r>
              <a:rPr lang="en-US"/>
              <a:t>The constants are given in Table 3–4. This equation can handle substances at densities up to about 2.5 </a:t>
            </a:r>
            <a:r>
              <a:rPr lang="en-US">
                <a:sym typeface="Symbol" pitchFamily="18" charset="2"/>
              </a:rPr>
              <a:t></a:t>
            </a:r>
            <a:r>
              <a:rPr lang="en-US" baseline="-25000"/>
              <a:t>cr</a:t>
            </a:r>
            <a:r>
              <a:rPr lang="en-US"/>
              <a:t>.</a:t>
            </a:r>
          </a:p>
        </p:txBody>
      </p:sp>
      <p:sp>
        <p:nvSpPr>
          <p:cNvPr id="34827" name="Rectangle 12"/>
          <p:cNvSpPr>
            <a:spLocks noChangeArrowheads="1"/>
          </p:cNvSpPr>
          <p:nvPr/>
        </p:nvSpPr>
        <p:spPr bwMode="auto">
          <a:xfrm>
            <a:off x="522288" y="4648200"/>
            <a:ext cx="3516312" cy="457200"/>
          </a:xfrm>
          <a:prstGeom prst="rect">
            <a:avLst/>
          </a:prstGeom>
          <a:noFill/>
          <a:ln w="9525">
            <a:noFill/>
            <a:miter lim="800000"/>
            <a:headEnd/>
            <a:tailEnd/>
          </a:ln>
        </p:spPr>
        <p:txBody>
          <a:bodyPr wrap="none">
            <a:spAutoFit/>
          </a:bodyPr>
          <a:lstStyle/>
          <a:p>
            <a:r>
              <a:rPr lang="en-US" sz="2400" b="1" dirty="0" err="1">
                <a:solidFill>
                  <a:srgbClr val="FF3300"/>
                </a:solidFill>
              </a:rPr>
              <a:t>Virial</a:t>
            </a:r>
            <a:r>
              <a:rPr lang="en-US" sz="2400" b="1" dirty="0">
                <a:solidFill>
                  <a:srgbClr val="FF3300"/>
                </a:solidFill>
              </a:rPr>
              <a:t> Equation of State</a:t>
            </a:r>
          </a:p>
        </p:txBody>
      </p:sp>
      <p:pic>
        <p:nvPicPr>
          <p:cNvPr id="34828" name="Picture 13"/>
          <p:cNvPicPr>
            <a:picLocks noChangeAspect="1" noChangeArrowheads="1"/>
          </p:cNvPicPr>
          <p:nvPr/>
        </p:nvPicPr>
        <p:blipFill>
          <a:blip r:embed="rId6"/>
          <a:srcRect/>
          <a:stretch>
            <a:fillRect/>
          </a:stretch>
        </p:blipFill>
        <p:spPr bwMode="auto">
          <a:xfrm>
            <a:off x="609600" y="5173663"/>
            <a:ext cx="4881563" cy="617537"/>
          </a:xfrm>
          <a:prstGeom prst="rect">
            <a:avLst/>
          </a:prstGeom>
          <a:noFill/>
          <a:ln w="9525">
            <a:noFill/>
            <a:miter lim="800000"/>
            <a:headEnd/>
            <a:tailEnd/>
          </a:ln>
        </p:spPr>
      </p:pic>
      <p:sp>
        <p:nvSpPr>
          <p:cNvPr id="34829" name="Rectangle 14"/>
          <p:cNvSpPr>
            <a:spLocks noChangeArrowheads="1"/>
          </p:cNvSpPr>
          <p:nvPr/>
        </p:nvSpPr>
        <p:spPr bwMode="auto">
          <a:xfrm>
            <a:off x="533400" y="5835650"/>
            <a:ext cx="7010400" cy="646331"/>
          </a:xfrm>
          <a:prstGeom prst="rect">
            <a:avLst/>
          </a:prstGeom>
          <a:noFill/>
          <a:ln w="9525">
            <a:noFill/>
            <a:miter lim="800000"/>
            <a:headEnd/>
            <a:tailEnd/>
          </a:ln>
        </p:spPr>
        <p:txBody>
          <a:bodyPr wrap="square">
            <a:spAutoFit/>
          </a:bodyPr>
          <a:lstStyle/>
          <a:p>
            <a:r>
              <a:rPr lang="en-US" dirty="0"/>
              <a:t>The coefficients </a:t>
            </a:r>
            <a:r>
              <a:rPr lang="en-US" i="1" dirty="0"/>
              <a:t>a</a:t>
            </a:r>
            <a:r>
              <a:rPr lang="en-US" dirty="0"/>
              <a:t>(</a:t>
            </a:r>
            <a:r>
              <a:rPr lang="en-US" i="1" dirty="0"/>
              <a:t>T</a:t>
            </a:r>
            <a:r>
              <a:rPr lang="en-US" dirty="0"/>
              <a:t>), </a:t>
            </a:r>
            <a:r>
              <a:rPr lang="en-US" i="1" dirty="0"/>
              <a:t>b</a:t>
            </a:r>
            <a:r>
              <a:rPr lang="en-US" dirty="0"/>
              <a:t>(</a:t>
            </a:r>
            <a:r>
              <a:rPr lang="en-US" i="1" dirty="0"/>
              <a:t>T</a:t>
            </a:r>
            <a:r>
              <a:rPr lang="en-US" dirty="0"/>
              <a:t>), </a:t>
            </a:r>
            <a:r>
              <a:rPr lang="en-US" i="1" dirty="0"/>
              <a:t>c</a:t>
            </a:r>
            <a:r>
              <a:rPr lang="en-US" dirty="0"/>
              <a:t>(</a:t>
            </a:r>
            <a:r>
              <a:rPr lang="en-US" i="1" dirty="0"/>
              <a:t>T</a:t>
            </a:r>
            <a:r>
              <a:rPr lang="en-US" dirty="0"/>
              <a:t>), and so on, that are functions of temperature alone are called </a:t>
            </a:r>
            <a:r>
              <a:rPr lang="en-US" b="1" i="1" dirty="0" err="1">
                <a:solidFill>
                  <a:srgbClr val="CC00CC"/>
                </a:solidFill>
              </a:rPr>
              <a:t>virial</a:t>
            </a:r>
            <a:r>
              <a:rPr lang="en-US" b="1" i="1" dirty="0">
                <a:solidFill>
                  <a:srgbClr val="CC00CC"/>
                </a:solidFill>
              </a:rPr>
              <a:t> coefficients</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3 Slayt Numarası Yer Tutucusu"/>
          <p:cNvSpPr>
            <a:spLocks noGrp="1"/>
          </p:cNvSpPr>
          <p:nvPr>
            <p:ph type="sldNum" sz="quarter" idx="12"/>
          </p:nvPr>
        </p:nvSpPr>
        <p:spPr>
          <a:noFill/>
        </p:spPr>
        <p:txBody>
          <a:bodyPr/>
          <a:lstStyle/>
          <a:p>
            <a:fld id="{83CE5A7A-D7F4-4FF2-A515-487A286C9210}" type="slidenum">
              <a:rPr lang="en-US" smtClean="0"/>
              <a:pPr/>
              <a:t>18</a:t>
            </a:fld>
            <a:endParaRPr lang="en-US"/>
          </a:p>
        </p:txBody>
      </p:sp>
      <p:pic>
        <p:nvPicPr>
          <p:cNvPr id="35843" name="Picture 4"/>
          <p:cNvPicPr>
            <a:picLocks noChangeAspect="1" noChangeArrowheads="1"/>
          </p:cNvPicPr>
          <p:nvPr/>
        </p:nvPicPr>
        <p:blipFill>
          <a:blip r:embed="rId2"/>
          <a:srcRect/>
          <a:stretch>
            <a:fillRect/>
          </a:stretch>
        </p:blipFill>
        <p:spPr bwMode="auto">
          <a:xfrm>
            <a:off x="80963" y="533400"/>
            <a:ext cx="8982075" cy="5791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Pressure of N</a:t>
            </a:r>
            <a:r>
              <a:rPr lang="en-US" sz="2800" baseline="-25000" dirty="0"/>
              <a:t>2</a:t>
            </a:r>
            <a:r>
              <a:rPr lang="en-US" sz="2800" dirty="0"/>
              <a:t> at 175 K with </a:t>
            </a:r>
            <a:r>
              <a:rPr lang="en-US" sz="2800" i="1" dirty="0"/>
              <a:t>v</a:t>
            </a:r>
            <a:r>
              <a:rPr lang="en-US" sz="2800" dirty="0"/>
              <a:t> = 0.00375 m</a:t>
            </a:r>
            <a:r>
              <a:rPr lang="en-US" sz="2800" baseline="30000" dirty="0"/>
              <a:t>3</a:t>
            </a:r>
            <a:r>
              <a:rPr lang="en-US" sz="2800" dirty="0"/>
              <a:t>/kg</a:t>
            </a:r>
          </a:p>
        </p:txBody>
      </p:sp>
      <p:graphicFrame>
        <p:nvGraphicFramePr>
          <p:cNvPr id="5" name="Content Placeholder 4"/>
          <p:cNvGraphicFramePr>
            <a:graphicFrameLocks noGrp="1"/>
          </p:cNvGraphicFramePr>
          <p:nvPr>
            <p:ph idx="1"/>
          </p:nvPr>
        </p:nvGraphicFramePr>
        <p:xfrm>
          <a:off x="304800" y="1371600"/>
          <a:ext cx="7886700" cy="5181600"/>
        </p:xfrm>
        <a:graphic>
          <a:graphicData uri="http://schemas.openxmlformats.org/drawingml/2006/table">
            <a:tbl>
              <a:tblPr firstRow="1" bandRow="1">
                <a:tableStyleId>{D7AC3CCA-C797-4891-BE02-D94E43425B78}</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863600">
                <a:tc>
                  <a:txBody>
                    <a:bodyPr/>
                    <a:lstStyle/>
                    <a:p>
                      <a:pPr algn="ctr"/>
                      <a:r>
                        <a:rPr lang="en-US" sz="2800" dirty="0"/>
                        <a:t>Method</a:t>
                      </a:r>
                    </a:p>
                  </a:txBody>
                  <a:tcPr marL="87630" marR="87630" anchor="ctr">
                    <a:solidFill>
                      <a:schemeClr val="bg1"/>
                    </a:solidFill>
                  </a:tcPr>
                </a:tc>
                <a:tc>
                  <a:txBody>
                    <a:bodyPr/>
                    <a:lstStyle/>
                    <a:p>
                      <a:pPr algn="ctr"/>
                      <a:r>
                        <a:rPr lang="en-US" sz="2800" dirty="0"/>
                        <a:t>Value (MPa)</a:t>
                      </a:r>
                    </a:p>
                  </a:txBody>
                  <a:tcPr marL="87630" marR="87630" anchor="ctr">
                    <a:solidFill>
                      <a:schemeClr val="bg1"/>
                    </a:solidFill>
                  </a:tcPr>
                </a:tc>
                <a:tc>
                  <a:txBody>
                    <a:bodyPr/>
                    <a:lstStyle/>
                    <a:p>
                      <a:pPr algn="ctr"/>
                      <a:r>
                        <a:rPr lang="en-US" sz="2800" dirty="0"/>
                        <a:t>% error</a:t>
                      </a:r>
                    </a:p>
                  </a:txBody>
                  <a:tcPr marL="87630" marR="87630" anchor="ctr">
                    <a:solidFill>
                      <a:schemeClr val="bg1"/>
                    </a:solidFill>
                  </a:tcPr>
                </a:tc>
                <a:extLst>
                  <a:ext uri="{0D108BD9-81ED-4DB2-BD59-A6C34878D82A}">
                    <a16:rowId xmlns:a16="http://schemas.microsoft.com/office/drawing/2014/main" val="10000"/>
                  </a:ext>
                </a:extLst>
              </a:tr>
              <a:tr h="863600">
                <a:tc>
                  <a:txBody>
                    <a:bodyPr/>
                    <a:lstStyle/>
                    <a:p>
                      <a:pPr algn="ctr"/>
                      <a:r>
                        <a:rPr lang="en-US" sz="2400" dirty="0"/>
                        <a:t>Experimental</a:t>
                      </a:r>
                    </a:p>
                  </a:txBody>
                  <a:tcPr marL="87630" marR="87630" anchor="ctr">
                    <a:solidFill>
                      <a:schemeClr val="bg1"/>
                    </a:solidFill>
                  </a:tcPr>
                </a:tc>
                <a:tc>
                  <a:txBody>
                    <a:bodyPr/>
                    <a:lstStyle/>
                    <a:p>
                      <a:pPr algn="ctr"/>
                      <a:r>
                        <a:rPr lang="en-US" sz="2800" dirty="0"/>
                        <a:t>10.000</a:t>
                      </a:r>
                    </a:p>
                  </a:txBody>
                  <a:tcPr marL="87630" marR="87630" anchor="ctr">
                    <a:solidFill>
                      <a:schemeClr val="bg1"/>
                    </a:solidFill>
                  </a:tcPr>
                </a:tc>
                <a:tc>
                  <a:txBody>
                    <a:bodyPr/>
                    <a:lstStyle/>
                    <a:p>
                      <a:pPr algn="ctr"/>
                      <a:r>
                        <a:rPr lang="en-US" sz="2800" dirty="0"/>
                        <a:t>----</a:t>
                      </a:r>
                    </a:p>
                  </a:txBody>
                  <a:tcPr marL="87630" marR="87630" anchor="ctr">
                    <a:solidFill>
                      <a:schemeClr val="bg1"/>
                    </a:solidFill>
                  </a:tcPr>
                </a:tc>
                <a:extLst>
                  <a:ext uri="{0D108BD9-81ED-4DB2-BD59-A6C34878D82A}">
                    <a16:rowId xmlns:a16="http://schemas.microsoft.com/office/drawing/2014/main" val="10001"/>
                  </a:ext>
                </a:extLst>
              </a:tr>
              <a:tr h="863600">
                <a:tc>
                  <a:txBody>
                    <a:bodyPr/>
                    <a:lstStyle/>
                    <a:p>
                      <a:pPr algn="ctr"/>
                      <a:r>
                        <a:rPr lang="en-US" sz="2400" dirty="0"/>
                        <a:t>Ideal Gas Eq.</a:t>
                      </a:r>
                    </a:p>
                  </a:txBody>
                  <a:tcPr marL="87630" marR="87630" anchor="ctr">
                    <a:solidFill>
                      <a:schemeClr val="bg1"/>
                    </a:solidFill>
                  </a:tcPr>
                </a:tc>
                <a:tc>
                  <a:txBody>
                    <a:bodyPr/>
                    <a:lstStyle/>
                    <a:p>
                      <a:pPr algn="ctr"/>
                      <a:r>
                        <a:rPr lang="en-US" sz="2800" dirty="0"/>
                        <a:t>13.851</a:t>
                      </a:r>
                    </a:p>
                  </a:txBody>
                  <a:tcPr marL="87630" marR="87630" anchor="ctr">
                    <a:solidFill>
                      <a:schemeClr val="bg1"/>
                    </a:solidFill>
                  </a:tcPr>
                </a:tc>
                <a:tc>
                  <a:txBody>
                    <a:bodyPr/>
                    <a:lstStyle/>
                    <a:p>
                      <a:pPr algn="ctr"/>
                      <a:r>
                        <a:rPr lang="en-US" sz="2800" dirty="0"/>
                        <a:t>38.5%</a:t>
                      </a:r>
                    </a:p>
                  </a:txBody>
                  <a:tcPr marL="87630" marR="87630" anchor="ctr">
                    <a:solidFill>
                      <a:schemeClr val="bg1"/>
                    </a:solidFill>
                  </a:tcPr>
                </a:tc>
                <a:extLst>
                  <a:ext uri="{0D108BD9-81ED-4DB2-BD59-A6C34878D82A}">
                    <a16:rowId xmlns:a16="http://schemas.microsoft.com/office/drawing/2014/main" val="10002"/>
                  </a:ext>
                </a:extLst>
              </a:tr>
              <a:tr h="863600">
                <a:tc>
                  <a:txBody>
                    <a:bodyPr/>
                    <a:lstStyle/>
                    <a:p>
                      <a:pPr algn="ctr"/>
                      <a:r>
                        <a:rPr lang="en-US" sz="2400" dirty="0"/>
                        <a:t>van der Waals</a:t>
                      </a:r>
                    </a:p>
                  </a:txBody>
                  <a:tcPr marL="87630" marR="87630" anchor="ctr">
                    <a:solidFill>
                      <a:schemeClr val="bg1"/>
                    </a:solidFill>
                  </a:tcPr>
                </a:tc>
                <a:tc>
                  <a:txBody>
                    <a:bodyPr/>
                    <a:lstStyle/>
                    <a:p>
                      <a:pPr algn="ctr"/>
                      <a:r>
                        <a:rPr lang="en-US" sz="2800" dirty="0"/>
                        <a:t>9.471</a:t>
                      </a:r>
                    </a:p>
                  </a:txBody>
                  <a:tcPr marL="87630" marR="87630" anchor="ctr">
                    <a:solidFill>
                      <a:schemeClr val="bg1"/>
                    </a:solidFill>
                  </a:tcPr>
                </a:tc>
                <a:tc>
                  <a:txBody>
                    <a:bodyPr/>
                    <a:lstStyle/>
                    <a:p>
                      <a:pPr algn="ctr"/>
                      <a:r>
                        <a:rPr lang="en-US" sz="2800" dirty="0"/>
                        <a:t>5.3%</a:t>
                      </a:r>
                    </a:p>
                  </a:txBody>
                  <a:tcPr marL="87630" marR="87630" anchor="ctr">
                    <a:solidFill>
                      <a:schemeClr val="bg1"/>
                    </a:solidFill>
                  </a:tcPr>
                </a:tc>
                <a:extLst>
                  <a:ext uri="{0D108BD9-81ED-4DB2-BD59-A6C34878D82A}">
                    <a16:rowId xmlns:a16="http://schemas.microsoft.com/office/drawing/2014/main" val="10003"/>
                  </a:ext>
                </a:extLst>
              </a:tr>
              <a:tr h="863600">
                <a:tc>
                  <a:txBody>
                    <a:bodyPr/>
                    <a:lstStyle/>
                    <a:p>
                      <a:pPr algn="ctr"/>
                      <a:r>
                        <a:rPr lang="en-US" sz="2400" dirty="0"/>
                        <a:t>Beattie-Bridgeman</a:t>
                      </a:r>
                    </a:p>
                  </a:txBody>
                  <a:tcPr marL="87630" marR="87630" anchor="ctr">
                    <a:solidFill>
                      <a:schemeClr val="bg1"/>
                    </a:solidFill>
                  </a:tcPr>
                </a:tc>
                <a:tc>
                  <a:txBody>
                    <a:bodyPr/>
                    <a:lstStyle/>
                    <a:p>
                      <a:pPr algn="ctr"/>
                      <a:r>
                        <a:rPr lang="en-US" sz="2800" dirty="0"/>
                        <a:t>10.110</a:t>
                      </a:r>
                    </a:p>
                  </a:txBody>
                  <a:tcPr marL="87630" marR="87630" anchor="ctr">
                    <a:solidFill>
                      <a:schemeClr val="bg1"/>
                    </a:solidFill>
                  </a:tcPr>
                </a:tc>
                <a:tc>
                  <a:txBody>
                    <a:bodyPr/>
                    <a:lstStyle/>
                    <a:p>
                      <a:pPr algn="ctr"/>
                      <a:r>
                        <a:rPr lang="en-US" sz="2800" dirty="0"/>
                        <a:t>1.1%</a:t>
                      </a:r>
                    </a:p>
                  </a:txBody>
                  <a:tcPr marL="87630" marR="87630" anchor="ctr">
                    <a:solidFill>
                      <a:schemeClr val="bg1"/>
                    </a:solidFill>
                  </a:tcPr>
                </a:tc>
                <a:extLst>
                  <a:ext uri="{0D108BD9-81ED-4DB2-BD59-A6C34878D82A}">
                    <a16:rowId xmlns:a16="http://schemas.microsoft.com/office/drawing/2014/main" val="10004"/>
                  </a:ext>
                </a:extLst>
              </a:tr>
              <a:tr h="863600">
                <a:tc>
                  <a:txBody>
                    <a:bodyPr/>
                    <a:lstStyle/>
                    <a:p>
                      <a:pPr algn="ctr"/>
                      <a:r>
                        <a:rPr lang="en-US" sz="2000" dirty="0"/>
                        <a:t>Benedict-Webb-Rubin</a:t>
                      </a:r>
                    </a:p>
                  </a:txBody>
                  <a:tcPr marL="87630" marR="87630" anchor="ctr">
                    <a:solidFill>
                      <a:schemeClr val="bg1"/>
                    </a:solidFill>
                  </a:tcPr>
                </a:tc>
                <a:tc>
                  <a:txBody>
                    <a:bodyPr/>
                    <a:lstStyle/>
                    <a:p>
                      <a:pPr algn="ctr"/>
                      <a:r>
                        <a:rPr lang="en-US" sz="2800" dirty="0"/>
                        <a:t>10.009</a:t>
                      </a:r>
                    </a:p>
                  </a:txBody>
                  <a:tcPr marL="87630" marR="87630" anchor="ctr">
                    <a:solidFill>
                      <a:schemeClr val="bg1"/>
                    </a:solidFill>
                  </a:tcPr>
                </a:tc>
                <a:tc>
                  <a:txBody>
                    <a:bodyPr/>
                    <a:lstStyle/>
                    <a:p>
                      <a:pPr algn="ctr"/>
                      <a:r>
                        <a:rPr lang="en-US" sz="2800" dirty="0"/>
                        <a:t>0.09%</a:t>
                      </a:r>
                    </a:p>
                  </a:txBody>
                  <a:tcPr marL="87630" marR="87630" anchor="ctr">
                    <a:solidFill>
                      <a:schemeClr val="bg1"/>
                    </a:solid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pPr>
              <a:defRPr/>
            </a:pPr>
            <a:fld id="{0A32BCCE-79EE-4A5D-A0BB-7AE652254CCC}" type="slidenum">
              <a:rPr lang="en-US" smtClean="0"/>
              <a:pPr>
                <a:defRPr/>
              </a:pPr>
              <a:t>19</a:t>
            </a:fld>
            <a:endParaRPr lang="en-US"/>
          </a:p>
        </p:txBody>
      </p:sp>
    </p:spTree>
    <p:extLst>
      <p:ext uri="{BB962C8B-B14F-4D97-AF65-F5344CB8AC3E}">
        <p14:creationId xmlns:p14="http://schemas.microsoft.com/office/powerpoint/2010/main" val="56210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08ABE405-DC6A-449A-81FE-0C95FBD528AA}" type="slidenum">
              <a:rPr lang="en-US" smtClean="0"/>
              <a:pPr/>
              <a:t>2</a:t>
            </a:fld>
            <a:endParaRPr lang="en-US"/>
          </a:p>
        </p:txBody>
      </p:sp>
      <p:sp>
        <p:nvSpPr>
          <p:cNvPr id="3075" name="Rectangle 4"/>
          <p:cNvSpPr>
            <a:spLocks noChangeArrowheads="1"/>
          </p:cNvSpPr>
          <p:nvPr/>
        </p:nvSpPr>
        <p:spPr bwMode="auto">
          <a:xfrm>
            <a:off x="838200" y="390525"/>
            <a:ext cx="2003425" cy="523875"/>
          </a:xfrm>
          <a:prstGeom prst="rect">
            <a:avLst/>
          </a:prstGeom>
          <a:noFill/>
          <a:ln w="9525">
            <a:noFill/>
            <a:miter lim="800000"/>
            <a:headEnd/>
            <a:tailEnd/>
          </a:ln>
        </p:spPr>
        <p:txBody>
          <a:bodyPr wrap="none">
            <a:spAutoFit/>
          </a:bodyPr>
          <a:lstStyle/>
          <a:p>
            <a:r>
              <a:rPr lang="en-US" sz="2800" b="1">
                <a:solidFill>
                  <a:srgbClr val="C00000"/>
                </a:solidFill>
              </a:rPr>
              <a:t>Objectives</a:t>
            </a:r>
          </a:p>
        </p:txBody>
      </p:sp>
      <p:sp>
        <p:nvSpPr>
          <p:cNvPr id="3076" name="Rectangle 5"/>
          <p:cNvSpPr>
            <a:spLocks noChangeArrowheads="1"/>
          </p:cNvSpPr>
          <p:nvPr/>
        </p:nvSpPr>
        <p:spPr bwMode="auto">
          <a:xfrm>
            <a:off x="533400" y="1038225"/>
            <a:ext cx="7772400" cy="5262979"/>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400" dirty="0"/>
              <a:t>Explain the basic concepts of thermodynamics such as system, state, state postulate, equilibrium, process, and cycle.</a:t>
            </a:r>
          </a:p>
          <a:p>
            <a:pPr marL="342900" indent="-342900">
              <a:spcBef>
                <a:spcPct val="20000"/>
              </a:spcBef>
              <a:spcAft>
                <a:spcPct val="20000"/>
              </a:spcAft>
              <a:buClr>
                <a:srgbClr val="FF0000"/>
              </a:buClr>
              <a:buFontTx/>
              <a:buChar char="•"/>
            </a:pPr>
            <a:r>
              <a:rPr lang="en-US" sz="2400" dirty="0"/>
              <a:t>Describe the hypothetical substance “ideal gas” and the ideal-gas equation of state.</a:t>
            </a:r>
          </a:p>
          <a:p>
            <a:pPr marL="342900" indent="-342900">
              <a:spcBef>
                <a:spcPct val="20000"/>
              </a:spcBef>
              <a:spcAft>
                <a:spcPct val="20000"/>
              </a:spcAft>
              <a:buClr>
                <a:srgbClr val="FF0000"/>
              </a:buClr>
              <a:buFontTx/>
              <a:buChar char="•"/>
            </a:pPr>
            <a:r>
              <a:rPr lang="en-US" sz="2400" dirty="0">
                <a:solidFill>
                  <a:srgbClr val="CC00CC"/>
                </a:solidFill>
              </a:rPr>
              <a:t>Apply the ideal-gas equation of state in the solution of typical problems.</a:t>
            </a:r>
          </a:p>
          <a:p>
            <a:pPr marL="342900" indent="-342900">
              <a:spcBef>
                <a:spcPct val="20000"/>
              </a:spcBef>
              <a:spcAft>
                <a:spcPct val="20000"/>
              </a:spcAft>
              <a:buClr>
                <a:srgbClr val="FF0000"/>
              </a:buClr>
              <a:buFontTx/>
              <a:buChar char="•"/>
            </a:pPr>
            <a:r>
              <a:rPr lang="en-US" sz="2400" dirty="0"/>
              <a:t>Introduce the compressibility factor, which accounts for the deviation of real gases from ideal-gas behavior.</a:t>
            </a:r>
          </a:p>
          <a:p>
            <a:pPr marL="342900" indent="-342900">
              <a:spcBef>
                <a:spcPct val="20000"/>
              </a:spcBef>
              <a:spcAft>
                <a:spcPct val="20000"/>
              </a:spcAft>
              <a:buClr>
                <a:srgbClr val="FF0000"/>
              </a:buClr>
              <a:buFontTx/>
              <a:buChar char="•"/>
            </a:pPr>
            <a:r>
              <a:rPr lang="en-US" sz="2400" dirty="0">
                <a:solidFill>
                  <a:srgbClr val="CC00CC"/>
                </a:solidFill>
              </a:rPr>
              <a:t>Present some of the best-known equations of state.</a:t>
            </a:r>
          </a:p>
          <a:p>
            <a:pPr marL="342900" indent="-342900">
              <a:spcBef>
                <a:spcPct val="20000"/>
              </a:spcBef>
              <a:spcAft>
                <a:spcPct val="20000"/>
              </a:spcAft>
              <a:buClr>
                <a:srgbClr val="FF0000"/>
              </a:buClr>
              <a:buFontTx/>
              <a:buChar char="•"/>
            </a:pPr>
            <a:r>
              <a:rPr lang="en-US" sz="2400" dirty="0"/>
              <a:t>Discuss the concepts of vapor pressure and humidity.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EF6DC033-FDDB-4A07-8166-36A22FA608BF}" type="slidenum">
              <a:rPr lang="en-US" smtClean="0"/>
              <a:pPr/>
              <a:t>20</a:t>
            </a:fld>
            <a:endParaRPr lang="en-US"/>
          </a:p>
        </p:txBody>
      </p:sp>
      <p:pic>
        <p:nvPicPr>
          <p:cNvPr id="36867" name="Picture 2"/>
          <p:cNvPicPr>
            <a:picLocks noChangeAspect="1" noChangeArrowheads="1"/>
          </p:cNvPicPr>
          <p:nvPr/>
        </p:nvPicPr>
        <p:blipFill>
          <a:blip r:embed="rId2"/>
          <a:srcRect/>
          <a:stretch>
            <a:fillRect/>
          </a:stretch>
        </p:blipFill>
        <p:spPr bwMode="auto">
          <a:xfrm>
            <a:off x="2571750" y="157163"/>
            <a:ext cx="4000500" cy="65436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0502CCD4-4F3A-4860-B17A-7C635A79042C}" type="slidenum">
              <a:rPr lang="en-US" smtClean="0"/>
              <a:pPr/>
              <a:t>21</a:t>
            </a:fld>
            <a:endParaRPr lang="en-US"/>
          </a:p>
        </p:txBody>
      </p:sp>
      <p:pic>
        <p:nvPicPr>
          <p:cNvPr id="37891" name="Picture 7"/>
          <p:cNvPicPr>
            <a:picLocks noChangeAspect="1" noChangeArrowheads="1"/>
          </p:cNvPicPr>
          <p:nvPr/>
        </p:nvPicPr>
        <p:blipFill>
          <a:blip r:embed="rId2"/>
          <a:srcRect/>
          <a:stretch>
            <a:fillRect/>
          </a:stretch>
        </p:blipFill>
        <p:spPr bwMode="auto">
          <a:xfrm>
            <a:off x="457200" y="76200"/>
            <a:ext cx="8229600" cy="66468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09600"/>
            <a:ext cx="7886700" cy="701674"/>
          </a:xfrm>
          <a:solidFill>
            <a:srgbClr val="92D050"/>
          </a:solidFill>
        </p:spPr>
        <p:txBody>
          <a:bodyPr/>
          <a:lstStyle/>
          <a:p>
            <a:r>
              <a:rPr lang="en-US" sz="2800" dirty="0">
                <a:solidFill>
                  <a:srgbClr val="FF0000"/>
                </a:solidFill>
              </a:rPr>
              <a:t>Boiling vs. Evaporation</a:t>
            </a:r>
          </a:p>
        </p:txBody>
      </p:sp>
      <p:sp>
        <p:nvSpPr>
          <p:cNvPr id="3" name="Content Placeholder 2"/>
          <p:cNvSpPr>
            <a:spLocks noGrp="1"/>
          </p:cNvSpPr>
          <p:nvPr>
            <p:ph idx="1"/>
          </p:nvPr>
        </p:nvSpPr>
        <p:spPr/>
        <p:txBody>
          <a:bodyPr/>
          <a:lstStyle/>
          <a:p>
            <a:r>
              <a:rPr lang="en-US" sz="2200" dirty="0"/>
              <a:t>We use the terms interchangeably, but they are slightly different.</a:t>
            </a:r>
          </a:p>
          <a:p>
            <a:r>
              <a:rPr lang="en-US" sz="2200" dirty="0"/>
              <a:t>Both terms refer to the phase change from liquid to vapor.</a:t>
            </a:r>
          </a:p>
          <a:p>
            <a:r>
              <a:rPr lang="en-US" sz="2200" b="1" dirty="0">
                <a:solidFill>
                  <a:srgbClr val="CC00CC"/>
                </a:solidFill>
              </a:rPr>
              <a:t>Evaporation</a:t>
            </a:r>
            <a:r>
              <a:rPr lang="en-US" sz="2200" dirty="0"/>
              <a:t> occurs at a liquid-vapor interface when the vapor pressure is less than the saturation pressure.</a:t>
            </a:r>
          </a:p>
          <a:p>
            <a:pPr lvl="1">
              <a:buFont typeface="Wingdings" panose="05000000000000000000" pitchFamily="2" charset="2"/>
              <a:buChar char="§"/>
            </a:pPr>
            <a:r>
              <a:rPr lang="en-US" sz="2200" dirty="0"/>
              <a:t>Evaporation of water from a pool or lake</a:t>
            </a:r>
          </a:p>
          <a:p>
            <a:pPr lvl="1">
              <a:buFont typeface="Wingdings" panose="05000000000000000000" pitchFamily="2" charset="2"/>
              <a:buChar char="§"/>
            </a:pPr>
            <a:r>
              <a:rPr lang="en-US" sz="2200" dirty="0"/>
              <a:t>Sweating</a:t>
            </a:r>
          </a:p>
          <a:p>
            <a:r>
              <a:rPr lang="en-US" sz="2200" b="1" dirty="0">
                <a:solidFill>
                  <a:srgbClr val="CC00CC"/>
                </a:solidFill>
              </a:rPr>
              <a:t>Boiling</a:t>
            </a:r>
            <a:r>
              <a:rPr lang="en-US" sz="2200" dirty="0"/>
              <a:t> occurs at a solid-liquid interface when the solid surface temperature is higher than </a:t>
            </a:r>
            <a:r>
              <a:rPr lang="en-US" sz="2200" dirty="0" err="1"/>
              <a:t>T</a:t>
            </a:r>
            <a:r>
              <a:rPr lang="en-US" sz="2200" baseline="-25000" dirty="0" err="1"/>
              <a:t>sat</a:t>
            </a:r>
            <a:r>
              <a:rPr lang="en-US" sz="2200" dirty="0"/>
              <a:t> for the liquid.</a:t>
            </a:r>
          </a:p>
          <a:p>
            <a:pPr lvl="1">
              <a:buFont typeface="Wingdings" panose="05000000000000000000" pitchFamily="2" charset="2"/>
              <a:buChar char="§"/>
            </a:pPr>
            <a:r>
              <a:rPr lang="en-US" sz="2200" dirty="0"/>
              <a:t>Boiling water on a stove top</a:t>
            </a:r>
          </a:p>
          <a:p>
            <a:r>
              <a:rPr lang="en-US" sz="2200" dirty="0"/>
              <a:t>Note that in boiling there are vapor bubbles; there are no bubbles in evaporation.</a:t>
            </a:r>
          </a:p>
          <a:p>
            <a:endParaRPr lang="en-US" dirty="0"/>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22</a:t>
            </a:fld>
            <a:endParaRPr lang="en-US"/>
          </a:p>
        </p:txBody>
      </p:sp>
    </p:spTree>
    <p:extLst>
      <p:ext uri="{BB962C8B-B14F-4D97-AF65-F5344CB8AC3E}">
        <p14:creationId xmlns:p14="http://schemas.microsoft.com/office/powerpoint/2010/main" val="185769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81000" y="304800"/>
            <a:ext cx="8305800" cy="563563"/>
          </a:xfrm>
        </p:spPr>
        <p:txBody>
          <a:bodyPr/>
          <a:lstStyle/>
          <a:p>
            <a:pPr algn="l" eaLnBrk="1" hangingPunct="1"/>
            <a:r>
              <a:rPr lang="en-US" sz="3200" dirty="0">
                <a:solidFill>
                  <a:srgbClr val="C00000"/>
                </a:solidFill>
              </a:rPr>
              <a:t>Summary</a:t>
            </a:r>
          </a:p>
        </p:txBody>
      </p:sp>
      <p:sp>
        <p:nvSpPr>
          <p:cNvPr id="51204" name="Rectangle 3"/>
          <p:cNvSpPr>
            <a:spLocks noGrp="1" noChangeArrowheads="1"/>
          </p:cNvSpPr>
          <p:nvPr>
            <p:ph idx="1"/>
          </p:nvPr>
        </p:nvSpPr>
        <p:spPr>
          <a:xfrm>
            <a:off x="381000" y="868363"/>
            <a:ext cx="6019800" cy="5989637"/>
          </a:xfrm>
        </p:spPr>
        <p:txBody>
          <a:bodyPr/>
          <a:lstStyle/>
          <a:p>
            <a:pPr eaLnBrk="1" hangingPunct="1">
              <a:lnSpc>
                <a:spcPct val="80000"/>
              </a:lnSpc>
              <a:spcBef>
                <a:spcPct val="15000"/>
              </a:spcBef>
              <a:spcAft>
                <a:spcPct val="15000"/>
              </a:spcAft>
            </a:pPr>
            <a:r>
              <a:rPr lang="en-US" sz="2000" dirty="0">
                <a:latin typeface="Arial" charset="0"/>
              </a:rPr>
              <a:t>Properties of a system</a:t>
            </a:r>
          </a:p>
          <a:p>
            <a:pPr lvl="1" eaLnBrk="1" hangingPunct="1">
              <a:lnSpc>
                <a:spcPct val="80000"/>
              </a:lnSpc>
              <a:spcBef>
                <a:spcPct val="15000"/>
              </a:spcBef>
              <a:spcAft>
                <a:spcPct val="15000"/>
              </a:spcAft>
            </a:pPr>
            <a:r>
              <a:rPr lang="en-US" sz="2000" dirty="0">
                <a:latin typeface="Arial" charset="0"/>
              </a:rPr>
              <a:t>Continuum</a:t>
            </a:r>
          </a:p>
          <a:p>
            <a:pPr eaLnBrk="1" hangingPunct="1">
              <a:lnSpc>
                <a:spcPct val="80000"/>
              </a:lnSpc>
              <a:spcBef>
                <a:spcPct val="15000"/>
              </a:spcBef>
              <a:spcAft>
                <a:spcPct val="15000"/>
              </a:spcAft>
            </a:pPr>
            <a:r>
              <a:rPr lang="en-US" sz="2000" dirty="0">
                <a:latin typeface="Arial" charset="0"/>
              </a:rPr>
              <a:t>State and equilibrium</a:t>
            </a:r>
          </a:p>
          <a:p>
            <a:pPr lvl="1" eaLnBrk="1" hangingPunct="1">
              <a:lnSpc>
                <a:spcPct val="80000"/>
              </a:lnSpc>
              <a:spcBef>
                <a:spcPct val="15000"/>
              </a:spcBef>
              <a:spcAft>
                <a:spcPct val="15000"/>
              </a:spcAft>
            </a:pPr>
            <a:r>
              <a:rPr lang="en-US" sz="2000" dirty="0">
                <a:latin typeface="Arial" charset="0"/>
              </a:rPr>
              <a:t>The state postulate</a:t>
            </a:r>
          </a:p>
          <a:p>
            <a:pPr eaLnBrk="1" hangingPunct="1">
              <a:lnSpc>
                <a:spcPct val="80000"/>
              </a:lnSpc>
            </a:pPr>
            <a:r>
              <a:rPr lang="en-US" sz="2000" dirty="0"/>
              <a:t>The ideal gas equation of state</a:t>
            </a:r>
          </a:p>
          <a:p>
            <a:pPr lvl="1" eaLnBrk="1" hangingPunct="1">
              <a:lnSpc>
                <a:spcPct val="80000"/>
              </a:lnSpc>
            </a:pPr>
            <a:r>
              <a:rPr lang="en-US" sz="2000" dirty="0"/>
              <a:t>Is water vapor an ideal gas?</a:t>
            </a:r>
          </a:p>
          <a:p>
            <a:pPr eaLnBrk="1" hangingPunct="1">
              <a:lnSpc>
                <a:spcPct val="80000"/>
              </a:lnSpc>
            </a:pPr>
            <a:r>
              <a:rPr lang="en-US" sz="2000" dirty="0"/>
              <a:t>Compressibility factor</a:t>
            </a:r>
          </a:p>
          <a:p>
            <a:pPr eaLnBrk="1" hangingPunct="1">
              <a:lnSpc>
                <a:spcPct val="80000"/>
              </a:lnSpc>
            </a:pPr>
            <a:r>
              <a:rPr lang="en-US" sz="2000" dirty="0"/>
              <a:t>Other equations of state</a:t>
            </a:r>
            <a:endParaRPr lang="tr-TR" sz="2000" dirty="0"/>
          </a:p>
          <a:p>
            <a:pPr lvl="1" eaLnBrk="1" hangingPunct="1">
              <a:lnSpc>
                <a:spcPct val="80000"/>
              </a:lnSpc>
            </a:pPr>
            <a:r>
              <a:rPr lang="en-US" sz="2000" dirty="0"/>
              <a:t>van der Waals Equation of State</a:t>
            </a:r>
            <a:r>
              <a:rPr lang="tr-TR" sz="2000" dirty="0"/>
              <a:t>, </a:t>
            </a:r>
            <a:r>
              <a:rPr lang="en-US" sz="2000" dirty="0"/>
              <a:t>Beattie-Bridgeman Equation of State</a:t>
            </a:r>
          </a:p>
          <a:p>
            <a:pPr lvl="1" eaLnBrk="1" hangingPunct="1">
              <a:lnSpc>
                <a:spcPct val="80000"/>
              </a:lnSpc>
            </a:pPr>
            <a:r>
              <a:rPr lang="en-US" sz="2000" dirty="0"/>
              <a:t>Benedict-Webb-Rubin Equation of State</a:t>
            </a:r>
            <a:r>
              <a:rPr lang="tr-TR" sz="2000" dirty="0"/>
              <a:t>, </a:t>
            </a:r>
            <a:r>
              <a:rPr lang="en-US" sz="2000" dirty="0"/>
              <a:t>Virial Equation of State</a:t>
            </a:r>
          </a:p>
          <a:p>
            <a:pPr eaLnBrk="1" hangingPunct="1">
              <a:lnSpc>
                <a:spcPct val="80000"/>
              </a:lnSpc>
            </a:pPr>
            <a:r>
              <a:rPr lang="en-US" sz="2000" dirty="0"/>
              <a:t>Vapor Pressure and Humidity</a:t>
            </a:r>
          </a:p>
          <a:p>
            <a:pPr lvl="1" eaLnBrk="1" hangingPunct="1">
              <a:lnSpc>
                <a:spcPct val="80000"/>
              </a:lnSpc>
            </a:pPr>
            <a:r>
              <a:rPr lang="en-US" sz="2000" dirty="0"/>
              <a:t>Difference of boiling and evaporation</a:t>
            </a:r>
          </a:p>
          <a:p>
            <a:pPr>
              <a:lnSpc>
                <a:spcPct val="80000"/>
              </a:lnSpc>
              <a:spcBef>
                <a:spcPct val="15000"/>
              </a:spcBef>
              <a:spcAft>
                <a:spcPct val="15000"/>
              </a:spcAft>
            </a:pPr>
            <a:endParaRPr lang="en-US" sz="2200" dirty="0">
              <a:solidFill>
                <a:srgbClr val="CC00CC"/>
              </a:solidFill>
              <a:latin typeface="Arial" charset="0"/>
            </a:endParaRPr>
          </a:p>
        </p:txBody>
      </p:sp>
      <p:sp>
        <p:nvSpPr>
          <p:cNvPr id="51202" name="5 Slayt Numarası Yer Tutucusu"/>
          <p:cNvSpPr>
            <a:spLocks noGrp="1"/>
          </p:cNvSpPr>
          <p:nvPr>
            <p:ph type="sldNum" sz="quarter" idx="12"/>
          </p:nvPr>
        </p:nvSpPr>
        <p:spPr>
          <a:noFill/>
        </p:spPr>
        <p:txBody>
          <a:bodyPr/>
          <a:lstStyle/>
          <a:p>
            <a:fld id="{CAA4D160-B367-4DC2-BAFC-A61D9495AB69}"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304800"/>
            <a:ext cx="5181600" cy="609600"/>
          </a:xfrm>
          <a:solidFill>
            <a:srgbClr val="92D050"/>
          </a:solidFill>
        </p:spPr>
        <p:txBody>
          <a:bodyPr/>
          <a:lstStyle/>
          <a:p>
            <a:pPr eaLnBrk="1" hangingPunct="1"/>
            <a:r>
              <a:rPr lang="en-US" sz="2800">
                <a:solidFill>
                  <a:srgbClr val="C00000"/>
                </a:solidFill>
              </a:rPr>
              <a:t>PROPERTIES OF A SYSTEM</a:t>
            </a:r>
            <a:endParaRPr lang="en-US" sz="2800" b="0">
              <a:solidFill>
                <a:srgbClr val="C00000"/>
              </a:solidFill>
            </a:endParaRPr>
          </a:p>
        </p:txBody>
      </p:sp>
      <p:sp>
        <p:nvSpPr>
          <p:cNvPr id="19460" name="Rectangle 3"/>
          <p:cNvSpPr>
            <a:spLocks noGrp="1" noChangeArrowheads="1"/>
          </p:cNvSpPr>
          <p:nvPr>
            <p:ph idx="1"/>
          </p:nvPr>
        </p:nvSpPr>
        <p:spPr>
          <a:xfrm>
            <a:off x="228600" y="1219200"/>
            <a:ext cx="4648200" cy="5029200"/>
          </a:xfrm>
        </p:spPr>
        <p:txBody>
          <a:bodyPr/>
          <a:lstStyle/>
          <a:p>
            <a:pPr eaLnBrk="1" hangingPunct="1">
              <a:lnSpc>
                <a:spcPct val="90000"/>
              </a:lnSpc>
              <a:spcBef>
                <a:spcPct val="15000"/>
              </a:spcBef>
              <a:spcAft>
                <a:spcPct val="15000"/>
              </a:spcAft>
            </a:pPr>
            <a:r>
              <a:rPr lang="en-US" sz="2000" b="1">
                <a:solidFill>
                  <a:srgbClr val="CC00CC"/>
                </a:solidFill>
                <a:latin typeface="Arial" charset="0"/>
              </a:rPr>
              <a:t>Property:</a:t>
            </a:r>
            <a:r>
              <a:rPr lang="en-US" sz="2000" b="1">
                <a:latin typeface="Arial" charset="0"/>
              </a:rPr>
              <a:t> </a:t>
            </a:r>
            <a:r>
              <a:rPr lang="en-US" sz="2000">
                <a:latin typeface="Arial" charset="0"/>
              </a:rPr>
              <a:t>Any characteristic of a system. </a:t>
            </a:r>
          </a:p>
          <a:p>
            <a:pPr eaLnBrk="1" hangingPunct="1">
              <a:lnSpc>
                <a:spcPct val="90000"/>
              </a:lnSpc>
              <a:spcBef>
                <a:spcPct val="15000"/>
              </a:spcBef>
              <a:spcAft>
                <a:spcPct val="15000"/>
              </a:spcAft>
            </a:pPr>
            <a:r>
              <a:rPr lang="en-US" sz="2000">
                <a:latin typeface="Arial" charset="0"/>
              </a:rPr>
              <a:t>Some familiar properties are pressure </a:t>
            </a:r>
            <a:r>
              <a:rPr lang="en-US" sz="2000" i="1">
                <a:latin typeface="Arial" charset="0"/>
              </a:rPr>
              <a:t>P</a:t>
            </a:r>
            <a:r>
              <a:rPr lang="en-US" sz="2000">
                <a:latin typeface="Arial" charset="0"/>
              </a:rPr>
              <a:t>, temperature </a:t>
            </a:r>
            <a:r>
              <a:rPr lang="en-US" sz="2000" i="1">
                <a:latin typeface="Arial" charset="0"/>
              </a:rPr>
              <a:t>T</a:t>
            </a:r>
            <a:r>
              <a:rPr lang="en-US" sz="2000">
                <a:latin typeface="Arial" charset="0"/>
              </a:rPr>
              <a:t>, volume </a:t>
            </a:r>
            <a:r>
              <a:rPr lang="en-US" sz="2000" i="1">
                <a:latin typeface="Arial" charset="0"/>
              </a:rPr>
              <a:t>V</a:t>
            </a:r>
            <a:r>
              <a:rPr lang="en-US" sz="2000">
                <a:latin typeface="Arial" charset="0"/>
              </a:rPr>
              <a:t>, and mass </a:t>
            </a:r>
            <a:r>
              <a:rPr lang="en-US" sz="2000" i="1">
                <a:latin typeface="Arial" charset="0"/>
              </a:rPr>
              <a:t>m</a:t>
            </a:r>
            <a:r>
              <a:rPr lang="en-US" sz="2000">
                <a:latin typeface="Arial" charset="0"/>
              </a:rPr>
              <a:t>. </a:t>
            </a:r>
          </a:p>
          <a:p>
            <a:pPr eaLnBrk="1" hangingPunct="1">
              <a:lnSpc>
                <a:spcPct val="90000"/>
              </a:lnSpc>
              <a:spcBef>
                <a:spcPct val="15000"/>
              </a:spcBef>
              <a:spcAft>
                <a:spcPct val="15000"/>
              </a:spcAft>
            </a:pPr>
            <a:r>
              <a:rPr lang="en-US" sz="2000">
                <a:latin typeface="Arial" charset="0"/>
              </a:rPr>
              <a:t>Properties are considered to be either </a:t>
            </a:r>
            <a:r>
              <a:rPr lang="en-US" sz="2000" i="1">
                <a:latin typeface="Arial" charset="0"/>
              </a:rPr>
              <a:t>intensive </a:t>
            </a:r>
            <a:r>
              <a:rPr lang="en-US" sz="2000">
                <a:latin typeface="Arial" charset="0"/>
              </a:rPr>
              <a:t>or </a:t>
            </a:r>
            <a:r>
              <a:rPr lang="en-US" sz="2000" i="1">
                <a:latin typeface="Arial" charset="0"/>
              </a:rPr>
              <a:t>extensive</a:t>
            </a:r>
            <a:r>
              <a:rPr lang="en-US" sz="2000">
                <a:latin typeface="Arial" charset="0"/>
              </a:rPr>
              <a:t>. </a:t>
            </a:r>
          </a:p>
          <a:p>
            <a:pPr eaLnBrk="1" hangingPunct="1">
              <a:lnSpc>
                <a:spcPct val="90000"/>
              </a:lnSpc>
              <a:spcBef>
                <a:spcPct val="15000"/>
              </a:spcBef>
              <a:spcAft>
                <a:spcPct val="15000"/>
              </a:spcAft>
            </a:pPr>
            <a:r>
              <a:rPr lang="en-US" sz="2000" b="1">
                <a:solidFill>
                  <a:srgbClr val="CC00CC"/>
                </a:solidFill>
                <a:latin typeface="Arial" charset="0"/>
              </a:rPr>
              <a:t>Intensive properties:</a:t>
            </a:r>
            <a:r>
              <a:rPr lang="en-US" sz="2000" b="1">
                <a:latin typeface="Arial" charset="0"/>
              </a:rPr>
              <a:t> </a:t>
            </a:r>
            <a:r>
              <a:rPr lang="en-US" sz="2000">
                <a:latin typeface="Arial" charset="0"/>
              </a:rPr>
              <a:t>Those that are independent of the mass of a system, such as temperature, pressure, and density. </a:t>
            </a:r>
          </a:p>
          <a:p>
            <a:pPr eaLnBrk="1" hangingPunct="1">
              <a:lnSpc>
                <a:spcPct val="90000"/>
              </a:lnSpc>
              <a:spcBef>
                <a:spcPct val="15000"/>
              </a:spcBef>
              <a:spcAft>
                <a:spcPct val="15000"/>
              </a:spcAft>
            </a:pPr>
            <a:r>
              <a:rPr lang="en-US" sz="2000" b="1">
                <a:solidFill>
                  <a:srgbClr val="CC00CC"/>
                </a:solidFill>
                <a:latin typeface="Arial" charset="0"/>
              </a:rPr>
              <a:t>Extensive properties:</a:t>
            </a:r>
            <a:r>
              <a:rPr lang="en-US" sz="2000" b="1">
                <a:latin typeface="Arial" charset="0"/>
              </a:rPr>
              <a:t> </a:t>
            </a:r>
            <a:r>
              <a:rPr lang="en-US" sz="2000">
                <a:latin typeface="Arial" charset="0"/>
              </a:rPr>
              <a:t>Those whose values depend on the size—or extent—of the system.</a:t>
            </a:r>
          </a:p>
          <a:p>
            <a:pPr eaLnBrk="1" hangingPunct="1">
              <a:lnSpc>
                <a:spcPct val="90000"/>
              </a:lnSpc>
              <a:spcBef>
                <a:spcPct val="15000"/>
              </a:spcBef>
              <a:spcAft>
                <a:spcPct val="15000"/>
              </a:spcAft>
            </a:pPr>
            <a:r>
              <a:rPr lang="en-US" sz="2000" b="1">
                <a:solidFill>
                  <a:srgbClr val="CC00CC"/>
                </a:solidFill>
                <a:latin typeface="Arial" charset="0"/>
              </a:rPr>
              <a:t>Specific properties:</a:t>
            </a:r>
            <a:r>
              <a:rPr lang="en-US" sz="2000" b="1">
                <a:latin typeface="Arial" charset="0"/>
              </a:rPr>
              <a:t> </a:t>
            </a:r>
            <a:r>
              <a:rPr lang="en-US" sz="2000">
                <a:latin typeface="Arial" charset="0"/>
              </a:rPr>
              <a:t> Extensive properties per unit mass.</a:t>
            </a:r>
          </a:p>
        </p:txBody>
      </p:sp>
      <p:sp>
        <p:nvSpPr>
          <p:cNvPr id="19458" name="5 Slayt Numarası Yer Tutucusu"/>
          <p:cNvSpPr>
            <a:spLocks noGrp="1"/>
          </p:cNvSpPr>
          <p:nvPr>
            <p:ph type="sldNum" sz="quarter" idx="12"/>
          </p:nvPr>
        </p:nvSpPr>
        <p:spPr>
          <a:noFill/>
        </p:spPr>
        <p:txBody>
          <a:bodyPr/>
          <a:lstStyle/>
          <a:p>
            <a:fld id="{5794493C-75FF-48B3-87F2-17494D7D8B41}" type="slidenum">
              <a:rPr lang="en-US" smtClean="0"/>
              <a:pPr/>
              <a:t>3</a:t>
            </a:fld>
            <a:endParaRPr lang="en-US"/>
          </a:p>
        </p:txBody>
      </p:sp>
      <p:pic>
        <p:nvPicPr>
          <p:cNvPr id="19461" name="Picture 15"/>
          <p:cNvPicPr>
            <a:picLocks noChangeAspect="1" noChangeArrowheads="1"/>
          </p:cNvPicPr>
          <p:nvPr/>
        </p:nvPicPr>
        <p:blipFill>
          <a:blip r:embed="rId2"/>
          <a:srcRect/>
          <a:stretch>
            <a:fillRect/>
          </a:stretch>
        </p:blipFill>
        <p:spPr bwMode="auto">
          <a:xfrm>
            <a:off x="4800600" y="1152525"/>
            <a:ext cx="4029075" cy="5629275"/>
          </a:xfrm>
          <a:prstGeom prst="rect">
            <a:avLst/>
          </a:prstGeom>
          <a:noFill/>
          <a:ln w="9525">
            <a:noFill/>
            <a:miter lim="800000"/>
            <a:headEnd/>
            <a:tailEnd/>
          </a:ln>
        </p:spPr>
      </p:pic>
      <p:pic>
        <p:nvPicPr>
          <p:cNvPr id="19462" name="Picture 16"/>
          <p:cNvPicPr>
            <a:picLocks noChangeAspect="1" noChangeArrowheads="1"/>
          </p:cNvPicPr>
          <p:nvPr/>
        </p:nvPicPr>
        <p:blipFill>
          <a:blip r:embed="rId3"/>
          <a:srcRect/>
          <a:stretch>
            <a:fillRect/>
          </a:stretch>
        </p:blipFill>
        <p:spPr bwMode="auto">
          <a:xfrm>
            <a:off x="885825" y="6248400"/>
            <a:ext cx="1400175" cy="333375"/>
          </a:xfrm>
          <a:prstGeom prst="rect">
            <a:avLst/>
          </a:prstGeom>
          <a:noFill/>
          <a:ln w="9525">
            <a:noFill/>
            <a:miter lim="800000"/>
            <a:headEnd/>
            <a:tailEnd/>
          </a:ln>
        </p:spPr>
      </p:pic>
      <p:pic>
        <p:nvPicPr>
          <p:cNvPr id="19463" name="Picture 17"/>
          <p:cNvPicPr>
            <a:picLocks noChangeAspect="1" noChangeArrowheads="1"/>
          </p:cNvPicPr>
          <p:nvPr/>
        </p:nvPicPr>
        <p:blipFill>
          <a:blip r:embed="rId4"/>
          <a:srcRect/>
          <a:stretch>
            <a:fillRect/>
          </a:stretch>
        </p:blipFill>
        <p:spPr bwMode="auto">
          <a:xfrm>
            <a:off x="2819400" y="6248400"/>
            <a:ext cx="1333500" cy="3524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33400" y="76200"/>
            <a:ext cx="8229600" cy="609600"/>
          </a:xfrm>
        </p:spPr>
        <p:txBody>
          <a:bodyPr/>
          <a:lstStyle/>
          <a:p>
            <a:pPr eaLnBrk="1" hangingPunct="1"/>
            <a:r>
              <a:rPr lang="en-US" sz="2800"/>
              <a:t>Continuum</a:t>
            </a:r>
            <a:endParaRPr lang="en-US" sz="2800" b="0"/>
          </a:p>
        </p:txBody>
      </p:sp>
      <p:sp>
        <p:nvSpPr>
          <p:cNvPr id="20484" name="Rectangle 3"/>
          <p:cNvSpPr>
            <a:spLocks noGrp="1" noChangeArrowheads="1"/>
          </p:cNvSpPr>
          <p:nvPr>
            <p:ph idx="1"/>
          </p:nvPr>
        </p:nvSpPr>
        <p:spPr>
          <a:xfrm>
            <a:off x="152400" y="685800"/>
            <a:ext cx="4572000" cy="5943600"/>
          </a:xfrm>
        </p:spPr>
        <p:txBody>
          <a:bodyPr/>
          <a:lstStyle/>
          <a:p>
            <a:pPr eaLnBrk="1" hangingPunct="1">
              <a:spcBef>
                <a:spcPct val="15000"/>
              </a:spcBef>
              <a:spcAft>
                <a:spcPct val="15000"/>
              </a:spcAft>
            </a:pPr>
            <a:r>
              <a:rPr lang="en-US" sz="1800">
                <a:latin typeface="Arial" charset="0"/>
              </a:rPr>
              <a:t>Matter is made up of atoms that are widely spaced in the gas phase. Yet it is very convenient to disregard the atomic nature of a substance and view it as a continuous, homogeneous matter with no holes, that is, a </a:t>
            </a:r>
            <a:r>
              <a:rPr lang="en-US" sz="1800" b="1">
                <a:solidFill>
                  <a:srgbClr val="CC00CC"/>
                </a:solidFill>
                <a:latin typeface="Arial" charset="0"/>
              </a:rPr>
              <a:t>continuum</a:t>
            </a:r>
            <a:r>
              <a:rPr lang="en-US" sz="1800">
                <a:latin typeface="Arial" charset="0"/>
              </a:rPr>
              <a:t>. </a:t>
            </a:r>
          </a:p>
          <a:p>
            <a:pPr eaLnBrk="1" hangingPunct="1">
              <a:spcBef>
                <a:spcPct val="15000"/>
              </a:spcBef>
              <a:spcAft>
                <a:spcPct val="15000"/>
              </a:spcAft>
            </a:pPr>
            <a:r>
              <a:rPr lang="en-US" sz="1800">
                <a:latin typeface="Arial" charset="0"/>
              </a:rPr>
              <a:t>The continuum idealization allows us to treat properties as point functions and to assume the properties vary continually in space with no jump discontinuities.</a:t>
            </a:r>
          </a:p>
          <a:p>
            <a:pPr eaLnBrk="1" hangingPunct="1">
              <a:spcBef>
                <a:spcPct val="15000"/>
              </a:spcBef>
              <a:spcAft>
                <a:spcPct val="15000"/>
              </a:spcAft>
            </a:pPr>
            <a:r>
              <a:rPr lang="en-US" sz="1800">
                <a:latin typeface="Arial" charset="0"/>
              </a:rPr>
              <a:t>This idealization is valid as long as the size of the system we deal with is large relative to the space between the molecules. </a:t>
            </a:r>
          </a:p>
          <a:p>
            <a:pPr eaLnBrk="1" hangingPunct="1">
              <a:spcBef>
                <a:spcPct val="15000"/>
              </a:spcBef>
              <a:spcAft>
                <a:spcPct val="15000"/>
              </a:spcAft>
            </a:pPr>
            <a:r>
              <a:rPr lang="en-US" sz="1800">
                <a:latin typeface="Arial" charset="0"/>
              </a:rPr>
              <a:t>This is the case in practically all problems.</a:t>
            </a:r>
          </a:p>
          <a:p>
            <a:pPr eaLnBrk="1" hangingPunct="1">
              <a:spcBef>
                <a:spcPct val="15000"/>
              </a:spcBef>
              <a:spcAft>
                <a:spcPct val="15000"/>
              </a:spcAft>
            </a:pPr>
            <a:r>
              <a:rPr lang="en-US" sz="1800">
                <a:latin typeface="Arial" charset="0"/>
              </a:rPr>
              <a:t>In this text we will limit our consideration to substances that can be modeled as a continuum.</a:t>
            </a:r>
          </a:p>
        </p:txBody>
      </p:sp>
      <p:sp>
        <p:nvSpPr>
          <p:cNvPr id="20482" name="5 Slayt Numarası Yer Tutucusu"/>
          <p:cNvSpPr>
            <a:spLocks noGrp="1"/>
          </p:cNvSpPr>
          <p:nvPr>
            <p:ph type="sldNum" sz="quarter" idx="12"/>
          </p:nvPr>
        </p:nvSpPr>
        <p:spPr>
          <a:noFill/>
        </p:spPr>
        <p:txBody>
          <a:bodyPr/>
          <a:lstStyle/>
          <a:p>
            <a:fld id="{37718DE6-E383-420E-87B3-0D4C55A5064D}" type="slidenum">
              <a:rPr lang="en-US" smtClean="0"/>
              <a:pPr/>
              <a:t>4</a:t>
            </a:fld>
            <a:endParaRPr lang="en-US"/>
          </a:p>
        </p:txBody>
      </p:sp>
      <p:pic>
        <p:nvPicPr>
          <p:cNvPr id="20485" name="Picture 10"/>
          <p:cNvPicPr>
            <a:picLocks noChangeAspect="1" noChangeArrowheads="1"/>
          </p:cNvPicPr>
          <p:nvPr/>
        </p:nvPicPr>
        <p:blipFill>
          <a:blip r:embed="rId2"/>
          <a:srcRect/>
          <a:stretch>
            <a:fillRect/>
          </a:stretch>
        </p:blipFill>
        <p:spPr bwMode="auto">
          <a:xfrm>
            <a:off x="4800600" y="619125"/>
            <a:ext cx="4191000" cy="56292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533400" y="228600"/>
            <a:ext cx="4800600" cy="609600"/>
          </a:xfrm>
          <a:solidFill>
            <a:srgbClr val="92D050"/>
          </a:solidFill>
        </p:spPr>
        <p:txBody>
          <a:bodyPr/>
          <a:lstStyle/>
          <a:p>
            <a:pPr eaLnBrk="1" hangingPunct="1"/>
            <a:r>
              <a:rPr lang="en-US" sz="2800" dirty="0">
                <a:solidFill>
                  <a:srgbClr val="C00000"/>
                </a:solidFill>
              </a:rPr>
              <a:t>STATE AND EQUILIBRIUM</a:t>
            </a:r>
            <a:endParaRPr lang="en-US" sz="2800" b="0" dirty="0">
              <a:solidFill>
                <a:srgbClr val="C00000"/>
              </a:solidFill>
            </a:endParaRPr>
          </a:p>
        </p:txBody>
      </p:sp>
      <p:sp>
        <p:nvSpPr>
          <p:cNvPr id="22532" name="Rectangle 3"/>
          <p:cNvSpPr>
            <a:spLocks noGrp="1" noChangeArrowheads="1"/>
          </p:cNvSpPr>
          <p:nvPr>
            <p:ph idx="1"/>
          </p:nvPr>
        </p:nvSpPr>
        <p:spPr>
          <a:xfrm>
            <a:off x="152400" y="990600"/>
            <a:ext cx="5105400" cy="5638800"/>
          </a:xfrm>
        </p:spPr>
        <p:txBody>
          <a:bodyPr/>
          <a:lstStyle/>
          <a:p>
            <a:pPr eaLnBrk="1" hangingPunct="1">
              <a:lnSpc>
                <a:spcPct val="90000"/>
              </a:lnSpc>
              <a:spcBef>
                <a:spcPct val="15000"/>
              </a:spcBef>
              <a:spcAft>
                <a:spcPct val="15000"/>
              </a:spcAft>
            </a:pPr>
            <a:r>
              <a:rPr lang="en-US" sz="1900">
                <a:latin typeface="Arial" charset="0"/>
              </a:rPr>
              <a:t>Thermodynamics deals with </a:t>
            </a:r>
            <a:r>
              <a:rPr lang="en-US" sz="1900" i="1">
                <a:latin typeface="Arial" charset="0"/>
              </a:rPr>
              <a:t>equilibrium </a:t>
            </a:r>
            <a:r>
              <a:rPr lang="en-US" sz="1900">
                <a:latin typeface="Arial" charset="0"/>
              </a:rPr>
              <a:t>states. </a:t>
            </a:r>
          </a:p>
          <a:p>
            <a:pPr eaLnBrk="1" hangingPunct="1">
              <a:lnSpc>
                <a:spcPct val="90000"/>
              </a:lnSpc>
              <a:spcBef>
                <a:spcPct val="15000"/>
              </a:spcBef>
              <a:spcAft>
                <a:spcPct val="15000"/>
              </a:spcAft>
            </a:pPr>
            <a:r>
              <a:rPr lang="en-US" sz="1900" b="1">
                <a:solidFill>
                  <a:srgbClr val="CC00CC"/>
                </a:solidFill>
                <a:latin typeface="Arial" charset="0"/>
              </a:rPr>
              <a:t>Equilibrium</a:t>
            </a:r>
            <a:r>
              <a:rPr lang="en-US" sz="1900">
                <a:solidFill>
                  <a:srgbClr val="CC00CC"/>
                </a:solidFill>
                <a:latin typeface="Arial" charset="0"/>
              </a:rPr>
              <a:t>:</a:t>
            </a:r>
            <a:r>
              <a:rPr lang="en-US" sz="1900" b="1">
                <a:latin typeface="Arial" charset="0"/>
              </a:rPr>
              <a:t> </a:t>
            </a:r>
            <a:r>
              <a:rPr lang="en-US" sz="1900">
                <a:latin typeface="Arial" charset="0"/>
              </a:rPr>
              <a:t>A state of balance. </a:t>
            </a:r>
          </a:p>
          <a:p>
            <a:pPr eaLnBrk="1" hangingPunct="1">
              <a:lnSpc>
                <a:spcPct val="90000"/>
              </a:lnSpc>
              <a:spcBef>
                <a:spcPct val="15000"/>
              </a:spcBef>
              <a:spcAft>
                <a:spcPct val="15000"/>
              </a:spcAft>
            </a:pPr>
            <a:r>
              <a:rPr lang="en-US" sz="1900">
                <a:latin typeface="Arial" charset="0"/>
              </a:rPr>
              <a:t>In an equilibrium state there are no unbalanced potentials (or driving forces) within the system. </a:t>
            </a:r>
          </a:p>
          <a:p>
            <a:pPr eaLnBrk="1" hangingPunct="1">
              <a:lnSpc>
                <a:spcPct val="90000"/>
              </a:lnSpc>
              <a:spcBef>
                <a:spcPct val="15000"/>
              </a:spcBef>
              <a:spcAft>
                <a:spcPct val="15000"/>
              </a:spcAft>
            </a:pPr>
            <a:r>
              <a:rPr lang="en-US" sz="1900" b="1">
                <a:solidFill>
                  <a:srgbClr val="CC00CC"/>
                </a:solidFill>
                <a:latin typeface="Arial" charset="0"/>
              </a:rPr>
              <a:t>Thermal equilibrium</a:t>
            </a:r>
            <a:r>
              <a:rPr lang="en-US" sz="1900">
                <a:solidFill>
                  <a:srgbClr val="CC00CC"/>
                </a:solidFill>
                <a:latin typeface="Arial" charset="0"/>
              </a:rPr>
              <a:t>:</a:t>
            </a:r>
            <a:r>
              <a:rPr lang="en-US" sz="1900" b="1">
                <a:latin typeface="Arial" charset="0"/>
              </a:rPr>
              <a:t> </a:t>
            </a:r>
            <a:r>
              <a:rPr lang="en-US" sz="1900">
                <a:latin typeface="Arial" charset="0"/>
              </a:rPr>
              <a:t>If the temperature is the same throughout the entire system. </a:t>
            </a:r>
          </a:p>
          <a:p>
            <a:pPr eaLnBrk="1" hangingPunct="1">
              <a:lnSpc>
                <a:spcPct val="90000"/>
              </a:lnSpc>
              <a:spcBef>
                <a:spcPct val="15000"/>
              </a:spcBef>
              <a:spcAft>
                <a:spcPct val="15000"/>
              </a:spcAft>
            </a:pPr>
            <a:r>
              <a:rPr lang="en-US" sz="1900" b="1">
                <a:solidFill>
                  <a:srgbClr val="CC00CC"/>
                </a:solidFill>
                <a:latin typeface="Arial" charset="0"/>
              </a:rPr>
              <a:t>Mechanical equilibrium:</a:t>
            </a:r>
            <a:r>
              <a:rPr lang="en-US" sz="1900" b="1">
                <a:latin typeface="Arial" charset="0"/>
              </a:rPr>
              <a:t> </a:t>
            </a:r>
            <a:r>
              <a:rPr lang="en-US" sz="1900">
                <a:latin typeface="Arial" charset="0"/>
              </a:rPr>
              <a:t>If there is no change in pressure at any point of the system with time.</a:t>
            </a:r>
          </a:p>
          <a:p>
            <a:pPr eaLnBrk="1" hangingPunct="1">
              <a:lnSpc>
                <a:spcPct val="90000"/>
              </a:lnSpc>
              <a:spcBef>
                <a:spcPct val="15000"/>
              </a:spcBef>
              <a:spcAft>
                <a:spcPct val="15000"/>
              </a:spcAft>
            </a:pPr>
            <a:r>
              <a:rPr lang="en-US" sz="1900" b="1">
                <a:solidFill>
                  <a:srgbClr val="CC00CC"/>
                </a:solidFill>
                <a:latin typeface="Arial" charset="0"/>
              </a:rPr>
              <a:t>Phase equilibrium:</a:t>
            </a:r>
            <a:r>
              <a:rPr lang="en-US" sz="1900" b="1">
                <a:latin typeface="Arial" charset="0"/>
              </a:rPr>
              <a:t> </a:t>
            </a:r>
            <a:r>
              <a:rPr lang="en-US" sz="1900">
                <a:latin typeface="Arial" charset="0"/>
              </a:rPr>
              <a:t>If a system involves two phases and when the mass of each phase reaches an equilibrium level and stays there. </a:t>
            </a:r>
          </a:p>
          <a:p>
            <a:pPr eaLnBrk="1" hangingPunct="1">
              <a:lnSpc>
                <a:spcPct val="90000"/>
              </a:lnSpc>
              <a:spcBef>
                <a:spcPct val="15000"/>
              </a:spcBef>
              <a:spcAft>
                <a:spcPct val="15000"/>
              </a:spcAft>
            </a:pPr>
            <a:r>
              <a:rPr lang="en-US" sz="1900" b="1">
                <a:solidFill>
                  <a:srgbClr val="CC00CC"/>
                </a:solidFill>
                <a:latin typeface="Arial" charset="0"/>
              </a:rPr>
              <a:t>Chemical equilibrium:</a:t>
            </a:r>
            <a:r>
              <a:rPr lang="en-US" sz="1900" b="1">
                <a:latin typeface="Arial" charset="0"/>
              </a:rPr>
              <a:t> </a:t>
            </a:r>
            <a:r>
              <a:rPr lang="en-US" sz="1900">
                <a:latin typeface="Arial" charset="0"/>
              </a:rPr>
              <a:t>If the chemical composition of a system does not change with time, that is, no chemical reactions occur.</a:t>
            </a:r>
          </a:p>
        </p:txBody>
      </p:sp>
      <p:sp>
        <p:nvSpPr>
          <p:cNvPr id="22530" name="5 Slayt Numarası Yer Tutucusu"/>
          <p:cNvSpPr>
            <a:spLocks noGrp="1"/>
          </p:cNvSpPr>
          <p:nvPr>
            <p:ph type="sldNum" sz="quarter" idx="12"/>
          </p:nvPr>
        </p:nvSpPr>
        <p:spPr>
          <a:noFill/>
        </p:spPr>
        <p:txBody>
          <a:bodyPr/>
          <a:lstStyle/>
          <a:p>
            <a:fld id="{76500D4A-F08A-44AE-AED7-3E44B29EC2EF}" type="slidenum">
              <a:rPr lang="en-US" smtClean="0"/>
              <a:pPr/>
              <a:t>5</a:t>
            </a:fld>
            <a:endParaRPr lang="en-US"/>
          </a:p>
        </p:txBody>
      </p:sp>
      <p:pic>
        <p:nvPicPr>
          <p:cNvPr id="22533" name="Picture 11"/>
          <p:cNvPicPr>
            <a:picLocks noChangeAspect="1" noChangeArrowheads="1"/>
          </p:cNvPicPr>
          <p:nvPr/>
        </p:nvPicPr>
        <p:blipFill>
          <a:blip r:embed="rId2"/>
          <a:srcRect/>
          <a:stretch>
            <a:fillRect/>
          </a:stretch>
        </p:blipFill>
        <p:spPr bwMode="auto">
          <a:xfrm>
            <a:off x="5505450" y="228600"/>
            <a:ext cx="3333750" cy="3324225"/>
          </a:xfrm>
          <a:prstGeom prst="rect">
            <a:avLst/>
          </a:prstGeom>
          <a:noFill/>
          <a:ln w="9525">
            <a:noFill/>
            <a:miter lim="800000"/>
            <a:headEnd/>
            <a:tailEnd/>
          </a:ln>
        </p:spPr>
      </p:pic>
      <p:pic>
        <p:nvPicPr>
          <p:cNvPr id="22534" name="Picture 12"/>
          <p:cNvPicPr>
            <a:picLocks noChangeAspect="1" noChangeArrowheads="1"/>
          </p:cNvPicPr>
          <p:nvPr/>
        </p:nvPicPr>
        <p:blipFill>
          <a:blip r:embed="rId3"/>
          <a:srcRect/>
          <a:stretch>
            <a:fillRect/>
          </a:stretch>
        </p:blipFill>
        <p:spPr bwMode="auto">
          <a:xfrm>
            <a:off x="5486400" y="3790950"/>
            <a:ext cx="3286125" cy="28384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228600"/>
            <a:ext cx="4114800" cy="609600"/>
          </a:xfrm>
        </p:spPr>
        <p:txBody>
          <a:bodyPr/>
          <a:lstStyle/>
          <a:p>
            <a:pPr eaLnBrk="1" hangingPunct="1"/>
            <a:r>
              <a:rPr lang="en-US" sz="2800"/>
              <a:t>The State Postulate</a:t>
            </a:r>
            <a:endParaRPr lang="en-US" sz="2800" b="0"/>
          </a:p>
        </p:txBody>
      </p:sp>
      <p:sp>
        <p:nvSpPr>
          <p:cNvPr id="23556" name="Rectangle 3"/>
          <p:cNvSpPr>
            <a:spLocks noGrp="1" noChangeArrowheads="1"/>
          </p:cNvSpPr>
          <p:nvPr>
            <p:ph idx="1"/>
          </p:nvPr>
        </p:nvSpPr>
        <p:spPr>
          <a:xfrm>
            <a:off x="152400" y="914400"/>
            <a:ext cx="4495800" cy="5715000"/>
          </a:xfrm>
        </p:spPr>
        <p:txBody>
          <a:bodyPr/>
          <a:lstStyle/>
          <a:p>
            <a:pPr eaLnBrk="1" hangingPunct="1">
              <a:lnSpc>
                <a:spcPct val="95000"/>
              </a:lnSpc>
            </a:pPr>
            <a:r>
              <a:rPr lang="en-US" sz="2400">
                <a:latin typeface="Arial" charset="0"/>
              </a:rPr>
              <a:t>The number of properties required to fix the state of a system is given by the </a:t>
            </a:r>
            <a:r>
              <a:rPr lang="en-US" sz="2400" b="1">
                <a:solidFill>
                  <a:srgbClr val="CC00CC"/>
                </a:solidFill>
                <a:latin typeface="Arial" charset="0"/>
              </a:rPr>
              <a:t>state postulate</a:t>
            </a:r>
            <a:r>
              <a:rPr lang="en-US" sz="2400">
                <a:solidFill>
                  <a:srgbClr val="CC00CC"/>
                </a:solidFill>
                <a:latin typeface="Arial" charset="0"/>
              </a:rPr>
              <a:t>:</a:t>
            </a:r>
          </a:p>
          <a:p>
            <a:pPr lvl="1" eaLnBrk="1" hangingPunct="1">
              <a:lnSpc>
                <a:spcPct val="95000"/>
              </a:lnSpc>
            </a:pPr>
            <a:r>
              <a:rPr lang="en-US" sz="2400" i="1">
                <a:solidFill>
                  <a:srgbClr val="0000FF"/>
                </a:solidFill>
                <a:latin typeface="Arial" charset="0"/>
              </a:rPr>
              <a:t>The state of a simple compressible system is completely specified by two independent, intensive properties.</a:t>
            </a:r>
          </a:p>
          <a:p>
            <a:pPr eaLnBrk="1" hangingPunct="1">
              <a:lnSpc>
                <a:spcPct val="95000"/>
              </a:lnSpc>
            </a:pPr>
            <a:r>
              <a:rPr lang="en-US" sz="2400" b="1">
                <a:solidFill>
                  <a:srgbClr val="CC00CC"/>
                </a:solidFill>
                <a:latin typeface="Arial" charset="0"/>
              </a:rPr>
              <a:t>Simple compressible system:</a:t>
            </a:r>
            <a:r>
              <a:rPr lang="en-US" sz="2400" b="1">
                <a:latin typeface="Arial" charset="0"/>
              </a:rPr>
              <a:t> </a:t>
            </a:r>
            <a:r>
              <a:rPr lang="en-US" sz="2400">
                <a:latin typeface="Arial" charset="0"/>
              </a:rPr>
              <a:t>If a system involves no electrical, magnetic, gravitational, motion, and surface tension effects.</a:t>
            </a:r>
          </a:p>
        </p:txBody>
      </p:sp>
      <p:sp>
        <p:nvSpPr>
          <p:cNvPr id="23554" name="5 Slayt Numarası Yer Tutucusu"/>
          <p:cNvSpPr>
            <a:spLocks noGrp="1"/>
          </p:cNvSpPr>
          <p:nvPr>
            <p:ph type="sldNum" sz="quarter" idx="12"/>
          </p:nvPr>
        </p:nvSpPr>
        <p:spPr>
          <a:noFill/>
        </p:spPr>
        <p:txBody>
          <a:bodyPr/>
          <a:lstStyle/>
          <a:p>
            <a:fld id="{B1DA1761-9140-4AA4-9FB3-A1B190FE4122}" type="slidenum">
              <a:rPr lang="en-US" smtClean="0"/>
              <a:pPr/>
              <a:t>6</a:t>
            </a:fld>
            <a:endParaRPr lang="en-US"/>
          </a:p>
        </p:txBody>
      </p:sp>
      <p:pic>
        <p:nvPicPr>
          <p:cNvPr id="23557" name="Picture 11"/>
          <p:cNvPicPr>
            <a:picLocks noChangeAspect="1" noChangeArrowheads="1"/>
          </p:cNvPicPr>
          <p:nvPr/>
        </p:nvPicPr>
        <p:blipFill>
          <a:blip r:embed="rId3"/>
          <a:srcRect/>
          <a:stretch>
            <a:fillRect/>
          </a:stretch>
        </p:blipFill>
        <p:spPr bwMode="auto">
          <a:xfrm>
            <a:off x="5867400" y="1003300"/>
            <a:ext cx="2895600" cy="4254500"/>
          </a:xfrm>
          <a:prstGeom prst="rect">
            <a:avLst/>
          </a:prstGeom>
          <a:noFill/>
          <a:ln w="9525">
            <a:noFill/>
            <a:miter lim="800000"/>
            <a:headEnd/>
            <a:tailEnd/>
          </a:ln>
        </p:spPr>
      </p:pic>
      <p:pic>
        <p:nvPicPr>
          <p:cNvPr id="23558" name="Picture 7"/>
          <p:cNvPicPr>
            <a:picLocks noChangeAspect="1" noChangeArrowheads="1"/>
          </p:cNvPicPr>
          <p:nvPr/>
        </p:nvPicPr>
        <p:blipFill>
          <a:blip r:embed="rId4"/>
          <a:srcRect/>
          <a:stretch>
            <a:fillRect/>
          </a:stretch>
        </p:blipFill>
        <p:spPr bwMode="auto">
          <a:xfrm>
            <a:off x="4419600" y="5381625"/>
            <a:ext cx="4352925" cy="11715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09600" y="228600"/>
            <a:ext cx="7772400" cy="639763"/>
          </a:xfrm>
          <a:solidFill>
            <a:srgbClr val="92D050"/>
          </a:solidFill>
        </p:spPr>
        <p:txBody>
          <a:bodyPr/>
          <a:lstStyle/>
          <a:p>
            <a:pPr eaLnBrk="1" hangingPunct="1"/>
            <a:r>
              <a:rPr lang="en-US" sz="2800" dirty="0">
                <a:solidFill>
                  <a:srgbClr val="C00000"/>
                </a:solidFill>
              </a:rPr>
              <a:t>THE IDEAL-GAS EQUATION OF STATE</a:t>
            </a:r>
            <a:endParaRPr lang="en-US" sz="2800" b="0" dirty="0">
              <a:solidFill>
                <a:srgbClr val="C00000"/>
              </a:solidFill>
            </a:endParaRPr>
          </a:p>
        </p:txBody>
      </p:sp>
      <p:sp>
        <p:nvSpPr>
          <p:cNvPr id="28676" name="Rectangle 3"/>
          <p:cNvSpPr>
            <a:spLocks noGrp="1" noChangeArrowheads="1"/>
          </p:cNvSpPr>
          <p:nvPr>
            <p:ph idx="1"/>
          </p:nvPr>
        </p:nvSpPr>
        <p:spPr>
          <a:xfrm>
            <a:off x="457200" y="990600"/>
            <a:ext cx="8153400" cy="1600200"/>
          </a:xfrm>
        </p:spPr>
        <p:txBody>
          <a:bodyPr/>
          <a:lstStyle/>
          <a:p>
            <a:pPr eaLnBrk="1" hangingPunct="1">
              <a:spcBef>
                <a:spcPct val="10000"/>
              </a:spcBef>
              <a:spcAft>
                <a:spcPct val="10000"/>
              </a:spcAft>
            </a:pPr>
            <a:r>
              <a:rPr lang="en-US" sz="1800" b="1" dirty="0">
                <a:solidFill>
                  <a:srgbClr val="CC00CC"/>
                </a:solidFill>
              </a:rPr>
              <a:t>Equation of state</a:t>
            </a:r>
            <a:r>
              <a:rPr lang="en-US" sz="1800" dirty="0"/>
              <a:t>: Any equation that relates the pressure, temperature, and specific volume of a substance.</a:t>
            </a:r>
          </a:p>
          <a:p>
            <a:pPr eaLnBrk="1" hangingPunct="1">
              <a:spcBef>
                <a:spcPct val="10000"/>
              </a:spcBef>
              <a:spcAft>
                <a:spcPct val="10000"/>
              </a:spcAft>
            </a:pPr>
            <a:r>
              <a:rPr lang="en-US" sz="1800" dirty="0"/>
              <a:t>The simplest and best-known equation of state for substances in the gas phase is the </a:t>
            </a:r>
            <a:r>
              <a:rPr lang="en-US" sz="1800" b="1" u="sng" dirty="0"/>
              <a:t>ideal-gas equation</a:t>
            </a:r>
            <a:r>
              <a:rPr lang="en-US" sz="1800" dirty="0"/>
              <a:t> of state. This equation predicts the </a:t>
            </a:r>
            <a:r>
              <a:rPr lang="en-US" sz="1800" i="1" dirty="0"/>
              <a:t>P</a:t>
            </a:r>
            <a:r>
              <a:rPr lang="en-US" sz="1800" dirty="0"/>
              <a:t>-</a:t>
            </a:r>
            <a:r>
              <a:rPr lang="en-US" sz="1800" i="1" dirty="0"/>
              <a:t>v</a:t>
            </a:r>
            <a:r>
              <a:rPr lang="en-US" sz="1800" dirty="0"/>
              <a:t>-</a:t>
            </a:r>
            <a:r>
              <a:rPr lang="en-US" sz="1800" i="1" dirty="0"/>
              <a:t>T </a:t>
            </a:r>
            <a:r>
              <a:rPr lang="en-US" sz="1800" dirty="0"/>
              <a:t>behavior of a gas quite accurately within some properly selected region.</a:t>
            </a:r>
          </a:p>
        </p:txBody>
      </p:sp>
      <p:sp>
        <p:nvSpPr>
          <p:cNvPr id="28674" name="5 Slayt Numarası Yer Tutucusu"/>
          <p:cNvSpPr>
            <a:spLocks noGrp="1"/>
          </p:cNvSpPr>
          <p:nvPr>
            <p:ph type="sldNum" sz="quarter" idx="12"/>
          </p:nvPr>
        </p:nvSpPr>
        <p:spPr>
          <a:noFill/>
        </p:spPr>
        <p:txBody>
          <a:bodyPr/>
          <a:lstStyle/>
          <a:p>
            <a:fld id="{8AFF23DF-B16F-4286-B55F-244F717B9DDE}" type="slidenum">
              <a:rPr lang="en-US" smtClean="0"/>
              <a:pPr/>
              <a:t>7</a:t>
            </a:fld>
            <a:endParaRPr lang="en-US"/>
          </a:p>
        </p:txBody>
      </p:sp>
      <p:pic>
        <p:nvPicPr>
          <p:cNvPr id="28677" name="Picture 4"/>
          <p:cNvPicPr>
            <a:picLocks noChangeAspect="1" noChangeArrowheads="1"/>
          </p:cNvPicPr>
          <p:nvPr/>
        </p:nvPicPr>
        <p:blipFill>
          <a:blip r:embed="rId2"/>
          <a:srcRect/>
          <a:stretch>
            <a:fillRect/>
          </a:stretch>
        </p:blipFill>
        <p:spPr bwMode="auto">
          <a:xfrm>
            <a:off x="533400" y="2590800"/>
            <a:ext cx="1228725" cy="630238"/>
          </a:xfrm>
          <a:prstGeom prst="rect">
            <a:avLst/>
          </a:prstGeom>
          <a:noFill/>
          <a:ln w="9525">
            <a:noFill/>
            <a:miter lim="800000"/>
            <a:headEnd/>
            <a:tailEnd/>
          </a:ln>
        </p:spPr>
      </p:pic>
      <p:pic>
        <p:nvPicPr>
          <p:cNvPr id="28678" name="Picture 6"/>
          <p:cNvPicPr>
            <a:picLocks noChangeAspect="1" noChangeArrowheads="1"/>
          </p:cNvPicPr>
          <p:nvPr/>
        </p:nvPicPr>
        <p:blipFill>
          <a:blip r:embed="rId3"/>
          <a:srcRect/>
          <a:stretch>
            <a:fillRect/>
          </a:stretch>
        </p:blipFill>
        <p:spPr bwMode="auto">
          <a:xfrm>
            <a:off x="511175" y="3276600"/>
            <a:ext cx="4289425" cy="568325"/>
          </a:xfrm>
          <a:prstGeom prst="rect">
            <a:avLst/>
          </a:prstGeom>
          <a:noFill/>
          <a:ln w="9525">
            <a:noFill/>
            <a:miter lim="800000"/>
            <a:headEnd/>
            <a:tailEnd/>
          </a:ln>
        </p:spPr>
      </p:pic>
      <p:sp>
        <p:nvSpPr>
          <p:cNvPr id="28679" name="Text Box 7"/>
          <p:cNvSpPr txBox="1">
            <a:spLocks noChangeArrowheads="1"/>
          </p:cNvSpPr>
          <p:nvPr/>
        </p:nvSpPr>
        <p:spPr bwMode="auto">
          <a:xfrm>
            <a:off x="457200" y="3886200"/>
            <a:ext cx="3200400" cy="914400"/>
          </a:xfrm>
          <a:prstGeom prst="rect">
            <a:avLst/>
          </a:prstGeom>
          <a:noFill/>
          <a:ln w="9525">
            <a:noFill/>
            <a:miter lim="800000"/>
            <a:headEnd/>
            <a:tailEnd/>
          </a:ln>
        </p:spPr>
        <p:txBody>
          <a:bodyPr>
            <a:spAutoFit/>
          </a:bodyPr>
          <a:lstStyle/>
          <a:p>
            <a:r>
              <a:rPr lang="en-US" i="1">
                <a:solidFill>
                  <a:srgbClr val="CC00CC"/>
                </a:solidFill>
              </a:rPr>
              <a:t>R</a:t>
            </a:r>
            <a:r>
              <a:rPr lang="en-US"/>
              <a:t>: gas constant</a:t>
            </a:r>
          </a:p>
          <a:p>
            <a:r>
              <a:rPr lang="en-US" i="1">
                <a:solidFill>
                  <a:srgbClr val="CC00CC"/>
                </a:solidFill>
              </a:rPr>
              <a:t>M</a:t>
            </a:r>
            <a:r>
              <a:rPr lang="en-US"/>
              <a:t>: molar mass (kg/kmol)</a:t>
            </a:r>
          </a:p>
          <a:p>
            <a:r>
              <a:rPr lang="en-US" i="1">
                <a:solidFill>
                  <a:srgbClr val="CC00CC"/>
                </a:solidFill>
              </a:rPr>
              <a:t>R</a:t>
            </a:r>
            <a:r>
              <a:rPr lang="en-US" i="1" baseline="-25000">
                <a:solidFill>
                  <a:srgbClr val="CC00CC"/>
                </a:solidFill>
              </a:rPr>
              <a:t>u</a:t>
            </a:r>
            <a:r>
              <a:rPr lang="en-US"/>
              <a:t>: universal gas constant</a:t>
            </a:r>
          </a:p>
        </p:txBody>
      </p:sp>
      <p:sp>
        <p:nvSpPr>
          <p:cNvPr id="28680" name="Text Box 8"/>
          <p:cNvSpPr txBox="1">
            <a:spLocks noChangeArrowheads="1"/>
          </p:cNvSpPr>
          <p:nvPr/>
        </p:nvSpPr>
        <p:spPr bwMode="auto">
          <a:xfrm>
            <a:off x="3505200" y="2514600"/>
            <a:ext cx="2438400" cy="701675"/>
          </a:xfrm>
          <a:prstGeom prst="rect">
            <a:avLst/>
          </a:prstGeom>
          <a:noFill/>
          <a:ln w="9525">
            <a:noFill/>
            <a:miter lim="800000"/>
            <a:headEnd/>
            <a:tailEnd/>
          </a:ln>
        </p:spPr>
        <p:txBody>
          <a:bodyPr>
            <a:spAutoFit/>
          </a:bodyPr>
          <a:lstStyle/>
          <a:p>
            <a:pPr>
              <a:spcBef>
                <a:spcPct val="50000"/>
              </a:spcBef>
            </a:pPr>
            <a:r>
              <a:rPr lang="en-US" sz="2000" b="1">
                <a:solidFill>
                  <a:srgbClr val="CC00CC"/>
                </a:solidFill>
              </a:rPr>
              <a:t>Ideal gas equation of state</a:t>
            </a:r>
          </a:p>
        </p:txBody>
      </p:sp>
      <p:pic>
        <p:nvPicPr>
          <p:cNvPr id="28681" name="Picture 10"/>
          <p:cNvPicPr>
            <a:picLocks noChangeAspect="1" noChangeArrowheads="1"/>
          </p:cNvPicPr>
          <p:nvPr/>
        </p:nvPicPr>
        <p:blipFill>
          <a:blip r:embed="rId4"/>
          <a:srcRect/>
          <a:stretch>
            <a:fillRect/>
          </a:stretch>
        </p:blipFill>
        <p:spPr bwMode="auto">
          <a:xfrm>
            <a:off x="533400" y="4848225"/>
            <a:ext cx="2981325" cy="1628775"/>
          </a:xfrm>
          <a:prstGeom prst="rect">
            <a:avLst/>
          </a:prstGeom>
          <a:noFill/>
          <a:ln w="9525">
            <a:noFill/>
            <a:miter lim="800000"/>
            <a:headEnd/>
            <a:tailEnd/>
          </a:ln>
        </p:spPr>
      </p:pic>
      <p:sp>
        <p:nvSpPr>
          <p:cNvPr id="28682" name="Rectangle 12"/>
          <p:cNvSpPr>
            <a:spLocks noChangeArrowheads="1"/>
          </p:cNvSpPr>
          <p:nvPr/>
        </p:nvSpPr>
        <p:spPr bwMode="auto">
          <a:xfrm>
            <a:off x="4953000" y="5911850"/>
            <a:ext cx="3962400" cy="641350"/>
          </a:xfrm>
          <a:prstGeom prst="rect">
            <a:avLst/>
          </a:prstGeom>
          <a:noFill/>
          <a:ln w="9525">
            <a:noFill/>
            <a:miter lim="800000"/>
            <a:headEnd/>
            <a:tailEnd/>
          </a:ln>
        </p:spPr>
        <p:txBody>
          <a:bodyPr>
            <a:spAutoFit/>
          </a:bodyPr>
          <a:lstStyle/>
          <a:p>
            <a:r>
              <a:rPr lang="en-US">
                <a:solidFill>
                  <a:srgbClr val="3333FF"/>
                </a:solidFill>
              </a:rPr>
              <a:t>Different substances have different gas constants.</a:t>
            </a:r>
          </a:p>
        </p:txBody>
      </p:sp>
      <p:pic>
        <p:nvPicPr>
          <p:cNvPr id="28683" name="Picture 13"/>
          <p:cNvPicPr>
            <a:picLocks noChangeAspect="1" noChangeArrowheads="1"/>
          </p:cNvPicPr>
          <p:nvPr/>
        </p:nvPicPr>
        <p:blipFill>
          <a:blip r:embed="rId5"/>
          <a:srcRect/>
          <a:stretch>
            <a:fillRect/>
          </a:stretch>
        </p:blipFill>
        <p:spPr bwMode="auto">
          <a:xfrm>
            <a:off x="1905000" y="2714625"/>
            <a:ext cx="1524000" cy="333375"/>
          </a:xfrm>
          <a:prstGeom prst="rect">
            <a:avLst/>
          </a:prstGeom>
          <a:noFill/>
          <a:ln w="9525">
            <a:noFill/>
            <a:miter lim="800000"/>
            <a:headEnd/>
            <a:tailEnd/>
          </a:ln>
        </p:spPr>
      </p:pic>
      <p:pic>
        <p:nvPicPr>
          <p:cNvPr id="28684" name="Picture 14"/>
          <p:cNvPicPr>
            <a:picLocks noChangeAspect="1" noChangeArrowheads="1"/>
          </p:cNvPicPr>
          <p:nvPr/>
        </p:nvPicPr>
        <p:blipFill>
          <a:blip r:embed="rId6"/>
          <a:srcRect/>
          <a:stretch>
            <a:fillRect/>
          </a:stretch>
        </p:blipFill>
        <p:spPr bwMode="auto">
          <a:xfrm>
            <a:off x="5029200" y="3276600"/>
            <a:ext cx="3829050" cy="260985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Slayt Numarası Yer Tutucusu"/>
          <p:cNvSpPr>
            <a:spLocks noGrp="1"/>
          </p:cNvSpPr>
          <p:nvPr>
            <p:ph type="sldNum" sz="quarter" idx="12"/>
          </p:nvPr>
        </p:nvSpPr>
        <p:spPr>
          <a:noFill/>
        </p:spPr>
        <p:txBody>
          <a:bodyPr/>
          <a:lstStyle/>
          <a:p>
            <a:fld id="{AA1558C0-0C18-42D8-B080-DEBF97AE5E60}" type="slidenum">
              <a:rPr lang="en-US" smtClean="0"/>
              <a:pPr/>
              <a:t>8</a:t>
            </a:fld>
            <a:endParaRPr lang="en-US"/>
          </a:p>
        </p:txBody>
      </p:sp>
      <p:pic>
        <p:nvPicPr>
          <p:cNvPr id="29699" name="Picture 8"/>
          <p:cNvPicPr>
            <a:picLocks noChangeAspect="1" noChangeArrowheads="1"/>
          </p:cNvPicPr>
          <p:nvPr/>
        </p:nvPicPr>
        <p:blipFill>
          <a:blip r:embed="rId2"/>
          <a:srcRect/>
          <a:stretch>
            <a:fillRect/>
          </a:stretch>
        </p:blipFill>
        <p:spPr bwMode="auto">
          <a:xfrm>
            <a:off x="504825" y="720725"/>
            <a:ext cx="2314575" cy="346075"/>
          </a:xfrm>
          <a:prstGeom prst="rect">
            <a:avLst/>
          </a:prstGeom>
          <a:noFill/>
          <a:ln w="9525">
            <a:noFill/>
            <a:miter lim="800000"/>
            <a:headEnd/>
            <a:tailEnd/>
          </a:ln>
        </p:spPr>
      </p:pic>
      <p:pic>
        <p:nvPicPr>
          <p:cNvPr id="29700" name="Picture 9"/>
          <p:cNvPicPr>
            <a:picLocks noChangeAspect="1" noChangeArrowheads="1"/>
          </p:cNvPicPr>
          <p:nvPr/>
        </p:nvPicPr>
        <p:blipFill>
          <a:blip r:embed="rId3"/>
          <a:srcRect/>
          <a:stretch>
            <a:fillRect/>
          </a:stretch>
        </p:blipFill>
        <p:spPr bwMode="auto">
          <a:xfrm>
            <a:off x="228600" y="3786188"/>
            <a:ext cx="4724400" cy="1624012"/>
          </a:xfrm>
          <a:prstGeom prst="rect">
            <a:avLst/>
          </a:prstGeom>
          <a:noFill/>
          <a:ln w="9525">
            <a:noFill/>
            <a:miter lim="800000"/>
            <a:headEnd/>
            <a:tailEnd/>
          </a:ln>
        </p:spPr>
      </p:pic>
      <p:pic>
        <p:nvPicPr>
          <p:cNvPr id="29701" name="Picture 10"/>
          <p:cNvPicPr>
            <a:picLocks noChangeAspect="1" noChangeArrowheads="1"/>
          </p:cNvPicPr>
          <p:nvPr/>
        </p:nvPicPr>
        <p:blipFill>
          <a:blip r:embed="rId4"/>
          <a:srcRect/>
          <a:stretch>
            <a:fillRect/>
          </a:stretch>
        </p:blipFill>
        <p:spPr bwMode="auto">
          <a:xfrm>
            <a:off x="509588" y="1703388"/>
            <a:ext cx="1624012" cy="735012"/>
          </a:xfrm>
          <a:prstGeom prst="rect">
            <a:avLst/>
          </a:prstGeom>
          <a:noFill/>
          <a:ln w="9525">
            <a:noFill/>
            <a:miter lim="800000"/>
            <a:headEnd/>
            <a:tailEnd/>
          </a:ln>
        </p:spPr>
      </p:pic>
      <p:sp>
        <p:nvSpPr>
          <p:cNvPr id="29702" name="Text Box 11"/>
          <p:cNvSpPr txBox="1">
            <a:spLocks noChangeArrowheads="1"/>
          </p:cNvSpPr>
          <p:nvPr/>
        </p:nvSpPr>
        <p:spPr bwMode="auto">
          <a:xfrm>
            <a:off x="152400" y="304800"/>
            <a:ext cx="4038600" cy="366713"/>
          </a:xfrm>
          <a:prstGeom prst="rect">
            <a:avLst/>
          </a:prstGeom>
          <a:noFill/>
          <a:ln w="9525">
            <a:noFill/>
            <a:miter lim="800000"/>
            <a:headEnd/>
            <a:tailEnd/>
          </a:ln>
        </p:spPr>
        <p:txBody>
          <a:bodyPr>
            <a:spAutoFit/>
          </a:bodyPr>
          <a:lstStyle/>
          <a:p>
            <a:r>
              <a:rPr lang="en-US"/>
              <a:t>Mass = Molar mass </a:t>
            </a:r>
            <a:r>
              <a:rPr lang="en-US">
                <a:sym typeface="Symbol" pitchFamily="18" charset="2"/>
              </a:rPr>
              <a:t> Mole number</a:t>
            </a:r>
            <a:endParaRPr lang="en-US"/>
          </a:p>
        </p:txBody>
      </p:sp>
      <p:sp>
        <p:nvSpPr>
          <p:cNvPr id="29703" name="Text Box 12"/>
          <p:cNvSpPr txBox="1">
            <a:spLocks noChangeArrowheads="1"/>
          </p:cNvSpPr>
          <p:nvPr/>
        </p:nvSpPr>
        <p:spPr bwMode="auto">
          <a:xfrm>
            <a:off x="457200" y="3032125"/>
            <a:ext cx="2667000" cy="701675"/>
          </a:xfrm>
          <a:prstGeom prst="rect">
            <a:avLst/>
          </a:prstGeom>
          <a:noFill/>
          <a:ln w="9525">
            <a:noFill/>
            <a:miter lim="800000"/>
            <a:headEnd/>
            <a:tailEnd/>
          </a:ln>
        </p:spPr>
        <p:txBody>
          <a:bodyPr>
            <a:spAutoFit/>
          </a:bodyPr>
          <a:lstStyle/>
          <a:p>
            <a:pPr>
              <a:spcBef>
                <a:spcPct val="50000"/>
              </a:spcBef>
            </a:pPr>
            <a:r>
              <a:rPr lang="en-US" sz="2000">
                <a:solidFill>
                  <a:srgbClr val="CC00CC"/>
                </a:solidFill>
              </a:rPr>
              <a:t>Various expressions of ideal gas equation</a:t>
            </a:r>
          </a:p>
        </p:txBody>
      </p:sp>
      <p:sp>
        <p:nvSpPr>
          <p:cNvPr id="29704" name="Text Box 13"/>
          <p:cNvSpPr txBox="1">
            <a:spLocks noChangeArrowheads="1"/>
          </p:cNvSpPr>
          <p:nvPr/>
        </p:nvSpPr>
        <p:spPr bwMode="auto">
          <a:xfrm>
            <a:off x="2286000" y="1492250"/>
            <a:ext cx="1981200" cy="1200150"/>
          </a:xfrm>
          <a:prstGeom prst="rect">
            <a:avLst/>
          </a:prstGeom>
          <a:noFill/>
          <a:ln w="9525">
            <a:noFill/>
            <a:miter lim="800000"/>
            <a:headEnd/>
            <a:tailEnd/>
          </a:ln>
        </p:spPr>
        <p:txBody>
          <a:bodyPr>
            <a:spAutoFit/>
          </a:bodyPr>
          <a:lstStyle/>
          <a:p>
            <a:pPr>
              <a:spcBef>
                <a:spcPct val="50000"/>
              </a:spcBef>
            </a:pPr>
            <a:r>
              <a:rPr lang="en-US">
                <a:solidFill>
                  <a:srgbClr val="CC00CC"/>
                </a:solidFill>
              </a:rPr>
              <a:t>Ideal gas equation at two states for a fixed mass</a:t>
            </a:r>
          </a:p>
        </p:txBody>
      </p:sp>
      <p:sp>
        <p:nvSpPr>
          <p:cNvPr id="29705" name="Text Box 14"/>
          <p:cNvSpPr txBox="1">
            <a:spLocks noChangeArrowheads="1"/>
          </p:cNvSpPr>
          <p:nvPr/>
        </p:nvSpPr>
        <p:spPr bwMode="auto">
          <a:xfrm>
            <a:off x="381000" y="5553075"/>
            <a:ext cx="3733800" cy="923925"/>
          </a:xfrm>
          <a:prstGeom prst="rect">
            <a:avLst/>
          </a:prstGeom>
          <a:noFill/>
          <a:ln w="9525">
            <a:noFill/>
            <a:miter lim="800000"/>
            <a:headEnd/>
            <a:tailEnd/>
          </a:ln>
        </p:spPr>
        <p:txBody>
          <a:bodyPr>
            <a:spAutoFit/>
          </a:bodyPr>
          <a:lstStyle/>
          <a:p>
            <a:pPr>
              <a:spcBef>
                <a:spcPct val="50000"/>
              </a:spcBef>
            </a:pPr>
            <a:r>
              <a:rPr lang="en-US" b="1">
                <a:solidFill>
                  <a:srgbClr val="008000"/>
                </a:solidFill>
              </a:rPr>
              <a:t>Real gases behave as an ideal gas at low densities (i.e., low pressure, high temperature).</a:t>
            </a:r>
          </a:p>
        </p:txBody>
      </p:sp>
      <p:pic>
        <p:nvPicPr>
          <p:cNvPr id="29706" name="Picture 14"/>
          <p:cNvPicPr>
            <a:picLocks noChangeAspect="1" noChangeArrowheads="1"/>
          </p:cNvPicPr>
          <p:nvPr/>
        </p:nvPicPr>
        <p:blipFill>
          <a:blip r:embed="rId5"/>
          <a:srcRect/>
          <a:stretch>
            <a:fillRect/>
          </a:stretch>
        </p:blipFill>
        <p:spPr bwMode="auto">
          <a:xfrm>
            <a:off x="5114925" y="981075"/>
            <a:ext cx="3876675" cy="57245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067" y="365126"/>
            <a:ext cx="7886700" cy="747711"/>
          </a:xfrm>
        </p:spPr>
        <p:txBody>
          <a:bodyPr/>
          <a:lstStyle/>
          <a:p>
            <a:pPr algn="l"/>
            <a:r>
              <a:rPr lang="en-US" sz="3300" dirty="0">
                <a:solidFill>
                  <a:srgbClr val="FF0000"/>
                </a:solidFill>
              </a:rPr>
              <a:t>Example</a:t>
            </a:r>
          </a:p>
        </p:txBody>
      </p:sp>
      <p:sp>
        <p:nvSpPr>
          <p:cNvPr id="3" name="Content Placeholder 2"/>
          <p:cNvSpPr>
            <a:spLocks noGrp="1"/>
          </p:cNvSpPr>
          <p:nvPr>
            <p:ph idx="1"/>
          </p:nvPr>
        </p:nvSpPr>
        <p:spPr>
          <a:xfrm>
            <a:off x="491067" y="1112837"/>
            <a:ext cx="8229600" cy="4983163"/>
          </a:xfrm>
        </p:spPr>
        <p:txBody>
          <a:bodyPr/>
          <a:lstStyle/>
          <a:p>
            <a:pPr marL="0" indent="0">
              <a:buNone/>
            </a:pPr>
            <a:r>
              <a:rPr lang="en-US" sz="2100" dirty="0"/>
              <a:t>Before going on a long trip you should measure your tire pressure. Before you drive off you measure the (gauge) pressure in your tires and find it to be 210 kPa. The temperature of the air both outside and inside your tire is 25</a:t>
            </a:r>
            <a:r>
              <a:rPr lang="en-US" sz="2100" baseline="30000" dirty="0"/>
              <a:t>o</a:t>
            </a:r>
            <a:r>
              <a:rPr lang="en-US" sz="2100" dirty="0"/>
              <a:t>C. After traveling for a few hours, you measure the tire pressure and get a reading of 220 </a:t>
            </a:r>
            <a:r>
              <a:rPr lang="en-US" sz="2100" dirty="0" err="1"/>
              <a:t>kPa</a:t>
            </a:r>
            <a:r>
              <a:rPr lang="en-US" sz="2100" dirty="0"/>
              <a:t>. Assuming the tire volume does not change, what is the new temperature? Does this make sense?</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9</a:t>
            </a:fld>
            <a:endParaRPr lang="en-US"/>
          </a:p>
        </p:txBody>
      </p:sp>
      <p:sp>
        <p:nvSpPr>
          <p:cNvPr id="5" name="TextBox 4">
            <a:extLst>
              <a:ext uri="{FF2B5EF4-FFF2-40B4-BE49-F238E27FC236}">
                <a16:creationId xmlns:a16="http://schemas.microsoft.com/office/drawing/2014/main" id="{3DC5E6DA-770F-41E8-89C0-D5E0A4A3988D}"/>
              </a:ext>
            </a:extLst>
          </p:cNvPr>
          <p:cNvSpPr txBox="1"/>
          <p:nvPr/>
        </p:nvSpPr>
        <p:spPr>
          <a:xfrm>
            <a:off x="3880420" y="3419752"/>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1362327476"/>
      </p:ext>
    </p:extLst>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2524</TotalTime>
  <Words>1504</Words>
  <Application>Microsoft Office PowerPoint</Application>
  <PresentationFormat>On-screen Show (4:3)</PresentationFormat>
  <Paragraphs>152</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Wingdings</vt:lpstr>
      <vt:lpstr>Tech</vt:lpstr>
      <vt:lpstr>Topic 2 Thermodynamic States</vt:lpstr>
      <vt:lpstr>PowerPoint Presentation</vt:lpstr>
      <vt:lpstr>PROPERTIES OF A SYSTEM</vt:lpstr>
      <vt:lpstr>Continuum</vt:lpstr>
      <vt:lpstr>STATE AND EQUILIBRIUM</vt:lpstr>
      <vt:lpstr>The State Postulate</vt:lpstr>
      <vt:lpstr>THE IDEAL-GAS EQUATION OF STATE</vt:lpstr>
      <vt:lpstr>PowerPoint Presentation</vt:lpstr>
      <vt:lpstr>Example</vt:lpstr>
      <vt:lpstr>PowerPoint Presentation</vt:lpstr>
      <vt:lpstr>Is Water Vapor an Ideal Gas?</vt:lpstr>
      <vt:lpstr>COMPRESSIBILITY FACTOR—A MEASURE OF DEVIATION FROM IDEAL-GAS BEHAVIOR</vt:lpstr>
      <vt:lpstr>PowerPoint Presentation</vt:lpstr>
      <vt:lpstr>Example</vt:lpstr>
      <vt:lpstr>PowerPoint Presentation</vt:lpstr>
      <vt:lpstr>OTHER EQUATIONS OF STATE</vt:lpstr>
      <vt:lpstr>PowerPoint Presentation</vt:lpstr>
      <vt:lpstr>PowerPoint Presentation</vt:lpstr>
      <vt:lpstr>Pressure of N2 at 175 K with v = 0.00375 m3/kg</vt:lpstr>
      <vt:lpstr>PowerPoint Presentation</vt:lpstr>
      <vt:lpstr>PowerPoint Presentation</vt:lpstr>
      <vt:lpstr>Boiling vs. Evaporation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222 - 02.Thermodynamic States</dc:title>
  <dc:creator>WinXP Tablet</dc:creator>
  <cp:lastModifiedBy>William Long</cp:lastModifiedBy>
  <cp:revision>312</cp:revision>
  <dcterms:created xsi:type="dcterms:W3CDTF">2007-03-22T19:44:56Z</dcterms:created>
  <dcterms:modified xsi:type="dcterms:W3CDTF">2023-11-28T17:43:40Z</dcterms:modified>
</cp:coreProperties>
</file>