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37" r:id="rId2"/>
    <p:sldId id="391" r:id="rId3"/>
    <p:sldId id="257" r:id="rId4"/>
    <p:sldId id="311" r:id="rId5"/>
    <p:sldId id="312" r:id="rId6"/>
    <p:sldId id="313" r:id="rId7"/>
    <p:sldId id="331" r:id="rId8"/>
    <p:sldId id="314" r:id="rId9"/>
    <p:sldId id="353" r:id="rId10"/>
    <p:sldId id="332" r:id="rId11"/>
    <p:sldId id="315" r:id="rId12"/>
    <p:sldId id="316" r:id="rId13"/>
    <p:sldId id="354" r:id="rId14"/>
    <p:sldId id="317" r:id="rId15"/>
    <p:sldId id="333" r:id="rId16"/>
    <p:sldId id="318" r:id="rId17"/>
    <p:sldId id="334" r:id="rId18"/>
    <p:sldId id="319" r:id="rId19"/>
    <p:sldId id="335" r:id="rId20"/>
    <p:sldId id="320" r:id="rId21"/>
    <p:sldId id="321" r:id="rId22"/>
    <p:sldId id="336" r:id="rId23"/>
    <p:sldId id="378" r:id="rId24"/>
    <p:sldId id="381" r:id="rId25"/>
    <p:sldId id="382" r:id="rId26"/>
    <p:sldId id="397" r:id="rId27"/>
    <p:sldId id="399" r:id="rId28"/>
    <p:sldId id="383" r:id="rId29"/>
    <p:sldId id="379" r:id="rId30"/>
    <p:sldId id="414" r:id="rId31"/>
    <p:sldId id="415" r:id="rId32"/>
    <p:sldId id="380" r:id="rId33"/>
    <p:sldId id="377" r:id="rId34"/>
    <p:sldId id="376" r:id="rId35"/>
    <p:sldId id="416" r:id="rId36"/>
    <p:sldId id="384" r:id="rId37"/>
    <p:sldId id="375" r:id="rId38"/>
    <p:sldId id="385" r:id="rId39"/>
    <p:sldId id="32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66FF"/>
    <a:srgbClr val="FF6600"/>
    <a:srgbClr val="0000CC"/>
    <a:srgbClr val="3333FF"/>
    <a:srgbClr val="800080"/>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317152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Slayt Görüntüsü Yer Tutucusu"/>
          <p:cNvSpPr>
            <a:spLocks noGrp="1" noRot="1" noChangeAspect="1" noTextEdit="1"/>
          </p:cNvSpPr>
          <p:nvPr>
            <p:ph type="sldImg"/>
          </p:nvPr>
        </p:nvSpPr>
        <p:spPr>
          <a:ln/>
        </p:spPr>
      </p:sp>
      <p:sp>
        <p:nvSpPr>
          <p:cNvPr id="40963" name="2 Not Yer Tutucusu"/>
          <p:cNvSpPr>
            <a:spLocks noGrp="1"/>
          </p:cNvSpPr>
          <p:nvPr>
            <p:ph type="body" idx="1"/>
          </p:nvPr>
        </p:nvSpPr>
        <p:spPr>
          <a:noFill/>
          <a:ln/>
        </p:spPr>
        <p:txBody>
          <a:bodyPr/>
          <a:lstStyle/>
          <a:p>
            <a:pPr eaLnBrk="1" hangingPunct="1"/>
            <a:endParaRPr lang="tr-TR"/>
          </a:p>
        </p:txBody>
      </p:sp>
      <p:sp>
        <p:nvSpPr>
          <p:cNvPr id="40964" name="3 Slayt Numarası Yer Tutucusu"/>
          <p:cNvSpPr>
            <a:spLocks noGrp="1"/>
          </p:cNvSpPr>
          <p:nvPr>
            <p:ph type="sldNum" sz="quarter" idx="5"/>
          </p:nvPr>
        </p:nvSpPr>
        <p:spPr>
          <a:noFill/>
        </p:spPr>
        <p:txBody>
          <a:bodyPr/>
          <a:lstStyle/>
          <a:p>
            <a:fld id="{B1134349-1CEE-4EF9-810F-EFF73C01E8D4}" type="slidenum">
              <a:rPr lang="en-US" smtClean="0"/>
              <a:pPr/>
              <a:t>27</a:t>
            </a:fld>
            <a:endParaRPr lang="en-US"/>
          </a:p>
        </p:txBody>
      </p:sp>
    </p:spTree>
    <p:extLst>
      <p:ext uri="{BB962C8B-B14F-4D97-AF65-F5344CB8AC3E}">
        <p14:creationId xmlns:p14="http://schemas.microsoft.com/office/powerpoint/2010/main" val="9477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806B8A-C8B3-437F-ACAF-B542DF3732C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47436B-72AF-47F1-B75C-20E6FBFDBC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9F575F-DDF7-4383-8E7F-A276EB484A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4E7CAD-5F39-408B-A599-8DF20FE1C98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41957E-D0CB-4804-A973-96B38B61EC5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A68F63-506D-43E5-BBC2-319C0D2AF4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BE1E15-E6FB-452E-8F0C-CBE091EFDF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13B04F-B390-4D65-AFA7-251DB7A9A7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8AAB76-866E-4BEA-B04D-7C2C88E9E80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90630-920A-42C2-A719-A1500A1E2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4A43EB-96DC-4D6F-9E06-042DED066B4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600" b="1">
          <a:solidFill>
            <a:srgbClr val="FF0000"/>
          </a:solidFill>
          <a:latin typeface="+mj-lt"/>
          <a:ea typeface="+mj-ea"/>
          <a:cs typeface="+mj-cs"/>
        </a:defRPr>
      </a:lvl1pPr>
      <a:lvl2pPr algn="l" rtl="0" eaLnBrk="0" fontAlgn="base" hangingPunct="0">
        <a:spcBef>
          <a:spcPct val="0"/>
        </a:spcBef>
        <a:spcAft>
          <a:spcPct val="0"/>
        </a:spcAft>
        <a:defRPr sz="3600" b="1">
          <a:solidFill>
            <a:srgbClr val="FF0000"/>
          </a:solidFill>
          <a:latin typeface="Arial" charset="0"/>
        </a:defRPr>
      </a:lvl2pPr>
      <a:lvl3pPr algn="l" rtl="0" eaLnBrk="0" fontAlgn="base" hangingPunct="0">
        <a:spcBef>
          <a:spcPct val="0"/>
        </a:spcBef>
        <a:spcAft>
          <a:spcPct val="0"/>
        </a:spcAft>
        <a:defRPr sz="3600" b="1">
          <a:solidFill>
            <a:srgbClr val="FF0000"/>
          </a:solidFill>
          <a:latin typeface="Arial" charset="0"/>
        </a:defRPr>
      </a:lvl3pPr>
      <a:lvl4pPr algn="l" rtl="0" eaLnBrk="0" fontAlgn="base" hangingPunct="0">
        <a:spcBef>
          <a:spcPct val="0"/>
        </a:spcBef>
        <a:spcAft>
          <a:spcPct val="0"/>
        </a:spcAft>
        <a:defRPr sz="3600" b="1">
          <a:solidFill>
            <a:srgbClr val="FF0000"/>
          </a:solidFill>
          <a:latin typeface="Arial" charset="0"/>
        </a:defRPr>
      </a:lvl4pPr>
      <a:lvl5pPr algn="l" rtl="0" eaLnBrk="0" fontAlgn="base" hangingPunct="0">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mn-lt"/>
        </a:defRPr>
      </a:lvl3pPr>
      <a:lvl4pPr marL="1600200" indent="-228600" algn="l" rtl="0" eaLnBrk="0" fontAlgn="base" hangingPunct="0">
        <a:spcBef>
          <a:spcPct val="20000"/>
        </a:spcBef>
        <a:spcAft>
          <a:spcPct val="20000"/>
        </a:spcAft>
        <a:buChar char="–"/>
        <a:defRPr sz="2000">
          <a:solidFill>
            <a:schemeClr val="tx1"/>
          </a:solidFill>
          <a:latin typeface="+mn-lt"/>
        </a:defRPr>
      </a:lvl4pPr>
      <a:lvl5pPr marL="2057400" indent="-228600" algn="l" rtl="0" eaLnBrk="0" fontAlgn="base" hangingPunct="0">
        <a:spcBef>
          <a:spcPct val="20000"/>
        </a:spcBef>
        <a:spcAft>
          <a:spcPct val="20000"/>
        </a:spcAft>
        <a:buChar char="»"/>
        <a:defRPr sz="2000">
          <a:solidFill>
            <a:schemeClr val="tx1"/>
          </a:solidFill>
          <a:latin typeface="+mn-lt"/>
        </a:defRPr>
      </a:lvl5pPr>
      <a:lvl6pPr marL="2514600" indent="-228600" algn="l" rtl="0" fontAlgn="base">
        <a:spcBef>
          <a:spcPct val="20000"/>
        </a:spcBef>
        <a:spcAft>
          <a:spcPct val="20000"/>
        </a:spcAft>
        <a:buChar char="»"/>
        <a:defRPr sz="2000">
          <a:solidFill>
            <a:schemeClr val="tx1"/>
          </a:solidFill>
          <a:latin typeface="+mn-lt"/>
        </a:defRPr>
      </a:lvl6pPr>
      <a:lvl7pPr marL="2971800" indent="-228600" algn="l" rtl="0" fontAlgn="base">
        <a:spcBef>
          <a:spcPct val="20000"/>
        </a:spcBef>
        <a:spcAft>
          <a:spcPct val="20000"/>
        </a:spcAft>
        <a:buChar char="»"/>
        <a:defRPr sz="2000">
          <a:solidFill>
            <a:schemeClr val="tx1"/>
          </a:solidFill>
          <a:latin typeface="+mn-lt"/>
        </a:defRPr>
      </a:lvl7pPr>
      <a:lvl8pPr marL="3429000" indent="-228600" algn="l" rtl="0" fontAlgn="base">
        <a:spcBef>
          <a:spcPct val="20000"/>
        </a:spcBef>
        <a:spcAft>
          <a:spcPct val="20000"/>
        </a:spcAft>
        <a:buChar char="»"/>
        <a:defRPr sz="2000">
          <a:solidFill>
            <a:schemeClr val="tx1"/>
          </a:solidFill>
          <a:latin typeface="+mn-lt"/>
        </a:defRPr>
      </a:lvl8pPr>
      <a:lvl9pPr marL="3886200" indent="-228600" algn="l" rtl="0" fontAlgn="base">
        <a:spcBef>
          <a:spcPct val="20000"/>
        </a:spcBef>
        <a:spcAft>
          <a:spcPct val="2000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png"/><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longapalooza.github.io/ENGR222/07.Example%202.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ongapalooza.github.io/ENGR222/07.Example%203.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longapalooza.github.io/ENGR222/07.Example%204.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png"/><Relationship Id="rId2" Type="http://schemas.openxmlformats.org/officeDocument/2006/relationships/image" Target="../media/image66.wmf"/><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wmf"/></Relationships>
</file>

<file path=ppt/slides/_rels/slide3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wmf"/><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wmf"/><Relationship Id="rId4" Type="http://schemas.openxmlformats.org/officeDocument/2006/relationships/image" Target="../media/image78.wmf"/></Relationships>
</file>

<file path=ppt/slides/_rels/slide35.xml.rels><?xml version="1.0" encoding="UTF-8" standalone="yes"?>
<Relationships xmlns="http://schemas.openxmlformats.org/package/2006/relationships"><Relationship Id="rId3" Type="http://schemas.openxmlformats.org/officeDocument/2006/relationships/hyperlink" Target="https://longapalooza.github.io/ENGR222/07.Example%205.pdf" TargetMode="External"/><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wmf"/><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image" Target="../media/image88.png"/><Relationship Id="rId4" Type="http://schemas.openxmlformats.org/officeDocument/2006/relationships/image" Target="../media/image87.wmf"/><Relationship Id="rId9" Type="http://schemas.openxmlformats.org/officeDocument/2006/relationships/image" Target="../media/image92.png"/></Relationships>
</file>

<file path=ppt/slides/_rels/slide3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slideLayout" Target="../slideLayouts/slideLayout7.xml"/><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png"/><Relationship Id="rId4" Type="http://schemas.openxmlformats.org/officeDocument/2006/relationships/image" Target="../media/image95.wmf"/><Relationship Id="rId9" Type="http://schemas.openxmlformats.org/officeDocument/2006/relationships/image" Target="../media/image1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ongapalooza.github.io/ENGR222/07.Example%2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dirty="0">
                <a:solidFill>
                  <a:srgbClr val="C00000"/>
                </a:solidFill>
              </a:rPr>
              <a:t>Topic 7</a:t>
            </a:r>
            <a:br>
              <a:rPr lang="en-US" b="0" dirty="0"/>
            </a:br>
            <a:r>
              <a:rPr lang="en-US" sz="3200" dirty="0">
                <a:solidFill>
                  <a:srgbClr val="A50021"/>
                </a:solidFill>
              </a:rPr>
              <a:t> </a:t>
            </a:r>
            <a:r>
              <a:rPr lang="en-US" sz="3200" dirty="0">
                <a:solidFill>
                  <a:srgbClr val="0066FF"/>
                </a:solidFill>
              </a:rPr>
              <a:t>Efficiency, Environmental Concerns, and Mass Conservation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ED1E8FF-63AA-402C-AD77-43E00F5B7475}" type="slidenum">
              <a:rPr lang="en-US" smtClean="0"/>
              <a:pPr/>
              <a:t>10</a:t>
            </a:fld>
            <a:endParaRPr lang="en-US"/>
          </a:p>
        </p:txBody>
      </p:sp>
      <p:pic>
        <p:nvPicPr>
          <p:cNvPr id="38915" name="Picture 4"/>
          <p:cNvPicPr>
            <a:picLocks noChangeAspect="1" noChangeArrowheads="1"/>
          </p:cNvPicPr>
          <p:nvPr/>
        </p:nvPicPr>
        <p:blipFill>
          <a:blip r:embed="rId2"/>
          <a:srcRect/>
          <a:stretch>
            <a:fillRect/>
          </a:stretch>
        </p:blipFill>
        <p:spPr bwMode="auto">
          <a:xfrm>
            <a:off x="371475" y="1104900"/>
            <a:ext cx="8401050" cy="464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2"/>
          <p:cNvPicPr>
            <a:picLocks noChangeAspect="1" noChangeArrowheads="1"/>
          </p:cNvPicPr>
          <p:nvPr/>
        </p:nvPicPr>
        <p:blipFill>
          <a:blip r:embed="rId2"/>
          <a:srcRect/>
          <a:stretch>
            <a:fillRect/>
          </a:stretch>
        </p:blipFill>
        <p:spPr bwMode="auto">
          <a:xfrm>
            <a:off x="5667375" y="685800"/>
            <a:ext cx="3324225" cy="6134100"/>
          </a:xfrm>
          <a:prstGeom prst="rect">
            <a:avLst/>
          </a:prstGeom>
          <a:noFill/>
          <a:ln w="9525">
            <a:noFill/>
            <a:miter lim="800000"/>
            <a:headEnd/>
            <a:tailEnd/>
          </a:ln>
        </p:spPr>
      </p:pic>
      <p:sp>
        <p:nvSpPr>
          <p:cNvPr id="39939" name="5 Slayt Numarası Yer Tutucusu"/>
          <p:cNvSpPr>
            <a:spLocks noGrp="1"/>
          </p:cNvSpPr>
          <p:nvPr>
            <p:ph type="sldNum" sz="quarter" idx="12"/>
          </p:nvPr>
        </p:nvSpPr>
        <p:spPr>
          <a:noFill/>
        </p:spPr>
        <p:txBody>
          <a:bodyPr/>
          <a:lstStyle/>
          <a:p>
            <a:fld id="{4250BAF8-7FCD-46F9-B54C-EC89872CEB3D}" type="slidenum">
              <a:rPr lang="en-US" smtClean="0"/>
              <a:pPr/>
              <a:t>11</a:t>
            </a:fld>
            <a:endParaRPr lang="en-US"/>
          </a:p>
        </p:txBody>
      </p:sp>
      <p:sp>
        <p:nvSpPr>
          <p:cNvPr id="39940" name="Rectangle 2"/>
          <p:cNvSpPr>
            <a:spLocks noGrp="1" noChangeArrowheads="1"/>
          </p:cNvSpPr>
          <p:nvPr>
            <p:ph type="title"/>
          </p:nvPr>
        </p:nvSpPr>
        <p:spPr>
          <a:xfrm>
            <a:off x="304800" y="152400"/>
            <a:ext cx="8534400" cy="411163"/>
          </a:xfrm>
        </p:spPr>
        <p:txBody>
          <a:bodyPr/>
          <a:lstStyle/>
          <a:p>
            <a:pPr eaLnBrk="1" hangingPunct="1"/>
            <a:r>
              <a:rPr lang="en-US" sz="2800"/>
              <a:t>Efficiencies of Mechanical and Electrical Devices</a:t>
            </a:r>
            <a:endParaRPr lang="en-US" sz="2800" b="0"/>
          </a:p>
        </p:txBody>
      </p:sp>
      <p:pic>
        <p:nvPicPr>
          <p:cNvPr id="39941" name="Picture 6"/>
          <p:cNvPicPr>
            <a:picLocks noChangeAspect="1" noChangeArrowheads="1"/>
          </p:cNvPicPr>
          <p:nvPr/>
        </p:nvPicPr>
        <p:blipFill>
          <a:blip r:embed="rId3"/>
          <a:srcRect/>
          <a:stretch>
            <a:fillRect/>
          </a:stretch>
        </p:blipFill>
        <p:spPr bwMode="auto">
          <a:xfrm>
            <a:off x="328613" y="1371600"/>
            <a:ext cx="5005387" cy="561975"/>
          </a:xfrm>
          <a:prstGeom prst="rect">
            <a:avLst/>
          </a:prstGeom>
          <a:noFill/>
          <a:ln w="9525">
            <a:noFill/>
            <a:miter lim="800000"/>
            <a:headEnd/>
            <a:tailEnd/>
          </a:ln>
        </p:spPr>
      </p:pic>
      <p:pic>
        <p:nvPicPr>
          <p:cNvPr id="39942" name="Picture 7"/>
          <p:cNvPicPr>
            <a:picLocks noChangeAspect="1" noChangeArrowheads="1"/>
          </p:cNvPicPr>
          <p:nvPr/>
        </p:nvPicPr>
        <p:blipFill>
          <a:blip r:embed="rId4"/>
          <a:srcRect/>
          <a:stretch>
            <a:fillRect/>
          </a:stretch>
        </p:blipFill>
        <p:spPr bwMode="auto">
          <a:xfrm>
            <a:off x="152400" y="3536950"/>
            <a:ext cx="5843588" cy="654050"/>
          </a:xfrm>
          <a:prstGeom prst="rect">
            <a:avLst/>
          </a:prstGeom>
          <a:noFill/>
          <a:ln w="9525">
            <a:solidFill>
              <a:schemeClr val="accent1"/>
            </a:solidFill>
            <a:miter lim="800000"/>
            <a:headEnd/>
            <a:tailEnd/>
          </a:ln>
        </p:spPr>
      </p:pic>
      <p:sp>
        <p:nvSpPr>
          <p:cNvPr id="39943" name="Rectangle 11"/>
          <p:cNvSpPr>
            <a:spLocks noChangeArrowheads="1"/>
          </p:cNvSpPr>
          <p:nvPr/>
        </p:nvSpPr>
        <p:spPr bwMode="auto">
          <a:xfrm>
            <a:off x="228600" y="2225675"/>
            <a:ext cx="5715000" cy="1190625"/>
          </a:xfrm>
          <a:prstGeom prst="rect">
            <a:avLst/>
          </a:prstGeom>
          <a:noFill/>
          <a:ln w="9525">
            <a:noFill/>
            <a:miter lim="800000"/>
            <a:headEnd/>
            <a:tailEnd/>
          </a:ln>
        </p:spPr>
        <p:txBody>
          <a:bodyPr>
            <a:spAutoFit/>
          </a:bodyPr>
          <a:lstStyle/>
          <a:p>
            <a:r>
              <a:rPr lang="en-US"/>
              <a:t>The effectiveness of the conversion process between the mechanical work supplied or extracted and the mechanical energy of the fluid is expressed by the </a:t>
            </a:r>
            <a:r>
              <a:rPr lang="en-US" b="1">
                <a:solidFill>
                  <a:srgbClr val="CC00CC"/>
                </a:solidFill>
              </a:rPr>
              <a:t>pump efficiency</a:t>
            </a:r>
            <a:r>
              <a:rPr lang="en-US" b="1"/>
              <a:t> </a:t>
            </a:r>
            <a:r>
              <a:rPr lang="en-US"/>
              <a:t>and </a:t>
            </a:r>
            <a:r>
              <a:rPr lang="en-US" b="1">
                <a:solidFill>
                  <a:srgbClr val="CC00CC"/>
                </a:solidFill>
              </a:rPr>
              <a:t>turbine efficiency</a:t>
            </a:r>
            <a:r>
              <a:rPr lang="en-US">
                <a:solidFill>
                  <a:srgbClr val="CC00CC"/>
                </a:solidFill>
              </a:rPr>
              <a:t>,</a:t>
            </a:r>
          </a:p>
        </p:txBody>
      </p:sp>
      <p:pic>
        <p:nvPicPr>
          <p:cNvPr id="39944" name="Picture 12"/>
          <p:cNvPicPr>
            <a:picLocks noChangeAspect="1" noChangeArrowheads="1"/>
          </p:cNvPicPr>
          <p:nvPr/>
        </p:nvPicPr>
        <p:blipFill>
          <a:blip r:embed="rId5"/>
          <a:srcRect/>
          <a:stretch>
            <a:fillRect/>
          </a:stretch>
        </p:blipFill>
        <p:spPr bwMode="auto">
          <a:xfrm>
            <a:off x="152400" y="4270375"/>
            <a:ext cx="2832100" cy="301625"/>
          </a:xfrm>
          <a:prstGeom prst="rect">
            <a:avLst/>
          </a:prstGeom>
          <a:noFill/>
          <a:ln w="9525">
            <a:noFill/>
            <a:miter lim="800000"/>
            <a:headEnd/>
            <a:tailEnd/>
          </a:ln>
        </p:spPr>
      </p:pic>
      <p:pic>
        <p:nvPicPr>
          <p:cNvPr id="39945" name="Picture 13"/>
          <p:cNvPicPr>
            <a:picLocks noChangeAspect="1" noChangeArrowheads="1"/>
          </p:cNvPicPr>
          <p:nvPr/>
        </p:nvPicPr>
        <p:blipFill>
          <a:blip r:embed="rId6"/>
          <a:srcRect/>
          <a:stretch>
            <a:fillRect/>
          </a:stretch>
        </p:blipFill>
        <p:spPr bwMode="auto">
          <a:xfrm>
            <a:off x="152400" y="5486400"/>
            <a:ext cx="2981325" cy="290513"/>
          </a:xfrm>
          <a:prstGeom prst="rect">
            <a:avLst/>
          </a:prstGeom>
          <a:noFill/>
          <a:ln w="9525">
            <a:noFill/>
            <a:miter lim="800000"/>
            <a:headEnd/>
            <a:tailEnd/>
          </a:ln>
        </p:spPr>
      </p:pic>
      <p:sp>
        <p:nvSpPr>
          <p:cNvPr id="39946" name="Text Box 15"/>
          <p:cNvSpPr txBox="1">
            <a:spLocks noChangeArrowheads="1"/>
          </p:cNvSpPr>
          <p:nvPr/>
        </p:nvSpPr>
        <p:spPr bwMode="auto">
          <a:xfrm>
            <a:off x="304800" y="914400"/>
            <a:ext cx="2362200" cy="366713"/>
          </a:xfrm>
          <a:prstGeom prst="rect">
            <a:avLst/>
          </a:prstGeom>
          <a:noFill/>
          <a:ln w="9525">
            <a:noFill/>
            <a:miter lim="800000"/>
            <a:headEnd/>
            <a:tailEnd/>
          </a:ln>
        </p:spPr>
        <p:txBody>
          <a:bodyPr>
            <a:spAutoFit/>
          </a:bodyPr>
          <a:lstStyle/>
          <a:p>
            <a:pPr>
              <a:spcBef>
                <a:spcPct val="50000"/>
              </a:spcBef>
            </a:pPr>
            <a:r>
              <a:rPr lang="en-US"/>
              <a:t>Mechanical efficiency</a:t>
            </a:r>
          </a:p>
        </p:txBody>
      </p:sp>
      <p:pic>
        <p:nvPicPr>
          <p:cNvPr id="39947" name="Picture 8"/>
          <p:cNvPicPr>
            <a:picLocks noChangeAspect="1" noChangeArrowheads="1"/>
          </p:cNvPicPr>
          <p:nvPr/>
        </p:nvPicPr>
        <p:blipFill>
          <a:blip r:embed="rId7"/>
          <a:srcRect/>
          <a:stretch>
            <a:fillRect/>
          </a:stretch>
        </p:blipFill>
        <p:spPr bwMode="auto">
          <a:xfrm>
            <a:off x="152400" y="4800600"/>
            <a:ext cx="6116638" cy="598488"/>
          </a:xfrm>
          <a:prstGeom prst="rect">
            <a:avLst/>
          </a:prstGeom>
          <a:noFill/>
          <a:ln w="9525">
            <a:solidFill>
              <a:schemeClr val="accent1"/>
            </a:solidFill>
            <a:miter lim="800000"/>
            <a:headEnd/>
            <a:tailEnd/>
          </a:ln>
        </p:spPr>
      </p:pic>
      <p:sp>
        <p:nvSpPr>
          <p:cNvPr id="2" name="Rectangle 1"/>
          <p:cNvSpPr/>
          <p:nvPr/>
        </p:nvSpPr>
        <p:spPr>
          <a:xfrm>
            <a:off x="6477000" y="4038600"/>
            <a:ext cx="1905000" cy="136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Slayt Numarası Yer Tutucusu"/>
          <p:cNvSpPr>
            <a:spLocks noGrp="1"/>
          </p:cNvSpPr>
          <p:nvPr>
            <p:ph type="sldNum" sz="quarter" idx="12"/>
          </p:nvPr>
        </p:nvSpPr>
        <p:spPr>
          <a:noFill/>
        </p:spPr>
        <p:txBody>
          <a:bodyPr/>
          <a:lstStyle/>
          <a:p>
            <a:fld id="{D6112775-88E0-41DB-AF4E-09B0B9EE3A52}" type="slidenum">
              <a:rPr lang="en-US" smtClean="0"/>
              <a:pPr/>
              <a:t>12</a:t>
            </a:fld>
            <a:endParaRPr lang="en-US"/>
          </a:p>
        </p:txBody>
      </p:sp>
      <p:pic>
        <p:nvPicPr>
          <p:cNvPr id="40963" name="Picture 6"/>
          <p:cNvPicPr>
            <a:picLocks noChangeAspect="1" noChangeArrowheads="1"/>
          </p:cNvPicPr>
          <p:nvPr/>
        </p:nvPicPr>
        <p:blipFill>
          <a:blip r:embed="rId2"/>
          <a:srcRect/>
          <a:stretch>
            <a:fillRect/>
          </a:stretch>
        </p:blipFill>
        <p:spPr bwMode="auto">
          <a:xfrm>
            <a:off x="457200" y="1023938"/>
            <a:ext cx="4684713" cy="728662"/>
          </a:xfrm>
          <a:prstGeom prst="rect">
            <a:avLst/>
          </a:prstGeom>
          <a:noFill/>
          <a:ln w="9525">
            <a:noFill/>
            <a:miter lim="800000"/>
            <a:headEnd/>
            <a:tailEnd/>
          </a:ln>
        </p:spPr>
      </p:pic>
      <p:pic>
        <p:nvPicPr>
          <p:cNvPr id="40964" name="Picture 7"/>
          <p:cNvPicPr>
            <a:picLocks noChangeAspect="1" noChangeArrowheads="1"/>
          </p:cNvPicPr>
          <p:nvPr/>
        </p:nvPicPr>
        <p:blipFill>
          <a:blip r:embed="rId3"/>
          <a:srcRect/>
          <a:stretch>
            <a:fillRect/>
          </a:stretch>
        </p:blipFill>
        <p:spPr bwMode="auto">
          <a:xfrm>
            <a:off x="479425" y="1844675"/>
            <a:ext cx="4930775" cy="746125"/>
          </a:xfrm>
          <a:prstGeom prst="rect">
            <a:avLst/>
          </a:prstGeom>
          <a:noFill/>
          <a:ln w="9525">
            <a:noFill/>
            <a:miter lim="800000"/>
            <a:headEnd/>
            <a:tailEnd/>
          </a:ln>
        </p:spPr>
      </p:pic>
      <p:pic>
        <p:nvPicPr>
          <p:cNvPr id="40965" name="Picture 8"/>
          <p:cNvPicPr>
            <a:picLocks noChangeAspect="1" noChangeArrowheads="1"/>
          </p:cNvPicPr>
          <p:nvPr/>
        </p:nvPicPr>
        <p:blipFill>
          <a:blip r:embed="rId4"/>
          <a:srcRect/>
          <a:stretch>
            <a:fillRect/>
          </a:stretch>
        </p:blipFill>
        <p:spPr bwMode="auto">
          <a:xfrm>
            <a:off x="76200" y="2667000"/>
            <a:ext cx="5375275" cy="735013"/>
          </a:xfrm>
          <a:prstGeom prst="rect">
            <a:avLst/>
          </a:prstGeom>
          <a:noFill/>
          <a:ln w="9525">
            <a:noFill/>
            <a:miter lim="800000"/>
            <a:headEnd/>
            <a:tailEnd/>
          </a:ln>
        </p:spPr>
      </p:pic>
      <p:sp>
        <p:nvSpPr>
          <p:cNvPr id="40966" name="Text Box 9"/>
          <p:cNvSpPr txBox="1">
            <a:spLocks noChangeArrowheads="1"/>
          </p:cNvSpPr>
          <p:nvPr/>
        </p:nvSpPr>
        <p:spPr bwMode="auto">
          <a:xfrm>
            <a:off x="5181600" y="10668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Generator efficiency</a:t>
            </a:r>
          </a:p>
        </p:txBody>
      </p:sp>
      <p:sp>
        <p:nvSpPr>
          <p:cNvPr id="40967" name="Text Box 10"/>
          <p:cNvSpPr txBox="1">
            <a:spLocks noChangeArrowheads="1"/>
          </p:cNvSpPr>
          <p:nvPr/>
        </p:nvSpPr>
        <p:spPr bwMode="auto">
          <a:xfrm>
            <a:off x="5410200" y="1905000"/>
            <a:ext cx="19050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Pump-Motor overall efficiency</a:t>
            </a:r>
          </a:p>
        </p:txBody>
      </p:sp>
      <p:sp>
        <p:nvSpPr>
          <p:cNvPr id="40968" name="Text Box 11"/>
          <p:cNvSpPr txBox="1">
            <a:spLocks noChangeArrowheads="1"/>
          </p:cNvSpPr>
          <p:nvPr/>
        </p:nvSpPr>
        <p:spPr bwMode="auto">
          <a:xfrm>
            <a:off x="533400" y="3440113"/>
            <a:ext cx="4419600" cy="369887"/>
          </a:xfrm>
          <a:prstGeom prst="rect">
            <a:avLst/>
          </a:prstGeom>
          <a:noFill/>
          <a:ln w="9525">
            <a:noFill/>
            <a:miter lim="800000"/>
            <a:headEnd/>
            <a:tailEnd/>
          </a:ln>
        </p:spPr>
        <p:txBody>
          <a:bodyPr>
            <a:spAutoFit/>
          </a:bodyPr>
          <a:lstStyle/>
          <a:p>
            <a:pPr>
              <a:spcBef>
                <a:spcPct val="50000"/>
              </a:spcBef>
            </a:pPr>
            <a:r>
              <a:rPr lang="en-US">
                <a:solidFill>
                  <a:srgbClr val="0066FF"/>
                </a:solidFill>
              </a:rPr>
              <a:t>Turbine-Generator overall efficiency</a:t>
            </a:r>
          </a:p>
        </p:txBody>
      </p:sp>
      <p:pic>
        <p:nvPicPr>
          <p:cNvPr id="40969" name="Picture 13"/>
          <p:cNvPicPr>
            <a:picLocks noChangeAspect="1" noChangeArrowheads="1"/>
          </p:cNvPicPr>
          <p:nvPr/>
        </p:nvPicPr>
        <p:blipFill>
          <a:blip r:embed="rId5"/>
          <a:srcRect/>
          <a:stretch>
            <a:fillRect/>
          </a:stretch>
        </p:blipFill>
        <p:spPr bwMode="auto">
          <a:xfrm>
            <a:off x="457200" y="228600"/>
            <a:ext cx="4584700" cy="746125"/>
          </a:xfrm>
          <a:prstGeom prst="rect">
            <a:avLst/>
          </a:prstGeom>
          <a:noFill/>
          <a:ln w="9525">
            <a:noFill/>
            <a:miter lim="800000"/>
            <a:headEnd/>
            <a:tailEnd/>
          </a:ln>
        </p:spPr>
      </p:pic>
      <p:sp>
        <p:nvSpPr>
          <p:cNvPr id="40970" name="Text Box 14"/>
          <p:cNvSpPr txBox="1">
            <a:spLocks noChangeArrowheads="1"/>
          </p:cNvSpPr>
          <p:nvPr/>
        </p:nvSpPr>
        <p:spPr bwMode="auto">
          <a:xfrm>
            <a:off x="5105400" y="2286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 efficiency</a:t>
            </a:r>
          </a:p>
        </p:txBody>
      </p:sp>
      <p:pic>
        <p:nvPicPr>
          <p:cNvPr id="40971" name="Picture 13"/>
          <p:cNvPicPr>
            <a:picLocks noChangeAspect="1" noChangeArrowheads="1"/>
          </p:cNvPicPr>
          <p:nvPr/>
        </p:nvPicPr>
        <p:blipFill>
          <a:blip r:embed="rId6"/>
          <a:srcRect/>
          <a:stretch>
            <a:fillRect/>
          </a:stretch>
        </p:blipFill>
        <p:spPr bwMode="auto">
          <a:xfrm>
            <a:off x="5486400" y="3057525"/>
            <a:ext cx="3505200" cy="3724275"/>
          </a:xfrm>
          <a:prstGeom prst="rect">
            <a:avLst/>
          </a:prstGeom>
          <a:noFill/>
          <a:ln w="9525">
            <a:noFill/>
            <a:miter lim="800000"/>
            <a:headEnd/>
            <a:tailEnd/>
          </a:ln>
        </p:spPr>
      </p:pic>
      <p:pic>
        <p:nvPicPr>
          <p:cNvPr id="40972" name="Picture 14"/>
          <p:cNvPicPr>
            <a:picLocks noChangeAspect="1" noChangeArrowheads="1"/>
          </p:cNvPicPr>
          <p:nvPr/>
        </p:nvPicPr>
        <p:blipFill>
          <a:blip r:embed="rId7"/>
          <a:srcRect/>
          <a:stretch>
            <a:fillRect/>
          </a:stretch>
        </p:blipFill>
        <p:spPr bwMode="auto">
          <a:xfrm>
            <a:off x="1676400" y="4352925"/>
            <a:ext cx="3714750" cy="2428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724900" cy="3611563"/>
          </a:xfrm>
        </p:spPr>
        <p:txBody>
          <a:bodyPr anchor="t"/>
          <a:lstStyle/>
          <a:p>
            <a:r>
              <a:rPr lang="en-US" sz="3600" b="1" dirty="0">
                <a:solidFill>
                  <a:srgbClr val="FF0000"/>
                </a:solidFill>
              </a:rPr>
              <a:t>Example</a:t>
            </a:r>
            <a:br>
              <a:rPr lang="en-US" dirty="0"/>
            </a:br>
            <a:r>
              <a:rPr lang="en-US" sz="2000" b="0" dirty="0">
                <a:solidFill>
                  <a:schemeClr val="tx1"/>
                </a:solidFill>
              </a:rPr>
              <a:t>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13</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5999203" y="4587914"/>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pic>
        <p:nvPicPr>
          <p:cNvPr id="3" name="Picture 2">
            <a:extLst>
              <a:ext uri="{FF2B5EF4-FFF2-40B4-BE49-F238E27FC236}">
                <a16:creationId xmlns:a16="http://schemas.microsoft.com/office/drawing/2014/main" id="{09DC1382-ED3D-4312-AFF9-821B67CDC0AA}"/>
              </a:ext>
            </a:extLst>
          </p:cNvPr>
          <p:cNvPicPr>
            <a:picLocks noChangeAspect="1"/>
          </p:cNvPicPr>
          <p:nvPr/>
        </p:nvPicPr>
        <p:blipFill>
          <a:blip r:embed="rId3"/>
          <a:stretch>
            <a:fillRect/>
          </a:stretch>
        </p:blipFill>
        <p:spPr>
          <a:xfrm>
            <a:off x="300228" y="3024251"/>
            <a:ext cx="3627120" cy="3627120"/>
          </a:xfrm>
          <a:prstGeom prst="rect">
            <a:avLst/>
          </a:prstGeom>
        </p:spPr>
      </p:pic>
    </p:spTree>
    <p:extLst>
      <p:ext uri="{BB962C8B-B14F-4D97-AF65-F5344CB8AC3E}">
        <p14:creationId xmlns:p14="http://schemas.microsoft.com/office/powerpoint/2010/main" val="132192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Slayt Numarası Yer Tutucusu"/>
          <p:cNvSpPr>
            <a:spLocks noGrp="1"/>
          </p:cNvSpPr>
          <p:nvPr>
            <p:ph type="sldNum" sz="quarter" idx="12"/>
          </p:nvPr>
        </p:nvSpPr>
        <p:spPr>
          <a:noFill/>
        </p:spPr>
        <p:txBody>
          <a:bodyPr/>
          <a:lstStyle/>
          <a:p>
            <a:fld id="{D4AB5D32-8E27-48A4-94FD-0DE274A7892E}" type="slidenum">
              <a:rPr lang="en-US" smtClean="0"/>
              <a:pPr/>
              <a:t>14</a:t>
            </a:fld>
            <a:endParaRPr lang="en-US"/>
          </a:p>
        </p:txBody>
      </p:sp>
      <p:sp>
        <p:nvSpPr>
          <p:cNvPr id="41987" name="Rectangle 2"/>
          <p:cNvSpPr>
            <a:spLocks noGrp="1" noChangeArrowheads="1"/>
          </p:cNvSpPr>
          <p:nvPr>
            <p:ph type="title"/>
          </p:nvPr>
        </p:nvSpPr>
        <p:spPr>
          <a:xfrm>
            <a:off x="762000" y="228600"/>
            <a:ext cx="6096000" cy="609600"/>
          </a:xfrm>
          <a:solidFill>
            <a:srgbClr val="92D050"/>
          </a:solidFill>
        </p:spPr>
        <p:txBody>
          <a:bodyPr/>
          <a:lstStyle/>
          <a:p>
            <a:pPr eaLnBrk="1" hangingPunct="1"/>
            <a:r>
              <a:rPr lang="en-US" sz="3200" dirty="0">
                <a:solidFill>
                  <a:srgbClr val="C00000"/>
                </a:solidFill>
              </a:rPr>
              <a:t>ENERGY AND ENVIRONMENT</a:t>
            </a:r>
            <a:endParaRPr lang="en-US" sz="3200" b="0" dirty="0">
              <a:solidFill>
                <a:srgbClr val="C00000"/>
              </a:solidFill>
            </a:endParaRPr>
          </a:p>
        </p:txBody>
      </p:sp>
      <p:sp>
        <p:nvSpPr>
          <p:cNvPr id="41988" name="Rectangle 3"/>
          <p:cNvSpPr>
            <a:spLocks noGrp="1" noChangeArrowheads="1"/>
          </p:cNvSpPr>
          <p:nvPr>
            <p:ph type="body" idx="1"/>
          </p:nvPr>
        </p:nvSpPr>
        <p:spPr>
          <a:xfrm>
            <a:off x="304800" y="1066800"/>
            <a:ext cx="8077200" cy="4724400"/>
          </a:xfrm>
        </p:spPr>
        <p:txBody>
          <a:bodyPr/>
          <a:lstStyle/>
          <a:p>
            <a:pPr eaLnBrk="1" hangingPunct="1">
              <a:spcBef>
                <a:spcPts val="600"/>
              </a:spcBef>
              <a:spcAft>
                <a:spcPts val="600"/>
              </a:spcAft>
            </a:pPr>
            <a:r>
              <a:rPr lang="en-US" sz="2400" dirty="0">
                <a:latin typeface="Arial" charset="0"/>
              </a:rPr>
              <a:t>The conversion of energy from one form to another often</a:t>
            </a:r>
            <a:r>
              <a:rPr lang="tr-TR" sz="2400" dirty="0">
                <a:latin typeface="Arial" charset="0"/>
              </a:rPr>
              <a:t> </a:t>
            </a:r>
            <a:r>
              <a:rPr lang="en-US" sz="2400" dirty="0">
                <a:latin typeface="Arial" charset="0"/>
              </a:rPr>
              <a:t>affects the environment and the air we breathe in many ways, and thus the study of energy is not complete without considering its impact on the environment.</a:t>
            </a:r>
          </a:p>
          <a:p>
            <a:pPr eaLnBrk="1" hangingPunct="1">
              <a:spcBef>
                <a:spcPts val="600"/>
              </a:spcBef>
              <a:spcAft>
                <a:spcPts val="600"/>
              </a:spcAft>
            </a:pPr>
            <a:r>
              <a:rPr lang="en-US" sz="2400" dirty="0">
                <a:latin typeface="Arial" charset="0"/>
              </a:rPr>
              <a:t>Pollutants emitted during the combustion of fossil fuels are responsible for</a:t>
            </a:r>
            <a:r>
              <a:rPr lang="en-US" sz="2400" dirty="0">
                <a:solidFill>
                  <a:srgbClr val="3333FF"/>
                </a:solidFill>
                <a:latin typeface="Arial" charset="0"/>
              </a:rPr>
              <a:t> </a:t>
            </a:r>
            <a:r>
              <a:rPr lang="en-US" sz="2400" b="1" dirty="0">
                <a:solidFill>
                  <a:srgbClr val="CC00CC"/>
                </a:solidFill>
                <a:latin typeface="Arial" charset="0"/>
              </a:rPr>
              <a:t>smog</a:t>
            </a:r>
            <a:r>
              <a:rPr lang="en-US" sz="2400" dirty="0">
                <a:solidFill>
                  <a:srgbClr val="CC00CC"/>
                </a:solidFill>
                <a:latin typeface="Arial" charset="0"/>
              </a:rPr>
              <a:t>, </a:t>
            </a:r>
            <a:r>
              <a:rPr lang="en-US" sz="2400" b="1" dirty="0">
                <a:solidFill>
                  <a:srgbClr val="CC00CC"/>
                </a:solidFill>
                <a:latin typeface="Arial" charset="0"/>
              </a:rPr>
              <a:t>acid rain</a:t>
            </a:r>
            <a:r>
              <a:rPr lang="en-US" sz="2400" dirty="0">
                <a:latin typeface="Arial" charset="0"/>
              </a:rPr>
              <a:t>, and </a:t>
            </a:r>
            <a:r>
              <a:rPr lang="en-US" sz="2400" b="1" dirty="0">
                <a:solidFill>
                  <a:srgbClr val="CC00CC"/>
                </a:solidFill>
                <a:latin typeface="Arial" charset="0"/>
              </a:rPr>
              <a:t>global warming</a:t>
            </a:r>
            <a:r>
              <a:rPr lang="en-US" sz="2400" dirty="0">
                <a:latin typeface="Arial" charset="0"/>
              </a:rPr>
              <a:t>. </a:t>
            </a:r>
          </a:p>
          <a:p>
            <a:pPr eaLnBrk="1" hangingPunct="1">
              <a:spcBef>
                <a:spcPts val="600"/>
              </a:spcBef>
              <a:spcAft>
                <a:spcPts val="600"/>
              </a:spcAft>
            </a:pPr>
            <a:r>
              <a:rPr lang="en-US" sz="2400" dirty="0">
                <a:latin typeface="Arial" charset="0"/>
              </a:rPr>
              <a:t>The environmental pollution has reached such high levels that it became a serious threat to </a:t>
            </a:r>
            <a:r>
              <a:rPr lang="en-US" sz="2400" b="1" dirty="0">
                <a:solidFill>
                  <a:srgbClr val="CC00CC"/>
                </a:solidFill>
                <a:latin typeface="Arial" charset="0"/>
              </a:rPr>
              <a:t>vegetation</a:t>
            </a:r>
            <a:r>
              <a:rPr lang="en-US" sz="2400" dirty="0">
                <a:solidFill>
                  <a:srgbClr val="CC00CC"/>
                </a:solidFill>
                <a:latin typeface="Arial" charset="0"/>
              </a:rPr>
              <a:t>, </a:t>
            </a:r>
            <a:r>
              <a:rPr lang="en-US" sz="2400" b="1" dirty="0">
                <a:solidFill>
                  <a:srgbClr val="CC00CC"/>
                </a:solidFill>
                <a:latin typeface="Arial" charset="0"/>
              </a:rPr>
              <a:t>wild life</a:t>
            </a:r>
            <a:r>
              <a:rPr lang="en-US" sz="2400" dirty="0">
                <a:latin typeface="Arial" charset="0"/>
              </a:rPr>
              <a:t>, and </a:t>
            </a:r>
            <a:r>
              <a:rPr lang="en-US" sz="2400" b="1" dirty="0">
                <a:solidFill>
                  <a:srgbClr val="CC00CC"/>
                </a:solidFill>
                <a:latin typeface="Arial" charset="0"/>
              </a:rPr>
              <a:t>human health</a:t>
            </a:r>
            <a:r>
              <a:rPr lang="en-US" sz="2400" dirty="0">
                <a:latin typeface="Arial"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3 Slayt Numarası Yer Tutucusu"/>
          <p:cNvSpPr>
            <a:spLocks noGrp="1"/>
          </p:cNvSpPr>
          <p:nvPr>
            <p:ph type="sldNum" sz="quarter" idx="12"/>
          </p:nvPr>
        </p:nvSpPr>
        <p:spPr>
          <a:noFill/>
        </p:spPr>
        <p:txBody>
          <a:bodyPr/>
          <a:lstStyle/>
          <a:p>
            <a:fld id="{F6EC5EC4-1552-43BC-897E-E0939B6D1D43}" type="slidenum">
              <a:rPr lang="en-US" smtClean="0"/>
              <a:pPr/>
              <a:t>15</a:t>
            </a:fld>
            <a:endParaRPr lang="en-US"/>
          </a:p>
        </p:txBody>
      </p:sp>
      <p:pic>
        <p:nvPicPr>
          <p:cNvPr id="43011" name="Picture 2"/>
          <p:cNvPicPr>
            <a:picLocks noChangeAspect="1" noChangeArrowheads="1"/>
          </p:cNvPicPr>
          <p:nvPr/>
        </p:nvPicPr>
        <p:blipFill>
          <a:blip r:embed="rId2"/>
          <a:srcRect/>
          <a:stretch>
            <a:fillRect/>
          </a:stretch>
        </p:blipFill>
        <p:spPr bwMode="auto">
          <a:xfrm>
            <a:off x="304800" y="219075"/>
            <a:ext cx="3600450" cy="6419850"/>
          </a:xfrm>
          <a:prstGeom prst="rect">
            <a:avLst/>
          </a:prstGeom>
          <a:noFill/>
          <a:ln w="9525">
            <a:noFill/>
            <a:miter lim="800000"/>
            <a:headEnd/>
            <a:tailEnd/>
          </a:ln>
        </p:spPr>
      </p:pic>
      <p:pic>
        <p:nvPicPr>
          <p:cNvPr id="43012" name="Picture 3"/>
          <p:cNvPicPr>
            <a:picLocks noChangeAspect="1" noChangeArrowheads="1"/>
          </p:cNvPicPr>
          <p:nvPr/>
        </p:nvPicPr>
        <p:blipFill>
          <a:blip r:embed="rId3"/>
          <a:srcRect/>
          <a:stretch>
            <a:fillRect/>
          </a:stretch>
        </p:blipFill>
        <p:spPr bwMode="auto">
          <a:xfrm>
            <a:off x="4267200" y="1619250"/>
            <a:ext cx="4724400" cy="3619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Slayt Numarası Yer Tutucusu"/>
          <p:cNvSpPr>
            <a:spLocks noGrp="1"/>
          </p:cNvSpPr>
          <p:nvPr>
            <p:ph type="sldNum" sz="quarter" idx="12"/>
          </p:nvPr>
        </p:nvSpPr>
        <p:spPr>
          <a:noFill/>
        </p:spPr>
        <p:txBody>
          <a:bodyPr/>
          <a:lstStyle/>
          <a:p>
            <a:fld id="{40633936-10FD-431D-A279-7A6AA0474D08}" type="slidenum">
              <a:rPr lang="en-US" smtClean="0"/>
              <a:pPr/>
              <a:t>16</a:t>
            </a:fld>
            <a:endParaRPr lang="en-US"/>
          </a:p>
        </p:txBody>
      </p:sp>
      <p:sp>
        <p:nvSpPr>
          <p:cNvPr id="44035" name="Rectangle 2"/>
          <p:cNvSpPr>
            <a:spLocks noGrp="1" noChangeArrowheads="1"/>
          </p:cNvSpPr>
          <p:nvPr>
            <p:ph type="title"/>
          </p:nvPr>
        </p:nvSpPr>
        <p:spPr>
          <a:xfrm>
            <a:off x="457200" y="76200"/>
            <a:ext cx="8229600" cy="639763"/>
          </a:xfrm>
        </p:spPr>
        <p:txBody>
          <a:bodyPr/>
          <a:lstStyle/>
          <a:p>
            <a:pPr eaLnBrk="1" hangingPunct="1"/>
            <a:r>
              <a:rPr lang="en-US" sz="3200"/>
              <a:t>Ozone and Smog</a:t>
            </a:r>
            <a:endParaRPr lang="en-US" sz="3200" b="0"/>
          </a:p>
        </p:txBody>
      </p:sp>
      <p:sp>
        <p:nvSpPr>
          <p:cNvPr id="43012" name="Rectangle 3"/>
          <p:cNvSpPr>
            <a:spLocks noGrp="1" noChangeArrowheads="1"/>
          </p:cNvSpPr>
          <p:nvPr>
            <p:ph type="body" idx="1"/>
          </p:nvPr>
        </p:nvSpPr>
        <p:spPr>
          <a:xfrm>
            <a:off x="152400" y="762000"/>
            <a:ext cx="8763000" cy="5638800"/>
          </a:xfrm>
        </p:spPr>
        <p:txBody>
          <a:bodyPr/>
          <a:lstStyle/>
          <a:p>
            <a:pPr eaLnBrk="1" hangingPunct="1">
              <a:spcBef>
                <a:spcPts val="0"/>
              </a:spcBef>
              <a:spcAft>
                <a:spcPts val="600"/>
              </a:spcAft>
              <a:defRPr/>
            </a:pPr>
            <a:r>
              <a:rPr lang="en-US" sz="1800" b="1" dirty="0">
                <a:solidFill>
                  <a:srgbClr val="CC00CC"/>
                </a:solidFill>
                <a:latin typeface="+mj-lt"/>
              </a:rPr>
              <a:t>Smog</a:t>
            </a:r>
            <a:r>
              <a:rPr lang="en-US" sz="1800" dirty="0">
                <a:solidFill>
                  <a:srgbClr val="CC00CC"/>
                </a:solidFill>
                <a:latin typeface="+mj-lt"/>
              </a:rPr>
              <a:t>:</a:t>
            </a:r>
            <a:r>
              <a:rPr lang="en-US" sz="1800" dirty="0">
                <a:latin typeface="+mj-lt"/>
              </a:rPr>
              <a:t> Made up mostly of ground-level ozone (O</a:t>
            </a:r>
            <a:r>
              <a:rPr lang="en-US" sz="1800" baseline="-25000" dirty="0">
                <a:latin typeface="+mj-lt"/>
              </a:rPr>
              <a:t>3</a:t>
            </a:r>
            <a:r>
              <a:rPr lang="en-US" sz="1800" dirty="0">
                <a:latin typeface="+mj-lt"/>
              </a:rPr>
              <a:t>), but it also contains numerous other chemicals, including carbon monoxide (CO), particulate matter such as soot and dust, volatile organic compounds (VOCs) such as benzene, butane, and other hydrocarbons.</a:t>
            </a:r>
          </a:p>
          <a:p>
            <a:pPr eaLnBrk="1" hangingPunct="1">
              <a:spcBef>
                <a:spcPts val="0"/>
              </a:spcBef>
              <a:spcAft>
                <a:spcPts val="600"/>
              </a:spcAft>
              <a:defRPr/>
            </a:pPr>
            <a:r>
              <a:rPr lang="en-US" sz="1800" b="1" dirty="0">
                <a:solidFill>
                  <a:srgbClr val="CC00CC"/>
                </a:solidFill>
                <a:latin typeface="+mj-lt"/>
              </a:rPr>
              <a:t>Hydrocarbons</a:t>
            </a:r>
            <a:r>
              <a:rPr lang="en-US" sz="1800" dirty="0">
                <a:latin typeface="+mj-lt"/>
              </a:rPr>
              <a:t> and </a:t>
            </a:r>
            <a:r>
              <a:rPr lang="en-US" sz="1800" b="1" dirty="0">
                <a:solidFill>
                  <a:srgbClr val="CC00CC"/>
                </a:solidFill>
                <a:latin typeface="+mj-lt"/>
              </a:rPr>
              <a:t>nitrogen oxides</a:t>
            </a:r>
            <a:r>
              <a:rPr lang="en-US" sz="1800" dirty="0">
                <a:latin typeface="+mj-lt"/>
              </a:rPr>
              <a:t> react in the presence of sunlight on hot calm days to form ground-level ozone.</a:t>
            </a:r>
          </a:p>
          <a:p>
            <a:pPr eaLnBrk="1" hangingPunct="1">
              <a:spcBef>
                <a:spcPts val="0"/>
              </a:spcBef>
              <a:spcAft>
                <a:spcPts val="600"/>
              </a:spcAft>
              <a:defRPr/>
            </a:pPr>
            <a:r>
              <a:rPr lang="en-US" sz="1800" b="1" dirty="0">
                <a:solidFill>
                  <a:srgbClr val="CC00CC"/>
                </a:solidFill>
                <a:latin typeface="+mj-lt"/>
              </a:rPr>
              <a:t>Ozone</a:t>
            </a:r>
            <a:r>
              <a:rPr lang="en-US" sz="1800" i="1" dirty="0">
                <a:latin typeface="+mj-lt"/>
              </a:rPr>
              <a:t> </a:t>
            </a:r>
            <a:r>
              <a:rPr lang="en-US" sz="1800" dirty="0">
                <a:latin typeface="+mj-lt"/>
              </a:rPr>
              <a:t>irritates eyes and damages the air sacs in the lungs where oxygen and carbon dioxide are exchanged, causing eventual hardening of this soft and spongy tissue. </a:t>
            </a:r>
          </a:p>
          <a:p>
            <a:pPr eaLnBrk="1" hangingPunct="1">
              <a:spcBef>
                <a:spcPts val="0"/>
              </a:spcBef>
              <a:spcAft>
                <a:spcPts val="600"/>
              </a:spcAft>
              <a:defRPr/>
            </a:pPr>
            <a:r>
              <a:rPr lang="en-US" sz="1800" dirty="0">
                <a:latin typeface="+mj-lt"/>
              </a:rPr>
              <a:t>It also causes shortness of breath, wheezing, fatigue, headaches, and nausea, and aggravates respiratory problems such as asthma.</a:t>
            </a:r>
            <a:r>
              <a:rPr lang="tr-TR" sz="1800" dirty="0">
                <a:latin typeface="+mj-lt"/>
              </a:rPr>
              <a:t> </a:t>
            </a:r>
          </a:p>
          <a:p>
            <a:pPr eaLnBrk="1" hangingPunct="1">
              <a:spcBef>
                <a:spcPts val="0"/>
              </a:spcBef>
              <a:spcAft>
                <a:spcPts val="600"/>
              </a:spcAft>
              <a:defRPr/>
            </a:pPr>
            <a:r>
              <a:rPr lang="en-US" sz="1800" dirty="0">
                <a:latin typeface="+mj-lt"/>
              </a:rPr>
              <a:t>The other serious pollutant in smog is </a:t>
            </a:r>
            <a:r>
              <a:rPr lang="en-US" sz="1800" b="1" dirty="0">
                <a:solidFill>
                  <a:srgbClr val="CC00CC"/>
                </a:solidFill>
                <a:latin typeface="+mj-lt"/>
              </a:rPr>
              <a:t>carbon monoxide</a:t>
            </a:r>
            <a:r>
              <a:rPr lang="en-US" sz="1800" i="1" dirty="0">
                <a:latin typeface="+mj-lt"/>
              </a:rPr>
              <a:t>, </a:t>
            </a:r>
            <a:r>
              <a:rPr lang="en-US" sz="1800" dirty="0">
                <a:latin typeface="+mj-lt"/>
              </a:rPr>
              <a:t>which is a colorless, odorless, poisonous gas. </a:t>
            </a:r>
          </a:p>
          <a:p>
            <a:pPr>
              <a:spcBef>
                <a:spcPts val="0"/>
              </a:spcBef>
              <a:spcAft>
                <a:spcPts val="600"/>
              </a:spcAft>
              <a:defRPr/>
            </a:pPr>
            <a:r>
              <a:rPr lang="en-US" sz="1800" dirty="0">
                <a:latin typeface="+mj-lt"/>
              </a:rPr>
              <a:t>It is mostly emitted by motor vehicles. </a:t>
            </a:r>
          </a:p>
          <a:p>
            <a:pPr>
              <a:spcBef>
                <a:spcPts val="0"/>
              </a:spcBef>
              <a:spcAft>
                <a:spcPts val="600"/>
              </a:spcAft>
              <a:defRPr/>
            </a:pPr>
            <a:r>
              <a:rPr lang="en-US" sz="1800" dirty="0">
                <a:latin typeface="+mj-lt"/>
              </a:rPr>
              <a:t>It deprives the body’s organs from getting enough oxygen by binding with the red blood cells that would otherwise carry oxygen. It is fatal at high levels.</a:t>
            </a:r>
          </a:p>
          <a:p>
            <a:pPr>
              <a:spcBef>
                <a:spcPts val="0"/>
              </a:spcBef>
              <a:spcAft>
                <a:spcPts val="600"/>
              </a:spcAft>
              <a:defRPr/>
            </a:pPr>
            <a:r>
              <a:rPr lang="en-US" sz="1800" dirty="0">
                <a:latin typeface="+mj-lt"/>
              </a:rPr>
              <a:t>Suspended </a:t>
            </a:r>
            <a:r>
              <a:rPr lang="en-US" sz="1800" dirty="0">
                <a:solidFill>
                  <a:srgbClr val="CC00CC"/>
                </a:solidFill>
                <a:latin typeface="+mj-lt"/>
              </a:rPr>
              <a:t>particulate matter</a:t>
            </a:r>
            <a:r>
              <a:rPr lang="en-US" sz="1800" dirty="0">
                <a:latin typeface="+mj-lt"/>
              </a:rPr>
              <a:t> such as </a:t>
            </a:r>
            <a:r>
              <a:rPr lang="en-US" sz="1800" dirty="0">
                <a:solidFill>
                  <a:srgbClr val="CC00CC"/>
                </a:solidFill>
                <a:latin typeface="+mj-lt"/>
              </a:rPr>
              <a:t>dust</a:t>
            </a:r>
            <a:r>
              <a:rPr lang="en-US" sz="1800" dirty="0">
                <a:latin typeface="+mj-lt"/>
              </a:rPr>
              <a:t> and </a:t>
            </a:r>
            <a:r>
              <a:rPr lang="en-US" sz="1800" dirty="0">
                <a:solidFill>
                  <a:srgbClr val="CC00CC"/>
                </a:solidFill>
                <a:latin typeface="+mj-lt"/>
              </a:rPr>
              <a:t>soot</a:t>
            </a:r>
            <a:r>
              <a:rPr lang="en-US" sz="1800" dirty="0">
                <a:latin typeface="+mj-lt"/>
              </a:rPr>
              <a:t> are emitted by vehicles and industrial facilities. Such particles irritate the eyes and the lungs.</a:t>
            </a:r>
          </a:p>
          <a:p>
            <a:pPr eaLnBrk="1" hangingPunct="1">
              <a:spcBef>
                <a:spcPts val="0"/>
              </a:spcBef>
              <a:spcAft>
                <a:spcPts val="600"/>
              </a:spcAft>
              <a:defRPr/>
            </a:pPr>
            <a:endParaRPr lang="en-US" sz="18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69485D81-1AD9-472F-82DC-5AE30782DAA2}" type="slidenum">
              <a:rPr lang="en-US" smtClean="0"/>
              <a:pPr/>
              <a:t>17</a:t>
            </a:fld>
            <a:endParaRPr lang="en-US"/>
          </a:p>
        </p:txBody>
      </p:sp>
      <p:pic>
        <p:nvPicPr>
          <p:cNvPr id="45059" name="Picture 2"/>
          <p:cNvPicPr>
            <a:picLocks noChangeAspect="1" noChangeArrowheads="1"/>
          </p:cNvPicPr>
          <p:nvPr/>
        </p:nvPicPr>
        <p:blipFill>
          <a:blip r:embed="rId2"/>
          <a:srcRect/>
          <a:stretch>
            <a:fillRect/>
          </a:stretch>
        </p:blipFill>
        <p:spPr bwMode="auto">
          <a:xfrm>
            <a:off x="2514600" y="228600"/>
            <a:ext cx="4248150" cy="647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Slayt Numarası Yer Tutucusu"/>
          <p:cNvSpPr>
            <a:spLocks noGrp="1"/>
          </p:cNvSpPr>
          <p:nvPr>
            <p:ph type="sldNum" sz="quarter" idx="12"/>
          </p:nvPr>
        </p:nvSpPr>
        <p:spPr>
          <a:noFill/>
        </p:spPr>
        <p:txBody>
          <a:bodyPr/>
          <a:lstStyle/>
          <a:p>
            <a:fld id="{AF61C40A-A4BD-44A0-B45F-342026A340F4}" type="slidenum">
              <a:rPr lang="en-US" smtClean="0"/>
              <a:pPr/>
              <a:t>18</a:t>
            </a:fld>
            <a:endParaRPr lang="en-US"/>
          </a:p>
        </p:txBody>
      </p:sp>
      <p:sp>
        <p:nvSpPr>
          <p:cNvPr id="46083" name="Rectangle 2"/>
          <p:cNvSpPr>
            <a:spLocks noGrp="1" noChangeArrowheads="1"/>
          </p:cNvSpPr>
          <p:nvPr>
            <p:ph type="title"/>
          </p:nvPr>
        </p:nvSpPr>
        <p:spPr>
          <a:xfrm>
            <a:off x="533400" y="122238"/>
            <a:ext cx="7467600" cy="487362"/>
          </a:xfrm>
        </p:spPr>
        <p:txBody>
          <a:bodyPr/>
          <a:lstStyle/>
          <a:p>
            <a:pPr eaLnBrk="1" hangingPunct="1"/>
            <a:r>
              <a:rPr lang="en-US" sz="3200"/>
              <a:t>Acid Rain</a:t>
            </a:r>
            <a:endParaRPr lang="en-US" sz="3200" b="0"/>
          </a:p>
        </p:txBody>
      </p:sp>
      <p:sp>
        <p:nvSpPr>
          <p:cNvPr id="44036" name="Rectangle 3"/>
          <p:cNvSpPr>
            <a:spLocks noGrp="1" noChangeArrowheads="1"/>
          </p:cNvSpPr>
          <p:nvPr>
            <p:ph type="body" idx="1"/>
          </p:nvPr>
        </p:nvSpPr>
        <p:spPr>
          <a:xfrm>
            <a:off x="228600" y="762000"/>
            <a:ext cx="8610600" cy="5257800"/>
          </a:xfrm>
        </p:spPr>
        <p:txBody>
          <a:bodyPr/>
          <a:lstStyle/>
          <a:p>
            <a:pPr eaLnBrk="1" hangingPunct="1">
              <a:spcBef>
                <a:spcPts val="600"/>
              </a:spcBef>
              <a:spcAft>
                <a:spcPts val="600"/>
              </a:spcAft>
              <a:defRPr/>
            </a:pPr>
            <a:r>
              <a:rPr lang="en-US" sz="2000" dirty="0">
                <a:latin typeface="+mj-lt"/>
              </a:rPr>
              <a:t>The sulfur in the fuel reacts with oxygen to form sulfur dioxide (SO</a:t>
            </a:r>
            <a:r>
              <a:rPr lang="en-US" sz="2000" baseline="-25000" dirty="0">
                <a:latin typeface="+mj-lt"/>
              </a:rPr>
              <a:t>2</a:t>
            </a:r>
            <a:r>
              <a:rPr lang="en-US" sz="2000" dirty="0">
                <a:latin typeface="+mj-lt"/>
              </a:rPr>
              <a:t>), which is an air pollutant. </a:t>
            </a:r>
          </a:p>
          <a:p>
            <a:pPr eaLnBrk="1" hangingPunct="1">
              <a:spcBef>
                <a:spcPts val="600"/>
              </a:spcBef>
              <a:spcAft>
                <a:spcPts val="600"/>
              </a:spcAft>
              <a:defRPr/>
            </a:pPr>
            <a:r>
              <a:rPr lang="en-US" sz="2000" dirty="0">
                <a:latin typeface="+mj-lt"/>
              </a:rPr>
              <a:t>The main source of SO</a:t>
            </a:r>
            <a:r>
              <a:rPr lang="en-US" sz="2000" baseline="-25000" dirty="0">
                <a:latin typeface="+mj-lt"/>
              </a:rPr>
              <a:t>2</a:t>
            </a:r>
            <a:r>
              <a:rPr lang="en-US" sz="2000" dirty="0">
                <a:latin typeface="+mj-lt"/>
              </a:rPr>
              <a:t> is the electric power plants that burn high-sulfur coal.</a:t>
            </a:r>
          </a:p>
          <a:p>
            <a:pPr eaLnBrk="1" hangingPunct="1">
              <a:spcBef>
                <a:spcPts val="600"/>
              </a:spcBef>
              <a:spcAft>
                <a:spcPts val="600"/>
              </a:spcAft>
              <a:defRPr/>
            </a:pPr>
            <a:r>
              <a:rPr lang="en-US" sz="2000" dirty="0">
                <a:latin typeface="+mj-lt"/>
              </a:rPr>
              <a:t>Motor vehicles also contribute to SO</a:t>
            </a:r>
            <a:r>
              <a:rPr lang="en-US" sz="2000" baseline="-25000" dirty="0">
                <a:latin typeface="+mj-lt"/>
              </a:rPr>
              <a:t>2</a:t>
            </a:r>
            <a:r>
              <a:rPr lang="en-US" sz="2000" dirty="0">
                <a:latin typeface="+mj-lt"/>
              </a:rPr>
              <a:t> emissions since gasoline and diesel fuel also contain small amounts of sulfur.</a:t>
            </a:r>
            <a:endParaRPr lang="tr-TR" sz="2000" dirty="0">
              <a:latin typeface="+mj-lt"/>
            </a:endParaRPr>
          </a:p>
          <a:p>
            <a:pPr>
              <a:spcBef>
                <a:spcPts val="600"/>
              </a:spcBef>
              <a:spcAft>
                <a:spcPts val="600"/>
              </a:spcAft>
              <a:defRPr/>
            </a:pPr>
            <a:r>
              <a:rPr lang="en-US" sz="2000" dirty="0">
                <a:latin typeface="+mj-lt"/>
              </a:rPr>
              <a:t>The sulfur oxides and nitric oxides react with water vapor and other chemicals high in the atmosphere in the presence of sunlight to form sulfuric and nitric acids. </a:t>
            </a:r>
          </a:p>
          <a:p>
            <a:pPr>
              <a:spcBef>
                <a:spcPts val="600"/>
              </a:spcBef>
              <a:spcAft>
                <a:spcPts val="600"/>
              </a:spcAft>
              <a:defRPr/>
            </a:pPr>
            <a:r>
              <a:rPr lang="en-US" sz="2000" dirty="0">
                <a:latin typeface="+mj-lt"/>
              </a:rPr>
              <a:t>The acids formed usually dissolve in the suspended water droplets in clouds or fog. </a:t>
            </a:r>
          </a:p>
          <a:p>
            <a:pPr>
              <a:spcBef>
                <a:spcPts val="600"/>
              </a:spcBef>
              <a:spcAft>
                <a:spcPts val="600"/>
              </a:spcAft>
              <a:defRPr/>
            </a:pPr>
            <a:r>
              <a:rPr lang="en-US" sz="2000" dirty="0">
                <a:latin typeface="+mj-lt"/>
              </a:rPr>
              <a:t>These acid-laden droplets, which can be as acidic as lemon juice, are washed from the air on to the soil by rain or snow. This is known as </a:t>
            </a:r>
            <a:r>
              <a:rPr lang="en-US" sz="2000" b="1" dirty="0">
                <a:solidFill>
                  <a:srgbClr val="CC00CC"/>
                </a:solidFill>
                <a:latin typeface="+mj-lt"/>
              </a:rPr>
              <a:t>acid rain</a:t>
            </a:r>
            <a:r>
              <a:rPr lang="en-US" sz="2000" dirty="0">
                <a:latin typeface="+mj-l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3 Slayt Numarası Yer Tutucusu"/>
          <p:cNvSpPr>
            <a:spLocks noGrp="1"/>
          </p:cNvSpPr>
          <p:nvPr>
            <p:ph type="sldNum" sz="quarter" idx="12"/>
          </p:nvPr>
        </p:nvSpPr>
        <p:spPr>
          <a:noFill/>
        </p:spPr>
        <p:txBody>
          <a:bodyPr/>
          <a:lstStyle/>
          <a:p>
            <a:fld id="{FEDE487A-2E8C-4B55-822E-555C85B87DAD}" type="slidenum">
              <a:rPr lang="en-US" smtClean="0"/>
              <a:pPr/>
              <a:t>19</a:t>
            </a:fld>
            <a:endParaRPr lang="en-US"/>
          </a:p>
        </p:txBody>
      </p:sp>
      <p:pic>
        <p:nvPicPr>
          <p:cNvPr id="47107" name="Picture 2"/>
          <p:cNvPicPr>
            <a:picLocks noChangeAspect="1" noChangeArrowheads="1"/>
          </p:cNvPicPr>
          <p:nvPr/>
        </p:nvPicPr>
        <p:blipFill>
          <a:blip r:embed="rId2"/>
          <a:srcRect/>
          <a:stretch>
            <a:fillRect/>
          </a:stretch>
        </p:blipFill>
        <p:spPr bwMode="auto">
          <a:xfrm>
            <a:off x="2667000" y="152400"/>
            <a:ext cx="3822700" cy="6553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Practice Problem</a:t>
            </a:r>
          </a:p>
        </p:txBody>
      </p:sp>
      <p:sp>
        <p:nvSpPr>
          <p:cNvPr id="3" name="Content Placeholder 2"/>
          <p:cNvSpPr>
            <a:spLocks noGrp="1"/>
          </p:cNvSpPr>
          <p:nvPr>
            <p:ph idx="1"/>
          </p:nvPr>
        </p:nvSpPr>
        <p:spPr>
          <a:xfrm>
            <a:off x="628650" y="1143001"/>
            <a:ext cx="7924800" cy="1905000"/>
          </a:xfrm>
        </p:spPr>
        <p:txBody>
          <a:bodyPr/>
          <a:lstStyle/>
          <a:p>
            <a:pPr marL="0" indent="0">
              <a:buNone/>
            </a:pPr>
            <a:r>
              <a:rPr lang="en-US" sz="2100" dirty="0"/>
              <a:t>A piston cylinder device initially contains 0.5 m</a:t>
            </a:r>
            <a:r>
              <a:rPr lang="en-US" sz="2100" baseline="30000" dirty="0"/>
              <a:t>3</a:t>
            </a:r>
            <a:r>
              <a:rPr lang="en-US" sz="2100" dirty="0"/>
              <a:t> of nitrogen gas at 400 kPa and 27</a:t>
            </a:r>
            <a:r>
              <a:rPr lang="en-US" sz="2100" baseline="30000" dirty="0"/>
              <a:t>o</a:t>
            </a:r>
            <a:r>
              <a:rPr lang="en-US" sz="2100" dirty="0"/>
              <a:t>C. An electric heater within the device uses 2A of current from a 120 V source for 5 minutes. As the nitrogen expands, a heat loss of 2800 J occurs during the process. Determine the final temperature.</a:t>
            </a:r>
          </a:p>
          <a:p>
            <a:pPr marL="0" indent="0">
              <a:buNone/>
            </a:pPr>
            <a:endParaRPr lang="en-US" sz="2100" dirty="0"/>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a:t>
            </a:fld>
            <a:endParaRPr lang="en-US"/>
          </a:p>
        </p:txBody>
      </p:sp>
      <p:pic>
        <p:nvPicPr>
          <p:cNvPr id="5" name="Picture 2"/>
          <p:cNvPicPr>
            <a:picLocks noChangeAspect="1" noChangeArrowheads="1"/>
          </p:cNvPicPr>
          <p:nvPr/>
        </p:nvPicPr>
        <p:blipFill>
          <a:blip r:embed="rId2"/>
          <a:srcRect/>
          <a:stretch>
            <a:fillRect/>
          </a:stretch>
        </p:blipFill>
        <p:spPr bwMode="auto">
          <a:xfrm>
            <a:off x="609600" y="3048001"/>
            <a:ext cx="3448050" cy="3324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210050" y="2757487"/>
            <a:ext cx="4076700" cy="36480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312F65-7E7A-4049-BE60-32A9F73306DB}"/>
                  </a:ext>
                </a:extLst>
              </p:cNvPr>
              <p:cNvSpPr txBox="1"/>
              <p:nvPr/>
            </p:nvSpPr>
            <p:spPr>
              <a:xfrm>
                <a:off x="5933650" y="2869476"/>
                <a:ext cx="2486450" cy="646331"/>
              </a:xfrm>
              <a:prstGeom prst="rect">
                <a:avLst/>
              </a:prstGeom>
              <a:noFill/>
              <a:ln w="57150">
                <a:solidFill>
                  <a:srgbClr val="FF0000"/>
                </a:solidFill>
              </a:ln>
            </p:spPr>
            <p:txBody>
              <a:bodyPr wrap="none" rtlCol="0">
                <a:spAutoFit/>
              </a:bodyPr>
              <a:lstStyle/>
              <a:p>
                <a:pPr algn="ctr"/>
                <a:r>
                  <a:rPr lang="en-US" b="0" dirty="0">
                    <a:solidFill>
                      <a:srgbClr val="FF0000"/>
                    </a:solidFill>
                  </a:rPr>
                  <a:t>ANSWER:</a:t>
                </a:r>
              </a:p>
              <a:p>
                <a:pPr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=329.8</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=56.7℃</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EC312F65-7E7A-4049-BE60-32A9F73306DB}"/>
                  </a:ext>
                </a:extLst>
              </p:cNvPr>
              <p:cNvSpPr txBox="1">
                <a:spLocks noRot="1" noChangeAspect="1" noMove="1" noResize="1" noEditPoints="1" noAdjustHandles="1" noChangeArrowheads="1" noChangeShapeType="1" noTextEdit="1"/>
              </p:cNvSpPr>
              <p:nvPr/>
            </p:nvSpPr>
            <p:spPr>
              <a:xfrm>
                <a:off x="5933650" y="2869476"/>
                <a:ext cx="2486450" cy="646331"/>
              </a:xfrm>
              <a:prstGeom prst="rect">
                <a:avLst/>
              </a:prstGeom>
              <a:blipFill>
                <a:blip r:embed="rId4"/>
                <a:stretch>
                  <a:fillRect t="-1739"/>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320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Slayt Numarası Yer Tutucusu"/>
          <p:cNvSpPr>
            <a:spLocks noGrp="1"/>
          </p:cNvSpPr>
          <p:nvPr>
            <p:ph type="sldNum" sz="quarter" idx="12"/>
          </p:nvPr>
        </p:nvSpPr>
        <p:spPr>
          <a:noFill/>
        </p:spPr>
        <p:txBody>
          <a:bodyPr/>
          <a:lstStyle/>
          <a:p>
            <a:fld id="{54EF7A62-DF54-40DD-B66F-6E1E6D1AAD21}" type="slidenum">
              <a:rPr lang="en-US" smtClean="0"/>
              <a:pPr/>
              <a:t>20</a:t>
            </a:fld>
            <a:endParaRPr lang="en-US"/>
          </a:p>
        </p:txBody>
      </p:sp>
      <p:sp>
        <p:nvSpPr>
          <p:cNvPr id="48131" name="Rectangle 2"/>
          <p:cNvSpPr>
            <a:spLocks noGrp="1" noChangeArrowheads="1"/>
          </p:cNvSpPr>
          <p:nvPr>
            <p:ph type="title"/>
          </p:nvPr>
        </p:nvSpPr>
        <p:spPr>
          <a:xfrm>
            <a:off x="304800" y="76200"/>
            <a:ext cx="3581400" cy="1295400"/>
          </a:xfrm>
        </p:spPr>
        <p:txBody>
          <a:bodyPr/>
          <a:lstStyle/>
          <a:p>
            <a:pPr eaLnBrk="1" hangingPunct="1"/>
            <a:r>
              <a:rPr lang="en-US" sz="2400">
                <a:solidFill>
                  <a:srgbClr val="FF0066"/>
                </a:solidFill>
              </a:rPr>
              <a:t>The Greenhouse Effect: Global Warming</a:t>
            </a:r>
            <a:r>
              <a:rPr lang="tr-TR" sz="2400">
                <a:solidFill>
                  <a:srgbClr val="FF0066"/>
                </a:solidFill>
              </a:rPr>
              <a:t> and Climate Change</a:t>
            </a:r>
            <a:endParaRPr lang="en-US" sz="2400" b="0">
              <a:solidFill>
                <a:srgbClr val="FF0066"/>
              </a:solidFill>
            </a:endParaRPr>
          </a:p>
        </p:txBody>
      </p:sp>
      <p:sp>
        <p:nvSpPr>
          <p:cNvPr id="48132" name="Rectangle 5"/>
          <p:cNvSpPr>
            <a:spLocks noChangeArrowheads="1"/>
          </p:cNvSpPr>
          <p:nvPr/>
        </p:nvSpPr>
        <p:spPr bwMode="auto">
          <a:xfrm>
            <a:off x="4191000" y="304800"/>
            <a:ext cx="4724400" cy="6324600"/>
          </a:xfrm>
          <a:prstGeom prst="rect">
            <a:avLst/>
          </a:prstGeom>
          <a:noFill/>
          <a:ln w="9525">
            <a:noFill/>
            <a:miter lim="800000"/>
            <a:headEnd/>
            <a:tailEnd/>
          </a:ln>
        </p:spPr>
        <p:txBody>
          <a:bodyPr/>
          <a:lstStyle/>
          <a:p>
            <a:pPr marL="342900" indent="-342900">
              <a:spcBef>
                <a:spcPts val="600"/>
              </a:spcBef>
              <a:spcAft>
                <a:spcPct val="10000"/>
              </a:spcAft>
              <a:buClr>
                <a:srgbClr val="FF0000"/>
              </a:buClr>
              <a:buFontTx/>
              <a:buChar char="•"/>
            </a:pPr>
            <a:r>
              <a:rPr lang="en-US" b="1" dirty="0">
                <a:solidFill>
                  <a:srgbClr val="CC00CC"/>
                </a:solidFill>
              </a:rPr>
              <a:t>Greenhouse effect</a:t>
            </a:r>
            <a:r>
              <a:rPr lang="en-US" dirty="0">
                <a:solidFill>
                  <a:srgbClr val="CC00CC"/>
                </a:solidFill>
              </a:rPr>
              <a:t>:</a:t>
            </a:r>
            <a:r>
              <a:rPr lang="en-US" dirty="0"/>
              <a:t> Glass allows the solar radiation to enter freely but blocks the infrared radiation emitted by the interior surfaces. This causes a rise in the interior temperature as a result of the thermal energy buildup in a space (i.e., car).</a:t>
            </a:r>
          </a:p>
          <a:p>
            <a:pPr marL="342900" indent="-342900">
              <a:spcBef>
                <a:spcPts val="600"/>
              </a:spcBef>
              <a:spcAft>
                <a:spcPct val="10000"/>
              </a:spcAft>
              <a:buClr>
                <a:srgbClr val="FF0000"/>
              </a:buClr>
              <a:buFontTx/>
              <a:buChar char="•"/>
            </a:pPr>
            <a:r>
              <a:rPr lang="en-US" dirty="0"/>
              <a:t>The surface of the earth, which warms up during the day as a result of the absorption of solar energy, cools down at night by radiating part of its energy into deep space as infrared radiation.</a:t>
            </a:r>
          </a:p>
          <a:p>
            <a:pPr marL="342900" indent="-342900">
              <a:spcBef>
                <a:spcPts val="600"/>
              </a:spcBef>
              <a:spcAft>
                <a:spcPct val="10000"/>
              </a:spcAft>
              <a:buClr>
                <a:srgbClr val="FF0000"/>
              </a:buClr>
              <a:buFontTx/>
              <a:buChar char="•"/>
            </a:pPr>
            <a:r>
              <a:rPr lang="en-US" b="1" dirty="0">
                <a:solidFill>
                  <a:srgbClr val="CC00CC"/>
                </a:solidFill>
              </a:rPr>
              <a:t>Carbon dioxide (CO</a:t>
            </a:r>
            <a:r>
              <a:rPr lang="en-US" b="1" baseline="-25000" dirty="0">
                <a:solidFill>
                  <a:srgbClr val="CC00CC"/>
                </a:solidFill>
              </a:rPr>
              <a:t>2</a:t>
            </a:r>
            <a:r>
              <a:rPr lang="en-US" b="1" dirty="0">
                <a:solidFill>
                  <a:srgbClr val="CC00CC"/>
                </a:solidFill>
              </a:rPr>
              <a:t>),</a:t>
            </a:r>
            <a:r>
              <a:rPr lang="en-US" dirty="0"/>
              <a:t> water vapor, and trace amounts of some other gases such as methane and nitrogen oxides act like a blanket and keep the earth warm at night by blocking the heat radiated from the earth. The result is </a:t>
            </a:r>
            <a:r>
              <a:rPr lang="en-US" b="1" dirty="0">
                <a:solidFill>
                  <a:srgbClr val="CC00CC"/>
                </a:solidFill>
              </a:rPr>
              <a:t>global warming</a:t>
            </a:r>
            <a:r>
              <a:rPr lang="en-US" dirty="0"/>
              <a:t>.</a:t>
            </a:r>
          </a:p>
          <a:p>
            <a:pPr marL="342900" indent="-342900">
              <a:spcBef>
                <a:spcPts val="600"/>
              </a:spcBef>
              <a:spcAft>
                <a:spcPct val="10000"/>
              </a:spcAft>
              <a:buClr>
                <a:srgbClr val="FF0000"/>
              </a:buClr>
              <a:buFontTx/>
              <a:buChar char="•"/>
            </a:pPr>
            <a:r>
              <a:rPr lang="en-US" dirty="0"/>
              <a:t>These gases are called “</a:t>
            </a:r>
            <a:r>
              <a:rPr lang="en-US" b="1" dirty="0">
                <a:solidFill>
                  <a:srgbClr val="CC00CC"/>
                </a:solidFill>
              </a:rPr>
              <a:t>greenhouse gases</a:t>
            </a:r>
            <a:r>
              <a:rPr lang="en-US" dirty="0"/>
              <a:t>,” with CO</a:t>
            </a:r>
            <a:r>
              <a:rPr lang="en-US" baseline="-25000" dirty="0"/>
              <a:t>2</a:t>
            </a:r>
            <a:r>
              <a:rPr lang="en-US" dirty="0"/>
              <a:t> being the primary component.</a:t>
            </a:r>
            <a:endParaRPr lang="en-US" dirty="0">
              <a:solidFill>
                <a:srgbClr val="0066FF"/>
              </a:solidFill>
            </a:endParaRPr>
          </a:p>
        </p:txBody>
      </p:sp>
      <p:pic>
        <p:nvPicPr>
          <p:cNvPr id="48133" name="Picture 6"/>
          <p:cNvPicPr>
            <a:picLocks noChangeAspect="1" noChangeArrowheads="1"/>
          </p:cNvPicPr>
          <p:nvPr/>
        </p:nvPicPr>
        <p:blipFill>
          <a:blip r:embed="rId2"/>
          <a:srcRect/>
          <a:stretch>
            <a:fillRect/>
          </a:stretch>
        </p:blipFill>
        <p:spPr bwMode="auto">
          <a:xfrm>
            <a:off x="152400" y="1335088"/>
            <a:ext cx="3962400" cy="4379912"/>
          </a:xfrm>
          <a:prstGeom prst="rect">
            <a:avLst/>
          </a:prstGeom>
          <a:noFill/>
          <a:ln w="9525">
            <a:noFill/>
            <a:miter lim="800000"/>
            <a:headEnd/>
            <a:tailEnd/>
          </a:ln>
        </p:spPr>
      </p:pic>
      <p:sp>
        <p:nvSpPr>
          <p:cNvPr id="48134" name="6 Dikdörtgen"/>
          <p:cNvSpPr>
            <a:spLocks noChangeArrowheads="1"/>
          </p:cNvSpPr>
          <p:nvPr/>
        </p:nvSpPr>
        <p:spPr bwMode="auto">
          <a:xfrm>
            <a:off x="152400" y="5781675"/>
            <a:ext cx="3962400" cy="923925"/>
          </a:xfrm>
          <a:prstGeom prst="rect">
            <a:avLst/>
          </a:prstGeom>
          <a:solidFill>
            <a:schemeClr val="accent1"/>
          </a:solidFill>
          <a:ln w="9525">
            <a:noFill/>
            <a:miter lim="800000"/>
            <a:headEnd/>
            <a:tailEnd/>
          </a:ln>
        </p:spPr>
        <p:txBody>
          <a:bodyPr>
            <a:spAutoFit/>
          </a:bodyPr>
          <a:lstStyle/>
          <a:p>
            <a:pPr marL="342900" indent="-342900">
              <a:spcBef>
                <a:spcPct val="10000"/>
              </a:spcBef>
              <a:spcAft>
                <a:spcPct val="10000"/>
              </a:spcAft>
              <a:buClr>
                <a:srgbClr val="FF0000"/>
              </a:buClr>
              <a:buFontTx/>
              <a:buChar char="•"/>
            </a:pPr>
            <a:r>
              <a:rPr lang="en-US"/>
              <a:t>CO</a:t>
            </a:r>
            <a:r>
              <a:rPr lang="en-US" baseline="-25000"/>
              <a:t>2 </a:t>
            </a:r>
            <a:r>
              <a:rPr lang="en-US"/>
              <a:t>is produced by the burning of fossil fuels such as </a:t>
            </a:r>
            <a:r>
              <a:rPr lang="en-US" b="1">
                <a:solidFill>
                  <a:srgbClr val="0066FF"/>
                </a:solidFill>
              </a:rPr>
              <a:t>coal</a:t>
            </a:r>
            <a:r>
              <a:rPr lang="en-US" b="1"/>
              <a:t>, </a:t>
            </a:r>
            <a:r>
              <a:rPr lang="en-US" b="1">
                <a:solidFill>
                  <a:srgbClr val="0066FF"/>
                </a:solidFill>
              </a:rPr>
              <a:t>oil</a:t>
            </a:r>
            <a:r>
              <a:rPr lang="en-US" b="1"/>
              <a:t>, and </a:t>
            </a:r>
            <a:r>
              <a:rPr lang="en-US" b="1">
                <a:solidFill>
                  <a:srgbClr val="0066FF"/>
                </a:solidFill>
              </a:rPr>
              <a:t>natural gas</a:t>
            </a:r>
            <a:r>
              <a:rPr lang="en-US">
                <a:solidFill>
                  <a:srgbClr val="0066FF"/>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Slayt Numarası Yer Tutucusu"/>
          <p:cNvSpPr>
            <a:spLocks noGrp="1"/>
          </p:cNvSpPr>
          <p:nvPr>
            <p:ph type="sldNum" sz="quarter" idx="12"/>
          </p:nvPr>
        </p:nvSpPr>
        <p:spPr>
          <a:noFill/>
        </p:spPr>
        <p:txBody>
          <a:bodyPr/>
          <a:lstStyle/>
          <a:p>
            <a:fld id="{2A241101-806E-46FF-8304-8A31FD4B9EBE}" type="slidenum">
              <a:rPr lang="en-US" smtClean="0"/>
              <a:pPr/>
              <a:t>21</a:t>
            </a:fld>
            <a:endParaRPr lang="en-US"/>
          </a:p>
        </p:txBody>
      </p:sp>
      <p:sp>
        <p:nvSpPr>
          <p:cNvPr id="49155" name="Rectangle 3"/>
          <p:cNvSpPr>
            <a:spLocks noChangeArrowheads="1"/>
          </p:cNvSpPr>
          <p:nvPr/>
        </p:nvSpPr>
        <p:spPr bwMode="auto">
          <a:xfrm>
            <a:off x="228600" y="457200"/>
            <a:ext cx="8458200" cy="5486400"/>
          </a:xfrm>
          <a:prstGeom prst="rect">
            <a:avLst/>
          </a:prstGeom>
          <a:noFill/>
          <a:ln w="9525">
            <a:noFill/>
            <a:miter lim="800000"/>
            <a:headEnd/>
            <a:tailEnd/>
          </a:ln>
        </p:spPr>
        <p:txBody>
          <a:bodyPr/>
          <a:lstStyle/>
          <a:p>
            <a:pPr marL="342900" indent="-342900">
              <a:spcBef>
                <a:spcPts val="600"/>
              </a:spcBef>
              <a:spcAft>
                <a:spcPts val="600"/>
              </a:spcAft>
              <a:buClr>
                <a:srgbClr val="FF0000"/>
              </a:buClr>
              <a:buFontTx/>
              <a:buChar char="•"/>
            </a:pPr>
            <a:r>
              <a:rPr lang="en-US" sz="2400" b="1">
                <a:solidFill>
                  <a:srgbClr val="CC00CC"/>
                </a:solidFill>
              </a:rPr>
              <a:t>A 1995 report</a:t>
            </a:r>
            <a:r>
              <a:rPr lang="en-US" sz="2400">
                <a:solidFill>
                  <a:srgbClr val="CC00CC"/>
                </a:solidFill>
              </a:rPr>
              <a:t>:</a:t>
            </a:r>
            <a:r>
              <a:rPr lang="en-US" sz="2400"/>
              <a:t> The earth has already warmed about</a:t>
            </a:r>
            <a:r>
              <a:rPr lang="en-US" sz="2400">
                <a:solidFill>
                  <a:srgbClr val="CC00CC"/>
                </a:solidFill>
              </a:rPr>
              <a:t> </a:t>
            </a:r>
            <a:r>
              <a:rPr lang="en-US" sz="2400" b="1">
                <a:solidFill>
                  <a:srgbClr val="CC00CC"/>
                </a:solidFill>
              </a:rPr>
              <a:t>0.5°C</a:t>
            </a:r>
            <a:r>
              <a:rPr lang="en-US" sz="2400"/>
              <a:t> during the last century, and they estimate that the earth’s temperature will rise another </a:t>
            </a:r>
            <a:r>
              <a:rPr lang="en-US" sz="2400" b="1">
                <a:solidFill>
                  <a:srgbClr val="CC00CC"/>
                </a:solidFill>
              </a:rPr>
              <a:t>2°C</a:t>
            </a:r>
            <a:r>
              <a:rPr lang="en-US" sz="2400"/>
              <a:t> by the year 2100. </a:t>
            </a:r>
          </a:p>
          <a:p>
            <a:pPr marL="342900" indent="-342900">
              <a:spcBef>
                <a:spcPts val="600"/>
              </a:spcBef>
              <a:spcAft>
                <a:spcPts val="600"/>
              </a:spcAft>
              <a:buClr>
                <a:srgbClr val="FF0000"/>
              </a:buClr>
              <a:buFontTx/>
              <a:buChar char="•"/>
            </a:pPr>
            <a:r>
              <a:rPr lang="en-US" sz="2400"/>
              <a:t>A rise of this magnitude can cause </a:t>
            </a:r>
            <a:r>
              <a:rPr lang="en-US" sz="2400" b="1">
                <a:solidFill>
                  <a:srgbClr val="CC00CC"/>
                </a:solidFill>
              </a:rPr>
              <a:t>severe changes in weather patterns</a:t>
            </a:r>
            <a:r>
              <a:rPr lang="en-US" sz="2400"/>
              <a:t> with storms and heavy rains and flooding at some parts and drought in others, major floods due to the melting of ice at the poles, loss of wetlands and coastal areas due to rising sea levels, and other negative results.</a:t>
            </a:r>
          </a:p>
          <a:p>
            <a:pPr marL="800100" lvl="1" indent="-342900">
              <a:spcBef>
                <a:spcPts val="600"/>
              </a:spcBef>
              <a:spcAft>
                <a:spcPts val="600"/>
              </a:spcAft>
              <a:buClr>
                <a:srgbClr val="FF0000"/>
              </a:buClr>
              <a:buFontTx/>
              <a:buChar char="•"/>
            </a:pPr>
            <a:r>
              <a:rPr lang="en-US" sz="2400">
                <a:solidFill>
                  <a:srgbClr val="0000CC"/>
                </a:solidFill>
              </a:rPr>
              <a:t>Improved energy efficiency,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energy conservation,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using renewable energy sources </a:t>
            </a:r>
            <a:endParaRPr lang="tr-TR" sz="2400">
              <a:solidFill>
                <a:srgbClr val="0000CC"/>
              </a:solidFill>
            </a:endParaRPr>
          </a:p>
          <a:p>
            <a:pPr marL="342900" indent="-342900">
              <a:spcBef>
                <a:spcPts val="600"/>
              </a:spcBef>
              <a:spcAft>
                <a:spcPts val="600"/>
              </a:spcAft>
              <a:buClr>
                <a:srgbClr val="FF0000"/>
              </a:buClr>
              <a:buFontTx/>
              <a:buChar char="•"/>
            </a:pPr>
            <a:r>
              <a:rPr lang="en-US" sz="2400"/>
              <a:t>help minimize global warming.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3 Slayt Numarası Yer Tutucusu"/>
          <p:cNvSpPr>
            <a:spLocks noGrp="1"/>
          </p:cNvSpPr>
          <p:nvPr>
            <p:ph type="sldNum" sz="quarter" idx="12"/>
          </p:nvPr>
        </p:nvSpPr>
        <p:spPr>
          <a:noFill/>
        </p:spPr>
        <p:txBody>
          <a:bodyPr/>
          <a:lstStyle/>
          <a:p>
            <a:fld id="{EB04E5A5-598C-446D-9A26-B306F5976955}" type="slidenum">
              <a:rPr lang="en-US" smtClean="0"/>
              <a:pPr/>
              <a:t>22</a:t>
            </a:fld>
            <a:endParaRPr lang="en-US"/>
          </a:p>
        </p:txBody>
      </p:sp>
      <p:pic>
        <p:nvPicPr>
          <p:cNvPr id="50179" name="Picture 2"/>
          <p:cNvPicPr>
            <a:picLocks noChangeAspect="1" noChangeArrowheads="1"/>
          </p:cNvPicPr>
          <p:nvPr/>
        </p:nvPicPr>
        <p:blipFill>
          <a:blip r:embed="rId2"/>
          <a:srcRect/>
          <a:stretch>
            <a:fillRect/>
          </a:stretch>
        </p:blipFill>
        <p:spPr bwMode="auto">
          <a:xfrm>
            <a:off x="304800" y="1042988"/>
            <a:ext cx="4124325" cy="4772025"/>
          </a:xfrm>
          <a:prstGeom prst="rect">
            <a:avLst/>
          </a:prstGeom>
          <a:noFill/>
          <a:ln w="9525">
            <a:noFill/>
            <a:miter lim="800000"/>
            <a:headEnd/>
            <a:tailEnd/>
          </a:ln>
        </p:spPr>
      </p:pic>
      <p:pic>
        <p:nvPicPr>
          <p:cNvPr id="50180" name="Picture 3"/>
          <p:cNvPicPr>
            <a:picLocks noChangeAspect="1" noChangeArrowheads="1"/>
          </p:cNvPicPr>
          <p:nvPr/>
        </p:nvPicPr>
        <p:blipFill>
          <a:blip r:embed="rId3"/>
          <a:srcRect/>
          <a:stretch>
            <a:fillRect/>
          </a:stretch>
        </p:blipFill>
        <p:spPr bwMode="auto">
          <a:xfrm>
            <a:off x="4743450" y="1338263"/>
            <a:ext cx="4171950" cy="4181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5 Slayt Numarası Yer Tutucusu"/>
          <p:cNvSpPr>
            <a:spLocks noGrp="1"/>
          </p:cNvSpPr>
          <p:nvPr>
            <p:ph type="sldNum" sz="quarter" idx="12"/>
          </p:nvPr>
        </p:nvSpPr>
        <p:spPr>
          <a:noFill/>
        </p:spPr>
        <p:txBody>
          <a:bodyPr/>
          <a:lstStyle/>
          <a:p>
            <a:fld id="{970E4EAA-0FED-4C22-80E2-AD33AFCE1861}" type="slidenum">
              <a:rPr lang="en-US" smtClean="0"/>
              <a:pPr/>
              <a:t>23</a:t>
            </a:fld>
            <a:endParaRPr lang="en-US"/>
          </a:p>
        </p:txBody>
      </p:sp>
      <p:sp>
        <p:nvSpPr>
          <p:cNvPr id="4099" name="Rectangle 2"/>
          <p:cNvSpPr>
            <a:spLocks noGrp="1" noChangeArrowheads="1"/>
          </p:cNvSpPr>
          <p:nvPr>
            <p:ph type="title"/>
          </p:nvPr>
        </p:nvSpPr>
        <p:spPr>
          <a:xfrm>
            <a:off x="381000" y="198438"/>
            <a:ext cx="5486400" cy="639762"/>
          </a:xfrm>
          <a:solidFill>
            <a:srgbClr val="92D050"/>
          </a:solidFill>
        </p:spPr>
        <p:txBody>
          <a:bodyPr/>
          <a:lstStyle/>
          <a:p>
            <a:pPr eaLnBrk="1" hangingPunct="1"/>
            <a:r>
              <a:rPr lang="en-US" sz="3200" dirty="0">
                <a:solidFill>
                  <a:srgbClr val="C00000"/>
                </a:solidFill>
              </a:rPr>
              <a:t>CONSERVATION OF MASS</a:t>
            </a:r>
            <a:endParaRPr lang="en-US" sz="3200" b="0" dirty="0">
              <a:solidFill>
                <a:srgbClr val="C00000"/>
              </a:solidFill>
            </a:endParaRPr>
          </a:p>
        </p:txBody>
      </p:sp>
      <p:sp>
        <p:nvSpPr>
          <p:cNvPr id="4100" name="Rectangle 6"/>
          <p:cNvSpPr>
            <a:spLocks noChangeArrowheads="1"/>
          </p:cNvSpPr>
          <p:nvPr/>
        </p:nvSpPr>
        <p:spPr bwMode="auto">
          <a:xfrm>
            <a:off x="304800" y="974725"/>
            <a:ext cx="8229600" cy="1788182"/>
          </a:xfrm>
          <a:prstGeom prst="rect">
            <a:avLst/>
          </a:prstGeom>
          <a:noFill/>
          <a:ln w="9525">
            <a:noFill/>
            <a:miter lim="800000"/>
            <a:headEnd/>
            <a:tailEnd/>
          </a:ln>
        </p:spPr>
        <p:txBody>
          <a:bodyPr>
            <a:spAutoFit/>
          </a:bodyPr>
          <a:lstStyle/>
          <a:p>
            <a:pPr>
              <a:lnSpc>
                <a:spcPct val="90000"/>
              </a:lnSpc>
              <a:spcBef>
                <a:spcPct val="10000"/>
              </a:spcBef>
              <a:spcAft>
                <a:spcPct val="10000"/>
              </a:spcAft>
            </a:pPr>
            <a:r>
              <a:rPr lang="en-US" sz="1900" b="1" dirty="0">
                <a:solidFill>
                  <a:srgbClr val="CC00CC"/>
                </a:solidFill>
              </a:rPr>
              <a:t>Conservation of mass</a:t>
            </a:r>
            <a:r>
              <a:rPr lang="en-US" sz="1900" dirty="0"/>
              <a:t>: Mass, like energy, is a </a:t>
            </a:r>
            <a:r>
              <a:rPr lang="en-US" sz="1900" u="sng" dirty="0"/>
              <a:t>conserved</a:t>
            </a:r>
            <a:r>
              <a:rPr lang="en-US" sz="1900" dirty="0"/>
              <a:t> property, and it cannot be created or destroyed during a process. </a:t>
            </a:r>
          </a:p>
          <a:p>
            <a:pPr>
              <a:lnSpc>
                <a:spcPct val="90000"/>
              </a:lnSpc>
              <a:spcBef>
                <a:spcPct val="10000"/>
              </a:spcBef>
              <a:spcAft>
                <a:spcPct val="10000"/>
              </a:spcAft>
            </a:pPr>
            <a:r>
              <a:rPr lang="en-US" sz="1900" b="1" i="1" u="sng" dirty="0">
                <a:solidFill>
                  <a:srgbClr val="CC00CC"/>
                </a:solidFill>
              </a:rPr>
              <a:t>Closed systems</a:t>
            </a:r>
            <a:r>
              <a:rPr lang="en-US" sz="1900" dirty="0"/>
              <a:t>:  The mass of the system remain constant during a process. </a:t>
            </a:r>
          </a:p>
          <a:p>
            <a:pPr>
              <a:lnSpc>
                <a:spcPct val="90000"/>
              </a:lnSpc>
              <a:spcBef>
                <a:spcPct val="10000"/>
              </a:spcBef>
              <a:spcAft>
                <a:spcPct val="10000"/>
              </a:spcAft>
            </a:pPr>
            <a:r>
              <a:rPr lang="en-US" sz="1900" b="1" i="1" dirty="0">
                <a:solidFill>
                  <a:srgbClr val="CC00CC"/>
                </a:solidFill>
              </a:rPr>
              <a:t>Control volumes</a:t>
            </a:r>
            <a:r>
              <a:rPr lang="en-US" sz="1900" dirty="0"/>
              <a:t>: Mass can cross the boundaries, and so we must keep track of the amount of mass entering and leaving the control volume.</a:t>
            </a:r>
          </a:p>
        </p:txBody>
      </p:sp>
      <p:sp>
        <p:nvSpPr>
          <p:cNvPr id="4101" name="Rectangle 7"/>
          <p:cNvSpPr>
            <a:spLocks noChangeArrowheads="1"/>
          </p:cNvSpPr>
          <p:nvPr/>
        </p:nvSpPr>
        <p:spPr bwMode="auto">
          <a:xfrm>
            <a:off x="304800" y="3048000"/>
            <a:ext cx="3276600" cy="996950"/>
          </a:xfrm>
          <a:prstGeom prst="rect">
            <a:avLst/>
          </a:prstGeom>
          <a:noFill/>
          <a:ln w="9525">
            <a:noFill/>
            <a:miter lim="800000"/>
            <a:headEnd/>
            <a:tailEnd/>
          </a:ln>
        </p:spPr>
        <p:txBody>
          <a:bodyPr>
            <a:spAutoFit/>
          </a:bodyPr>
          <a:lstStyle/>
          <a:p>
            <a:pPr>
              <a:lnSpc>
                <a:spcPct val="110000"/>
              </a:lnSpc>
            </a:pPr>
            <a:r>
              <a:rPr lang="en-US"/>
              <a:t>Mass </a:t>
            </a:r>
            <a:r>
              <a:rPr lang="en-US" i="1"/>
              <a:t>m </a:t>
            </a:r>
            <a:r>
              <a:rPr lang="en-US"/>
              <a:t>and energy </a:t>
            </a:r>
            <a:r>
              <a:rPr lang="en-US" i="1"/>
              <a:t>E </a:t>
            </a:r>
            <a:r>
              <a:rPr lang="en-US"/>
              <a:t>can be converted to each other according to</a:t>
            </a:r>
          </a:p>
        </p:txBody>
      </p:sp>
      <p:pic>
        <p:nvPicPr>
          <p:cNvPr id="4102" name="Picture 8"/>
          <p:cNvPicPr>
            <a:picLocks noChangeAspect="1" noChangeArrowheads="1"/>
          </p:cNvPicPr>
          <p:nvPr/>
        </p:nvPicPr>
        <p:blipFill>
          <a:blip r:embed="rId2"/>
          <a:srcRect/>
          <a:stretch>
            <a:fillRect/>
          </a:stretch>
        </p:blipFill>
        <p:spPr bwMode="auto">
          <a:xfrm>
            <a:off x="1816100" y="3724275"/>
            <a:ext cx="1079500" cy="314325"/>
          </a:xfrm>
          <a:prstGeom prst="rect">
            <a:avLst/>
          </a:prstGeom>
          <a:noFill/>
          <a:ln w="9525">
            <a:noFill/>
            <a:miter lim="800000"/>
            <a:headEnd/>
            <a:tailEnd/>
          </a:ln>
        </p:spPr>
      </p:pic>
      <p:sp>
        <p:nvSpPr>
          <p:cNvPr id="4103" name="Rectangle 9"/>
          <p:cNvSpPr>
            <a:spLocks noChangeArrowheads="1"/>
          </p:cNvSpPr>
          <p:nvPr/>
        </p:nvSpPr>
        <p:spPr bwMode="auto">
          <a:xfrm>
            <a:off x="304800" y="4114800"/>
            <a:ext cx="3733800" cy="1739900"/>
          </a:xfrm>
          <a:prstGeom prst="rect">
            <a:avLst/>
          </a:prstGeom>
          <a:noFill/>
          <a:ln w="9525">
            <a:noFill/>
            <a:miter lim="800000"/>
            <a:headEnd/>
            <a:tailEnd/>
          </a:ln>
        </p:spPr>
        <p:txBody>
          <a:bodyPr>
            <a:spAutoFit/>
          </a:bodyPr>
          <a:lstStyle/>
          <a:p>
            <a:r>
              <a:rPr lang="en-US"/>
              <a:t>where </a:t>
            </a:r>
            <a:r>
              <a:rPr lang="en-US" i="1"/>
              <a:t>c </a:t>
            </a:r>
            <a:r>
              <a:rPr lang="en-US"/>
              <a:t>is the speed of light in a vacuum, which is </a:t>
            </a:r>
            <a:r>
              <a:rPr lang="en-US" i="1"/>
              <a:t>c = </a:t>
            </a:r>
            <a:r>
              <a:rPr lang="en-US"/>
              <a:t>2.9979</a:t>
            </a:r>
            <a:r>
              <a:rPr lang="tr-TR"/>
              <a:t> </a:t>
            </a:r>
            <a:r>
              <a:rPr lang="en-US">
                <a:sym typeface="Symbol" pitchFamily="18" charset="2"/>
              </a:rPr>
              <a:t></a:t>
            </a:r>
            <a:r>
              <a:rPr lang="tr-TR">
                <a:sym typeface="Symbol" pitchFamily="18" charset="2"/>
              </a:rPr>
              <a:t> </a:t>
            </a:r>
            <a:r>
              <a:rPr lang="en-US"/>
              <a:t>10</a:t>
            </a:r>
            <a:r>
              <a:rPr lang="en-US" baseline="30000"/>
              <a:t>8</a:t>
            </a:r>
            <a:r>
              <a:rPr lang="en-US"/>
              <a:t> m/s. </a:t>
            </a:r>
            <a:endParaRPr lang="tr-TR"/>
          </a:p>
          <a:p>
            <a:endParaRPr lang="en-US"/>
          </a:p>
          <a:p>
            <a:r>
              <a:rPr lang="en-US">
                <a:solidFill>
                  <a:srgbClr val="C00000"/>
                </a:solidFill>
              </a:rPr>
              <a:t>The mass change due to energy change is negligible. </a:t>
            </a:r>
          </a:p>
        </p:txBody>
      </p:sp>
      <p:pic>
        <p:nvPicPr>
          <p:cNvPr id="4104" name="Picture 12"/>
          <p:cNvPicPr>
            <a:picLocks noChangeAspect="1" noChangeArrowheads="1"/>
          </p:cNvPicPr>
          <p:nvPr/>
        </p:nvPicPr>
        <p:blipFill>
          <a:blip r:embed="rId3"/>
          <a:srcRect/>
          <a:stretch>
            <a:fillRect/>
          </a:stretch>
        </p:blipFill>
        <p:spPr bwMode="auto">
          <a:xfrm>
            <a:off x="4381500" y="3171825"/>
            <a:ext cx="3924300" cy="23145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Slayt Numarası Yer Tutucusu"/>
          <p:cNvSpPr>
            <a:spLocks noGrp="1"/>
          </p:cNvSpPr>
          <p:nvPr>
            <p:ph type="sldNum" sz="quarter" idx="12"/>
          </p:nvPr>
        </p:nvSpPr>
        <p:spPr>
          <a:noFill/>
        </p:spPr>
        <p:txBody>
          <a:bodyPr/>
          <a:lstStyle/>
          <a:p>
            <a:fld id="{528CF949-B159-4A38-9877-12245D5940C3}" type="slidenum">
              <a:rPr lang="en-US" smtClean="0"/>
              <a:pPr/>
              <a:t>24</a:t>
            </a:fld>
            <a:endParaRPr lang="en-US"/>
          </a:p>
        </p:txBody>
      </p:sp>
      <p:sp>
        <p:nvSpPr>
          <p:cNvPr id="5123" name="Rectangle 2"/>
          <p:cNvSpPr>
            <a:spLocks noGrp="1" noChangeArrowheads="1"/>
          </p:cNvSpPr>
          <p:nvPr>
            <p:ph type="title"/>
          </p:nvPr>
        </p:nvSpPr>
        <p:spPr>
          <a:xfrm>
            <a:off x="457200" y="152400"/>
            <a:ext cx="8229600" cy="639763"/>
          </a:xfrm>
        </p:spPr>
        <p:txBody>
          <a:bodyPr/>
          <a:lstStyle/>
          <a:p>
            <a:pPr eaLnBrk="1" hangingPunct="1"/>
            <a:r>
              <a:rPr lang="en-US"/>
              <a:t>Mass and Volume Flow Rates</a:t>
            </a:r>
            <a:endParaRPr lang="en-US" b="0"/>
          </a:p>
        </p:txBody>
      </p:sp>
      <p:pic>
        <p:nvPicPr>
          <p:cNvPr id="5124" name="Picture 10"/>
          <p:cNvPicPr>
            <a:picLocks noChangeAspect="1" noChangeArrowheads="1"/>
          </p:cNvPicPr>
          <p:nvPr/>
        </p:nvPicPr>
        <p:blipFill>
          <a:blip r:embed="rId2"/>
          <a:srcRect/>
          <a:stretch>
            <a:fillRect/>
          </a:stretch>
        </p:blipFill>
        <p:spPr bwMode="auto">
          <a:xfrm>
            <a:off x="4154488" y="990600"/>
            <a:ext cx="2017712" cy="703263"/>
          </a:xfrm>
          <a:prstGeom prst="rect">
            <a:avLst/>
          </a:prstGeom>
          <a:noFill/>
          <a:ln w="9525">
            <a:noFill/>
            <a:miter lim="800000"/>
            <a:headEnd/>
            <a:tailEnd/>
          </a:ln>
        </p:spPr>
      </p:pic>
      <p:pic>
        <p:nvPicPr>
          <p:cNvPr id="5125" name="Picture 12"/>
          <p:cNvPicPr>
            <a:picLocks noChangeAspect="1" noChangeArrowheads="1"/>
          </p:cNvPicPr>
          <p:nvPr/>
        </p:nvPicPr>
        <p:blipFill>
          <a:blip r:embed="rId3"/>
          <a:srcRect/>
          <a:stretch>
            <a:fillRect/>
          </a:stretch>
        </p:blipFill>
        <p:spPr bwMode="auto">
          <a:xfrm>
            <a:off x="4173538" y="2133600"/>
            <a:ext cx="4437062" cy="715963"/>
          </a:xfrm>
          <a:prstGeom prst="rect">
            <a:avLst/>
          </a:prstGeom>
          <a:noFill/>
          <a:ln w="9525">
            <a:noFill/>
            <a:miter lim="800000"/>
            <a:headEnd/>
            <a:tailEnd/>
          </a:ln>
        </p:spPr>
      </p:pic>
      <p:sp>
        <p:nvSpPr>
          <p:cNvPr id="5126" name="Text Box 15"/>
          <p:cNvSpPr txBox="1">
            <a:spLocks noChangeArrowheads="1"/>
          </p:cNvSpPr>
          <p:nvPr/>
        </p:nvSpPr>
        <p:spPr bwMode="auto">
          <a:xfrm>
            <a:off x="6172200" y="990600"/>
            <a:ext cx="2057400" cy="701675"/>
          </a:xfrm>
          <a:prstGeom prst="rect">
            <a:avLst/>
          </a:prstGeom>
          <a:noFill/>
          <a:ln w="9525">
            <a:noFill/>
            <a:miter lim="800000"/>
            <a:headEnd/>
            <a:tailEnd/>
          </a:ln>
        </p:spPr>
        <p:txBody>
          <a:bodyPr>
            <a:spAutoFit/>
          </a:bodyPr>
          <a:lstStyle/>
          <a:p>
            <a:pPr>
              <a:spcBef>
                <a:spcPct val="50000"/>
              </a:spcBef>
            </a:pPr>
            <a:r>
              <a:rPr lang="en-US" sz="2000"/>
              <a:t>Definition of average velocity</a:t>
            </a:r>
          </a:p>
        </p:txBody>
      </p:sp>
      <p:sp>
        <p:nvSpPr>
          <p:cNvPr id="5127" name="Text Box 17"/>
          <p:cNvSpPr txBox="1">
            <a:spLocks noChangeArrowheads="1"/>
          </p:cNvSpPr>
          <p:nvPr/>
        </p:nvSpPr>
        <p:spPr bwMode="auto">
          <a:xfrm>
            <a:off x="4114800" y="1766888"/>
            <a:ext cx="2514600" cy="396875"/>
          </a:xfrm>
          <a:prstGeom prst="rect">
            <a:avLst/>
          </a:prstGeom>
          <a:noFill/>
          <a:ln w="9525">
            <a:noFill/>
            <a:miter lim="800000"/>
            <a:headEnd/>
            <a:tailEnd/>
          </a:ln>
        </p:spPr>
        <p:txBody>
          <a:bodyPr>
            <a:spAutoFit/>
          </a:bodyPr>
          <a:lstStyle/>
          <a:p>
            <a:pPr>
              <a:spcBef>
                <a:spcPct val="50000"/>
              </a:spcBef>
            </a:pPr>
            <a:r>
              <a:rPr lang="en-US" sz="2000"/>
              <a:t>Volume flow rate</a:t>
            </a:r>
          </a:p>
        </p:txBody>
      </p:sp>
      <p:grpSp>
        <p:nvGrpSpPr>
          <p:cNvPr id="5128" name="Group 24"/>
          <p:cNvGrpSpPr>
            <a:grpSpLocks/>
          </p:cNvGrpSpPr>
          <p:nvPr/>
        </p:nvGrpSpPr>
        <p:grpSpPr bwMode="auto">
          <a:xfrm>
            <a:off x="533400" y="838200"/>
            <a:ext cx="3124200" cy="2422525"/>
            <a:chOff x="336" y="624"/>
            <a:chExt cx="1968" cy="1526"/>
          </a:xfrm>
        </p:grpSpPr>
        <p:pic>
          <p:nvPicPr>
            <p:cNvPr id="5131" name="Picture 8"/>
            <p:cNvPicPr>
              <a:picLocks noChangeAspect="1" noChangeArrowheads="1"/>
            </p:cNvPicPr>
            <p:nvPr/>
          </p:nvPicPr>
          <p:blipFill>
            <a:blip r:embed="rId4"/>
            <a:srcRect/>
            <a:stretch>
              <a:fillRect/>
            </a:stretch>
          </p:blipFill>
          <p:spPr bwMode="auto">
            <a:xfrm>
              <a:off x="336" y="624"/>
              <a:ext cx="929" cy="175"/>
            </a:xfrm>
            <a:prstGeom prst="rect">
              <a:avLst/>
            </a:prstGeom>
            <a:noFill/>
            <a:ln w="9525">
              <a:noFill/>
              <a:miter lim="800000"/>
              <a:headEnd/>
              <a:tailEnd/>
            </a:ln>
          </p:spPr>
        </p:pic>
        <p:pic>
          <p:nvPicPr>
            <p:cNvPr id="5132" name="Picture 14"/>
            <p:cNvPicPr>
              <a:picLocks noChangeAspect="1" noChangeArrowheads="1"/>
            </p:cNvPicPr>
            <p:nvPr/>
          </p:nvPicPr>
          <p:blipFill>
            <a:blip r:embed="rId5"/>
            <a:srcRect/>
            <a:stretch>
              <a:fillRect/>
            </a:stretch>
          </p:blipFill>
          <p:spPr bwMode="auto">
            <a:xfrm>
              <a:off x="336" y="1680"/>
              <a:ext cx="1054" cy="470"/>
            </a:xfrm>
            <a:prstGeom prst="rect">
              <a:avLst/>
            </a:prstGeom>
            <a:noFill/>
            <a:ln w="9525">
              <a:noFill/>
              <a:miter lim="800000"/>
              <a:headEnd/>
              <a:tailEnd/>
            </a:ln>
          </p:spPr>
        </p:pic>
        <p:sp>
          <p:nvSpPr>
            <p:cNvPr id="5133" name="Text Box 16"/>
            <p:cNvSpPr txBox="1">
              <a:spLocks noChangeArrowheads="1"/>
            </p:cNvSpPr>
            <p:nvPr/>
          </p:nvSpPr>
          <p:spPr bwMode="auto">
            <a:xfrm>
              <a:off x="1392" y="1689"/>
              <a:ext cx="912" cy="442"/>
            </a:xfrm>
            <a:prstGeom prst="rect">
              <a:avLst/>
            </a:prstGeom>
            <a:noFill/>
            <a:ln w="9525">
              <a:noFill/>
              <a:miter lim="800000"/>
              <a:headEnd/>
              <a:tailEnd/>
            </a:ln>
          </p:spPr>
          <p:txBody>
            <a:bodyPr>
              <a:spAutoFit/>
            </a:bodyPr>
            <a:lstStyle/>
            <a:p>
              <a:pPr>
                <a:spcBef>
                  <a:spcPct val="50000"/>
                </a:spcBef>
              </a:pPr>
              <a:r>
                <a:rPr lang="en-US" sz="2000"/>
                <a:t>Mass flow rate</a:t>
              </a:r>
            </a:p>
          </p:txBody>
        </p:sp>
        <p:pic>
          <p:nvPicPr>
            <p:cNvPr id="5134" name="Picture 18"/>
            <p:cNvPicPr>
              <a:picLocks noChangeAspect="1" noChangeArrowheads="1"/>
            </p:cNvPicPr>
            <p:nvPr/>
          </p:nvPicPr>
          <p:blipFill>
            <a:blip r:embed="rId6"/>
            <a:srcRect/>
            <a:stretch>
              <a:fillRect/>
            </a:stretch>
          </p:blipFill>
          <p:spPr bwMode="auto">
            <a:xfrm>
              <a:off x="336" y="1392"/>
              <a:ext cx="1909" cy="233"/>
            </a:xfrm>
            <a:prstGeom prst="rect">
              <a:avLst/>
            </a:prstGeom>
            <a:noFill/>
            <a:ln w="9525">
              <a:noFill/>
              <a:miter lim="800000"/>
              <a:headEnd/>
              <a:tailEnd/>
            </a:ln>
          </p:spPr>
        </p:pic>
        <p:pic>
          <p:nvPicPr>
            <p:cNvPr id="5135" name="Picture 20"/>
            <p:cNvPicPr>
              <a:picLocks noChangeAspect="1" noChangeArrowheads="1"/>
            </p:cNvPicPr>
            <p:nvPr/>
          </p:nvPicPr>
          <p:blipFill>
            <a:blip r:embed="rId7"/>
            <a:srcRect/>
            <a:stretch>
              <a:fillRect/>
            </a:stretch>
          </p:blipFill>
          <p:spPr bwMode="auto">
            <a:xfrm>
              <a:off x="336" y="864"/>
              <a:ext cx="1676" cy="463"/>
            </a:xfrm>
            <a:prstGeom prst="rect">
              <a:avLst/>
            </a:prstGeom>
            <a:noFill/>
            <a:ln w="9525">
              <a:noFill/>
              <a:miter lim="800000"/>
              <a:headEnd/>
              <a:tailEnd/>
            </a:ln>
          </p:spPr>
        </p:pic>
      </p:grpSp>
      <p:pic>
        <p:nvPicPr>
          <p:cNvPr id="5129" name="Picture 25"/>
          <p:cNvPicPr>
            <a:picLocks noChangeAspect="1" noChangeArrowheads="1"/>
          </p:cNvPicPr>
          <p:nvPr/>
        </p:nvPicPr>
        <p:blipFill>
          <a:blip r:embed="rId8"/>
          <a:srcRect/>
          <a:stretch>
            <a:fillRect/>
          </a:stretch>
        </p:blipFill>
        <p:spPr bwMode="auto">
          <a:xfrm>
            <a:off x="533400" y="3352800"/>
            <a:ext cx="3343275" cy="3267075"/>
          </a:xfrm>
          <a:prstGeom prst="rect">
            <a:avLst/>
          </a:prstGeom>
          <a:noFill/>
          <a:ln w="9525">
            <a:noFill/>
            <a:miter lim="800000"/>
            <a:headEnd/>
            <a:tailEnd/>
          </a:ln>
        </p:spPr>
      </p:pic>
      <p:pic>
        <p:nvPicPr>
          <p:cNvPr id="5130" name="Picture 26"/>
          <p:cNvPicPr>
            <a:picLocks noChangeAspect="1" noChangeArrowheads="1"/>
          </p:cNvPicPr>
          <p:nvPr/>
        </p:nvPicPr>
        <p:blipFill>
          <a:blip r:embed="rId9"/>
          <a:srcRect/>
          <a:stretch>
            <a:fillRect/>
          </a:stretch>
        </p:blipFill>
        <p:spPr bwMode="auto">
          <a:xfrm>
            <a:off x="5095875" y="3190875"/>
            <a:ext cx="3514725" cy="34385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4297613B-D6AE-44AE-A2DA-E66372BE1537}" type="slidenum">
              <a:rPr lang="en-US" smtClean="0"/>
              <a:pPr/>
              <a:t>25</a:t>
            </a:fld>
            <a:endParaRPr lang="en-US"/>
          </a:p>
        </p:txBody>
      </p:sp>
      <p:sp>
        <p:nvSpPr>
          <p:cNvPr id="6147" name="Rectangle 2"/>
          <p:cNvSpPr>
            <a:spLocks noGrp="1" noChangeArrowheads="1"/>
          </p:cNvSpPr>
          <p:nvPr>
            <p:ph type="title"/>
          </p:nvPr>
        </p:nvSpPr>
        <p:spPr>
          <a:xfrm>
            <a:off x="381000" y="122238"/>
            <a:ext cx="8153400" cy="715962"/>
          </a:xfrm>
        </p:spPr>
        <p:txBody>
          <a:bodyPr/>
          <a:lstStyle/>
          <a:p>
            <a:pPr eaLnBrk="1" hangingPunct="1"/>
            <a:r>
              <a:rPr lang="en-US" sz="3200" dirty="0"/>
              <a:t>Conservation of Mass Principle</a:t>
            </a:r>
            <a:endParaRPr lang="en-US" sz="3200" b="0" dirty="0"/>
          </a:p>
        </p:txBody>
      </p:sp>
      <p:sp>
        <p:nvSpPr>
          <p:cNvPr id="6148" name="Rectangle 6"/>
          <p:cNvSpPr>
            <a:spLocks noChangeArrowheads="1"/>
          </p:cNvSpPr>
          <p:nvPr/>
        </p:nvSpPr>
        <p:spPr bwMode="auto">
          <a:xfrm>
            <a:off x="4343400" y="1612900"/>
            <a:ext cx="4648200" cy="1739900"/>
          </a:xfrm>
          <a:prstGeom prst="rect">
            <a:avLst/>
          </a:prstGeom>
          <a:noFill/>
          <a:ln w="9525">
            <a:noFill/>
            <a:miter lim="800000"/>
            <a:headEnd/>
            <a:tailEnd/>
          </a:ln>
        </p:spPr>
        <p:txBody>
          <a:bodyPr>
            <a:spAutoFit/>
          </a:bodyPr>
          <a:lstStyle/>
          <a:p>
            <a:r>
              <a:rPr lang="en-US" b="1">
                <a:solidFill>
                  <a:srgbClr val="CC00CC"/>
                </a:solidFill>
              </a:rPr>
              <a:t>The conservation of mass principle for a control volume</a:t>
            </a:r>
            <a:r>
              <a:rPr lang="en-US"/>
              <a:t>: The net mass transfer to or from a control volume during a time interval </a:t>
            </a:r>
            <a:r>
              <a:rPr lang="en-US">
                <a:sym typeface="Symbol" pitchFamily="18" charset="2"/>
              </a:rPr>
              <a:t></a:t>
            </a:r>
            <a:r>
              <a:rPr lang="en-US" i="1"/>
              <a:t>t</a:t>
            </a:r>
            <a:r>
              <a:rPr lang="en-US"/>
              <a:t> is equal to the net change (increase or decrease) in the total mass within the control volume during </a:t>
            </a:r>
            <a:r>
              <a:rPr lang="en-US">
                <a:sym typeface="Symbol" pitchFamily="18" charset="2"/>
              </a:rPr>
              <a:t></a:t>
            </a:r>
            <a:r>
              <a:rPr lang="en-US" i="1"/>
              <a:t>t</a:t>
            </a:r>
            <a:r>
              <a:rPr lang="en-US"/>
              <a:t>.</a:t>
            </a:r>
          </a:p>
        </p:txBody>
      </p:sp>
      <p:grpSp>
        <p:nvGrpSpPr>
          <p:cNvPr id="6149" name="Group 20"/>
          <p:cNvGrpSpPr>
            <a:grpSpLocks/>
          </p:cNvGrpSpPr>
          <p:nvPr/>
        </p:nvGrpSpPr>
        <p:grpSpPr bwMode="auto">
          <a:xfrm>
            <a:off x="4368800" y="3609975"/>
            <a:ext cx="4241800" cy="2790825"/>
            <a:chOff x="2688" y="1440"/>
            <a:chExt cx="2672" cy="1758"/>
          </a:xfrm>
        </p:grpSpPr>
        <p:pic>
          <p:nvPicPr>
            <p:cNvPr id="6152" name="Picture 8"/>
            <p:cNvPicPr>
              <a:picLocks noChangeAspect="1" noChangeArrowheads="1"/>
            </p:cNvPicPr>
            <p:nvPr/>
          </p:nvPicPr>
          <p:blipFill>
            <a:blip r:embed="rId2"/>
            <a:srcRect/>
            <a:stretch>
              <a:fillRect/>
            </a:stretch>
          </p:blipFill>
          <p:spPr bwMode="auto">
            <a:xfrm>
              <a:off x="2736" y="1440"/>
              <a:ext cx="2297" cy="225"/>
            </a:xfrm>
            <a:prstGeom prst="rect">
              <a:avLst/>
            </a:prstGeom>
            <a:noFill/>
            <a:ln w="9525">
              <a:noFill/>
              <a:miter lim="800000"/>
              <a:headEnd/>
              <a:tailEnd/>
            </a:ln>
          </p:spPr>
        </p:pic>
        <p:pic>
          <p:nvPicPr>
            <p:cNvPr id="6153" name="Picture 9"/>
            <p:cNvPicPr>
              <a:picLocks noChangeAspect="1" noChangeArrowheads="1"/>
            </p:cNvPicPr>
            <p:nvPr/>
          </p:nvPicPr>
          <p:blipFill>
            <a:blip r:embed="rId3"/>
            <a:srcRect/>
            <a:stretch>
              <a:fillRect/>
            </a:stretch>
          </p:blipFill>
          <p:spPr bwMode="auto">
            <a:xfrm>
              <a:off x="2736" y="2112"/>
              <a:ext cx="2624" cy="233"/>
            </a:xfrm>
            <a:prstGeom prst="rect">
              <a:avLst/>
            </a:prstGeom>
            <a:noFill/>
            <a:ln w="9525">
              <a:noFill/>
              <a:miter lim="800000"/>
              <a:headEnd/>
              <a:tailEnd/>
            </a:ln>
          </p:spPr>
        </p:pic>
        <p:pic>
          <p:nvPicPr>
            <p:cNvPr id="6154" name="Picture 18"/>
            <p:cNvPicPr>
              <a:picLocks noChangeAspect="1" noChangeArrowheads="1"/>
            </p:cNvPicPr>
            <p:nvPr/>
          </p:nvPicPr>
          <p:blipFill>
            <a:blip r:embed="rId4"/>
            <a:srcRect/>
            <a:stretch>
              <a:fillRect/>
            </a:stretch>
          </p:blipFill>
          <p:spPr bwMode="auto">
            <a:xfrm>
              <a:off x="2736" y="1776"/>
              <a:ext cx="1650" cy="246"/>
            </a:xfrm>
            <a:prstGeom prst="rect">
              <a:avLst/>
            </a:prstGeom>
            <a:noFill/>
            <a:ln w="9525">
              <a:noFill/>
              <a:miter lim="800000"/>
              <a:headEnd/>
              <a:tailEnd/>
            </a:ln>
          </p:spPr>
        </p:pic>
        <p:sp>
          <p:nvSpPr>
            <p:cNvPr id="6155" name="Rectangle 19"/>
            <p:cNvSpPr>
              <a:spLocks noChangeArrowheads="1"/>
            </p:cNvSpPr>
            <p:nvPr/>
          </p:nvSpPr>
          <p:spPr bwMode="auto">
            <a:xfrm>
              <a:off x="2688" y="2448"/>
              <a:ext cx="2640" cy="750"/>
            </a:xfrm>
            <a:prstGeom prst="rect">
              <a:avLst/>
            </a:prstGeom>
            <a:noFill/>
            <a:ln w="9525">
              <a:noFill/>
              <a:miter lim="800000"/>
              <a:headEnd/>
              <a:tailEnd/>
            </a:ln>
          </p:spPr>
          <p:txBody>
            <a:bodyPr>
              <a:spAutoFit/>
            </a:bodyPr>
            <a:lstStyle/>
            <a:p>
              <a:r>
                <a:rPr lang="tr-TR"/>
                <a:t>These e</a:t>
              </a:r>
              <a:r>
                <a:rPr lang="en-US"/>
                <a:t>quations are often referred to as the</a:t>
              </a:r>
              <a:r>
                <a:rPr lang="tr-TR"/>
                <a:t> </a:t>
              </a:r>
              <a:r>
                <a:rPr lang="en-US" b="1">
                  <a:solidFill>
                    <a:srgbClr val="3333FF"/>
                  </a:solidFill>
                </a:rPr>
                <a:t>mass balance</a:t>
              </a:r>
              <a:r>
                <a:rPr lang="en-US" b="1"/>
                <a:t> </a:t>
              </a:r>
              <a:r>
                <a:rPr lang="en-US"/>
                <a:t>and are applicable to any control volume undergoing any</a:t>
              </a:r>
              <a:r>
                <a:rPr lang="tr-TR"/>
                <a:t> </a:t>
              </a:r>
              <a:r>
                <a:rPr lang="en-US"/>
                <a:t>kind of process.</a:t>
              </a:r>
            </a:p>
          </p:txBody>
        </p:sp>
      </p:grpSp>
      <p:pic>
        <p:nvPicPr>
          <p:cNvPr id="6150" name="Picture 22"/>
          <p:cNvPicPr>
            <a:picLocks noChangeAspect="1" noChangeArrowheads="1"/>
          </p:cNvPicPr>
          <p:nvPr/>
        </p:nvPicPr>
        <p:blipFill>
          <a:blip r:embed="rId5"/>
          <a:srcRect/>
          <a:stretch>
            <a:fillRect/>
          </a:stretch>
        </p:blipFill>
        <p:spPr bwMode="auto">
          <a:xfrm>
            <a:off x="1752600" y="838200"/>
            <a:ext cx="7067550" cy="685800"/>
          </a:xfrm>
          <a:prstGeom prst="rect">
            <a:avLst/>
          </a:prstGeom>
          <a:noFill/>
          <a:ln w="9525">
            <a:noFill/>
            <a:miter lim="800000"/>
            <a:headEnd/>
            <a:tailEnd/>
          </a:ln>
        </p:spPr>
      </p:pic>
      <p:pic>
        <p:nvPicPr>
          <p:cNvPr id="6151" name="Picture 23"/>
          <p:cNvPicPr>
            <a:picLocks noChangeAspect="1" noChangeArrowheads="1"/>
          </p:cNvPicPr>
          <p:nvPr/>
        </p:nvPicPr>
        <p:blipFill>
          <a:blip r:embed="rId6"/>
          <a:srcRect/>
          <a:stretch>
            <a:fillRect/>
          </a:stretch>
        </p:blipFill>
        <p:spPr bwMode="auto">
          <a:xfrm>
            <a:off x="257175" y="1714500"/>
            <a:ext cx="4010025" cy="46101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6BC8BC3B-5C32-4C44-82FD-B4D6596A1FBA}" type="slidenum">
              <a:rPr lang="en-US" smtClean="0"/>
              <a:pPr/>
              <a:t>26</a:t>
            </a:fld>
            <a:endParaRPr lang="en-US"/>
          </a:p>
        </p:txBody>
      </p:sp>
      <p:pic>
        <p:nvPicPr>
          <p:cNvPr id="7171" name="Picture 5"/>
          <p:cNvPicPr>
            <a:picLocks noChangeAspect="1" noChangeArrowheads="1"/>
          </p:cNvPicPr>
          <p:nvPr/>
        </p:nvPicPr>
        <p:blipFill>
          <a:blip r:embed="rId2"/>
          <a:srcRect/>
          <a:stretch>
            <a:fillRect/>
          </a:stretch>
        </p:blipFill>
        <p:spPr bwMode="auto">
          <a:xfrm>
            <a:off x="3733800" y="228600"/>
            <a:ext cx="3810000" cy="581025"/>
          </a:xfrm>
          <a:prstGeom prst="rect">
            <a:avLst/>
          </a:prstGeom>
          <a:noFill/>
          <a:ln w="9525">
            <a:noFill/>
            <a:miter lim="800000"/>
            <a:headEnd/>
            <a:tailEnd/>
          </a:ln>
        </p:spPr>
      </p:pic>
      <p:pic>
        <p:nvPicPr>
          <p:cNvPr id="7172" name="Picture 6"/>
          <p:cNvPicPr>
            <a:picLocks noChangeAspect="1" noChangeArrowheads="1"/>
          </p:cNvPicPr>
          <p:nvPr/>
        </p:nvPicPr>
        <p:blipFill>
          <a:blip r:embed="rId3"/>
          <a:srcRect/>
          <a:stretch>
            <a:fillRect/>
          </a:stretch>
        </p:blipFill>
        <p:spPr bwMode="auto">
          <a:xfrm>
            <a:off x="3733800" y="914400"/>
            <a:ext cx="4886325" cy="581025"/>
          </a:xfrm>
          <a:prstGeom prst="rect">
            <a:avLst/>
          </a:prstGeom>
          <a:noFill/>
          <a:ln w="9525">
            <a:noFill/>
            <a:miter lim="800000"/>
            <a:headEnd/>
            <a:tailEnd/>
          </a:ln>
        </p:spPr>
      </p:pic>
      <p:pic>
        <p:nvPicPr>
          <p:cNvPr id="7173" name="Picture 7"/>
          <p:cNvPicPr>
            <a:picLocks noChangeAspect="1" noChangeArrowheads="1"/>
          </p:cNvPicPr>
          <p:nvPr/>
        </p:nvPicPr>
        <p:blipFill>
          <a:blip r:embed="rId4"/>
          <a:srcRect/>
          <a:stretch>
            <a:fillRect/>
          </a:stretch>
        </p:blipFill>
        <p:spPr bwMode="auto">
          <a:xfrm>
            <a:off x="3733800" y="1600200"/>
            <a:ext cx="4219575" cy="371475"/>
          </a:xfrm>
          <a:prstGeom prst="rect">
            <a:avLst/>
          </a:prstGeom>
          <a:noFill/>
          <a:ln w="9525">
            <a:noFill/>
            <a:miter lim="800000"/>
            <a:headEnd/>
            <a:tailEnd/>
          </a:ln>
        </p:spPr>
      </p:pic>
      <p:pic>
        <p:nvPicPr>
          <p:cNvPr id="7174" name="Picture 8"/>
          <p:cNvPicPr>
            <a:picLocks noChangeAspect="1" noChangeArrowheads="1"/>
          </p:cNvPicPr>
          <p:nvPr/>
        </p:nvPicPr>
        <p:blipFill>
          <a:blip r:embed="rId5"/>
          <a:srcRect/>
          <a:stretch>
            <a:fillRect/>
          </a:stretch>
        </p:blipFill>
        <p:spPr bwMode="auto">
          <a:xfrm>
            <a:off x="3352800" y="2057400"/>
            <a:ext cx="5676900" cy="323850"/>
          </a:xfrm>
          <a:prstGeom prst="rect">
            <a:avLst/>
          </a:prstGeom>
          <a:noFill/>
          <a:ln w="9525">
            <a:noFill/>
            <a:miter lim="800000"/>
            <a:headEnd/>
            <a:tailEnd/>
          </a:ln>
        </p:spPr>
      </p:pic>
      <p:pic>
        <p:nvPicPr>
          <p:cNvPr id="7175" name="Picture 9"/>
          <p:cNvPicPr>
            <a:picLocks noChangeAspect="1" noChangeArrowheads="1"/>
          </p:cNvPicPr>
          <p:nvPr/>
        </p:nvPicPr>
        <p:blipFill>
          <a:blip r:embed="rId6"/>
          <a:srcRect/>
          <a:stretch>
            <a:fillRect/>
          </a:stretch>
        </p:blipFill>
        <p:spPr bwMode="auto">
          <a:xfrm>
            <a:off x="3467100" y="2495550"/>
            <a:ext cx="5524500" cy="628650"/>
          </a:xfrm>
          <a:prstGeom prst="rect">
            <a:avLst/>
          </a:prstGeom>
          <a:noFill/>
          <a:ln w="9525">
            <a:noFill/>
            <a:miter lim="800000"/>
            <a:headEnd/>
            <a:tailEnd/>
          </a:ln>
        </p:spPr>
      </p:pic>
      <p:pic>
        <p:nvPicPr>
          <p:cNvPr id="7176" name="Picture 11"/>
          <p:cNvPicPr>
            <a:picLocks noChangeAspect="1" noChangeArrowheads="1"/>
          </p:cNvPicPr>
          <p:nvPr/>
        </p:nvPicPr>
        <p:blipFill>
          <a:blip r:embed="rId7"/>
          <a:srcRect/>
          <a:stretch>
            <a:fillRect/>
          </a:stretch>
        </p:blipFill>
        <p:spPr bwMode="auto">
          <a:xfrm>
            <a:off x="228600" y="3522663"/>
            <a:ext cx="6629400" cy="820737"/>
          </a:xfrm>
          <a:prstGeom prst="rect">
            <a:avLst/>
          </a:prstGeom>
          <a:noFill/>
          <a:ln w="9525">
            <a:noFill/>
            <a:miter lim="800000"/>
            <a:headEnd/>
            <a:tailEnd/>
          </a:ln>
        </p:spPr>
      </p:pic>
      <p:sp>
        <p:nvSpPr>
          <p:cNvPr id="7177" name="Rectangle 12"/>
          <p:cNvSpPr>
            <a:spLocks noChangeArrowheads="1"/>
          </p:cNvSpPr>
          <p:nvPr/>
        </p:nvSpPr>
        <p:spPr bwMode="auto">
          <a:xfrm>
            <a:off x="228600" y="4343400"/>
            <a:ext cx="6934200" cy="641350"/>
          </a:xfrm>
          <a:prstGeom prst="rect">
            <a:avLst/>
          </a:prstGeom>
          <a:noFill/>
          <a:ln w="9525">
            <a:noFill/>
            <a:miter lim="800000"/>
            <a:headEnd/>
            <a:tailEnd/>
          </a:ln>
        </p:spPr>
        <p:txBody>
          <a:bodyPr>
            <a:spAutoFit/>
          </a:bodyPr>
          <a:lstStyle/>
          <a:p>
            <a:r>
              <a:rPr lang="en-US" i="1"/>
              <a:t>the time rate of change of mass within the control volume plus</a:t>
            </a:r>
            <a:r>
              <a:rPr lang="tr-TR" i="1"/>
              <a:t> </a:t>
            </a:r>
            <a:r>
              <a:rPr lang="en-US" i="1"/>
              <a:t>the net mass flow rate through the control surface is equal to zero</a:t>
            </a:r>
            <a:r>
              <a:rPr lang="en-US"/>
              <a:t>.</a:t>
            </a:r>
          </a:p>
        </p:txBody>
      </p:sp>
      <p:pic>
        <p:nvPicPr>
          <p:cNvPr id="7178" name="Picture 13"/>
          <p:cNvPicPr>
            <a:picLocks noChangeAspect="1" noChangeArrowheads="1"/>
          </p:cNvPicPr>
          <p:nvPr/>
        </p:nvPicPr>
        <p:blipFill>
          <a:blip r:embed="rId8"/>
          <a:srcRect/>
          <a:stretch>
            <a:fillRect/>
          </a:stretch>
        </p:blipFill>
        <p:spPr bwMode="auto">
          <a:xfrm>
            <a:off x="304800" y="5029200"/>
            <a:ext cx="4953000" cy="768350"/>
          </a:xfrm>
          <a:prstGeom prst="rect">
            <a:avLst/>
          </a:prstGeom>
          <a:noFill/>
          <a:ln w="9525">
            <a:noFill/>
            <a:miter lim="800000"/>
            <a:headEnd/>
            <a:tailEnd/>
          </a:ln>
        </p:spPr>
      </p:pic>
      <p:pic>
        <p:nvPicPr>
          <p:cNvPr id="7179" name="Picture 14"/>
          <p:cNvPicPr>
            <a:picLocks noChangeAspect="1" noChangeArrowheads="1"/>
          </p:cNvPicPr>
          <p:nvPr/>
        </p:nvPicPr>
        <p:blipFill>
          <a:blip r:embed="rId9"/>
          <a:srcRect/>
          <a:stretch>
            <a:fillRect/>
          </a:stretch>
        </p:blipFill>
        <p:spPr bwMode="auto">
          <a:xfrm>
            <a:off x="304800" y="5867400"/>
            <a:ext cx="5924550" cy="781050"/>
          </a:xfrm>
          <a:prstGeom prst="rect">
            <a:avLst/>
          </a:prstGeom>
          <a:noFill/>
          <a:ln w="9525">
            <a:noFill/>
            <a:miter lim="800000"/>
            <a:headEnd/>
            <a:tailEnd/>
          </a:ln>
        </p:spPr>
      </p:pic>
      <p:sp>
        <p:nvSpPr>
          <p:cNvPr id="7180" name="Text Box 15"/>
          <p:cNvSpPr txBox="1">
            <a:spLocks noChangeArrowheads="1"/>
          </p:cNvSpPr>
          <p:nvPr/>
        </p:nvSpPr>
        <p:spPr bwMode="auto">
          <a:xfrm>
            <a:off x="6248400" y="5791200"/>
            <a:ext cx="2057400" cy="915988"/>
          </a:xfrm>
          <a:prstGeom prst="rect">
            <a:avLst/>
          </a:prstGeom>
          <a:noFill/>
          <a:ln w="9525">
            <a:noFill/>
            <a:miter lim="800000"/>
            <a:headEnd/>
            <a:tailEnd/>
          </a:ln>
        </p:spPr>
        <p:txBody>
          <a:bodyPr>
            <a:spAutoFit/>
          </a:bodyPr>
          <a:lstStyle/>
          <a:p>
            <a:pPr>
              <a:spcBef>
                <a:spcPct val="50000"/>
              </a:spcBef>
            </a:pPr>
            <a:r>
              <a:rPr lang="en-US"/>
              <a:t>General conservation of mass in rate form</a:t>
            </a:r>
          </a:p>
        </p:txBody>
      </p:sp>
      <p:pic>
        <p:nvPicPr>
          <p:cNvPr id="7181" name="Picture 16"/>
          <p:cNvPicPr>
            <a:picLocks noChangeAspect="1" noChangeArrowheads="1"/>
          </p:cNvPicPr>
          <p:nvPr/>
        </p:nvPicPr>
        <p:blipFill>
          <a:blip r:embed="rId10"/>
          <a:srcRect/>
          <a:stretch>
            <a:fillRect/>
          </a:stretch>
        </p:blipFill>
        <p:spPr bwMode="auto">
          <a:xfrm>
            <a:off x="228600" y="133350"/>
            <a:ext cx="3048000" cy="33210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Slayt Numarası Yer Tutucusu"/>
          <p:cNvSpPr>
            <a:spLocks noGrp="1"/>
          </p:cNvSpPr>
          <p:nvPr>
            <p:ph type="sldNum" sz="quarter" idx="12"/>
          </p:nvPr>
        </p:nvSpPr>
        <p:spPr>
          <a:noFill/>
        </p:spPr>
        <p:txBody>
          <a:bodyPr/>
          <a:lstStyle/>
          <a:p>
            <a:fld id="{B49926E0-26A8-4FBB-A404-94A99311F25D}" type="slidenum">
              <a:rPr lang="en-US" smtClean="0"/>
              <a:pPr/>
              <a:t>27</a:t>
            </a:fld>
            <a:endParaRPr lang="en-US"/>
          </a:p>
        </p:txBody>
      </p:sp>
      <p:pic>
        <p:nvPicPr>
          <p:cNvPr id="8195" name="Picture 2"/>
          <p:cNvPicPr>
            <a:picLocks noChangeAspect="1" noChangeArrowheads="1"/>
          </p:cNvPicPr>
          <p:nvPr/>
        </p:nvPicPr>
        <p:blipFill>
          <a:blip r:embed="rId3"/>
          <a:srcRect/>
          <a:stretch>
            <a:fillRect/>
          </a:stretch>
        </p:blipFill>
        <p:spPr bwMode="auto">
          <a:xfrm>
            <a:off x="2671763" y="376238"/>
            <a:ext cx="3800475" cy="6105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Slayt Numarası Yer Tutucusu"/>
          <p:cNvSpPr>
            <a:spLocks noGrp="1"/>
          </p:cNvSpPr>
          <p:nvPr>
            <p:ph type="sldNum" sz="quarter" idx="12"/>
          </p:nvPr>
        </p:nvSpPr>
        <p:spPr>
          <a:noFill/>
        </p:spPr>
        <p:txBody>
          <a:bodyPr/>
          <a:lstStyle/>
          <a:p>
            <a:fld id="{846FFA59-BAF0-419B-B887-8280A07E38F3}" type="slidenum">
              <a:rPr lang="en-US" smtClean="0"/>
              <a:pPr/>
              <a:t>28</a:t>
            </a:fld>
            <a:endParaRPr lang="en-US"/>
          </a:p>
        </p:txBody>
      </p:sp>
      <p:sp>
        <p:nvSpPr>
          <p:cNvPr id="9219" name="Rectangle 2"/>
          <p:cNvSpPr>
            <a:spLocks noGrp="1" noChangeArrowheads="1"/>
          </p:cNvSpPr>
          <p:nvPr>
            <p:ph type="title"/>
          </p:nvPr>
        </p:nvSpPr>
        <p:spPr>
          <a:xfrm>
            <a:off x="457200" y="152400"/>
            <a:ext cx="8229600" cy="639763"/>
          </a:xfrm>
        </p:spPr>
        <p:txBody>
          <a:bodyPr/>
          <a:lstStyle/>
          <a:p>
            <a:pPr eaLnBrk="1" hangingPunct="1"/>
            <a:r>
              <a:rPr lang="en-US" sz="3200" dirty="0"/>
              <a:t>Mass Balance for Steady-Flow Processes</a:t>
            </a:r>
            <a:endParaRPr lang="en-US" sz="3200" b="0" dirty="0"/>
          </a:p>
        </p:txBody>
      </p:sp>
      <p:sp>
        <p:nvSpPr>
          <p:cNvPr id="9220" name="Rectangle 6"/>
          <p:cNvSpPr>
            <a:spLocks noChangeArrowheads="1"/>
          </p:cNvSpPr>
          <p:nvPr/>
        </p:nvSpPr>
        <p:spPr bwMode="auto">
          <a:xfrm>
            <a:off x="457200" y="838200"/>
            <a:ext cx="8229600" cy="1273175"/>
          </a:xfrm>
          <a:prstGeom prst="rect">
            <a:avLst/>
          </a:prstGeom>
          <a:noFill/>
          <a:ln w="9525">
            <a:noFill/>
            <a:miter lim="800000"/>
            <a:headEnd/>
            <a:tailEnd/>
          </a:ln>
        </p:spPr>
        <p:txBody>
          <a:bodyPr>
            <a:spAutoFit/>
          </a:bodyPr>
          <a:lstStyle/>
          <a:p>
            <a:pPr>
              <a:spcBef>
                <a:spcPct val="15000"/>
              </a:spcBef>
              <a:spcAft>
                <a:spcPct val="15000"/>
              </a:spcAft>
            </a:pPr>
            <a:r>
              <a:rPr lang="en-US" dirty="0"/>
              <a:t>During a </a:t>
            </a:r>
            <a:r>
              <a:rPr lang="en-US" b="1" u="sng" dirty="0"/>
              <a:t>steady-flow</a:t>
            </a:r>
            <a:r>
              <a:rPr lang="en-US" dirty="0"/>
              <a:t> process, the total amount of mass contained within a control volume does not change with time (</a:t>
            </a:r>
            <a:r>
              <a:rPr lang="en-US" i="1" dirty="0" err="1"/>
              <a:t>m</a:t>
            </a:r>
            <a:r>
              <a:rPr lang="en-US" baseline="-25000" dirty="0" err="1"/>
              <a:t>CV</a:t>
            </a:r>
            <a:r>
              <a:rPr lang="en-US" dirty="0"/>
              <a:t> = </a:t>
            </a:r>
            <a:r>
              <a:rPr lang="en-US" b="1" u="sng" dirty="0"/>
              <a:t>constant</a:t>
            </a:r>
            <a:r>
              <a:rPr lang="en-US" dirty="0"/>
              <a:t>). </a:t>
            </a:r>
          </a:p>
          <a:p>
            <a:pPr>
              <a:spcBef>
                <a:spcPct val="15000"/>
              </a:spcBef>
              <a:spcAft>
                <a:spcPct val="15000"/>
              </a:spcAft>
            </a:pPr>
            <a:r>
              <a:rPr lang="en-US" dirty="0"/>
              <a:t>Then the conservation of mass principle requires that</a:t>
            </a:r>
            <a:r>
              <a:rPr lang="en-US" dirty="0">
                <a:solidFill>
                  <a:srgbClr val="008000"/>
                </a:solidFill>
              </a:rPr>
              <a:t> </a:t>
            </a:r>
            <a:r>
              <a:rPr lang="en-US" dirty="0">
                <a:solidFill>
                  <a:srgbClr val="CC00CC"/>
                </a:solidFill>
              </a:rPr>
              <a:t>the total amount of mass entering a control volume equal the total amount of mass leaving it</a:t>
            </a:r>
            <a:r>
              <a:rPr lang="en-US" dirty="0">
                <a:solidFill>
                  <a:srgbClr val="008000"/>
                </a:solidFill>
              </a:rPr>
              <a:t>.</a:t>
            </a:r>
          </a:p>
        </p:txBody>
      </p:sp>
      <p:sp>
        <p:nvSpPr>
          <p:cNvPr id="9221" name="Rectangle 7"/>
          <p:cNvSpPr>
            <a:spLocks noChangeArrowheads="1"/>
          </p:cNvSpPr>
          <p:nvPr/>
        </p:nvSpPr>
        <p:spPr bwMode="auto">
          <a:xfrm>
            <a:off x="3505200" y="2286000"/>
            <a:ext cx="4724400" cy="915988"/>
          </a:xfrm>
          <a:prstGeom prst="rect">
            <a:avLst/>
          </a:prstGeom>
          <a:noFill/>
          <a:ln w="9525">
            <a:noFill/>
            <a:miter lim="800000"/>
            <a:headEnd/>
            <a:tailEnd/>
          </a:ln>
        </p:spPr>
        <p:txBody>
          <a:bodyPr>
            <a:spAutoFit/>
          </a:bodyPr>
          <a:lstStyle/>
          <a:p>
            <a:r>
              <a:rPr lang="en-US"/>
              <a:t>For steady-flow processes, we are interested in the amount of mass flowing per unit time, that is, </a:t>
            </a:r>
            <a:r>
              <a:rPr lang="en-US" i="1"/>
              <a:t>the mass flow rate.</a:t>
            </a:r>
          </a:p>
        </p:txBody>
      </p:sp>
      <p:pic>
        <p:nvPicPr>
          <p:cNvPr id="9222" name="Picture 8"/>
          <p:cNvPicPr>
            <a:picLocks noChangeAspect="1" noChangeArrowheads="1"/>
          </p:cNvPicPr>
          <p:nvPr/>
        </p:nvPicPr>
        <p:blipFill>
          <a:blip r:embed="rId2"/>
          <a:srcRect/>
          <a:stretch>
            <a:fillRect/>
          </a:stretch>
        </p:blipFill>
        <p:spPr bwMode="auto">
          <a:xfrm>
            <a:off x="3581400" y="3276600"/>
            <a:ext cx="3128963" cy="579438"/>
          </a:xfrm>
          <a:prstGeom prst="rect">
            <a:avLst/>
          </a:prstGeom>
          <a:noFill/>
          <a:ln w="9525">
            <a:noFill/>
            <a:miter lim="800000"/>
            <a:headEnd/>
            <a:tailEnd/>
          </a:ln>
        </p:spPr>
      </p:pic>
      <p:pic>
        <p:nvPicPr>
          <p:cNvPr id="9223" name="Picture 9"/>
          <p:cNvPicPr>
            <a:picLocks noChangeAspect="1" noChangeArrowheads="1"/>
          </p:cNvPicPr>
          <p:nvPr/>
        </p:nvPicPr>
        <p:blipFill>
          <a:blip r:embed="rId3"/>
          <a:srcRect/>
          <a:stretch>
            <a:fillRect/>
          </a:stretch>
        </p:blipFill>
        <p:spPr bwMode="auto">
          <a:xfrm>
            <a:off x="3581400" y="4038600"/>
            <a:ext cx="4313238" cy="346075"/>
          </a:xfrm>
          <a:prstGeom prst="rect">
            <a:avLst/>
          </a:prstGeom>
          <a:noFill/>
          <a:ln w="9525">
            <a:noFill/>
            <a:miter lim="800000"/>
            <a:headEnd/>
            <a:tailEnd/>
          </a:ln>
        </p:spPr>
      </p:pic>
      <p:sp>
        <p:nvSpPr>
          <p:cNvPr id="9224" name="Text Box 10"/>
          <p:cNvSpPr txBox="1">
            <a:spLocks noChangeArrowheads="1"/>
          </p:cNvSpPr>
          <p:nvPr/>
        </p:nvSpPr>
        <p:spPr bwMode="auto">
          <a:xfrm>
            <a:off x="6781800" y="3244850"/>
            <a:ext cx="1600200" cy="641350"/>
          </a:xfrm>
          <a:prstGeom prst="rect">
            <a:avLst/>
          </a:prstGeom>
          <a:noFill/>
          <a:ln w="9525">
            <a:noFill/>
            <a:miter lim="800000"/>
            <a:headEnd/>
            <a:tailEnd/>
          </a:ln>
        </p:spPr>
        <p:txBody>
          <a:bodyPr>
            <a:spAutoFit/>
          </a:bodyPr>
          <a:lstStyle/>
          <a:p>
            <a:pPr>
              <a:spcBef>
                <a:spcPct val="50000"/>
              </a:spcBef>
            </a:pPr>
            <a:r>
              <a:rPr lang="en-US"/>
              <a:t>Multiple inlets and exits</a:t>
            </a:r>
          </a:p>
        </p:txBody>
      </p:sp>
      <p:sp>
        <p:nvSpPr>
          <p:cNvPr id="9225" name="Text Box 11"/>
          <p:cNvSpPr txBox="1">
            <a:spLocks noChangeArrowheads="1"/>
          </p:cNvSpPr>
          <p:nvPr/>
        </p:nvSpPr>
        <p:spPr bwMode="auto">
          <a:xfrm>
            <a:off x="7924800" y="3854450"/>
            <a:ext cx="914400" cy="641350"/>
          </a:xfrm>
          <a:prstGeom prst="rect">
            <a:avLst/>
          </a:prstGeom>
          <a:noFill/>
          <a:ln w="9525">
            <a:noFill/>
            <a:miter lim="800000"/>
            <a:headEnd/>
            <a:tailEnd/>
          </a:ln>
        </p:spPr>
        <p:txBody>
          <a:bodyPr>
            <a:spAutoFit/>
          </a:bodyPr>
          <a:lstStyle/>
          <a:p>
            <a:pPr>
              <a:spcBef>
                <a:spcPct val="50000"/>
              </a:spcBef>
            </a:pPr>
            <a:r>
              <a:rPr lang="en-US"/>
              <a:t>Single stream</a:t>
            </a:r>
          </a:p>
        </p:txBody>
      </p:sp>
      <p:sp>
        <p:nvSpPr>
          <p:cNvPr id="9226" name="Rectangle 12"/>
          <p:cNvSpPr>
            <a:spLocks noChangeArrowheads="1"/>
          </p:cNvSpPr>
          <p:nvPr/>
        </p:nvSpPr>
        <p:spPr bwMode="auto">
          <a:xfrm>
            <a:off x="3581400" y="4600575"/>
            <a:ext cx="4648200" cy="1190625"/>
          </a:xfrm>
          <a:prstGeom prst="rect">
            <a:avLst/>
          </a:prstGeom>
          <a:noFill/>
          <a:ln w="9525">
            <a:noFill/>
            <a:miter lim="800000"/>
            <a:headEnd/>
            <a:tailEnd/>
          </a:ln>
        </p:spPr>
        <p:txBody>
          <a:bodyPr>
            <a:spAutoFit/>
          </a:bodyPr>
          <a:lstStyle/>
          <a:p>
            <a:r>
              <a:rPr lang="en-US">
                <a:solidFill>
                  <a:srgbClr val="3333FF"/>
                </a:solidFill>
              </a:rPr>
              <a:t>Many engineering devices such as nozzles, diffusers, turbines, compressors, and pumps involve a single stream (only one inlet and one outlet).</a:t>
            </a:r>
          </a:p>
        </p:txBody>
      </p:sp>
      <p:pic>
        <p:nvPicPr>
          <p:cNvPr id="9227" name="Picture 14"/>
          <p:cNvPicPr>
            <a:picLocks noChangeAspect="1" noChangeArrowheads="1"/>
          </p:cNvPicPr>
          <p:nvPr/>
        </p:nvPicPr>
        <p:blipFill>
          <a:blip r:embed="rId4"/>
          <a:srcRect/>
          <a:stretch>
            <a:fillRect/>
          </a:stretch>
        </p:blipFill>
        <p:spPr bwMode="auto">
          <a:xfrm>
            <a:off x="228600" y="2362200"/>
            <a:ext cx="3171825" cy="4029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43621CE7-2351-49D2-8690-5867181AD698}" type="slidenum">
              <a:rPr lang="en-US" smtClean="0"/>
              <a:pPr/>
              <a:t>29</a:t>
            </a:fld>
            <a:endParaRPr lang="en-US"/>
          </a:p>
        </p:txBody>
      </p:sp>
      <p:sp>
        <p:nvSpPr>
          <p:cNvPr id="10243" name="Rectangle 2"/>
          <p:cNvSpPr>
            <a:spLocks noGrp="1" noChangeArrowheads="1"/>
          </p:cNvSpPr>
          <p:nvPr>
            <p:ph type="title"/>
          </p:nvPr>
        </p:nvSpPr>
        <p:spPr>
          <a:xfrm>
            <a:off x="457200" y="152400"/>
            <a:ext cx="8229600" cy="639763"/>
          </a:xfrm>
        </p:spPr>
        <p:txBody>
          <a:bodyPr/>
          <a:lstStyle/>
          <a:p>
            <a:pPr eaLnBrk="1" hangingPunct="1"/>
            <a:r>
              <a:rPr lang="en-US" sz="3200" dirty="0"/>
              <a:t>Special Case: </a:t>
            </a:r>
            <a:r>
              <a:rPr lang="en-US" sz="3200" u="sng" dirty="0"/>
              <a:t>Incompressible</a:t>
            </a:r>
            <a:r>
              <a:rPr lang="en-US" sz="3200" dirty="0"/>
              <a:t> Flow</a:t>
            </a:r>
            <a:endParaRPr lang="en-US" sz="3200" b="0" dirty="0"/>
          </a:p>
        </p:txBody>
      </p:sp>
      <p:sp>
        <p:nvSpPr>
          <p:cNvPr id="10244" name="Rectangle 6"/>
          <p:cNvSpPr>
            <a:spLocks noChangeArrowheads="1"/>
          </p:cNvSpPr>
          <p:nvPr/>
        </p:nvSpPr>
        <p:spPr bwMode="auto">
          <a:xfrm>
            <a:off x="533400" y="762000"/>
            <a:ext cx="7467600" cy="641350"/>
          </a:xfrm>
          <a:prstGeom prst="rect">
            <a:avLst/>
          </a:prstGeom>
          <a:noFill/>
          <a:ln w="9525">
            <a:noFill/>
            <a:miter lim="800000"/>
            <a:headEnd/>
            <a:tailEnd/>
          </a:ln>
        </p:spPr>
        <p:txBody>
          <a:bodyPr>
            <a:spAutoFit/>
          </a:bodyPr>
          <a:lstStyle/>
          <a:p>
            <a:r>
              <a:rPr lang="en-US" dirty="0"/>
              <a:t>The conservation of mass relations can be simplified even further when the fluid is incompressible, which is usually the case for liquids.</a:t>
            </a:r>
          </a:p>
        </p:txBody>
      </p:sp>
      <p:grpSp>
        <p:nvGrpSpPr>
          <p:cNvPr id="10245" name="Group 13"/>
          <p:cNvGrpSpPr>
            <a:grpSpLocks/>
          </p:cNvGrpSpPr>
          <p:nvPr/>
        </p:nvGrpSpPr>
        <p:grpSpPr bwMode="auto">
          <a:xfrm>
            <a:off x="3733800" y="1828800"/>
            <a:ext cx="5257800" cy="1677988"/>
            <a:chOff x="2208" y="1152"/>
            <a:chExt cx="3312" cy="1057"/>
          </a:xfrm>
        </p:grpSpPr>
        <p:pic>
          <p:nvPicPr>
            <p:cNvPr id="10248" name="Picture 7"/>
            <p:cNvPicPr>
              <a:picLocks noChangeAspect="1" noChangeArrowheads="1"/>
            </p:cNvPicPr>
            <p:nvPr/>
          </p:nvPicPr>
          <p:blipFill>
            <a:blip r:embed="rId2"/>
            <a:srcRect/>
            <a:stretch>
              <a:fillRect/>
            </a:stretch>
          </p:blipFill>
          <p:spPr bwMode="auto">
            <a:xfrm>
              <a:off x="2208" y="1200"/>
              <a:ext cx="1955" cy="369"/>
            </a:xfrm>
            <a:prstGeom prst="rect">
              <a:avLst/>
            </a:prstGeom>
            <a:noFill/>
            <a:ln w="9525">
              <a:noFill/>
              <a:miter lim="800000"/>
              <a:headEnd/>
              <a:tailEnd/>
            </a:ln>
          </p:spPr>
        </p:pic>
        <p:pic>
          <p:nvPicPr>
            <p:cNvPr id="10249" name="Picture 8"/>
            <p:cNvPicPr>
              <a:picLocks noChangeAspect="1" noChangeArrowheads="1"/>
            </p:cNvPicPr>
            <p:nvPr/>
          </p:nvPicPr>
          <p:blipFill>
            <a:blip r:embed="rId3"/>
            <a:srcRect/>
            <a:stretch>
              <a:fillRect/>
            </a:stretch>
          </p:blipFill>
          <p:spPr bwMode="auto">
            <a:xfrm>
              <a:off x="2208" y="1824"/>
              <a:ext cx="1878" cy="256"/>
            </a:xfrm>
            <a:prstGeom prst="rect">
              <a:avLst/>
            </a:prstGeom>
            <a:noFill/>
            <a:ln w="9525">
              <a:noFill/>
              <a:miter lim="800000"/>
              <a:headEnd/>
              <a:tailEnd/>
            </a:ln>
          </p:spPr>
        </p:pic>
        <p:sp>
          <p:nvSpPr>
            <p:cNvPr id="10250" name="Text Box 9"/>
            <p:cNvSpPr txBox="1">
              <a:spLocks noChangeArrowheads="1"/>
            </p:cNvSpPr>
            <p:nvPr/>
          </p:nvSpPr>
          <p:spPr bwMode="auto">
            <a:xfrm>
              <a:off x="4176" y="1152"/>
              <a:ext cx="1152" cy="404"/>
            </a:xfrm>
            <a:prstGeom prst="rect">
              <a:avLst/>
            </a:prstGeom>
            <a:noFill/>
            <a:ln w="9525">
              <a:noFill/>
              <a:miter lim="800000"/>
              <a:headEnd/>
              <a:tailEnd/>
            </a:ln>
          </p:spPr>
          <p:txBody>
            <a:bodyPr>
              <a:spAutoFit/>
            </a:bodyPr>
            <a:lstStyle/>
            <a:p>
              <a:pPr>
                <a:spcBef>
                  <a:spcPct val="50000"/>
                </a:spcBef>
              </a:pPr>
              <a:r>
                <a:rPr lang="en-US"/>
                <a:t>Steady, incompressible</a:t>
              </a:r>
            </a:p>
          </p:txBody>
        </p:sp>
        <p:sp>
          <p:nvSpPr>
            <p:cNvPr id="10251" name="Text Box 10"/>
            <p:cNvSpPr txBox="1">
              <a:spLocks noChangeArrowheads="1"/>
            </p:cNvSpPr>
            <p:nvPr/>
          </p:nvSpPr>
          <p:spPr bwMode="auto">
            <a:xfrm>
              <a:off x="4128" y="1632"/>
              <a:ext cx="1392" cy="577"/>
            </a:xfrm>
            <a:prstGeom prst="rect">
              <a:avLst/>
            </a:prstGeom>
            <a:noFill/>
            <a:ln w="9525">
              <a:noFill/>
              <a:miter lim="800000"/>
              <a:headEnd/>
              <a:tailEnd/>
            </a:ln>
          </p:spPr>
          <p:txBody>
            <a:bodyPr>
              <a:spAutoFit/>
            </a:bodyPr>
            <a:lstStyle/>
            <a:p>
              <a:pPr>
                <a:spcBef>
                  <a:spcPct val="50000"/>
                </a:spcBef>
              </a:pPr>
              <a:r>
                <a:rPr lang="en-US"/>
                <a:t>Steady, incompressible  flow (single stream)</a:t>
              </a:r>
            </a:p>
          </p:txBody>
        </p:sp>
      </p:grpSp>
      <p:sp>
        <p:nvSpPr>
          <p:cNvPr id="10246" name="Rectangle 11"/>
          <p:cNvSpPr>
            <a:spLocks noChangeArrowheads="1"/>
          </p:cNvSpPr>
          <p:nvPr/>
        </p:nvSpPr>
        <p:spPr bwMode="auto">
          <a:xfrm>
            <a:off x="3657600" y="3740150"/>
            <a:ext cx="4648200" cy="1822450"/>
          </a:xfrm>
          <a:prstGeom prst="rect">
            <a:avLst/>
          </a:prstGeom>
          <a:noFill/>
          <a:ln w="9525">
            <a:noFill/>
            <a:miter lim="800000"/>
            <a:headEnd/>
            <a:tailEnd/>
          </a:ln>
        </p:spPr>
        <p:txBody>
          <a:bodyPr>
            <a:spAutoFit/>
          </a:bodyPr>
          <a:lstStyle/>
          <a:p>
            <a:pPr>
              <a:spcBef>
                <a:spcPct val="15000"/>
              </a:spcBef>
              <a:spcAft>
                <a:spcPct val="15000"/>
              </a:spcAft>
            </a:pPr>
            <a:r>
              <a:rPr lang="en-US" dirty="0"/>
              <a:t>There is no such thing as a “</a:t>
            </a:r>
            <a:r>
              <a:rPr lang="en-US" u="sng" dirty="0">
                <a:solidFill>
                  <a:srgbClr val="CC00CC"/>
                </a:solidFill>
              </a:rPr>
              <a:t>conservation of volume</a:t>
            </a:r>
            <a:r>
              <a:rPr lang="en-US" dirty="0"/>
              <a:t>” principle.</a:t>
            </a:r>
          </a:p>
          <a:p>
            <a:pPr>
              <a:spcBef>
                <a:spcPct val="15000"/>
              </a:spcBef>
              <a:spcAft>
                <a:spcPct val="15000"/>
              </a:spcAft>
            </a:pPr>
            <a:r>
              <a:rPr lang="tr-TR" dirty="0">
                <a:solidFill>
                  <a:srgbClr val="3333FF"/>
                </a:solidFill>
              </a:rPr>
              <a:t>F</a:t>
            </a:r>
            <a:r>
              <a:rPr lang="en-US" dirty="0">
                <a:solidFill>
                  <a:srgbClr val="3333FF"/>
                </a:solidFill>
              </a:rPr>
              <a:t>or steady flow of liquids, the volume flow rates, as well as the mass flow rates, remain constant since liquids are essentially incompressible substances.</a:t>
            </a:r>
          </a:p>
        </p:txBody>
      </p:sp>
      <p:pic>
        <p:nvPicPr>
          <p:cNvPr id="10247" name="Picture 14"/>
          <p:cNvPicPr>
            <a:picLocks noChangeAspect="1" noChangeArrowheads="1"/>
          </p:cNvPicPr>
          <p:nvPr/>
        </p:nvPicPr>
        <p:blipFill>
          <a:blip r:embed="rId4"/>
          <a:srcRect/>
          <a:stretch>
            <a:fillRect/>
          </a:stretch>
        </p:blipFill>
        <p:spPr bwMode="auto">
          <a:xfrm>
            <a:off x="228600" y="1524000"/>
            <a:ext cx="3400425" cy="5181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3</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5"/>
          <p:cNvSpPr>
            <a:spLocks noChangeArrowheads="1"/>
          </p:cNvSpPr>
          <p:nvPr/>
        </p:nvSpPr>
        <p:spPr bwMode="auto">
          <a:xfrm>
            <a:off x="533400" y="838200"/>
            <a:ext cx="8077200" cy="4093428"/>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Define energy conversion efficiencies.</a:t>
            </a:r>
          </a:p>
          <a:p>
            <a:pPr marL="342900" indent="-342900">
              <a:spcBef>
                <a:spcPct val="20000"/>
              </a:spcBef>
              <a:spcAft>
                <a:spcPct val="20000"/>
              </a:spcAft>
              <a:buClr>
                <a:srgbClr val="FF0000"/>
              </a:buClr>
              <a:buFontTx/>
              <a:buChar char="•"/>
            </a:pPr>
            <a:r>
              <a:rPr lang="en-US" sz="2000" dirty="0"/>
              <a:t>Discuss the implications of energy conversion on the environment.</a:t>
            </a:r>
          </a:p>
          <a:p>
            <a:pPr marL="342900" indent="-342900">
              <a:spcBef>
                <a:spcPct val="20000"/>
              </a:spcBef>
              <a:spcAft>
                <a:spcPct val="20000"/>
              </a:spcAft>
              <a:buClr>
                <a:srgbClr val="FF0000"/>
              </a:buClr>
              <a:buFontTx/>
              <a:buChar char="•"/>
            </a:pPr>
            <a:r>
              <a:rPr lang="en-US" sz="2000" dirty="0"/>
              <a:t>Develop the conservation of mass principle.</a:t>
            </a:r>
          </a:p>
          <a:p>
            <a:pPr marL="342900" indent="-342900">
              <a:spcBef>
                <a:spcPct val="20000"/>
              </a:spcBef>
              <a:spcAft>
                <a:spcPct val="20000"/>
              </a:spcAft>
              <a:buClr>
                <a:srgbClr val="FF0000"/>
              </a:buClr>
              <a:buFontTx/>
              <a:buChar char="•"/>
            </a:pPr>
            <a:r>
              <a:rPr lang="en-US" sz="2000" dirty="0"/>
              <a:t>Apply the conservation of mass principle to various systems including steady- and unsteady-flow control volumes.</a:t>
            </a:r>
          </a:p>
          <a:p>
            <a:pPr marL="342900" indent="-342900">
              <a:spcBef>
                <a:spcPct val="20000"/>
              </a:spcBef>
              <a:spcAft>
                <a:spcPct val="20000"/>
              </a:spcAft>
              <a:buClr>
                <a:srgbClr val="FF0000"/>
              </a:buClr>
              <a:buFontTx/>
              <a:buChar char="•"/>
            </a:pPr>
            <a:r>
              <a:rPr lang="en-US" sz="2000" dirty="0"/>
              <a:t>Apply the first law of thermodynamics as the statement of the conservation of energy principle to control volumes.</a:t>
            </a:r>
          </a:p>
          <a:p>
            <a:pPr marL="342900" indent="-342900">
              <a:spcBef>
                <a:spcPct val="20000"/>
              </a:spcBef>
              <a:spcAft>
                <a:spcPct val="20000"/>
              </a:spcAft>
              <a:buClr>
                <a:srgbClr val="FF0000"/>
              </a:buClr>
              <a:buFontTx/>
              <a:buChar char="•"/>
            </a:pPr>
            <a:r>
              <a:rPr lang="en-US" sz="2000" dirty="0"/>
              <a:t>Identify the energy carried by a fluid stream crossing a control surface as the sum of internal energy, flow work, kinetic energy, and potential energy of the fluid and to relate the combination of the internal energy and the flow work to the property enthalpy.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Water Flow through a Hose Nozzle</a:t>
            </a:r>
          </a:p>
        </p:txBody>
      </p:sp>
      <p:sp>
        <p:nvSpPr>
          <p:cNvPr id="3" name="Content Placeholder 2"/>
          <p:cNvSpPr>
            <a:spLocks noGrp="1"/>
          </p:cNvSpPr>
          <p:nvPr>
            <p:ph idx="1"/>
          </p:nvPr>
        </p:nvSpPr>
        <p:spPr/>
        <p:txBody>
          <a:bodyPr/>
          <a:lstStyle/>
          <a:p>
            <a:pPr marL="0" indent="0">
              <a:buNone/>
            </a:pPr>
            <a:r>
              <a:rPr lang="en-US" sz="2000" dirty="0">
                <a:latin typeface="+mj-lt"/>
              </a:rPr>
              <a:t>A garden hose with a nozzle is used to fill a 10-gal bucket. The inner diameter of the hose is 2 cm and the diameter of the nozzle exit is 0.8 cm. If it takes 50 seconds to fill the bucket, determine (a) the volume and mass flow rates of water through the hose, (b) the average velocity of water inside the hose, and (c) the average velocity of water at the nozzle exit. (3.7854 L = 1 gallon)</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30</a:t>
            </a:fld>
            <a:endParaRPr lang="en-US"/>
          </a:p>
        </p:txBody>
      </p:sp>
      <p:sp>
        <p:nvSpPr>
          <p:cNvPr id="5" name="TextBox 6">
            <a:extLst>
              <a:ext uri="{FF2B5EF4-FFF2-40B4-BE49-F238E27FC236}">
                <a16:creationId xmlns:a16="http://schemas.microsoft.com/office/drawing/2014/main" id="{23C2CA40-D029-498B-B2E0-B4263F584797}"/>
              </a:ext>
            </a:extLst>
          </p:cNvPr>
          <p:cNvSpPr txBox="1"/>
          <p:nvPr/>
        </p:nvSpPr>
        <p:spPr>
          <a:xfrm>
            <a:off x="4018003" y="38862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187970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Discharge of Water from a Tank</a:t>
            </a:r>
          </a:p>
        </p:txBody>
      </p:sp>
      <p:sp>
        <p:nvSpPr>
          <p:cNvPr id="3" name="Content Placeholder 2"/>
          <p:cNvSpPr>
            <a:spLocks noGrp="1"/>
          </p:cNvSpPr>
          <p:nvPr>
            <p:ph idx="1"/>
          </p:nvPr>
        </p:nvSpPr>
        <p:spPr/>
        <p:txBody>
          <a:bodyPr/>
          <a:lstStyle/>
          <a:p>
            <a:pPr marL="0" indent="0">
              <a:buNone/>
            </a:pPr>
            <a:r>
              <a:rPr lang="en-US" sz="2000" dirty="0">
                <a:latin typeface="+mj-lt"/>
              </a:rPr>
              <a:t> A 4 ft high, 3 ft diameter cylindrical water tank whose top is open to the atmosphere is being drained. The diameter of the water jet that streams out the bottom is 0.5 in. Determine the velocity of the water leaving the tank and the time it takes to drain half of the tank.</a:t>
            </a: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31</a:t>
            </a:fld>
            <a:endParaRPr lang="en-US"/>
          </a:p>
        </p:txBody>
      </p:sp>
      <p:sp>
        <p:nvSpPr>
          <p:cNvPr id="6" name="TextBox 6">
            <a:extLst>
              <a:ext uri="{FF2B5EF4-FFF2-40B4-BE49-F238E27FC236}">
                <a16:creationId xmlns:a16="http://schemas.microsoft.com/office/drawing/2014/main" id="{97FA55C7-9377-4885-9B69-C242B8A7BAA5}"/>
              </a:ext>
            </a:extLst>
          </p:cNvPr>
          <p:cNvSpPr txBox="1"/>
          <p:nvPr/>
        </p:nvSpPr>
        <p:spPr>
          <a:xfrm>
            <a:off x="6052605" y="41910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Solution</a:t>
            </a:r>
            <a:endParaRPr lang="en-US" b="1" dirty="0">
              <a:solidFill>
                <a:srgbClr val="FF0000"/>
              </a:solidFill>
            </a:endParaRPr>
          </a:p>
        </p:txBody>
      </p:sp>
      <p:pic>
        <p:nvPicPr>
          <p:cNvPr id="7" name="Picture 6">
            <a:extLst>
              <a:ext uri="{FF2B5EF4-FFF2-40B4-BE49-F238E27FC236}">
                <a16:creationId xmlns:a16="http://schemas.microsoft.com/office/drawing/2014/main" id="{91D22865-2C4F-4E51-8D03-C3420792B989}"/>
              </a:ext>
            </a:extLst>
          </p:cNvPr>
          <p:cNvPicPr>
            <a:picLocks noChangeAspect="1"/>
          </p:cNvPicPr>
          <p:nvPr/>
        </p:nvPicPr>
        <p:blipFill>
          <a:blip r:embed="rId3"/>
          <a:stretch>
            <a:fillRect/>
          </a:stretch>
        </p:blipFill>
        <p:spPr>
          <a:xfrm>
            <a:off x="557842" y="2971800"/>
            <a:ext cx="3810000" cy="3570298"/>
          </a:xfrm>
          <a:prstGeom prst="rect">
            <a:avLst/>
          </a:prstGeom>
        </p:spPr>
      </p:pic>
    </p:spTree>
    <p:extLst>
      <p:ext uri="{BB962C8B-B14F-4D97-AF65-F5344CB8AC3E}">
        <p14:creationId xmlns:p14="http://schemas.microsoft.com/office/powerpoint/2010/main" val="1378715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C57F839D-A0E8-496F-BBC3-BEE3F9F9A41B}" type="slidenum">
              <a:rPr lang="en-US" smtClean="0"/>
              <a:pPr/>
              <a:t>32</a:t>
            </a:fld>
            <a:endParaRPr lang="en-US"/>
          </a:p>
        </p:txBody>
      </p:sp>
      <p:sp>
        <p:nvSpPr>
          <p:cNvPr id="11267" name="Rectangle 2"/>
          <p:cNvSpPr>
            <a:spLocks noGrp="1" noChangeArrowheads="1"/>
          </p:cNvSpPr>
          <p:nvPr>
            <p:ph type="title"/>
          </p:nvPr>
        </p:nvSpPr>
        <p:spPr>
          <a:xfrm>
            <a:off x="228600" y="152400"/>
            <a:ext cx="5638800" cy="914400"/>
          </a:xfrm>
          <a:solidFill>
            <a:srgbClr val="92D050"/>
          </a:solidFill>
        </p:spPr>
        <p:txBody>
          <a:bodyPr/>
          <a:lstStyle/>
          <a:p>
            <a:pPr eaLnBrk="1" hangingPunct="1"/>
            <a:r>
              <a:rPr lang="en-US" sz="2800">
                <a:solidFill>
                  <a:srgbClr val="C00000"/>
                </a:solidFill>
              </a:rPr>
              <a:t>FLOW WORK AND THE ENERGY OF A FLOWING FLUID</a:t>
            </a:r>
            <a:endParaRPr lang="en-US" sz="2800" b="0">
              <a:solidFill>
                <a:srgbClr val="C00000"/>
              </a:solidFill>
            </a:endParaRPr>
          </a:p>
        </p:txBody>
      </p:sp>
      <p:sp>
        <p:nvSpPr>
          <p:cNvPr id="11268" name="Rectangle 6"/>
          <p:cNvSpPr>
            <a:spLocks noChangeArrowheads="1"/>
          </p:cNvSpPr>
          <p:nvPr/>
        </p:nvSpPr>
        <p:spPr bwMode="auto">
          <a:xfrm>
            <a:off x="228600" y="1219200"/>
            <a:ext cx="5334000" cy="1190625"/>
          </a:xfrm>
          <a:prstGeom prst="rect">
            <a:avLst/>
          </a:prstGeom>
          <a:noFill/>
          <a:ln w="9525">
            <a:noFill/>
            <a:miter lim="800000"/>
            <a:headEnd/>
            <a:tailEnd/>
          </a:ln>
        </p:spPr>
        <p:txBody>
          <a:bodyPr>
            <a:spAutoFit/>
          </a:bodyPr>
          <a:lstStyle/>
          <a:p>
            <a:r>
              <a:rPr lang="en-US" b="1" u="sng" dirty="0">
                <a:solidFill>
                  <a:srgbClr val="CC00CC"/>
                </a:solidFill>
              </a:rPr>
              <a:t>Flow work, or flow energy</a:t>
            </a:r>
            <a:r>
              <a:rPr lang="en-US" dirty="0"/>
              <a:t>: The work (or energy) required to push the mass into or out of the control volume. This work is necessary for maintaining a continuous flow through a control volume.</a:t>
            </a:r>
          </a:p>
        </p:txBody>
      </p:sp>
      <p:pic>
        <p:nvPicPr>
          <p:cNvPr id="11269" name="Picture 7"/>
          <p:cNvPicPr>
            <a:picLocks noChangeAspect="1" noChangeArrowheads="1"/>
          </p:cNvPicPr>
          <p:nvPr/>
        </p:nvPicPr>
        <p:blipFill>
          <a:blip r:embed="rId2"/>
          <a:srcRect/>
          <a:stretch>
            <a:fillRect/>
          </a:stretch>
        </p:blipFill>
        <p:spPr bwMode="auto">
          <a:xfrm>
            <a:off x="381000" y="2508250"/>
            <a:ext cx="857250" cy="234950"/>
          </a:xfrm>
          <a:prstGeom prst="rect">
            <a:avLst/>
          </a:prstGeom>
          <a:noFill/>
          <a:ln w="9525">
            <a:noFill/>
            <a:miter lim="800000"/>
            <a:headEnd/>
            <a:tailEnd/>
          </a:ln>
        </p:spPr>
      </p:pic>
      <p:pic>
        <p:nvPicPr>
          <p:cNvPr id="11270" name="Picture 8"/>
          <p:cNvPicPr>
            <a:picLocks noChangeAspect="1" noChangeArrowheads="1"/>
          </p:cNvPicPr>
          <p:nvPr/>
        </p:nvPicPr>
        <p:blipFill>
          <a:blip r:embed="rId3"/>
          <a:srcRect/>
          <a:stretch>
            <a:fillRect/>
          </a:stretch>
        </p:blipFill>
        <p:spPr bwMode="auto">
          <a:xfrm>
            <a:off x="381000" y="2827338"/>
            <a:ext cx="3573463" cy="296862"/>
          </a:xfrm>
          <a:prstGeom prst="rect">
            <a:avLst/>
          </a:prstGeom>
          <a:noFill/>
          <a:ln w="9525">
            <a:noFill/>
            <a:miter lim="800000"/>
            <a:headEnd/>
            <a:tailEnd/>
          </a:ln>
        </p:spPr>
      </p:pic>
      <p:pic>
        <p:nvPicPr>
          <p:cNvPr id="11271" name="Picture 9"/>
          <p:cNvPicPr>
            <a:picLocks noChangeAspect="1" noChangeArrowheads="1"/>
          </p:cNvPicPr>
          <p:nvPr/>
        </p:nvPicPr>
        <p:blipFill>
          <a:blip r:embed="rId4"/>
          <a:srcRect/>
          <a:stretch>
            <a:fillRect/>
          </a:stretch>
        </p:blipFill>
        <p:spPr bwMode="auto">
          <a:xfrm>
            <a:off x="381000" y="3224213"/>
            <a:ext cx="2932113" cy="357187"/>
          </a:xfrm>
          <a:prstGeom prst="rect">
            <a:avLst/>
          </a:prstGeom>
          <a:noFill/>
          <a:ln w="9525">
            <a:noFill/>
            <a:miter lim="800000"/>
            <a:headEnd/>
            <a:tailEnd/>
          </a:ln>
        </p:spPr>
      </p:pic>
      <p:pic>
        <p:nvPicPr>
          <p:cNvPr id="11272" name="Picture 18"/>
          <p:cNvPicPr>
            <a:picLocks noChangeAspect="1" noChangeArrowheads="1"/>
          </p:cNvPicPr>
          <p:nvPr/>
        </p:nvPicPr>
        <p:blipFill>
          <a:blip r:embed="rId5"/>
          <a:srcRect/>
          <a:stretch>
            <a:fillRect/>
          </a:stretch>
        </p:blipFill>
        <p:spPr bwMode="auto">
          <a:xfrm>
            <a:off x="390525" y="3705225"/>
            <a:ext cx="3419475" cy="3000375"/>
          </a:xfrm>
          <a:prstGeom prst="rect">
            <a:avLst/>
          </a:prstGeom>
          <a:noFill/>
          <a:ln w="9525">
            <a:noFill/>
            <a:miter lim="800000"/>
            <a:headEnd/>
            <a:tailEnd/>
          </a:ln>
        </p:spPr>
      </p:pic>
      <p:pic>
        <p:nvPicPr>
          <p:cNvPr id="11273" name="Picture 19"/>
          <p:cNvPicPr>
            <a:picLocks noChangeAspect="1" noChangeArrowheads="1"/>
          </p:cNvPicPr>
          <p:nvPr/>
        </p:nvPicPr>
        <p:blipFill>
          <a:blip r:embed="rId6"/>
          <a:srcRect/>
          <a:stretch>
            <a:fillRect/>
          </a:stretch>
        </p:blipFill>
        <p:spPr bwMode="auto">
          <a:xfrm>
            <a:off x="6248400" y="76200"/>
            <a:ext cx="2743200" cy="2347913"/>
          </a:xfrm>
          <a:prstGeom prst="rect">
            <a:avLst/>
          </a:prstGeom>
          <a:noFill/>
          <a:ln w="9525">
            <a:noFill/>
            <a:miter lim="800000"/>
            <a:headEnd/>
            <a:tailEnd/>
          </a:ln>
        </p:spPr>
      </p:pic>
      <p:pic>
        <p:nvPicPr>
          <p:cNvPr id="11274" name="Picture 20"/>
          <p:cNvPicPr>
            <a:picLocks noChangeAspect="1" noChangeArrowheads="1"/>
          </p:cNvPicPr>
          <p:nvPr/>
        </p:nvPicPr>
        <p:blipFill>
          <a:blip r:embed="rId7"/>
          <a:srcRect/>
          <a:stretch>
            <a:fillRect/>
          </a:stretch>
        </p:blipFill>
        <p:spPr bwMode="auto">
          <a:xfrm>
            <a:off x="6172200" y="2493963"/>
            <a:ext cx="2819400" cy="42878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267AC2D9-FAB6-496D-AA03-52300E99AB18}" type="slidenum">
              <a:rPr lang="en-US" smtClean="0"/>
              <a:pPr/>
              <a:t>33</a:t>
            </a:fld>
            <a:endParaRPr lang="en-US"/>
          </a:p>
        </p:txBody>
      </p:sp>
      <p:sp>
        <p:nvSpPr>
          <p:cNvPr id="12291" name="Rectangle 2"/>
          <p:cNvSpPr>
            <a:spLocks noGrp="1" noChangeArrowheads="1"/>
          </p:cNvSpPr>
          <p:nvPr>
            <p:ph type="title"/>
          </p:nvPr>
        </p:nvSpPr>
        <p:spPr>
          <a:xfrm>
            <a:off x="304800" y="122238"/>
            <a:ext cx="8229600" cy="639762"/>
          </a:xfrm>
        </p:spPr>
        <p:txBody>
          <a:bodyPr/>
          <a:lstStyle/>
          <a:p>
            <a:pPr eaLnBrk="1" hangingPunct="1"/>
            <a:r>
              <a:rPr lang="en-US" sz="3200" dirty="0"/>
              <a:t>Total Energy of a Flowing Fluid</a:t>
            </a:r>
            <a:endParaRPr lang="en-US" sz="3200" b="0" dirty="0"/>
          </a:p>
        </p:txBody>
      </p:sp>
      <p:sp>
        <p:nvSpPr>
          <p:cNvPr id="12292" name="Rectangle 5"/>
          <p:cNvSpPr>
            <a:spLocks noChangeArrowheads="1"/>
          </p:cNvSpPr>
          <p:nvPr/>
        </p:nvSpPr>
        <p:spPr bwMode="auto">
          <a:xfrm>
            <a:off x="381000" y="6140450"/>
            <a:ext cx="6781800" cy="641350"/>
          </a:xfrm>
          <a:prstGeom prst="rect">
            <a:avLst/>
          </a:prstGeom>
          <a:noFill/>
          <a:ln w="9525">
            <a:noFill/>
            <a:miter lim="800000"/>
            <a:headEnd/>
            <a:tailEnd/>
          </a:ln>
        </p:spPr>
        <p:txBody>
          <a:bodyPr>
            <a:spAutoFit/>
          </a:bodyPr>
          <a:lstStyle/>
          <a:p>
            <a:r>
              <a:rPr lang="en-US">
                <a:solidFill>
                  <a:srgbClr val="3333FF"/>
                </a:solidFill>
              </a:rPr>
              <a:t>The total energy consists of three parts for a nonflowing fluid and four parts for a flowing fluid.</a:t>
            </a:r>
          </a:p>
        </p:txBody>
      </p:sp>
      <p:pic>
        <p:nvPicPr>
          <p:cNvPr id="12293" name="Picture 6"/>
          <p:cNvPicPr>
            <a:picLocks noChangeAspect="1" noChangeArrowheads="1"/>
          </p:cNvPicPr>
          <p:nvPr/>
        </p:nvPicPr>
        <p:blipFill>
          <a:blip r:embed="rId2"/>
          <a:srcRect/>
          <a:stretch>
            <a:fillRect/>
          </a:stretch>
        </p:blipFill>
        <p:spPr bwMode="auto">
          <a:xfrm>
            <a:off x="457200" y="762000"/>
            <a:ext cx="5745163" cy="765175"/>
          </a:xfrm>
          <a:prstGeom prst="rect">
            <a:avLst/>
          </a:prstGeom>
          <a:noFill/>
          <a:ln w="9525">
            <a:noFill/>
            <a:miter lim="800000"/>
            <a:headEnd/>
            <a:tailEnd/>
          </a:ln>
        </p:spPr>
      </p:pic>
      <p:pic>
        <p:nvPicPr>
          <p:cNvPr id="12294" name="Picture 7"/>
          <p:cNvPicPr>
            <a:picLocks noChangeAspect="1" noChangeArrowheads="1"/>
          </p:cNvPicPr>
          <p:nvPr/>
        </p:nvPicPr>
        <p:blipFill>
          <a:blip r:embed="rId3"/>
          <a:srcRect/>
          <a:stretch>
            <a:fillRect/>
          </a:stretch>
        </p:blipFill>
        <p:spPr bwMode="auto">
          <a:xfrm>
            <a:off x="457200" y="1676400"/>
            <a:ext cx="4437063" cy="357188"/>
          </a:xfrm>
          <a:prstGeom prst="rect">
            <a:avLst/>
          </a:prstGeom>
          <a:noFill/>
          <a:ln w="9525">
            <a:noFill/>
            <a:miter lim="800000"/>
            <a:headEnd/>
            <a:tailEnd/>
          </a:ln>
        </p:spPr>
      </p:pic>
      <p:pic>
        <p:nvPicPr>
          <p:cNvPr id="12295" name="Picture 8"/>
          <p:cNvPicPr>
            <a:picLocks noChangeAspect="1" noChangeArrowheads="1"/>
          </p:cNvPicPr>
          <p:nvPr/>
        </p:nvPicPr>
        <p:blipFill>
          <a:blip r:embed="rId4"/>
          <a:srcRect/>
          <a:stretch>
            <a:fillRect/>
          </a:stretch>
        </p:blipFill>
        <p:spPr bwMode="auto">
          <a:xfrm>
            <a:off x="457200" y="2133600"/>
            <a:ext cx="5745163" cy="709613"/>
          </a:xfrm>
          <a:prstGeom prst="rect">
            <a:avLst/>
          </a:prstGeom>
          <a:noFill/>
          <a:ln w="9525">
            <a:noFill/>
            <a:miter lim="800000"/>
            <a:headEnd/>
            <a:tailEnd/>
          </a:ln>
        </p:spPr>
      </p:pic>
      <p:sp>
        <p:nvSpPr>
          <p:cNvPr id="12296" name="Text Box 9"/>
          <p:cNvSpPr txBox="1">
            <a:spLocks noChangeArrowheads="1"/>
          </p:cNvSpPr>
          <p:nvPr/>
        </p:nvSpPr>
        <p:spPr bwMode="auto">
          <a:xfrm>
            <a:off x="4953000" y="1676400"/>
            <a:ext cx="1371600" cy="427038"/>
          </a:xfrm>
          <a:prstGeom prst="rect">
            <a:avLst/>
          </a:prstGeom>
          <a:solidFill>
            <a:schemeClr val="bg1"/>
          </a:solidFill>
          <a:ln w="9525">
            <a:noFill/>
            <a:miter lim="800000"/>
            <a:headEnd/>
            <a:tailEnd/>
          </a:ln>
        </p:spPr>
        <p:txBody>
          <a:bodyPr>
            <a:spAutoFit/>
          </a:bodyPr>
          <a:lstStyle/>
          <a:p>
            <a:pPr>
              <a:spcBef>
                <a:spcPct val="50000"/>
              </a:spcBef>
            </a:pPr>
            <a:r>
              <a:rPr lang="en-US" sz="2200" i="1">
                <a:latin typeface="Times New Roman" pitchFamily="18" charset="0"/>
              </a:rPr>
              <a:t>h </a:t>
            </a:r>
            <a:r>
              <a:rPr lang="en-US" sz="2200">
                <a:latin typeface="Times New Roman" pitchFamily="18" charset="0"/>
              </a:rPr>
              <a:t>= </a:t>
            </a:r>
            <a:r>
              <a:rPr lang="en-US" sz="2200" i="1">
                <a:latin typeface="Times New Roman" pitchFamily="18" charset="0"/>
              </a:rPr>
              <a:t>u </a:t>
            </a:r>
            <a:r>
              <a:rPr lang="en-US" sz="2200">
                <a:latin typeface="Times New Roman" pitchFamily="18" charset="0"/>
              </a:rPr>
              <a:t>+ </a:t>
            </a:r>
            <a:r>
              <a:rPr lang="en-US" sz="2200" i="1">
                <a:latin typeface="Times New Roman" pitchFamily="18" charset="0"/>
              </a:rPr>
              <a:t>Pv</a:t>
            </a:r>
          </a:p>
        </p:txBody>
      </p:sp>
      <p:sp>
        <p:nvSpPr>
          <p:cNvPr id="12297" name="Rectangle 10"/>
          <p:cNvSpPr>
            <a:spLocks noChangeArrowheads="1"/>
          </p:cNvSpPr>
          <p:nvPr/>
        </p:nvSpPr>
        <p:spPr bwMode="auto">
          <a:xfrm>
            <a:off x="6553200" y="838200"/>
            <a:ext cx="2286000" cy="2014538"/>
          </a:xfrm>
          <a:prstGeom prst="rect">
            <a:avLst/>
          </a:prstGeom>
          <a:noFill/>
          <a:ln w="9525">
            <a:noFill/>
            <a:miter lim="800000"/>
            <a:headEnd/>
            <a:tailEnd/>
          </a:ln>
        </p:spPr>
        <p:txBody>
          <a:bodyPr>
            <a:spAutoFit/>
          </a:bodyPr>
          <a:lstStyle/>
          <a:p>
            <a:r>
              <a:rPr lang="en-US"/>
              <a:t>The flow energy is automatically taken care of by enthalpy. In fact, this is the main reason for defining the property enthalpy.</a:t>
            </a:r>
          </a:p>
        </p:txBody>
      </p:sp>
      <p:pic>
        <p:nvPicPr>
          <p:cNvPr id="12298" name="Picture 14"/>
          <p:cNvPicPr>
            <a:picLocks noChangeAspect="1" noChangeArrowheads="1"/>
          </p:cNvPicPr>
          <p:nvPr/>
        </p:nvPicPr>
        <p:blipFill>
          <a:blip r:embed="rId5"/>
          <a:srcRect/>
          <a:stretch>
            <a:fillRect/>
          </a:stretch>
        </p:blipFill>
        <p:spPr bwMode="auto">
          <a:xfrm>
            <a:off x="471488" y="2944813"/>
            <a:ext cx="6386512" cy="322738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p:spPr>
        <p:txBody>
          <a:bodyPr/>
          <a:lstStyle/>
          <a:p>
            <a:fld id="{34152328-C63F-4997-9081-20EC7B8F5972}" type="slidenum">
              <a:rPr lang="en-US" smtClean="0"/>
              <a:pPr/>
              <a:t>34</a:t>
            </a:fld>
            <a:endParaRPr lang="en-US"/>
          </a:p>
        </p:txBody>
      </p:sp>
      <p:sp>
        <p:nvSpPr>
          <p:cNvPr id="13315" name="Rectangle 2"/>
          <p:cNvSpPr>
            <a:spLocks noGrp="1" noChangeArrowheads="1"/>
          </p:cNvSpPr>
          <p:nvPr>
            <p:ph type="title"/>
          </p:nvPr>
        </p:nvSpPr>
        <p:spPr>
          <a:xfrm>
            <a:off x="609600" y="274638"/>
            <a:ext cx="7848600" cy="639762"/>
          </a:xfrm>
        </p:spPr>
        <p:txBody>
          <a:bodyPr/>
          <a:lstStyle/>
          <a:p>
            <a:pPr eaLnBrk="1" hangingPunct="1"/>
            <a:r>
              <a:rPr lang="en-US" sz="3200"/>
              <a:t>Energy Transport by Mass</a:t>
            </a:r>
            <a:endParaRPr lang="en-US" sz="3200" b="0"/>
          </a:p>
        </p:txBody>
      </p:sp>
      <p:pic>
        <p:nvPicPr>
          <p:cNvPr id="13316" name="Picture 8"/>
          <p:cNvPicPr>
            <a:picLocks noChangeAspect="1" noChangeArrowheads="1"/>
          </p:cNvPicPr>
          <p:nvPr/>
        </p:nvPicPr>
        <p:blipFill>
          <a:blip r:embed="rId2"/>
          <a:srcRect/>
          <a:stretch>
            <a:fillRect/>
          </a:stretch>
        </p:blipFill>
        <p:spPr bwMode="auto">
          <a:xfrm>
            <a:off x="655638" y="990600"/>
            <a:ext cx="7497762" cy="1624013"/>
          </a:xfrm>
          <a:prstGeom prst="rect">
            <a:avLst/>
          </a:prstGeom>
          <a:noFill/>
          <a:ln w="9525">
            <a:noFill/>
            <a:miter lim="800000"/>
            <a:headEnd/>
            <a:tailEnd/>
          </a:ln>
        </p:spPr>
      </p:pic>
      <p:sp>
        <p:nvSpPr>
          <p:cNvPr id="13317" name="Rectangle 11"/>
          <p:cNvSpPr>
            <a:spLocks noChangeArrowheads="1"/>
          </p:cNvSpPr>
          <p:nvPr/>
        </p:nvSpPr>
        <p:spPr bwMode="auto">
          <a:xfrm>
            <a:off x="4648200" y="2863850"/>
            <a:ext cx="4267200" cy="641350"/>
          </a:xfrm>
          <a:prstGeom prst="rect">
            <a:avLst/>
          </a:prstGeom>
          <a:noFill/>
          <a:ln w="9525">
            <a:noFill/>
            <a:miter lim="800000"/>
            <a:headEnd/>
            <a:tailEnd/>
          </a:ln>
        </p:spPr>
        <p:txBody>
          <a:bodyPr>
            <a:spAutoFit/>
          </a:bodyPr>
          <a:lstStyle/>
          <a:p>
            <a:r>
              <a:rPr lang="en-US"/>
              <a:t>When the kinetic and potential energies of a fluid stream are negligible</a:t>
            </a:r>
          </a:p>
        </p:txBody>
      </p:sp>
      <p:pic>
        <p:nvPicPr>
          <p:cNvPr id="13318" name="Picture 12"/>
          <p:cNvPicPr>
            <a:picLocks noChangeAspect="1" noChangeArrowheads="1"/>
          </p:cNvPicPr>
          <p:nvPr/>
        </p:nvPicPr>
        <p:blipFill>
          <a:blip r:embed="rId3"/>
          <a:srcRect/>
          <a:stretch>
            <a:fillRect/>
          </a:stretch>
        </p:blipFill>
        <p:spPr bwMode="auto">
          <a:xfrm>
            <a:off x="4876800" y="3546475"/>
            <a:ext cx="1549400" cy="339725"/>
          </a:xfrm>
          <a:prstGeom prst="rect">
            <a:avLst/>
          </a:prstGeom>
          <a:noFill/>
          <a:ln w="9525">
            <a:noFill/>
            <a:miter lim="800000"/>
            <a:headEnd/>
            <a:tailEnd/>
          </a:ln>
        </p:spPr>
      </p:pic>
      <p:pic>
        <p:nvPicPr>
          <p:cNvPr id="13319" name="Picture 13"/>
          <p:cNvPicPr>
            <a:picLocks noChangeAspect="1" noChangeArrowheads="1"/>
          </p:cNvPicPr>
          <p:nvPr/>
        </p:nvPicPr>
        <p:blipFill>
          <a:blip r:embed="rId4"/>
          <a:srcRect/>
          <a:stretch>
            <a:fillRect/>
          </a:stretch>
        </p:blipFill>
        <p:spPr bwMode="auto">
          <a:xfrm>
            <a:off x="6705600" y="3505200"/>
            <a:ext cx="1549400" cy="395288"/>
          </a:xfrm>
          <a:prstGeom prst="rect">
            <a:avLst/>
          </a:prstGeom>
          <a:noFill/>
          <a:ln w="9525">
            <a:noFill/>
            <a:miter lim="800000"/>
            <a:headEnd/>
            <a:tailEnd/>
          </a:ln>
        </p:spPr>
      </p:pic>
      <p:pic>
        <p:nvPicPr>
          <p:cNvPr id="13320" name="Picture 15"/>
          <p:cNvPicPr>
            <a:picLocks noChangeAspect="1" noChangeArrowheads="1"/>
          </p:cNvPicPr>
          <p:nvPr/>
        </p:nvPicPr>
        <p:blipFill>
          <a:blip r:embed="rId5"/>
          <a:srcRect/>
          <a:stretch>
            <a:fillRect/>
          </a:stretch>
        </p:blipFill>
        <p:spPr bwMode="auto">
          <a:xfrm>
            <a:off x="4648200" y="5227638"/>
            <a:ext cx="4240213" cy="715962"/>
          </a:xfrm>
          <a:prstGeom prst="rect">
            <a:avLst/>
          </a:prstGeom>
          <a:noFill/>
          <a:ln w="9525">
            <a:noFill/>
            <a:miter lim="800000"/>
            <a:headEnd/>
            <a:tailEnd/>
          </a:ln>
        </p:spPr>
      </p:pic>
      <p:sp>
        <p:nvSpPr>
          <p:cNvPr id="13321" name="Text Box 16"/>
          <p:cNvSpPr txBox="1">
            <a:spLocks noChangeArrowheads="1"/>
          </p:cNvSpPr>
          <p:nvPr/>
        </p:nvSpPr>
        <p:spPr bwMode="auto">
          <a:xfrm>
            <a:off x="4724400" y="4265613"/>
            <a:ext cx="3810000" cy="915987"/>
          </a:xfrm>
          <a:prstGeom prst="rect">
            <a:avLst/>
          </a:prstGeom>
          <a:noFill/>
          <a:ln w="9525">
            <a:noFill/>
            <a:miter lim="800000"/>
            <a:headEnd/>
            <a:tailEnd/>
          </a:ln>
        </p:spPr>
        <p:txBody>
          <a:bodyPr>
            <a:spAutoFit/>
          </a:bodyPr>
          <a:lstStyle/>
          <a:p>
            <a:r>
              <a:rPr lang="en-US"/>
              <a:t>When the properties of the mass at each inlet or exit change with time as well as over the cross section</a:t>
            </a:r>
          </a:p>
        </p:txBody>
      </p:sp>
      <p:pic>
        <p:nvPicPr>
          <p:cNvPr id="13322" name="Picture 19"/>
          <p:cNvPicPr>
            <a:picLocks noChangeAspect="1" noChangeArrowheads="1"/>
          </p:cNvPicPr>
          <p:nvPr/>
        </p:nvPicPr>
        <p:blipFill>
          <a:blip r:embed="rId6"/>
          <a:srcRect/>
          <a:stretch>
            <a:fillRect/>
          </a:stretch>
        </p:blipFill>
        <p:spPr bwMode="auto">
          <a:xfrm>
            <a:off x="666750" y="2886075"/>
            <a:ext cx="3676650" cy="34385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200" dirty="0"/>
              <a:t>Energy Transport in a Pressure Cooker</a:t>
            </a:r>
          </a:p>
        </p:txBody>
      </p:sp>
      <p:sp>
        <p:nvSpPr>
          <p:cNvPr id="3" name="Content Placeholder 2"/>
          <p:cNvSpPr>
            <a:spLocks noGrp="1"/>
          </p:cNvSpPr>
          <p:nvPr>
            <p:ph idx="1"/>
          </p:nvPr>
        </p:nvSpPr>
        <p:spPr>
          <a:xfrm>
            <a:off x="457200" y="990600"/>
            <a:ext cx="8229600" cy="4983163"/>
          </a:xfrm>
        </p:spPr>
        <p:txBody>
          <a:bodyPr/>
          <a:lstStyle/>
          <a:p>
            <a:pPr marL="0" indent="0">
              <a:buNone/>
            </a:pPr>
            <a:r>
              <a:rPr lang="en-US" sz="2000" dirty="0">
                <a:latin typeface="+mj-lt"/>
              </a:rPr>
              <a:t>Steam is leaving a 4 L pressure cooker whose operating pressure is 150 kPa. It is observed that the amount of liquid in the cooker has decreased by 0.6 L in 40 minutes during the steady operating conditions. The cross-sectional area of the exit opening is 8 mm</a:t>
            </a:r>
            <a:r>
              <a:rPr lang="en-US" sz="2000" baseline="30000" dirty="0">
                <a:latin typeface="+mj-lt"/>
              </a:rPr>
              <a:t>2</a:t>
            </a:r>
            <a:r>
              <a:rPr lang="en-US" sz="2000" dirty="0">
                <a:latin typeface="+mj-lt"/>
              </a:rPr>
              <a:t>. Determine (a) the mass flow rate of the steam and the exit velocity, (b) the flow and total energies of the steam (per unit mass), and (c) the rate at which energy leaves the cooker by steam.</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35</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8829"/>
          <a:stretch/>
        </p:blipFill>
        <p:spPr>
          <a:xfrm>
            <a:off x="228600" y="3285082"/>
            <a:ext cx="3581400" cy="3549105"/>
          </a:xfrm>
          <a:prstGeom prst="rect">
            <a:avLst/>
          </a:prstGeom>
        </p:spPr>
      </p:pic>
      <p:sp>
        <p:nvSpPr>
          <p:cNvPr id="7" name="TextBox 6">
            <a:extLst>
              <a:ext uri="{FF2B5EF4-FFF2-40B4-BE49-F238E27FC236}">
                <a16:creationId xmlns:a16="http://schemas.microsoft.com/office/drawing/2014/main" id="{EA6C4994-19C1-44CA-8CEE-A931E6DD53A0}"/>
              </a:ext>
            </a:extLst>
          </p:cNvPr>
          <p:cNvSpPr txBox="1"/>
          <p:nvPr/>
        </p:nvSpPr>
        <p:spPr>
          <a:xfrm>
            <a:off x="5999203" y="43434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218423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p:spPr>
        <p:txBody>
          <a:bodyPr/>
          <a:lstStyle/>
          <a:p>
            <a:fld id="{3268942F-9D28-4E6A-99C4-B4C744990E57}" type="slidenum">
              <a:rPr lang="en-US" smtClean="0"/>
              <a:pPr/>
              <a:t>36</a:t>
            </a:fld>
            <a:endParaRPr lang="en-US"/>
          </a:p>
        </p:txBody>
      </p:sp>
      <p:sp>
        <p:nvSpPr>
          <p:cNvPr id="14339" name="Rectangle 2"/>
          <p:cNvSpPr>
            <a:spLocks noGrp="1" noChangeArrowheads="1"/>
          </p:cNvSpPr>
          <p:nvPr>
            <p:ph type="title"/>
          </p:nvPr>
        </p:nvSpPr>
        <p:spPr>
          <a:xfrm>
            <a:off x="228600" y="228600"/>
            <a:ext cx="5029200" cy="990600"/>
          </a:xfrm>
          <a:solidFill>
            <a:srgbClr val="92D050"/>
          </a:solidFill>
        </p:spPr>
        <p:txBody>
          <a:bodyPr/>
          <a:lstStyle/>
          <a:p>
            <a:pPr eaLnBrk="1" hangingPunct="1"/>
            <a:r>
              <a:rPr lang="en-US" sz="3000" dirty="0">
                <a:solidFill>
                  <a:srgbClr val="C00000"/>
                </a:solidFill>
              </a:rPr>
              <a:t>ENERGY ANALYSIS OF STEADY-FLOW SYSTEMS</a:t>
            </a:r>
            <a:endParaRPr lang="en-US" sz="3000" b="0" dirty="0">
              <a:solidFill>
                <a:srgbClr val="C00000"/>
              </a:solidFill>
            </a:endParaRPr>
          </a:p>
        </p:txBody>
      </p:sp>
      <p:sp>
        <p:nvSpPr>
          <p:cNvPr id="14340" name="Rectangle 21"/>
          <p:cNvSpPr>
            <a:spLocks noChangeArrowheads="1"/>
          </p:cNvSpPr>
          <p:nvPr/>
        </p:nvSpPr>
        <p:spPr bwMode="auto">
          <a:xfrm>
            <a:off x="228600" y="1447800"/>
            <a:ext cx="3581400" cy="915988"/>
          </a:xfrm>
          <a:prstGeom prst="rect">
            <a:avLst/>
          </a:prstGeom>
          <a:noFill/>
          <a:ln w="9525">
            <a:noFill/>
            <a:miter lim="800000"/>
            <a:headEnd/>
            <a:tailEnd/>
          </a:ln>
        </p:spPr>
        <p:txBody>
          <a:bodyPr>
            <a:spAutoFit/>
          </a:bodyPr>
          <a:lstStyle/>
          <a:p>
            <a:r>
              <a:rPr lang="tr-TR" b="1" u="sng" dirty="0">
                <a:solidFill>
                  <a:srgbClr val="3333FF"/>
                </a:solidFill>
              </a:rPr>
              <a:t>S</a:t>
            </a:r>
            <a:r>
              <a:rPr lang="en-US" b="1" u="sng" dirty="0" err="1">
                <a:solidFill>
                  <a:srgbClr val="3333FF"/>
                </a:solidFill>
              </a:rPr>
              <a:t>teady</a:t>
            </a:r>
            <a:r>
              <a:rPr lang="en-US" b="1" u="sng" dirty="0">
                <a:solidFill>
                  <a:srgbClr val="3333FF"/>
                </a:solidFill>
              </a:rPr>
              <a:t>-flow process</a:t>
            </a:r>
            <a:r>
              <a:rPr lang="tr-TR" b="1" dirty="0">
                <a:solidFill>
                  <a:srgbClr val="3333FF"/>
                </a:solidFill>
              </a:rPr>
              <a:t>:</a:t>
            </a:r>
            <a:r>
              <a:rPr lang="tr-TR" b="1" dirty="0"/>
              <a:t> </a:t>
            </a:r>
            <a:r>
              <a:rPr lang="tr-TR" i="1" dirty="0"/>
              <a:t>A p</a:t>
            </a:r>
            <a:r>
              <a:rPr lang="en-US" i="1" dirty="0" err="1"/>
              <a:t>rocess</a:t>
            </a:r>
            <a:r>
              <a:rPr lang="en-US" i="1" dirty="0"/>
              <a:t> during which a fluid flows through a control volume steadily</a:t>
            </a:r>
            <a:r>
              <a:rPr lang="en-US" dirty="0"/>
              <a:t>.</a:t>
            </a:r>
          </a:p>
        </p:txBody>
      </p:sp>
      <p:pic>
        <p:nvPicPr>
          <p:cNvPr id="14341" name="Picture 23"/>
          <p:cNvPicPr>
            <a:picLocks noChangeAspect="1" noChangeArrowheads="1"/>
          </p:cNvPicPr>
          <p:nvPr/>
        </p:nvPicPr>
        <p:blipFill>
          <a:blip r:embed="rId2"/>
          <a:srcRect/>
          <a:stretch>
            <a:fillRect/>
          </a:stretch>
        </p:blipFill>
        <p:spPr bwMode="auto">
          <a:xfrm>
            <a:off x="304800" y="2590800"/>
            <a:ext cx="3543300" cy="3990975"/>
          </a:xfrm>
          <a:prstGeom prst="rect">
            <a:avLst/>
          </a:prstGeom>
          <a:noFill/>
          <a:ln w="9525">
            <a:noFill/>
            <a:miter lim="800000"/>
            <a:headEnd/>
            <a:tailEnd/>
          </a:ln>
        </p:spPr>
      </p:pic>
      <p:pic>
        <p:nvPicPr>
          <p:cNvPr id="14342" name="Picture 24"/>
          <p:cNvPicPr>
            <a:picLocks noChangeAspect="1" noChangeArrowheads="1"/>
          </p:cNvPicPr>
          <p:nvPr/>
        </p:nvPicPr>
        <p:blipFill>
          <a:blip r:embed="rId3"/>
          <a:srcRect/>
          <a:stretch>
            <a:fillRect/>
          </a:stretch>
        </p:blipFill>
        <p:spPr bwMode="auto">
          <a:xfrm>
            <a:off x="5410200" y="228600"/>
            <a:ext cx="3543300" cy="3105150"/>
          </a:xfrm>
          <a:prstGeom prst="rect">
            <a:avLst/>
          </a:prstGeom>
          <a:noFill/>
          <a:ln w="9525">
            <a:noFill/>
            <a:miter lim="800000"/>
            <a:headEnd/>
            <a:tailEnd/>
          </a:ln>
        </p:spPr>
      </p:pic>
      <p:pic>
        <p:nvPicPr>
          <p:cNvPr id="14343" name="Picture 25"/>
          <p:cNvPicPr>
            <a:picLocks noChangeAspect="1" noChangeArrowheads="1"/>
          </p:cNvPicPr>
          <p:nvPr/>
        </p:nvPicPr>
        <p:blipFill>
          <a:blip r:embed="rId4"/>
          <a:srcRect/>
          <a:stretch>
            <a:fillRect/>
          </a:stretch>
        </p:blipFill>
        <p:spPr bwMode="auto">
          <a:xfrm>
            <a:off x="5715000" y="3371850"/>
            <a:ext cx="3219450" cy="34099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Slayt Numarası Yer Tutucusu"/>
          <p:cNvSpPr>
            <a:spLocks noGrp="1"/>
          </p:cNvSpPr>
          <p:nvPr>
            <p:ph type="sldNum" sz="quarter" idx="12"/>
          </p:nvPr>
        </p:nvSpPr>
        <p:spPr>
          <a:noFill/>
        </p:spPr>
        <p:txBody>
          <a:bodyPr/>
          <a:lstStyle/>
          <a:p>
            <a:fld id="{87CA1E6B-4076-4485-902A-48DB481174FF}" type="slidenum">
              <a:rPr lang="en-US" smtClean="0"/>
              <a:pPr/>
              <a:t>37</a:t>
            </a:fld>
            <a:endParaRPr lang="en-US"/>
          </a:p>
        </p:txBody>
      </p:sp>
      <p:sp>
        <p:nvSpPr>
          <p:cNvPr id="15363" name="Rectangle 2"/>
          <p:cNvSpPr>
            <a:spLocks noGrp="1" noChangeArrowheads="1"/>
          </p:cNvSpPr>
          <p:nvPr>
            <p:ph type="title"/>
          </p:nvPr>
        </p:nvSpPr>
        <p:spPr>
          <a:xfrm>
            <a:off x="457200" y="274638"/>
            <a:ext cx="4800600" cy="792162"/>
          </a:xfrm>
        </p:spPr>
        <p:txBody>
          <a:bodyPr/>
          <a:lstStyle/>
          <a:p>
            <a:pPr eaLnBrk="1" hangingPunct="1"/>
            <a:r>
              <a:rPr lang="en-US" sz="2600">
                <a:solidFill>
                  <a:srgbClr val="A50021"/>
                </a:solidFill>
              </a:rPr>
              <a:t>Mass and Energy balances for a steady-flow process</a:t>
            </a:r>
          </a:p>
        </p:txBody>
      </p:sp>
      <p:sp>
        <p:nvSpPr>
          <p:cNvPr id="15364" name="Text Box 12"/>
          <p:cNvSpPr txBox="1">
            <a:spLocks noChangeArrowheads="1"/>
          </p:cNvSpPr>
          <p:nvPr/>
        </p:nvSpPr>
        <p:spPr bwMode="auto">
          <a:xfrm>
            <a:off x="2667000" y="1905000"/>
            <a:ext cx="12954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Mass balance</a:t>
            </a:r>
          </a:p>
        </p:txBody>
      </p:sp>
      <p:sp>
        <p:nvSpPr>
          <p:cNvPr id="15365" name="Text Box 14"/>
          <p:cNvSpPr txBox="1">
            <a:spLocks noChangeArrowheads="1"/>
          </p:cNvSpPr>
          <p:nvPr/>
        </p:nvSpPr>
        <p:spPr bwMode="auto">
          <a:xfrm>
            <a:off x="5638800" y="4267200"/>
            <a:ext cx="13716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Energy balance</a:t>
            </a:r>
          </a:p>
        </p:txBody>
      </p:sp>
      <p:pic>
        <p:nvPicPr>
          <p:cNvPr id="15366" name="Picture 16"/>
          <p:cNvPicPr>
            <a:picLocks noChangeAspect="1" noChangeArrowheads="1"/>
          </p:cNvPicPr>
          <p:nvPr/>
        </p:nvPicPr>
        <p:blipFill>
          <a:blip r:embed="rId2"/>
          <a:srcRect/>
          <a:stretch>
            <a:fillRect/>
          </a:stretch>
        </p:blipFill>
        <p:spPr bwMode="auto">
          <a:xfrm>
            <a:off x="228600" y="4206875"/>
            <a:ext cx="5172075" cy="898525"/>
          </a:xfrm>
          <a:prstGeom prst="rect">
            <a:avLst/>
          </a:prstGeom>
          <a:noFill/>
          <a:ln w="9525">
            <a:noFill/>
            <a:miter lim="800000"/>
            <a:headEnd/>
            <a:tailEnd/>
          </a:ln>
        </p:spPr>
      </p:pic>
      <p:pic>
        <p:nvPicPr>
          <p:cNvPr id="15367" name="Picture 17"/>
          <p:cNvPicPr>
            <a:picLocks noChangeAspect="1" noChangeArrowheads="1"/>
          </p:cNvPicPr>
          <p:nvPr/>
        </p:nvPicPr>
        <p:blipFill>
          <a:blip r:embed="rId3"/>
          <a:srcRect/>
          <a:stretch>
            <a:fillRect/>
          </a:stretch>
        </p:blipFill>
        <p:spPr bwMode="auto">
          <a:xfrm>
            <a:off x="457200" y="5767388"/>
            <a:ext cx="7239000" cy="1014412"/>
          </a:xfrm>
          <a:prstGeom prst="rect">
            <a:avLst/>
          </a:prstGeom>
          <a:noFill/>
          <a:ln w="9525">
            <a:noFill/>
            <a:miter lim="800000"/>
            <a:headEnd/>
            <a:tailEnd/>
          </a:ln>
        </p:spPr>
      </p:pic>
      <p:pic>
        <p:nvPicPr>
          <p:cNvPr id="15368" name="Picture 18"/>
          <p:cNvPicPr>
            <a:picLocks noChangeAspect="1" noChangeArrowheads="1"/>
          </p:cNvPicPr>
          <p:nvPr/>
        </p:nvPicPr>
        <p:blipFill>
          <a:blip r:embed="rId4"/>
          <a:srcRect/>
          <a:stretch>
            <a:fillRect/>
          </a:stretch>
        </p:blipFill>
        <p:spPr bwMode="auto">
          <a:xfrm>
            <a:off x="533400" y="1217613"/>
            <a:ext cx="2955925" cy="611187"/>
          </a:xfrm>
          <a:prstGeom prst="rect">
            <a:avLst/>
          </a:prstGeom>
          <a:noFill/>
          <a:ln w="9525">
            <a:noFill/>
            <a:miter lim="800000"/>
            <a:headEnd/>
            <a:tailEnd/>
          </a:ln>
        </p:spPr>
      </p:pic>
      <p:pic>
        <p:nvPicPr>
          <p:cNvPr id="15369" name="Picture 19"/>
          <p:cNvPicPr>
            <a:picLocks noChangeAspect="1" noChangeArrowheads="1"/>
          </p:cNvPicPr>
          <p:nvPr/>
        </p:nvPicPr>
        <p:blipFill>
          <a:blip r:embed="rId5"/>
          <a:srcRect/>
          <a:stretch>
            <a:fillRect/>
          </a:stretch>
        </p:blipFill>
        <p:spPr bwMode="auto">
          <a:xfrm>
            <a:off x="914400" y="1933575"/>
            <a:ext cx="1055688" cy="352425"/>
          </a:xfrm>
          <a:prstGeom prst="rect">
            <a:avLst/>
          </a:prstGeom>
          <a:noFill/>
          <a:ln w="9525">
            <a:noFill/>
            <a:miter lim="800000"/>
            <a:headEnd/>
            <a:tailEnd/>
          </a:ln>
        </p:spPr>
      </p:pic>
      <p:pic>
        <p:nvPicPr>
          <p:cNvPr id="15370" name="Picture 20"/>
          <p:cNvPicPr>
            <a:picLocks noChangeAspect="1" noChangeArrowheads="1"/>
          </p:cNvPicPr>
          <p:nvPr/>
        </p:nvPicPr>
        <p:blipFill>
          <a:blip r:embed="rId6"/>
          <a:srcRect/>
          <a:stretch>
            <a:fillRect/>
          </a:stretch>
        </p:blipFill>
        <p:spPr bwMode="auto">
          <a:xfrm>
            <a:off x="573088" y="2405063"/>
            <a:ext cx="2017712" cy="414337"/>
          </a:xfrm>
          <a:prstGeom prst="rect">
            <a:avLst/>
          </a:prstGeom>
          <a:noFill/>
          <a:ln w="9525">
            <a:noFill/>
            <a:miter lim="800000"/>
            <a:headEnd/>
            <a:tailEnd/>
          </a:ln>
        </p:spPr>
      </p:pic>
      <p:pic>
        <p:nvPicPr>
          <p:cNvPr id="15371" name="Picture 22"/>
          <p:cNvPicPr>
            <a:picLocks noChangeAspect="1" noChangeArrowheads="1"/>
          </p:cNvPicPr>
          <p:nvPr/>
        </p:nvPicPr>
        <p:blipFill>
          <a:blip r:embed="rId7"/>
          <a:srcRect/>
          <a:stretch>
            <a:fillRect/>
          </a:stretch>
        </p:blipFill>
        <p:spPr bwMode="auto">
          <a:xfrm>
            <a:off x="1828800" y="5153025"/>
            <a:ext cx="4419600" cy="561975"/>
          </a:xfrm>
          <a:prstGeom prst="rect">
            <a:avLst/>
          </a:prstGeom>
          <a:noFill/>
          <a:ln w="9525">
            <a:noFill/>
            <a:miter lim="800000"/>
            <a:headEnd/>
            <a:tailEnd/>
          </a:ln>
        </p:spPr>
      </p:pic>
      <p:pic>
        <p:nvPicPr>
          <p:cNvPr id="15372" name="Picture 15"/>
          <p:cNvPicPr>
            <a:picLocks noChangeAspect="1" noChangeArrowheads="1"/>
          </p:cNvPicPr>
          <p:nvPr/>
        </p:nvPicPr>
        <p:blipFill>
          <a:blip r:embed="rId8"/>
          <a:srcRect/>
          <a:stretch>
            <a:fillRect/>
          </a:stretch>
        </p:blipFill>
        <p:spPr bwMode="auto">
          <a:xfrm>
            <a:off x="457200" y="3048000"/>
            <a:ext cx="5257800" cy="1122363"/>
          </a:xfrm>
          <a:prstGeom prst="rect">
            <a:avLst/>
          </a:prstGeom>
          <a:noFill/>
          <a:ln w="9525">
            <a:noFill/>
            <a:miter lim="800000"/>
            <a:headEnd/>
            <a:tailEnd/>
          </a:ln>
        </p:spPr>
      </p:pic>
      <p:pic>
        <p:nvPicPr>
          <p:cNvPr id="15373" name="Picture 23"/>
          <p:cNvPicPr>
            <a:picLocks noChangeAspect="1" noChangeArrowheads="1"/>
          </p:cNvPicPr>
          <p:nvPr/>
        </p:nvPicPr>
        <p:blipFill>
          <a:blip r:embed="rId9"/>
          <a:srcRect/>
          <a:stretch>
            <a:fillRect/>
          </a:stretch>
        </p:blipFill>
        <p:spPr bwMode="auto">
          <a:xfrm>
            <a:off x="5838825" y="76200"/>
            <a:ext cx="3228975" cy="3733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82C3F1EC-4B25-48F6-8BC6-480A50FE4CAE}" type="slidenum">
              <a:rPr lang="en-US" smtClean="0"/>
              <a:pPr/>
              <a:t>38</a:t>
            </a:fld>
            <a:endParaRPr lang="en-US"/>
          </a:p>
        </p:txBody>
      </p:sp>
      <p:sp>
        <p:nvSpPr>
          <p:cNvPr id="16387" name="Rectangle 12"/>
          <p:cNvSpPr>
            <a:spLocks noChangeArrowheads="1"/>
          </p:cNvSpPr>
          <p:nvPr/>
        </p:nvSpPr>
        <p:spPr bwMode="auto">
          <a:xfrm>
            <a:off x="3810000" y="4691063"/>
            <a:ext cx="2362200" cy="2014537"/>
          </a:xfrm>
          <a:prstGeom prst="rect">
            <a:avLst/>
          </a:prstGeom>
          <a:noFill/>
          <a:ln w="9525">
            <a:noFill/>
            <a:miter lim="800000"/>
            <a:headEnd/>
            <a:tailEnd/>
          </a:ln>
        </p:spPr>
        <p:txBody>
          <a:bodyPr>
            <a:spAutoFit/>
          </a:bodyPr>
          <a:lstStyle/>
          <a:p>
            <a:r>
              <a:rPr lang="en-US">
                <a:solidFill>
                  <a:srgbClr val="3333FF"/>
                </a:solidFill>
              </a:rPr>
              <a:t>Under steady operation, shaft work and electrical work are the only forms of work a simple compressible system may involve.</a:t>
            </a:r>
          </a:p>
        </p:txBody>
      </p:sp>
      <p:sp>
        <p:nvSpPr>
          <p:cNvPr id="16388" name="Text Box 13"/>
          <p:cNvSpPr txBox="1">
            <a:spLocks noChangeArrowheads="1"/>
          </p:cNvSpPr>
          <p:nvPr/>
        </p:nvSpPr>
        <p:spPr bwMode="auto">
          <a:xfrm>
            <a:off x="228600" y="152400"/>
            <a:ext cx="5105400" cy="1054100"/>
          </a:xfrm>
          <a:prstGeom prst="rect">
            <a:avLst/>
          </a:prstGeom>
          <a:noFill/>
          <a:ln w="9525">
            <a:noFill/>
            <a:miter lim="800000"/>
            <a:headEnd/>
            <a:tailEnd/>
          </a:ln>
        </p:spPr>
        <p:txBody>
          <a:bodyPr>
            <a:spAutoFit/>
          </a:bodyPr>
          <a:lstStyle/>
          <a:p>
            <a:pPr>
              <a:spcBef>
                <a:spcPct val="50000"/>
              </a:spcBef>
            </a:pPr>
            <a:r>
              <a:rPr lang="en-US" sz="2100" b="1">
                <a:solidFill>
                  <a:srgbClr val="A50021"/>
                </a:solidFill>
              </a:rPr>
              <a:t>Energy balance relations with sign conventions </a:t>
            </a:r>
            <a:r>
              <a:rPr lang="en-US" sz="2100">
                <a:solidFill>
                  <a:srgbClr val="CC00CC"/>
                </a:solidFill>
              </a:rPr>
              <a:t>(i.e., heat input and work output are positive)</a:t>
            </a:r>
          </a:p>
        </p:txBody>
      </p:sp>
      <p:grpSp>
        <p:nvGrpSpPr>
          <p:cNvPr id="16389" name="Group 19"/>
          <p:cNvGrpSpPr>
            <a:grpSpLocks/>
          </p:cNvGrpSpPr>
          <p:nvPr/>
        </p:nvGrpSpPr>
        <p:grpSpPr bwMode="auto">
          <a:xfrm>
            <a:off x="228600" y="1219200"/>
            <a:ext cx="5276850" cy="3308350"/>
            <a:chOff x="372" y="624"/>
            <a:chExt cx="3324" cy="2084"/>
          </a:xfrm>
        </p:grpSpPr>
        <p:pic>
          <p:nvPicPr>
            <p:cNvPr id="16397" name="Picture 4"/>
            <p:cNvPicPr>
              <a:picLocks noChangeAspect="1" noChangeArrowheads="1"/>
            </p:cNvPicPr>
            <p:nvPr/>
          </p:nvPicPr>
          <p:blipFill>
            <a:blip r:embed="rId2"/>
            <a:srcRect/>
            <a:stretch>
              <a:fillRect/>
            </a:stretch>
          </p:blipFill>
          <p:spPr bwMode="auto">
            <a:xfrm>
              <a:off x="372" y="624"/>
              <a:ext cx="3324" cy="579"/>
            </a:xfrm>
            <a:prstGeom prst="rect">
              <a:avLst/>
            </a:prstGeom>
            <a:noFill/>
            <a:ln w="9525">
              <a:noFill/>
              <a:miter lim="800000"/>
              <a:headEnd/>
              <a:tailEnd/>
            </a:ln>
          </p:spPr>
        </p:pic>
        <p:pic>
          <p:nvPicPr>
            <p:cNvPr id="16398" name="Picture 5"/>
            <p:cNvPicPr>
              <a:picLocks noChangeAspect="1" noChangeArrowheads="1"/>
            </p:cNvPicPr>
            <p:nvPr/>
          </p:nvPicPr>
          <p:blipFill>
            <a:blip r:embed="rId3"/>
            <a:srcRect/>
            <a:stretch>
              <a:fillRect/>
            </a:stretch>
          </p:blipFill>
          <p:spPr bwMode="auto">
            <a:xfrm>
              <a:off x="384" y="1248"/>
              <a:ext cx="2780" cy="381"/>
            </a:xfrm>
            <a:prstGeom prst="rect">
              <a:avLst/>
            </a:prstGeom>
            <a:noFill/>
            <a:ln w="9525">
              <a:noFill/>
              <a:miter lim="800000"/>
              <a:headEnd/>
              <a:tailEnd/>
            </a:ln>
          </p:spPr>
        </p:pic>
        <p:pic>
          <p:nvPicPr>
            <p:cNvPr id="16399" name="Picture 6"/>
            <p:cNvPicPr>
              <a:picLocks noChangeAspect="1" noChangeArrowheads="1"/>
            </p:cNvPicPr>
            <p:nvPr/>
          </p:nvPicPr>
          <p:blipFill>
            <a:blip r:embed="rId4"/>
            <a:srcRect/>
            <a:stretch>
              <a:fillRect/>
            </a:stretch>
          </p:blipFill>
          <p:spPr bwMode="auto">
            <a:xfrm>
              <a:off x="432" y="1695"/>
              <a:ext cx="2469" cy="369"/>
            </a:xfrm>
            <a:prstGeom prst="rect">
              <a:avLst/>
            </a:prstGeom>
            <a:noFill/>
            <a:ln w="9525">
              <a:noFill/>
              <a:miter lim="800000"/>
              <a:headEnd/>
              <a:tailEnd/>
            </a:ln>
          </p:spPr>
        </p:pic>
        <p:pic>
          <p:nvPicPr>
            <p:cNvPr id="16400" name="Picture 7"/>
            <p:cNvPicPr>
              <a:picLocks noChangeAspect="1" noChangeArrowheads="1"/>
            </p:cNvPicPr>
            <p:nvPr/>
          </p:nvPicPr>
          <p:blipFill>
            <a:blip r:embed="rId5"/>
            <a:srcRect/>
            <a:stretch>
              <a:fillRect/>
            </a:stretch>
          </p:blipFill>
          <p:spPr bwMode="auto">
            <a:xfrm>
              <a:off x="1536" y="2112"/>
              <a:ext cx="603" cy="198"/>
            </a:xfrm>
            <a:prstGeom prst="rect">
              <a:avLst/>
            </a:prstGeom>
            <a:noFill/>
            <a:ln w="9525">
              <a:noFill/>
              <a:miter lim="800000"/>
              <a:headEnd/>
              <a:tailEnd/>
            </a:ln>
          </p:spPr>
        </p:pic>
        <p:pic>
          <p:nvPicPr>
            <p:cNvPr id="16401" name="Picture 8"/>
            <p:cNvPicPr>
              <a:picLocks noChangeAspect="1" noChangeArrowheads="1"/>
            </p:cNvPicPr>
            <p:nvPr/>
          </p:nvPicPr>
          <p:blipFill>
            <a:blip r:embed="rId6"/>
            <a:srcRect/>
            <a:stretch>
              <a:fillRect/>
            </a:stretch>
          </p:blipFill>
          <p:spPr bwMode="auto">
            <a:xfrm>
              <a:off x="2208" y="2112"/>
              <a:ext cx="618" cy="187"/>
            </a:xfrm>
            <a:prstGeom prst="rect">
              <a:avLst/>
            </a:prstGeom>
            <a:noFill/>
            <a:ln w="9525">
              <a:noFill/>
              <a:miter lim="800000"/>
              <a:headEnd/>
              <a:tailEnd/>
            </a:ln>
          </p:spPr>
        </p:pic>
        <p:pic>
          <p:nvPicPr>
            <p:cNvPr id="16402" name="Picture 9"/>
            <p:cNvPicPr>
              <a:picLocks noChangeAspect="1" noChangeArrowheads="1"/>
            </p:cNvPicPr>
            <p:nvPr/>
          </p:nvPicPr>
          <p:blipFill>
            <a:blip r:embed="rId7"/>
            <a:srcRect/>
            <a:stretch>
              <a:fillRect/>
            </a:stretch>
          </p:blipFill>
          <p:spPr bwMode="auto">
            <a:xfrm>
              <a:off x="432" y="2112"/>
              <a:ext cx="1023" cy="179"/>
            </a:xfrm>
            <a:prstGeom prst="rect">
              <a:avLst/>
            </a:prstGeom>
            <a:noFill/>
            <a:ln w="9525">
              <a:noFill/>
              <a:miter lim="800000"/>
              <a:headEnd/>
              <a:tailEnd/>
            </a:ln>
          </p:spPr>
        </p:pic>
        <p:sp>
          <p:nvSpPr>
            <p:cNvPr id="16403" name="Text Box 14"/>
            <p:cNvSpPr txBox="1">
              <a:spLocks noChangeArrowheads="1"/>
            </p:cNvSpPr>
            <p:nvPr/>
          </p:nvSpPr>
          <p:spPr bwMode="auto">
            <a:xfrm>
              <a:off x="384" y="2304"/>
              <a:ext cx="2400" cy="404"/>
            </a:xfrm>
            <a:prstGeom prst="rect">
              <a:avLst/>
            </a:prstGeom>
            <a:noFill/>
            <a:ln w="9525">
              <a:noFill/>
              <a:miter lim="800000"/>
              <a:headEnd/>
              <a:tailEnd/>
            </a:ln>
          </p:spPr>
          <p:txBody>
            <a:bodyPr>
              <a:spAutoFit/>
            </a:bodyPr>
            <a:lstStyle/>
            <a:p>
              <a:pPr>
                <a:spcBef>
                  <a:spcPct val="50000"/>
                </a:spcBef>
              </a:pPr>
              <a:r>
                <a:rPr lang="en-US"/>
                <a:t>when kinetic and potential energy changes are negligible</a:t>
              </a:r>
            </a:p>
          </p:txBody>
        </p:sp>
      </p:grpSp>
      <p:sp>
        <p:nvSpPr>
          <p:cNvPr id="16390" name="Text Box 15"/>
          <p:cNvSpPr txBox="1">
            <a:spLocks noChangeArrowheads="1"/>
          </p:cNvSpPr>
          <p:nvPr/>
        </p:nvSpPr>
        <p:spPr bwMode="auto">
          <a:xfrm>
            <a:off x="6096000" y="1797050"/>
            <a:ext cx="2743200" cy="641350"/>
          </a:xfrm>
          <a:prstGeom prst="rect">
            <a:avLst/>
          </a:prstGeom>
          <a:noFill/>
          <a:ln w="9525">
            <a:noFill/>
            <a:miter lim="800000"/>
            <a:headEnd/>
            <a:tailEnd/>
          </a:ln>
        </p:spPr>
        <p:txBody>
          <a:bodyPr>
            <a:spAutoFit/>
          </a:bodyPr>
          <a:lstStyle/>
          <a:p>
            <a:r>
              <a:rPr lang="en-US">
                <a:solidFill>
                  <a:srgbClr val="3333FF"/>
                </a:solidFill>
              </a:rPr>
              <a:t>The units m</a:t>
            </a:r>
            <a:r>
              <a:rPr lang="en-US" baseline="30000">
                <a:solidFill>
                  <a:srgbClr val="3333FF"/>
                </a:solidFill>
              </a:rPr>
              <a:t>2</a:t>
            </a:r>
            <a:r>
              <a:rPr lang="en-US">
                <a:solidFill>
                  <a:srgbClr val="3333FF"/>
                </a:solidFill>
              </a:rPr>
              <a:t>/s</a:t>
            </a:r>
            <a:r>
              <a:rPr lang="en-US" baseline="30000">
                <a:solidFill>
                  <a:srgbClr val="3333FF"/>
                </a:solidFill>
              </a:rPr>
              <a:t>2</a:t>
            </a:r>
            <a:r>
              <a:rPr lang="en-US">
                <a:solidFill>
                  <a:srgbClr val="3333FF"/>
                </a:solidFill>
              </a:rPr>
              <a:t> and J/kg</a:t>
            </a:r>
          </a:p>
          <a:p>
            <a:r>
              <a:rPr lang="en-US">
                <a:solidFill>
                  <a:srgbClr val="3333FF"/>
                </a:solidFill>
              </a:rPr>
              <a:t>are equivalent.</a:t>
            </a:r>
          </a:p>
        </p:txBody>
      </p:sp>
      <p:grpSp>
        <p:nvGrpSpPr>
          <p:cNvPr id="16391" name="Group 26"/>
          <p:cNvGrpSpPr>
            <a:grpSpLocks/>
          </p:cNvGrpSpPr>
          <p:nvPr/>
        </p:nvGrpSpPr>
        <p:grpSpPr bwMode="auto">
          <a:xfrm>
            <a:off x="6324600" y="2667000"/>
            <a:ext cx="2667000" cy="3962400"/>
            <a:chOff x="3936" y="1536"/>
            <a:chExt cx="1680" cy="2496"/>
          </a:xfrm>
        </p:grpSpPr>
        <p:sp>
          <p:nvSpPr>
            <p:cNvPr id="16394" name="Rectangle 22"/>
            <p:cNvSpPr>
              <a:spLocks noChangeArrowheads="1"/>
            </p:cNvSpPr>
            <p:nvPr/>
          </p:nvSpPr>
          <p:spPr bwMode="auto">
            <a:xfrm>
              <a:off x="3936" y="1536"/>
              <a:ext cx="1632" cy="2496"/>
            </a:xfrm>
            <a:prstGeom prst="rect">
              <a:avLst/>
            </a:prstGeom>
            <a:solidFill>
              <a:srgbClr val="FFCC99"/>
            </a:solidFill>
            <a:ln w="9525">
              <a:solidFill>
                <a:schemeClr val="tx1"/>
              </a:solidFill>
              <a:miter lim="800000"/>
              <a:headEnd/>
              <a:tailEnd/>
            </a:ln>
          </p:spPr>
          <p:txBody>
            <a:bodyPr wrap="none" anchor="ctr"/>
            <a:lstStyle/>
            <a:p>
              <a:endParaRPr lang="tr-TR"/>
            </a:p>
          </p:txBody>
        </p:sp>
        <p:pic>
          <p:nvPicPr>
            <p:cNvPr id="16395" name="Picture 23"/>
            <p:cNvPicPr>
              <a:picLocks noChangeAspect="1" noChangeArrowheads="1"/>
            </p:cNvPicPr>
            <p:nvPr/>
          </p:nvPicPr>
          <p:blipFill>
            <a:blip r:embed="rId8"/>
            <a:srcRect/>
            <a:stretch>
              <a:fillRect/>
            </a:stretch>
          </p:blipFill>
          <p:spPr bwMode="auto">
            <a:xfrm>
              <a:off x="4130" y="1632"/>
              <a:ext cx="1150" cy="1296"/>
            </a:xfrm>
            <a:prstGeom prst="rect">
              <a:avLst/>
            </a:prstGeom>
            <a:noFill/>
            <a:ln w="9525">
              <a:noFill/>
              <a:miter lim="800000"/>
              <a:headEnd/>
              <a:tailEnd/>
            </a:ln>
          </p:spPr>
        </p:pic>
        <p:sp>
          <p:nvSpPr>
            <p:cNvPr id="16396" name="Rectangle 24"/>
            <p:cNvSpPr>
              <a:spLocks noChangeArrowheads="1"/>
            </p:cNvSpPr>
            <p:nvPr/>
          </p:nvSpPr>
          <p:spPr bwMode="auto">
            <a:xfrm>
              <a:off x="3936" y="2928"/>
              <a:ext cx="1680" cy="1096"/>
            </a:xfrm>
            <a:prstGeom prst="rect">
              <a:avLst/>
            </a:prstGeom>
            <a:noFill/>
            <a:ln w="9525">
              <a:noFill/>
              <a:miter lim="800000"/>
              <a:headEnd/>
              <a:tailEnd/>
            </a:ln>
          </p:spPr>
          <p:txBody>
            <a:bodyPr>
              <a:spAutoFit/>
            </a:bodyPr>
            <a:lstStyle/>
            <a:p>
              <a:r>
                <a:rPr lang="en-US">
                  <a:solidFill>
                    <a:srgbClr val="3333FF"/>
                  </a:solidFill>
                </a:rPr>
                <a:t>At very high velocities, even small changes in velocities can cause significant changes in the kinetic energy of the fluid.</a:t>
              </a:r>
            </a:p>
          </p:txBody>
        </p:sp>
      </p:grpSp>
      <p:pic>
        <p:nvPicPr>
          <p:cNvPr id="16392" name="Picture 25"/>
          <p:cNvPicPr>
            <a:picLocks noChangeAspect="1" noChangeArrowheads="1"/>
          </p:cNvPicPr>
          <p:nvPr/>
        </p:nvPicPr>
        <p:blipFill>
          <a:blip r:embed="rId9"/>
          <a:srcRect/>
          <a:stretch>
            <a:fillRect/>
          </a:stretch>
        </p:blipFill>
        <p:spPr bwMode="auto">
          <a:xfrm>
            <a:off x="6172200" y="285750"/>
            <a:ext cx="2676525" cy="1466850"/>
          </a:xfrm>
          <a:prstGeom prst="rect">
            <a:avLst/>
          </a:prstGeom>
          <a:noFill/>
          <a:ln w="9525">
            <a:noFill/>
            <a:miter lim="800000"/>
            <a:headEnd/>
            <a:tailEnd/>
          </a:ln>
        </p:spPr>
      </p:pic>
      <p:pic>
        <p:nvPicPr>
          <p:cNvPr id="16393" name="Picture 27"/>
          <p:cNvPicPr>
            <a:picLocks noChangeAspect="1" noChangeArrowheads="1"/>
          </p:cNvPicPr>
          <p:nvPr/>
        </p:nvPicPr>
        <p:blipFill>
          <a:blip r:embed="rId10"/>
          <a:srcRect/>
          <a:stretch>
            <a:fillRect/>
          </a:stretch>
        </p:blipFill>
        <p:spPr bwMode="auto">
          <a:xfrm>
            <a:off x="152400" y="4648200"/>
            <a:ext cx="3667125" cy="20002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39</a:t>
            </a:fld>
            <a:endParaRPr lang="en-US"/>
          </a:p>
        </p:txBody>
      </p:sp>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type="body" idx="1"/>
          </p:nvPr>
        </p:nvSpPr>
        <p:spPr>
          <a:xfrm>
            <a:off x="457200" y="762000"/>
            <a:ext cx="8382000" cy="5791200"/>
          </a:xfrm>
        </p:spPr>
        <p:txBody>
          <a:bodyPr/>
          <a:lstStyle/>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conversion efficiencies</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Efficiencies of mechanical and electrical devices (turbines, pumps)</a:t>
            </a:r>
          </a:p>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and environment</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Ozone and smog</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Acid rain</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The Greenhouse effect: Global warming and climate change</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Conservation of mass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and volume flow rates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a steady-flow process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incompressible flow</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Flow work and the energy of a flowing fluid</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Energy transport by mass</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Energy analysis of steady-flow systems</a:t>
            </a:r>
          </a:p>
          <a:p>
            <a:pPr eaLnBrk="1" hangingPunct="1">
              <a:spcBef>
                <a:spcPct val="10000"/>
              </a:spcBef>
              <a:spcAft>
                <a:spcPct val="10000"/>
              </a:spcAft>
              <a:buClrTx/>
              <a:buFont typeface="Arial" panose="020B0604020202020204" pitchFamily="34" charset="0"/>
              <a:buChar char="•"/>
            </a:pPr>
            <a:endParaRPr lang="en-US" sz="2200" dirty="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Slayt Numarası Yer Tutucusu"/>
          <p:cNvSpPr>
            <a:spLocks noGrp="1"/>
          </p:cNvSpPr>
          <p:nvPr>
            <p:ph type="sldNum" sz="quarter" idx="12"/>
          </p:nvPr>
        </p:nvSpPr>
        <p:spPr>
          <a:noFill/>
        </p:spPr>
        <p:txBody>
          <a:bodyPr/>
          <a:lstStyle/>
          <a:p>
            <a:fld id="{EB82FEA9-18F6-43F2-8E61-53E775A63F2C}" type="slidenum">
              <a:rPr lang="en-US" smtClean="0"/>
              <a:pPr/>
              <a:t>4</a:t>
            </a:fld>
            <a:endParaRPr lang="en-US"/>
          </a:p>
        </p:txBody>
      </p:sp>
      <p:sp>
        <p:nvSpPr>
          <p:cNvPr id="33795" name="Rectangle 2"/>
          <p:cNvSpPr>
            <a:spLocks noGrp="1" noChangeArrowheads="1"/>
          </p:cNvSpPr>
          <p:nvPr>
            <p:ph type="title"/>
          </p:nvPr>
        </p:nvSpPr>
        <p:spPr>
          <a:xfrm>
            <a:off x="304800" y="274638"/>
            <a:ext cx="7772400" cy="563562"/>
          </a:xfrm>
          <a:solidFill>
            <a:srgbClr val="92D050"/>
          </a:solidFill>
        </p:spPr>
        <p:txBody>
          <a:bodyPr/>
          <a:lstStyle/>
          <a:p>
            <a:pPr eaLnBrk="1" hangingPunct="1"/>
            <a:r>
              <a:rPr lang="en-US" sz="3200">
                <a:solidFill>
                  <a:srgbClr val="C00000"/>
                </a:solidFill>
              </a:rPr>
              <a:t>ENERGY CONVERSION EFFICIENCIES</a:t>
            </a:r>
            <a:endParaRPr lang="en-US" sz="3200" b="0">
              <a:solidFill>
                <a:srgbClr val="C00000"/>
              </a:solidFill>
            </a:endParaRPr>
          </a:p>
        </p:txBody>
      </p:sp>
      <p:sp>
        <p:nvSpPr>
          <p:cNvPr id="33796" name="Rectangle 3"/>
          <p:cNvSpPr>
            <a:spLocks noGrp="1" noChangeArrowheads="1"/>
          </p:cNvSpPr>
          <p:nvPr>
            <p:ph type="body" idx="1"/>
          </p:nvPr>
        </p:nvSpPr>
        <p:spPr>
          <a:xfrm>
            <a:off x="228600" y="990600"/>
            <a:ext cx="8534400" cy="685800"/>
          </a:xfrm>
        </p:spPr>
        <p:txBody>
          <a:bodyPr/>
          <a:lstStyle/>
          <a:p>
            <a:pPr eaLnBrk="1" hangingPunct="1">
              <a:lnSpc>
                <a:spcPct val="95000"/>
              </a:lnSpc>
              <a:spcBef>
                <a:spcPct val="10000"/>
              </a:spcBef>
              <a:spcAft>
                <a:spcPct val="10000"/>
              </a:spcAft>
              <a:buFontTx/>
              <a:buNone/>
            </a:pPr>
            <a:r>
              <a:rPr lang="en-US" sz="2000" b="1" i="1" dirty="0">
                <a:solidFill>
                  <a:srgbClr val="CC00CC"/>
                </a:solidFill>
                <a:latin typeface="Arial" charset="0"/>
              </a:rPr>
              <a:t>Efficiency</a:t>
            </a:r>
            <a:r>
              <a:rPr lang="en-US" sz="2000" i="1" dirty="0">
                <a:latin typeface="Arial" charset="0"/>
              </a:rPr>
              <a:t> </a:t>
            </a:r>
            <a:r>
              <a:rPr lang="en-US" sz="2000" dirty="0">
                <a:latin typeface="Arial" charset="0"/>
              </a:rPr>
              <a:t>is one of the most frequently used terms in thermodynamics, and it indicates how well an energy conversion or transfer process is accomplished.</a:t>
            </a:r>
          </a:p>
        </p:txBody>
      </p:sp>
      <p:sp>
        <p:nvSpPr>
          <p:cNvPr id="33797" name="Rectangle 12"/>
          <p:cNvSpPr>
            <a:spLocks noChangeArrowheads="1"/>
          </p:cNvSpPr>
          <p:nvPr/>
        </p:nvSpPr>
        <p:spPr bwMode="auto">
          <a:xfrm>
            <a:off x="304800" y="3621088"/>
            <a:ext cx="2743200" cy="2246312"/>
          </a:xfrm>
          <a:prstGeom prst="rect">
            <a:avLst/>
          </a:prstGeom>
          <a:noFill/>
          <a:ln w="9525">
            <a:noFill/>
            <a:miter lim="800000"/>
            <a:headEnd/>
            <a:tailEnd/>
          </a:ln>
        </p:spPr>
        <p:txBody>
          <a:bodyPr>
            <a:spAutoFit/>
          </a:bodyPr>
          <a:lstStyle/>
          <a:p>
            <a:pPr algn="r"/>
            <a:r>
              <a:rPr lang="en-US" sz="2000" b="1">
                <a:solidFill>
                  <a:srgbClr val="CC00CC"/>
                </a:solidFill>
              </a:rPr>
              <a:t>Efficiency of a water heater:</a:t>
            </a:r>
            <a:r>
              <a:rPr lang="en-US" sz="2000" b="1"/>
              <a:t> </a:t>
            </a:r>
            <a:r>
              <a:rPr lang="en-US" sz="2000"/>
              <a:t>The ratio of the energy delivered to the house by hot water to the energy supplied to the water heater.</a:t>
            </a:r>
          </a:p>
        </p:txBody>
      </p:sp>
      <p:pic>
        <p:nvPicPr>
          <p:cNvPr id="33798" name="Picture 10"/>
          <p:cNvPicPr>
            <a:picLocks noChangeAspect="1" noChangeArrowheads="1"/>
          </p:cNvPicPr>
          <p:nvPr/>
        </p:nvPicPr>
        <p:blipFill>
          <a:blip r:embed="rId2"/>
          <a:srcRect/>
          <a:stretch>
            <a:fillRect/>
          </a:stretch>
        </p:blipFill>
        <p:spPr bwMode="auto">
          <a:xfrm>
            <a:off x="7086600" y="1847850"/>
            <a:ext cx="1733550" cy="4781550"/>
          </a:xfrm>
          <a:prstGeom prst="rect">
            <a:avLst/>
          </a:prstGeom>
          <a:noFill/>
          <a:ln w="9525">
            <a:noFill/>
            <a:miter lim="800000"/>
            <a:headEnd/>
            <a:tailEnd/>
          </a:ln>
        </p:spPr>
      </p:pic>
      <p:pic>
        <p:nvPicPr>
          <p:cNvPr id="33799" name="Picture 12"/>
          <p:cNvPicPr>
            <a:picLocks noChangeAspect="1" noChangeArrowheads="1"/>
          </p:cNvPicPr>
          <p:nvPr/>
        </p:nvPicPr>
        <p:blipFill>
          <a:blip r:embed="rId3"/>
          <a:srcRect/>
          <a:stretch>
            <a:fillRect/>
          </a:stretch>
        </p:blipFill>
        <p:spPr bwMode="auto">
          <a:xfrm>
            <a:off x="3238500" y="3619500"/>
            <a:ext cx="3771900" cy="3009900"/>
          </a:xfrm>
          <a:prstGeom prst="rect">
            <a:avLst/>
          </a:prstGeom>
          <a:noFill/>
          <a:ln w="9525">
            <a:noFill/>
            <a:miter lim="800000"/>
            <a:headEnd/>
            <a:tailEnd/>
          </a:ln>
        </p:spPr>
      </p:pic>
      <p:pic>
        <p:nvPicPr>
          <p:cNvPr id="33800" name="Picture 13"/>
          <p:cNvPicPr>
            <a:picLocks noChangeAspect="1" noChangeArrowheads="1"/>
          </p:cNvPicPr>
          <p:nvPr/>
        </p:nvPicPr>
        <p:blipFill>
          <a:blip r:embed="rId4"/>
          <a:srcRect/>
          <a:stretch>
            <a:fillRect/>
          </a:stretch>
        </p:blipFill>
        <p:spPr bwMode="auto">
          <a:xfrm>
            <a:off x="657225" y="2152650"/>
            <a:ext cx="3381375" cy="895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p:spPr>
        <p:txBody>
          <a:bodyPr/>
          <a:lstStyle/>
          <a:p>
            <a:fld id="{5143A16A-9430-4278-92C7-B0048A20129E}" type="slidenum">
              <a:rPr lang="en-US" smtClean="0"/>
              <a:pPr/>
              <a:t>5</a:t>
            </a:fld>
            <a:endParaRPr lang="en-US"/>
          </a:p>
        </p:txBody>
      </p:sp>
      <p:sp>
        <p:nvSpPr>
          <p:cNvPr id="34819" name="Rectangle 9"/>
          <p:cNvSpPr>
            <a:spLocks noChangeArrowheads="1"/>
          </p:cNvSpPr>
          <p:nvPr/>
        </p:nvSpPr>
        <p:spPr bwMode="auto">
          <a:xfrm>
            <a:off x="304800" y="914400"/>
            <a:ext cx="8534400" cy="184785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Heating value of the fuel</a:t>
            </a:r>
            <a:r>
              <a:rPr lang="en-US" dirty="0">
                <a:solidFill>
                  <a:srgbClr val="CC00CC"/>
                </a:solidFill>
              </a:rPr>
              <a:t>:</a:t>
            </a:r>
            <a:r>
              <a:rPr lang="en-US" dirty="0"/>
              <a:t> The amount of heat released when a unit amount of fuel at room temperature is completely burned and the combustion products are cooled to the room temperature.</a:t>
            </a:r>
          </a:p>
          <a:p>
            <a:pPr>
              <a:spcBef>
                <a:spcPct val="10000"/>
              </a:spcBef>
              <a:spcAft>
                <a:spcPct val="10000"/>
              </a:spcAft>
            </a:pPr>
            <a:r>
              <a:rPr lang="en-US" b="1" dirty="0">
                <a:solidFill>
                  <a:srgbClr val="CC00CC"/>
                </a:solidFill>
              </a:rPr>
              <a:t>Lower heating value (LHV)</a:t>
            </a:r>
            <a:r>
              <a:rPr lang="en-US" dirty="0">
                <a:solidFill>
                  <a:srgbClr val="CC00CC"/>
                </a:solidFill>
              </a:rPr>
              <a:t>:</a:t>
            </a:r>
            <a:r>
              <a:rPr lang="en-US" dirty="0"/>
              <a:t> When the water leaves as a vapor.</a:t>
            </a:r>
          </a:p>
          <a:p>
            <a:pPr>
              <a:spcBef>
                <a:spcPct val="10000"/>
              </a:spcBef>
              <a:spcAft>
                <a:spcPct val="10000"/>
              </a:spcAft>
            </a:pPr>
            <a:r>
              <a:rPr lang="en-US" b="1" dirty="0">
                <a:solidFill>
                  <a:srgbClr val="CC00CC"/>
                </a:solidFill>
              </a:rPr>
              <a:t>Higher heating value (HHV)</a:t>
            </a:r>
            <a:r>
              <a:rPr lang="en-US" dirty="0">
                <a:solidFill>
                  <a:srgbClr val="CC00CC"/>
                </a:solidFill>
              </a:rPr>
              <a:t>:</a:t>
            </a:r>
            <a:r>
              <a:rPr lang="en-US" dirty="0"/>
              <a:t> When the water in the combustion gases is completely condensed and thus the heat of vaporization is also recovered.</a:t>
            </a:r>
            <a:endParaRPr lang="en-US" i="1" dirty="0"/>
          </a:p>
        </p:txBody>
      </p:sp>
      <p:sp>
        <p:nvSpPr>
          <p:cNvPr id="34820" name="Rectangle 15"/>
          <p:cNvSpPr>
            <a:spLocks noChangeArrowheads="1"/>
          </p:cNvSpPr>
          <p:nvPr/>
        </p:nvSpPr>
        <p:spPr bwMode="auto">
          <a:xfrm>
            <a:off x="4800600" y="3124200"/>
            <a:ext cx="3657600" cy="2838450"/>
          </a:xfrm>
          <a:prstGeom prst="rect">
            <a:avLst/>
          </a:prstGeom>
          <a:noFill/>
          <a:ln w="9525">
            <a:noFill/>
            <a:miter lim="800000"/>
            <a:headEnd/>
            <a:tailEnd/>
          </a:ln>
        </p:spPr>
        <p:txBody>
          <a:bodyPr>
            <a:spAutoFit/>
          </a:bodyPr>
          <a:lstStyle/>
          <a:p>
            <a:r>
              <a:rPr lang="en-US"/>
              <a:t>The efficiency of space heating systems of residential and commercial buildings is usually expressed in terms of the </a:t>
            </a:r>
            <a:r>
              <a:rPr lang="en-US" b="1">
                <a:solidFill>
                  <a:srgbClr val="CC00CC"/>
                </a:solidFill>
              </a:rPr>
              <a:t>annual fuel utilization efficiency (AFUE)</a:t>
            </a:r>
            <a:r>
              <a:rPr lang="en-US"/>
              <a:t>, which accounts for the combustion efficiency as well as other losses such as heat losses to unheated areas and start-up and cooldown losses.</a:t>
            </a:r>
          </a:p>
        </p:txBody>
      </p:sp>
      <p:pic>
        <p:nvPicPr>
          <p:cNvPr id="34821" name="Picture 7"/>
          <p:cNvPicPr>
            <a:picLocks noChangeAspect="1" noChangeArrowheads="1"/>
          </p:cNvPicPr>
          <p:nvPr/>
        </p:nvPicPr>
        <p:blipFill>
          <a:blip r:embed="rId2"/>
          <a:srcRect/>
          <a:stretch>
            <a:fillRect/>
          </a:stretch>
        </p:blipFill>
        <p:spPr bwMode="auto">
          <a:xfrm>
            <a:off x="381000" y="2819400"/>
            <a:ext cx="4048125" cy="3933825"/>
          </a:xfrm>
          <a:prstGeom prst="rect">
            <a:avLst/>
          </a:prstGeom>
          <a:noFill/>
          <a:ln w="9525">
            <a:noFill/>
            <a:miter lim="800000"/>
            <a:headEnd/>
            <a:tailEnd/>
          </a:ln>
        </p:spPr>
      </p:pic>
      <p:pic>
        <p:nvPicPr>
          <p:cNvPr id="34822" name="Picture 8"/>
          <p:cNvPicPr>
            <a:picLocks noChangeAspect="1" noChangeArrowheads="1"/>
          </p:cNvPicPr>
          <p:nvPr/>
        </p:nvPicPr>
        <p:blipFill>
          <a:blip r:embed="rId3"/>
          <a:srcRect/>
          <a:stretch>
            <a:fillRect/>
          </a:stretch>
        </p:blipFill>
        <p:spPr bwMode="auto">
          <a:xfrm>
            <a:off x="381000" y="133350"/>
            <a:ext cx="7277100" cy="781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Slayt Numarası Yer Tutucusu"/>
          <p:cNvSpPr>
            <a:spLocks noGrp="1"/>
          </p:cNvSpPr>
          <p:nvPr>
            <p:ph type="sldNum" sz="quarter" idx="12"/>
          </p:nvPr>
        </p:nvSpPr>
        <p:spPr>
          <a:noFill/>
        </p:spPr>
        <p:txBody>
          <a:bodyPr/>
          <a:lstStyle/>
          <a:p>
            <a:fld id="{C13278D5-4A46-4729-BFF6-17BAC632D6C1}" type="slidenum">
              <a:rPr lang="en-US" smtClean="0"/>
              <a:pPr/>
              <a:t>6</a:t>
            </a:fld>
            <a:endParaRPr lang="en-US"/>
          </a:p>
        </p:txBody>
      </p:sp>
      <p:sp>
        <p:nvSpPr>
          <p:cNvPr id="35843" name="Rectangle 4"/>
          <p:cNvSpPr>
            <a:spLocks noChangeArrowheads="1"/>
          </p:cNvSpPr>
          <p:nvPr/>
        </p:nvSpPr>
        <p:spPr bwMode="auto">
          <a:xfrm>
            <a:off x="381000" y="2084388"/>
            <a:ext cx="4191000" cy="3478212"/>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b="1" dirty="0">
                <a:solidFill>
                  <a:srgbClr val="CC00CC"/>
                </a:solidFill>
              </a:rPr>
              <a:t>Generator:</a:t>
            </a:r>
            <a:r>
              <a:rPr lang="en-US" sz="2000" dirty="0"/>
              <a:t> A device that converts mechanical energy to electrical energy.</a:t>
            </a:r>
          </a:p>
          <a:p>
            <a:pPr marL="342900" indent="-342900">
              <a:spcBef>
                <a:spcPts val="600"/>
              </a:spcBef>
              <a:spcAft>
                <a:spcPts val="600"/>
              </a:spcAft>
              <a:buClr>
                <a:srgbClr val="FF3300"/>
              </a:buClr>
              <a:buFontTx/>
              <a:buChar char="•"/>
            </a:pPr>
            <a:r>
              <a:rPr lang="en-US" sz="2000" b="1" dirty="0">
                <a:solidFill>
                  <a:srgbClr val="CC00CC"/>
                </a:solidFill>
              </a:rPr>
              <a:t>Generator efficiency:</a:t>
            </a:r>
            <a:r>
              <a:rPr lang="en-US" sz="2000" dirty="0"/>
              <a:t> The ratio of the electrical power output to the mechanical power input. </a:t>
            </a:r>
          </a:p>
          <a:p>
            <a:pPr marL="342900" indent="-342900">
              <a:spcBef>
                <a:spcPts val="600"/>
              </a:spcBef>
              <a:spcAft>
                <a:spcPts val="600"/>
              </a:spcAft>
              <a:buClr>
                <a:srgbClr val="FF3300"/>
              </a:buClr>
              <a:buFontTx/>
              <a:buChar char="•"/>
            </a:pPr>
            <a:r>
              <a:rPr lang="en-US" sz="2000" b="1" dirty="0">
                <a:solidFill>
                  <a:srgbClr val="CC00CC"/>
                </a:solidFill>
              </a:rPr>
              <a:t>Thermal efficiency</a:t>
            </a:r>
            <a:r>
              <a:rPr lang="en-US" sz="2000" b="1" i="1" dirty="0">
                <a:solidFill>
                  <a:srgbClr val="CC00CC"/>
                </a:solidFill>
              </a:rPr>
              <a:t> </a:t>
            </a:r>
            <a:r>
              <a:rPr lang="en-US" sz="2000" b="1" dirty="0">
                <a:solidFill>
                  <a:srgbClr val="CC00CC"/>
                </a:solidFill>
              </a:rPr>
              <a:t>of a power plant:</a:t>
            </a:r>
            <a:r>
              <a:rPr lang="en-US" sz="2000" dirty="0"/>
              <a:t> The ratio of the net electrical power output to the rate of fuel energy input.</a:t>
            </a:r>
          </a:p>
        </p:txBody>
      </p:sp>
      <p:sp>
        <p:nvSpPr>
          <p:cNvPr id="35844" name="Text Box 10"/>
          <p:cNvSpPr txBox="1">
            <a:spLocks noChangeArrowheads="1"/>
          </p:cNvSpPr>
          <p:nvPr/>
        </p:nvSpPr>
        <p:spPr bwMode="auto">
          <a:xfrm>
            <a:off x="381000" y="228600"/>
            <a:ext cx="4191000" cy="400050"/>
          </a:xfrm>
          <a:prstGeom prst="rect">
            <a:avLst/>
          </a:prstGeom>
          <a:noFill/>
          <a:ln w="9525">
            <a:noFill/>
            <a:miter lim="800000"/>
            <a:headEnd/>
            <a:tailEnd/>
          </a:ln>
        </p:spPr>
        <p:txBody>
          <a:bodyPr>
            <a:spAutoFit/>
          </a:bodyPr>
          <a:lstStyle/>
          <a:p>
            <a:pPr>
              <a:spcBef>
                <a:spcPct val="50000"/>
              </a:spcBef>
            </a:pPr>
            <a:r>
              <a:rPr lang="en-US" sz="2000" i="1">
                <a:solidFill>
                  <a:srgbClr val="0066FF"/>
                </a:solidFill>
              </a:rPr>
              <a:t>Overall efficiency of a power plant</a:t>
            </a:r>
          </a:p>
        </p:txBody>
      </p:sp>
      <p:pic>
        <p:nvPicPr>
          <p:cNvPr id="35845" name="Picture 9"/>
          <p:cNvPicPr>
            <a:picLocks noChangeAspect="1" noChangeArrowheads="1"/>
          </p:cNvPicPr>
          <p:nvPr/>
        </p:nvPicPr>
        <p:blipFill>
          <a:blip r:embed="rId2"/>
          <a:srcRect/>
          <a:stretch>
            <a:fillRect/>
          </a:stretch>
        </p:blipFill>
        <p:spPr bwMode="auto">
          <a:xfrm>
            <a:off x="457200" y="685800"/>
            <a:ext cx="5800725" cy="904875"/>
          </a:xfrm>
          <a:prstGeom prst="rect">
            <a:avLst/>
          </a:prstGeom>
          <a:noFill/>
          <a:ln w="9525">
            <a:noFill/>
            <a:miter lim="800000"/>
            <a:headEnd/>
            <a:tailEnd/>
          </a:ln>
        </p:spPr>
      </p:pic>
      <p:pic>
        <p:nvPicPr>
          <p:cNvPr id="35846" name="Picture 10"/>
          <p:cNvPicPr>
            <a:picLocks noChangeAspect="1" noChangeArrowheads="1"/>
          </p:cNvPicPr>
          <p:nvPr/>
        </p:nvPicPr>
        <p:blipFill>
          <a:blip r:embed="rId3"/>
          <a:srcRect/>
          <a:stretch>
            <a:fillRect/>
          </a:stretch>
        </p:blipFill>
        <p:spPr bwMode="auto">
          <a:xfrm>
            <a:off x="4800600" y="1666875"/>
            <a:ext cx="4124325" cy="51149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9B106247-434F-495B-9481-B82E3E74BF55}" type="slidenum">
              <a:rPr lang="en-US" smtClean="0"/>
              <a:pPr/>
              <a:t>7</a:t>
            </a:fld>
            <a:endParaRPr lang="en-US"/>
          </a:p>
        </p:txBody>
      </p:sp>
      <p:pic>
        <p:nvPicPr>
          <p:cNvPr id="36867" name="Picture 3"/>
          <p:cNvPicPr>
            <a:picLocks noChangeAspect="1" noChangeArrowheads="1"/>
          </p:cNvPicPr>
          <p:nvPr/>
        </p:nvPicPr>
        <p:blipFill>
          <a:blip r:embed="rId2"/>
          <a:srcRect/>
          <a:stretch>
            <a:fillRect/>
          </a:stretch>
        </p:blipFill>
        <p:spPr bwMode="auto">
          <a:xfrm>
            <a:off x="304800" y="42863"/>
            <a:ext cx="3571875" cy="6772275"/>
          </a:xfrm>
          <a:prstGeom prst="rect">
            <a:avLst/>
          </a:prstGeom>
          <a:noFill/>
          <a:ln w="9525">
            <a:noFill/>
            <a:miter lim="800000"/>
            <a:headEnd/>
            <a:tailEnd/>
          </a:ln>
        </p:spPr>
      </p:pic>
      <p:pic>
        <p:nvPicPr>
          <p:cNvPr id="36868" name="Picture 4"/>
          <p:cNvPicPr>
            <a:picLocks noChangeAspect="1" noChangeArrowheads="1"/>
          </p:cNvPicPr>
          <p:nvPr/>
        </p:nvPicPr>
        <p:blipFill>
          <a:blip r:embed="rId3"/>
          <a:srcRect/>
          <a:stretch>
            <a:fillRect/>
          </a:stretch>
        </p:blipFill>
        <p:spPr bwMode="auto">
          <a:xfrm>
            <a:off x="3962400" y="5162550"/>
            <a:ext cx="3924300" cy="1543050"/>
          </a:xfrm>
          <a:prstGeom prst="rect">
            <a:avLst/>
          </a:prstGeom>
          <a:noFill/>
          <a:ln w="9525">
            <a:noFill/>
            <a:miter lim="800000"/>
            <a:headEnd/>
            <a:tailEnd/>
          </a:ln>
        </p:spPr>
      </p:pic>
      <p:sp>
        <p:nvSpPr>
          <p:cNvPr id="36869" name="Rectangle 9"/>
          <p:cNvSpPr>
            <a:spLocks noChangeArrowheads="1"/>
          </p:cNvSpPr>
          <p:nvPr/>
        </p:nvSpPr>
        <p:spPr bwMode="auto">
          <a:xfrm>
            <a:off x="4267200" y="2133600"/>
            <a:ext cx="3505200" cy="1570038"/>
          </a:xfrm>
          <a:prstGeom prst="rect">
            <a:avLst/>
          </a:prstGeom>
          <a:noFill/>
          <a:ln w="9525">
            <a:noFill/>
            <a:miter lim="800000"/>
            <a:headEnd/>
            <a:tailEnd/>
          </a:ln>
        </p:spPr>
        <p:txBody>
          <a:bodyPr>
            <a:spAutoFit/>
          </a:bodyPr>
          <a:lstStyle/>
          <a:p>
            <a:r>
              <a:rPr lang="en-US" sz="2400" b="1" dirty="0">
                <a:solidFill>
                  <a:srgbClr val="CC00CC"/>
                </a:solidFill>
              </a:rPr>
              <a:t>Lighting efficacy</a:t>
            </a:r>
            <a:r>
              <a:rPr lang="en-US" sz="2400" dirty="0">
                <a:solidFill>
                  <a:srgbClr val="CC00CC"/>
                </a:solidFill>
              </a:rPr>
              <a:t>:</a:t>
            </a:r>
            <a:r>
              <a:rPr lang="en-US" sz="2400" dirty="0"/>
              <a:t> The amount of light output in lumens per W of electricity consumed.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0F37DB6A-D293-4144-912A-9FB2905BA33A}" type="slidenum">
              <a:rPr lang="en-US" smtClean="0"/>
              <a:pPr/>
              <a:t>8</a:t>
            </a:fld>
            <a:endParaRPr lang="en-US"/>
          </a:p>
        </p:txBody>
      </p:sp>
      <p:sp>
        <p:nvSpPr>
          <p:cNvPr id="37891" name="Rectangle 7"/>
          <p:cNvSpPr>
            <a:spLocks noChangeArrowheads="1"/>
          </p:cNvSpPr>
          <p:nvPr/>
        </p:nvSpPr>
        <p:spPr bwMode="auto">
          <a:xfrm>
            <a:off x="228600" y="469900"/>
            <a:ext cx="4419600" cy="53244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a:t>Using energy-efficient appliances </a:t>
            </a:r>
            <a:r>
              <a:rPr lang="en-US" sz="2000">
                <a:solidFill>
                  <a:srgbClr val="CC00CC"/>
                </a:solidFill>
              </a:rPr>
              <a:t>conserve energy</a:t>
            </a:r>
            <a:r>
              <a:rPr lang="en-US" sz="2000"/>
              <a:t>. </a:t>
            </a:r>
          </a:p>
          <a:p>
            <a:pPr marL="342900" indent="-342900">
              <a:spcBef>
                <a:spcPts val="600"/>
              </a:spcBef>
              <a:spcAft>
                <a:spcPts val="600"/>
              </a:spcAft>
              <a:buClr>
                <a:srgbClr val="FF3300"/>
              </a:buClr>
              <a:buFontTx/>
              <a:buChar char="•"/>
            </a:pPr>
            <a:r>
              <a:rPr lang="en-US" sz="2000"/>
              <a:t>It helps the </a:t>
            </a:r>
            <a:r>
              <a:rPr lang="en-US" sz="2000" b="1">
                <a:solidFill>
                  <a:srgbClr val="CC00CC"/>
                </a:solidFill>
              </a:rPr>
              <a:t>environment</a:t>
            </a:r>
            <a:r>
              <a:rPr lang="en-US" sz="2000" b="1"/>
              <a:t> </a:t>
            </a:r>
            <a:r>
              <a:rPr lang="en-US" sz="2000"/>
              <a:t>by reducing the amount of pollutants emitted to the atmosphere during the combustion of fuel. </a:t>
            </a:r>
          </a:p>
          <a:p>
            <a:pPr marL="342900" indent="-342900">
              <a:spcBef>
                <a:spcPts val="600"/>
              </a:spcBef>
              <a:spcAft>
                <a:spcPts val="600"/>
              </a:spcAft>
              <a:buClr>
                <a:srgbClr val="FF3300"/>
              </a:buClr>
              <a:buFontTx/>
              <a:buChar char="•"/>
            </a:pPr>
            <a:r>
              <a:rPr lang="en-US" sz="2000"/>
              <a:t>The combustion of fuel produces </a:t>
            </a:r>
          </a:p>
          <a:p>
            <a:pPr marL="800100" lvl="1" indent="-342900">
              <a:spcBef>
                <a:spcPts val="600"/>
              </a:spcBef>
              <a:spcAft>
                <a:spcPts val="600"/>
              </a:spcAft>
              <a:buClr>
                <a:srgbClr val="FF3300"/>
              </a:buClr>
              <a:buFontTx/>
              <a:buChar char="•"/>
            </a:pPr>
            <a:r>
              <a:rPr lang="en-US" sz="2000">
                <a:solidFill>
                  <a:srgbClr val="0066FF"/>
                </a:solidFill>
              </a:rPr>
              <a:t>carbon dioxide</a:t>
            </a:r>
            <a:r>
              <a:rPr lang="en-US" sz="2000"/>
              <a:t>, causes global warming</a:t>
            </a:r>
          </a:p>
          <a:p>
            <a:pPr marL="800100" lvl="1" indent="-342900">
              <a:spcBef>
                <a:spcPts val="600"/>
              </a:spcBef>
              <a:spcAft>
                <a:spcPts val="600"/>
              </a:spcAft>
              <a:buClr>
                <a:srgbClr val="FF3300"/>
              </a:buClr>
              <a:buFontTx/>
              <a:buChar char="•"/>
            </a:pPr>
            <a:r>
              <a:rPr lang="en-US" sz="2000">
                <a:solidFill>
                  <a:srgbClr val="0066FF"/>
                </a:solidFill>
              </a:rPr>
              <a:t>nitrogen oxides</a:t>
            </a:r>
            <a:r>
              <a:rPr lang="en-US" sz="2000"/>
              <a:t> and </a:t>
            </a:r>
            <a:r>
              <a:rPr lang="en-US" sz="2000">
                <a:solidFill>
                  <a:srgbClr val="0066FF"/>
                </a:solidFill>
              </a:rPr>
              <a:t>hydrocarbons</a:t>
            </a:r>
            <a:r>
              <a:rPr lang="en-US" sz="2000"/>
              <a:t>, cause smog</a:t>
            </a:r>
          </a:p>
          <a:p>
            <a:pPr marL="800100" lvl="1" indent="-342900">
              <a:spcBef>
                <a:spcPts val="600"/>
              </a:spcBef>
              <a:spcAft>
                <a:spcPts val="600"/>
              </a:spcAft>
              <a:buClr>
                <a:srgbClr val="FF3300"/>
              </a:buClr>
              <a:buFontTx/>
              <a:buChar char="•"/>
            </a:pPr>
            <a:r>
              <a:rPr lang="en-US" sz="2000">
                <a:solidFill>
                  <a:srgbClr val="0066FF"/>
                </a:solidFill>
              </a:rPr>
              <a:t>carbon monoxide</a:t>
            </a:r>
            <a:r>
              <a:rPr lang="en-US" sz="2000"/>
              <a:t>, toxic</a:t>
            </a:r>
          </a:p>
          <a:p>
            <a:pPr marL="800100" lvl="1" indent="-342900">
              <a:spcBef>
                <a:spcPts val="600"/>
              </a:spcBef>
              <a:spcAft>
                <a:spcPts val="600"/>
              </a:spcAft>
              <a:buClr>
                <a:srgbClr val="FF3300"/>
              </a:buClr>
              <a:buFontTx/>
              <a:buChar char="•"/>
            </a:pPr>
            <a:r>
              <a:rPr lang="en-US" sz="2000">
                <a:solidFill>
                  <a:srgbClr val="0066FF"/>
                </a:solidFill>
              </a:rPr>
              <a:t>sulfur dioxide</a:t>
            </a:r>
            <a:r>
              <a:rPr lang="en-US" sz="2000"/>
              <a:t>, causes acid rain. </a:t>
            </a:r>
          </a:p>
        </p:txBody>
      </p:sp>
      <p:pic>
        <p:nvPicPr>
          <p:cNvPr id="37892" name="Picture 8"/>
          <p:cNvPicPr>
            <a:picLocks noChangeAspect="1" noChangeArrowheads="1"/>
          </p:cNvPicPr>
          <p:nvPr/>
        </p:nvPicPr>
        <p:blipFill>
          <a:blip r:embed="rId2"/>
          <a:srcRect/>
          <a:stretch>
            <a:fillRect/>
          </a:stretch>
        </p:blipFill>
        <p:spPr bwMode="auto">
          <a:xfrm>
            <a:off x="4895850" y="209550"/>
            <a:ext cx="4019550" cy="6438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610600" cy="3611563"/>
          </a:xfrm>
        </p:spPr>
        <p:txBody>
          <a:bodyPr anchor="t"/>
          <a:lstStyle/>
          <a:p>
            <a:r>
              <a:rPr lang="en-US" sz="3600" b="1" dirty="0">
                <a:solidFill>
                  <a:srgbClr val="FF0000"/>
                </a:solidFill>
              </a:rPr>
              <a:t>Example</a:t>
            </a:r>
            <a:br>
              <a:rPr lang="en-US" dirty="0"/>
            </a:br>
            <a:r>
              <a:rPr lang="en-US" sz="2000" b="0" dirty="0">
                <a:solidFill>
                  <a:schemeClr val="tx1"/>
                </a:solidFill>
              </a:rPr>
              <a:t>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a:t>
            </a:r>
            <a:r>
              <a:rPr lang="en-US" sz="2000" b="0" dirty="0" err="1">
                <a:solidFill>
                  <a:schemeClr val="tx1"/>
                </a:solidFill>
              </a:rPr>
              <a:t>therm</a:t>
            </a:r>
            <a:r>
              <a:rPr lang="en-US" sz="2000" b="0" dirty="0">
                <a:solidFill>
                  <a:schemeClr val="tx1"/>
                </a:solidFill>
              </a:rPr>
              <a:t>, respectively. Determine the rate of energy consumption by the burner and the unit cost of utilized energy for both electric and gas burners.</a:t>
            </a:r>
            <a:br>
              <a:rPr lang="en-US" sz="2000" b="0" dirty="0">
                <a:solidFill>
                  <a:schemeClr val="tx1"/>
                </a:solidFill>
              </a:rPr>
            </a:br>
            <a:br>
              <a:rPr lang="en-US" sz="2000" b="0" dirty="0">
                <a:solidFill>
                  <a:schemeClr val="tx1"/>
                </a:solidFill>
              </a:rPr>
            </a:br>
            <a:r>
              <a:rPr lang="en-US" sz="2000" b="0" dirty="0">
                <a:solidFill>
                  <a:schemeClr val="tx1"/>
                </a:solidFill>
              </a:rPr>
              <a:t>Note: 1 </a:t>
            </a:r>
            <a:r>
              <a:rPr lang="en-US" sz="2000" b="0" dirty="0" err="1">
                <a:solidFill>
                  <a:schemeClr val="tx1"/>
                </a:solidFill>
              </a:rPr>
              <a:t>therm</a:t>
            </a:r>
            <a:r>
              <a:rPr lang="en-US" sz="2000" b="0" dirty="0">
                <a:solidFill>
                  <a:schemeClr val="tx1"/>
                </a:solidFill>
              </a:rPr>
              <a:t> = 29.3 kWh</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9</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4018003" y="4800600"/>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42574541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2063</TotalTime>
  <Words>2561</Words>
  <Application>Microsoft Office PowerPoint</Application>
  <PresentationFormat>On-screen Show (4:3)</PresentationFormat>
  <Paragraphs>191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Cambria Math</vt:lpstr>
      <vt:lpstr>Times New Roman</vt:lpstr>
      <vt:lpstr>Wingdings</vt:lpstr>
      <vt:lpstr>Default Design</vt:lpstr>
      <vt:lpstr>Topic 7  Efficiency, Environmental Concerns, and Mass Conservation</vt:lpstr>
      <vt:lpstr>Practice Problem</vt:lpstr>
      <vt:lpstr>PowerPoint Presentation</vt:lpstr>
      <vt:lpstr>ENERGY CONVERSION EFFICIENCIES</vt:lpstr>
      <vt:lpstr>PowerPoint Presentation</vt:lpstr>
      <vt:lpstr>PowerPoint Presentation</vt:lpstr>
      <vt:lpstr>PowerPoint Presentation</vt:lpstr>
      <vt:lpstr>PowerPoint Presentation</vt:lpstr>
      <vt:lpstr>Example 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$1.20/therm, respectively. Determine the rate of energy consumption by the burner and the unit cost of utilized energy for both electric and gas burners.  Note: 1 therm = 29.3 kWh</vt:lpstr>
      <vt:lpstr>PowerPoint Presentation</vt:lpstr>
      <vt:lpstr>Efficiencies of Mechanical and Electrical Devices</vt:lpstr>
      <vt:lpstr>PowerPoint Presentation</vt:lpstr>
      <vt:lpstr>Example 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vt:lpstr>
      <vt:lpstr>ENERGY AND ENVIRONMENT</vt:lpstr>
      <vt:lpstr>PowerPoint Presentation</vt:lpstr>
      <vt:lpstr>Ozone and Smog</vt:lpstr>
      <vt:lpstr>PowerPoint Presentation</vt:lpstr>
      <vt:lpstr>Acid Rain</vt:lpstr>
      <vt:lpstr>PowerPoint Presentation</vt:lpstr>
      <vt:lpstr>The Greenhouse Effect: Global Warming and Climate Change</vt:lpstr>
      <vt:lpstr>PowerPoint Presentation</vt:lpstr>
      <vt:lpstr>PowerPoint Presentation</vt:lpstr>
      <vt:lpstr>CONSERVATION OF MASS</vt:lpstr>
      <vt:lpstr>Mass and Volume Flow Rates</vt:lpstr>
      <vt:lpstr>Conservation of Mass Principle</vt:lpstr>
      <vt:lpstr>PowerPoint Presentation</vt:lpstr>
      <vt:lpstr>PowerPoint Presentation</vt:lpstr>
      <vt:lpstr>Mass Balance for Steady-Flow Processes</vt:lpstr>
      <vt:lpstr>Special Case: Incompressible Flow</vt:lpstr>
      <vt:lpstr>Water Flow through a Hose Nozzle</vt:lpstr>
      <vt:lpstr>Discharge of Water from a Tank</vt:lpstr>
      <vt:lpstr>FLOW WORK AND THE ENERGY OF A FLOWING FLUID</vt:lpstr>
      <vt:lpstr>Total Energy of a Flowing Fluid</vt:lpstr>
      <vt:lpstr>Energy Transport by Mass</vt:lpstr>
      <vt:lpstr>Energy Transport in a Pressure Cooker</vt:lpstr>
      <vt:lpstr>ENERGY ANALYSIS OF STEADY-FLOW SYSTEMS</vt:lpstr>
      <vt:lpstr>Mass and Energy balances for a steady-flow process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222 - 07.Efficiency, Environmental Concerns, and Mass Conservation</dc:title>
  <dc:creator>WinXP Tablet</dc:creator>
  <cp:lastModifiedBy>William Long</cp:lastModifiedBy>
  <cp:revision>435</cp:revision>
  <dcterms:created xsi:type="dcterms:W3CDTF">2007-03-22T19:44:56Z</dcterms:created>
  <dcterms:modified xsi:type="dcterms:W3CDTF">2024-01-02T19:25:18Z</dcterms:modified>
</cp:coreProperties>
</file>