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413" r:id="rId2"/>
    <p:sldId id="357" r:id="rId3"/>
    <p:sldId id="390" r:id="rId4"/>
    <p:sldId id="429" r:id="rId5"/>
    <p:sldId id="405" r:id="rId6"/>
    <p:sldId id="391" r:id="rId7"/>
    <p:sldId id="431" r:id="rId8"/>
    <p:sldId id="392" r:id="rId9"/>
    <p:sldId id="434" r:id="rId10"/>
    <p:sldId id="393" r:id="rId11"/>
    <p:sldId id="438" r:id="rId12"/>
    <p:sldId id="39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B2B2B2"/>
    <a:srgbClr val="006600"/>
    <a:srgbClr val="33CC33"/>
    <a:srgbClr val="008000"/>
    <a:srgbClr val="FFFF99"/>
    <a:srgbClr val="CC00C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660"/>
  </p:normalViewPr>
  <p:slideViewPr>
    <p:cSldViewPr>
      <p:cViewPr varScale="1">
        <p:scale>
          <a:sx n="108" d="100"/>
          <a:sy n="108" d="100"/>
        </p:scale>
        <p:origin x="18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DBCA945-EDEF-48AC-B5F9-639F0C789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642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698C8-67A7-49B7-9247-BD6841B33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416E7-4BBA-41DC-B744-AFBC7CB7B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145A0-0B2E-48BF-B8EF-06F85794C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B91FE-132E-4807-8349-128A41498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237AE-791F-464C-8514-229B3BECD1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6BBEA-6CC5-4B98-B6E6-82DD7D517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D9E6E-8C51-438D-BAE2-F204DBB29E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EFB0F-6F48-4AC1-BBA7-6C7B34145C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A9D5C-18A1-4ECC-B9D0-07F4F8650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BA539-9365-4AC2-AFDF-B4B85019E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1E341-5778-446C-87F1-F46FF927EB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AE61999-E4F4-42B8-9C7C-026B7A112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Font typeface="Wingdings" pitchFamily="2" charset="2"/>
        <a:buChar char="ü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/09.Example%204.pdf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ongapalooza.github.io/ENGR222/09.Example%201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/09.Example%202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ongapalooza.github.io/ENGR222/09.Example%203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438400"/>
            <a:ext cx="6705600" cy="2057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rgbClr val="C00000"/>
                </a:solidFill>
              </a:rPr>
              <a:t>Topic 9</a:t>
            </a:r>
            <a:br>
              <a:rPr lang="en-US" b="0" dirty="0"/>
            </a:br>
            <a:r>
              <a:rPr lang="en-US" dirty="0">
                <a:solidFill>
                  <a:srgbClr val="3333FF"/>
                </a:solidFill>
              </a:rPr>
              <a:t> Steady-Flow Devices (cont.)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257800"/>
            <a:ext cx="9144000" cy="7620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800" b="1" dirty="0">
                <a:solidFill>
                  <a:srgbClr val="996633"/>
                </a:solidFill>
              </a:rPr>
              <a:t> </a:t>
            </a:r>
            <a:endParaRPr lang="tr-TR" sz="1800" b="1" dirty="0">
              <a:solidFill>
                <a:srgbClr val="996633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04800"/>
            <a:ext cx="9144000" cy="140335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tr-TR" sz="800" b="1">
              <a:solidFill>
                <a:schemeClr val="bg2"/>
              </a:solidFill>
            </a:endParaRPr>
          </a:p>
          <a:p>
            <a:pPr algn="ctr"/>
            <a:r>
              <a:rPr lang="en-US" sz="2200" b="1">
                <a:solidFill>
                  <a:schemeClr val="bg2"/>
                </a:solidFill>
              </a:rPr>
              <a:t>Thermodynamics: An Engineering Approach </a:t>
            </a:r>
            <a:endParaRPr lang="tr-TR" sz="2200" b="1">
              <a:solidFill>
                <a:schemeClr val="bg2"/>
              </a:solidFill>
            </a:endParaRPr>
          </a:p>
          <a:p>
            <a:pPr algn="ctr"/>
            <a:r>
              <a:rPr lang="tr-TR" sz="2000" b="1">
                <a:solidFill>
                  <a:schemeClr val="bg2"/>
                </a:solidFill>
              </a:rPr>
              <a:t>8th </a:t>
            </a:r>
            <a:r>
              <a:rPr lang="en-US" sz="2000" b="1">
                <a:solidFill>
                  <a:schemeClr val="bg2"/>
                </a:solidFill>
              </a:rPr>
              <a:t>Edition</a:t>
            </a:r>
            <a:br>
              <a:rPr lang="en-US" sz="2400" b="1">
                <a:solidFill>
                  <a:schemeClr val="bg2"/>
                </a:solidFill>
              </a:rPr>
            </a:br>
            <a:r>
              <a:rPr lang="en-US" b="1">
                <a:solidFill>
                  <a:schemeClr val="bg2"/>
                </a:solidFill>
              </a:rPr>
              <a:t>Yunus A. </a:t>
            </a:r>
            <a:r>
              <a:rPr lang="tr-TR" b="1">
                <a:solidFill>
                  <a:schemeClr val="bg2"/>
                </a:solidFill>
              </a:rPr>
              <a:t>Ç</a:t>
            </a:r>
            <a:r>
              <a:rPr lang="en-US" b="1">
                <a:solidFill>
                  <a:schemeClr val="bg2"/>
                </a:solidFill>
              </a:rPr>
              <a:t>engel, Michael A. Boles</a:t>
            </a:r>
          </a:p>
          <a:p>
            <a:pPr algn="ctr"/>
            <a:r>
              <a:rPr lang="en-US" b="1">
                <a:solidFill>
                  <a:schemeClr val="bg2"/>
                </a:solidFill>
              </a:rPr>
              <a:t>McGraw-Hill, 20</a:t>
            </a:r>
            <a:r>
              <a:rPr lang="tr-TR" b="1">
                <a:solidFill>
                  <a:schemeClr val="bg2"/>
                </a:solidFill>
              </a:rPr>
              <a:t>15</a:t>
            </a:r>
            <a:endParaRPr lang="en-US" b="1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54B906-F769-457E-B93C-BEF9099476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533400" y="152400"/>
            <a:ext cx="3657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>
                <a:solidFill>
                  <a:srgbClr val="FF0000"/>
                </a:solidFill>
              </a:rPr>
              <a:t>Pipe and duct f</a:t>
            </a:r>
            <a:r>
              <a:rPr lang="tr-TR" sz="2800" b="1">
                <a:solidFill>
                  <a:srgbClr val="FF0000"/>
                </a:solidFill>
              </a:rPr>
              <a:t>l</a:t>
            </a:r>
            <a:r>
              <a:rPr lang="en-US" sz="2800" b="1">
                <a:solidFill>
                  <a:srgbClr val="FF0000"/>
                </a:solidFill>
              </a:rPr>
              <a:t>ow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533400" y="838200"/>
            <a:ext cx="609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The transport of liquids or gases in pipes and ducts is of great importance in many engineering applications. </a:t>
            </a:r>
            <a:endParaRPr lang="tr-TR" sz="2000"/>
          </a:p>
          <a:p>
            <a:endParaRPr lang="tr-TR" sz="2000"/>
          </a:p>
          <a:p>
            <a:r>
              <a:rPr lang="en-US" sz="2000"/>
              <a:t>Flow through a pipe or a duct usually satisfies</a:t>
            </a:r>
            <a:r>
              <a:rPr lang="tr-TR" sz="2000"/>
              <a:t> </a:t>
            </a:r>
            <a:r>
              <a:rPr lang="en-US" sz="2000"/>
              <a:t>the steady-flow conditions.</a:t>
            </a:r>
          </a:p>
        </p:txBody>
      </p:sp>
      <p:pic>
        <p:nvPicPr>
          <p:cNvPr id="31749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95850" y="3143250"/>
            <a:ext cx="36385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009900"/>
            <a:ext cx="40862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Heating of Air in a House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electrical heating systems used in many houses consist of a simple duct with resistance heaters. Air is heated as it flows over the resistance wires. Consider a 15-kW electric heating system where air enters at 100 </a:t>
            </a:r>
            <a:r>
              <a:rPr lang="en-US" dirty="0" err="1"/>
              <a:t>kPa</a:t>
            </a:r>
            <a:r>
              <a:rPr lang="en-US" dirty="0"/>
              <a:t> and 17</a:t>
            </a:r>
            <a:r>
              <a:rPr lang="en-US" baseline="30000" dirty="0"/>
              <a:t>o</a:t>
            </a:r>
            <a:r>
              <a:rPr lang="en-US" dirty="0"/>
              <a:t>C with a flow rate of 150 m</a:t>
            </a:r>
            <a:r>
              <a:rPr lang="en-US" baseline="30000" dirty="0"/>
              <a:t>3</a:t>
            </a:r>
            <a:r>
              <a:rPr lang="en-US" dirty="0"/>
              <a:t>/min. If the rate of heat loss from the air duct to the surroundings is 200 W, determine the final temperature of the air.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A9D5C-18A1-4ECC-B9D0-07F4F865040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6" y="3429000"/>
            <a:ext cx="38290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EF2A69-33C5-4A0C-92D6-B0A68836D2FA}"/>
              </a:ext>
            </a:extLst>
          </p:cNvPr>
          <p:cNvSpPr txBox="1"/>
          <p:nvPr/>
        </p:nvSpPr>
        <p:spPr>
          <a:xfrm>
            <a:off x="5727740" y="3810000"/>
            <a:ext cx="110799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  <a:hlinkClick r:id="rId3"/>
              </a:rPr>
              <a:t>Solution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0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E9E0F4-CE34-4E9B-A934-183A0B6CAB5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98438"/>
            <a:ext cx="6477000" cy="639762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086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2400" dirty="0"/>
              <a:t>Some steady-flow engineering devices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2000" dirty="0">
                <a:solidFill>
                  <a:srgbClr val="CC00CC"/>
                </a:solidFill>
              </a:rPr>
              <a:t>Mixing chambers and Heat exchangers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2000" dirty="0">
                <a:solidFill>
                  <a:srgbClr val="CC00CC"/>
                </a:solidFill>
              </a:rPr>
              <a:t>Pipe and Duct flow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7FAACF-06E2-4589-8E5A-A766DB6CD10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838200" y="273050"/>
            <a:ext cx="22558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C00000"/>
                </a:solidFill>
              </a:rPr>
              <a:t>Objectives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33400" y="990600"/>
            <a:ext cx="807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 dirty="0"/>
              <a:t>Solve energy balance problems for common steady-flow devices such as throttling valves, mixers, heaters, and heat exchangers.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8B71C3-1A0B-4334-96AA-36764607672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152400" y="228600"/>
            <a:ext cx="20574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>
                <a:solidFill>
                  <a:srgbClr val="FF0000"/>
                </a:solidFill>
              </a:rPr>
              <a:t>Throttling valves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2057400" y="123825"/>
            <a:ext cx="6934200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b="1" u="sng" dirty="0"/>
              <a:t>Throttling valves</a:t>
            </a:r>
            <a:r>
              <a:rPr lang="en-US" dirty="0"/>
              <a:t> are </a:t>
            </a:r>
            <a:r>
              <a:rPr lang="en-US" i="1" dirty="0">
                <a:solidFill>
                  <a:srgbClr val="CC00CC"/>
                </a:solidFill>
              </a:rPr>
              <a:t>any kind of flow-restricting</a:t>
            </a:r>
            <a:r>
              <a:rPr lang="en-US" i="1" dirty="0"/>
              <a:t> devices </a:t>
            </a:r>
            <a:r>
              <a:rPr lang="en-US" dirty="0"/>
              <a:t>that cause a significant pressure drop in the fluid.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b="1" i="1" dirty="0">
                <a:solidFill>
                  <a:srgbClr val="3333FF"/>
                </a:solidFill>
              </a:rPr>
              <a:t>What is the difference between a turbine and a throttling valve?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dirty="0"/>
              <a:t>The pressure drop in the fluid is often accompanied by a </a:t>
            </a:r>
            <a:r>
              <a:rPr lang="en-US" i="1" u="sng" dirty="0">
                <a:solidFill>
                  <a:srgbClr val="CC00CC"/>
                </a:solidFill>
              </a:rPr>
              <a:t>large drop in temperature</a:t>
            </a:r>
            <a:r>
              <a:rPr lang="en-US" dirty="0"/>
              <a:t>, and for that reason throttling devices are commonly used in refrigeration and air-conditioning applications.</a:t>
            </a:r>
          </a:p>
        </p:txBody>
      </p:sp>
      <p:pic>
        <p:nvPicPr>
          <p:cNvPr id="24581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4963" y="2438400"/>
            <a:ext cx="833437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2819400"/>
            <a:ext cx="24130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97363" y="3200400"/>
            <a:ext cx="431323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4" name="Text Box 17"/>
          <p:cNvSpPr txBox="1">
            <a:spLocks noChangeArrowheads="1"/>
          </p:cNvSpPr>
          <p:nvPr/>
        </p:nvSpPr>
        <p:spPr bwMode="auto">
          <a:xfrm>
            <a:off x="4267200" y="24384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CC"/>
                </a:solidFill>
              </a:rPr>
              <a:t>Energy balance</a:t>
            </a:r>
          </a:p>
        </p:txBody>
      </p:sp>
      <p:pic>
        <p:nvPicPr>
          <p:cNvPr id="24585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2590800"/>
            <a:ext cx="35337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6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67200" y="3657600"/>
            <a:ext cx="35718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of R-134a in a Refrigerator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R-134a enters the capillary tube of a refrigerator as a saturated liquid at 0.8 MPa and is throttled to a pressure of 0.12 MPa. Determine the quality of the R-134a at its final state and the temperature drop during the process.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A9D5C-18A1-4ECC-B9D0-07F4F865040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5EC5B-F89C-4AA5-B76B-024ECD58B35B}"/>
              </a:ext>
            </a:extLst>
          </p:cNvPr>
          <p:cNvSpPr txBox="1"/>
          <p:nvPr/>
        </p:nvSpPr>
        <p:spPr>
          <a:xfrm>
            <a:off x="4018003" y="3625334"/>
            <a:ext cx="110799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  <a:hlinkClick r:id="rId2"/>
              </a:rPr>
              <a:t>Solution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63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312A26-31B0-43F5-8FB6-4C5EBB19E66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1450"/>
            <a:ext cx="475297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5410200"/>
            <a:ext cx="291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6019800"/>
            <a:ext cx="50196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24200" y="4876800"/>
            <a:ext cx="220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7" name="6 Dikdörtgen"/>
          <p:cNvSpPr>
            <a:spLocks noChangeArrowheads="1"/>
          </p:cNvSpPr>
          <p:nvPr/>
        </p:nvSpPr>
        <p:spPr bwMode="auto">
          <a:xfrm>
            <a:off x="6324600" y="457200"/>
            <a:ext cx="2667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Expansion of Refrigerant-134a in a Refrigerator</a:t>
            </a:r>
            <a:endParaRPr lang="tr-TR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EAFD2B-E6E4-450C-B05C-4A5D3A97B7E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381000" y="76200"/>
            <a:ext cx="3657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>
                <a:solidFill>
                  <a:srgbClr val="FF0000"/>
                </a:solidFill>
              </a:rPr>
              <a:t>Mixing chambers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381000" y="685800"/>
            <a:ext cx="4114800" cy="554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 engineering applications, the section where the mixing process takes place is commonly referred to as a </a:t>
            </a:r>
            <a:r>
              <a:rPr lang="en-US" b="1" u="sng" dirty="0"/>
              <a:t>mixing chamber</a:t>
            </a:r>
            <a:r>
              <a:rPr lang="en-US" dirty="0"/>
              <a:t>.</a:t>
            </a:r>
            <a:endParaRPr lang="tr-TR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mixing chamber does not have to be a distinct</a:t>
            </a:r>
            <a:r>
              <a:rPr lang="tr-TR" dirty="0"/>
              <a:t> </a:t>
            </a:r>
            <a:r>
              <a:rPr lang="en-US" dirty="0"/>
              <a:t>“chamber.” An ordinary T-elbow or a Y-elbow in a shower, for example,</a:t>
            </a:r>
            <a:r>
              <a:rPr lang="tr-TR" dirty="0"/>
              <a:t> </a:t>
            </a:r>
            <a:r>
              <a:rPr lang="en-US" dirty="0"/>
              <a:t>serves as the mixing chamber for the cold- and hot-water streams</a:t>
            </a:r>
            <a:r>
              <a:rPr lang="tr-TR" dirty="0"/>
              <a:t>.</a:t>
            </a: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conservation of mass principle for a mixing chamber requires that the</a:t>
            </a:r>
            <a:r>
              <a:rPr lang="tr-TR" dirty="0"/>
              <a:t> </a:t>
            </a:r>
            <a:r>
              <a:rPr lang="en-US" dirty="0"/>
              <a:t>sum of the incoming mass flow rates equal the mass flow rate of the outgoing</a:t>
            </a:r>
            <a:r>
              <a:rPr lang="tr-TR" dirty="0"/>
              <a:t> mixture.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tr-TR" dirty="0"/>
              <a:t>T</a:t>
            </a:r>
            <a:r>
              <a:rPr lang="en-US" dirty="0"/>
              <a:t>he conservation of energy equation</a:t>
            </a:r>
            <a:r>
              <a:rPr lang="tr-TR" dirty="0"/>
              <a:t> is</a:t>
            </a:r>
            <a:r>
              <a:rPr lang="en-US" dirty="0"/>
              <a:t> analogous to the conservation of mass equation.</a:t>
            </a:r>
          </a:p>
        </p:txBody>
      </p:sp>
      <p:pic>
        <p:nvPicPr>
          <p:cNvPr id="26629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14325"/>
            <a:ext cx="40100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Hot and Cold Water in a Shower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an ordinary shower, hot water at 140</a:t>
            </a:r>
            <a:r>
              <a:rPr lang="en-US" baseline="30000" dirty="0"/>
              <a:t>o</a:t>
            </a:r>
            <a:r>
              <a:rPr lang="en-US" dirty="0"/>
              <a:t>F is mixed with cold water at 50</a:t>
            </a:r>
            <a:r>
              <a:rPr lang="en-US" baseline="30000" dirty="0"/>
              <a:t>o</a:t>
            </a:r>
            <a:r>
              <a:rPr lang="en-US" dirty="0"/>
              <a:t>F. The desired temperature of the water stream leaving the shower head is 110</a:t>
            </a:r>
            <a:r>
              <a:rPr lang="en-US" baseline="30000" dirty="0"/>
              <a:t>o</a:t>
            </a:r>
            <a:r>
              <a:rPr lang="en-US" dirty="0"/>
              <a:t>F. Assuming there is no heat loss and the mixing takes place at a pressure of 20 </a:t>
            </a:r>
            <a:r>
              <a:rPr lang="en-US" dirty="0" err="1"/>
              <a:t>psia</a:t>
            </a:r>
            <a:r>
              <a:rPr lang="en-US" dirty="0"/>
              <a:t>, determine the mass flow rate ratio of hot to cold water.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A9D5C-18A1-4ECC-B9D0-07F4F865040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505200"/>
            <a:ext cx="37719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A99E72-6447-4C5C-B4E9-28364179BFDF}"/>
              </a:ext>
            </a:extLst>
          </p:cNvPr>
          <p:cNvSpPr txBox="1"/>
          <p:nvPr/>
        </p:nvSpPr>
        <p:spPr>
          <a:xfrm>
            <a:off x="5900205" y="4038600"/>
            <a:ext cx="110799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  <a:hlinkClick r:id="rId3"/>
              </a:rPr>
              <a:t>Solution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1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CC0E3A-68F1-4B09-9331-5F2FEF46C40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3505200" y="381000"/>
            <a:ext cx="3657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>
                <a:solidFill>
                  <a:srgbClr val="FF0000"/>
                </a:solidFill>
              </a:rPr>
              <a:t>Heat exchangers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3505200" y="1066800"/>
            <a:ext cx="48006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u="sng" dirty="0"/>
              <a:t>Heat exchangers</a:t>
            </a:r>
            <a:r>
              <a:rPr lang="en-US" b="1" dirty="0"/>
              <a:t> </a:t>
            </a:r>
            <a:r>
              <a:rPr lang="en-US" dirty="0"/>
              <a:t>are devices where two moving fluid streams exchange heat without mixing. </a:t>
            </a:r>
            <a:endParaRPr lang="tr-TR" dirty="0"/>
          </a:p>
          <a:p>
            <a:endParaRPr lang="tr-TR" dirty="0"/>
          </a:p>
          <a:p>
            <a:r>
              <a:rPr lang="en-US" dirty="0"/>
              <a:t>Heat exchangers are widely used in various industries, and they come in various designs.</a:t>
            </a:r>
          </a:p>
        </p:txBody>
      </p:sp>
      <p:sp>
        <p:nvSpPr>
          <p:cNvPr id="28677" name="Rectangle 13"/>
          <p:cNvSpPr>
            <a:spLocks noChangeArrowheads="1"/>
          </p:cNvSpPr>
          <p:nvPr/>
        </p:nvSpPr>
        <p:spPr bwMode="auto">
          <a:xfrm>
            <a:off x="533400" y="4876800"/>
            <a:ext cx="22098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>
                <a:solidFill>
                  <a:srgbClr val="3333FF"/>
                </a:solidFill>
              </a:rPr>
              <a:t>The heat transfer associated with a heat exchanger may be zero or nonzero depending on how the control volume is selected.</a:t>
            </a:r>
          </a:p>
        </p:txBody>
      </p:sp>
      <p:pic>
        <p:nvPicPr>
          <p:cNvPr id="28678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500438"/>
            <a:ext cx="6324600" cy="328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76200"/>
            <a:ext cx="3124200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Cooling of R-134a by Water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R-134a is to be cooled by water in a condenser. R-134a enters the condenser with a mass flow rate of 6 kg/min at 1 MPa and 70</a:t>
            </a:r>
            <a:r>
              <a:rPr lang="en-US" baseline="30000" dirty="0"/>
              <a:t>o</a:t>
            </a:r>
            <a:r>
              <a:rPr lang="en-US" dirty="0"/>
              <a:t>C and leaves at 35</a:t>
            </a:r>
            <a:r>
              <a:rPr lang="en-US" baseline="30000" dirty="0"/>
              <a:t>o</a:t>
            </a:r>
            <a:r>
              <a:rPr lang="en-US" dirty="0"/>
              <a:t>C. The cooling water enters at 300 </a:t>
            </a:r>
            <a:r>
              <a:rPr lang="en-US" dirty="0" err="1"/>
              <a:t>kPa</a:t>
            </a:r>
            <a:r>
              <a:rPr lang="en-US" dirty="0"/>
              <a:t> and 15</a:t>
            </a:r>
            <a:r>
              <a:rPr lang="en-US" baseline="30000" dirty="0"/>
              <a:t>o</a:t>
            </a:r>
            <a:r>
              <a:rPr lang="en-US" dirty="0"/>
              <a:t>C and leaves at 25</a:t>
            </a:r>
            <a:r>
              <a:rPr lang="en-US" baseline="30000" dirty="0"/>
              <a:t>o</a:t>
            </a:r>
            <a:r>
              <a:rPr lang="en-US" dirty="0"/>
              <a:t>C. Assuming the pressure drop is negligible, determine the mass flow rate of the cooling water and the rate of heat transfer from R-134a to the water.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A9D5C-18A1-4ECC-B9D0-07F4F865040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34E7E-2570-42A0-8ABA-76F3D059CDCE}"/>
              </a:ext>
            </a:extLst>
          </p:cNvPr>
          <p:cNvSpPr txBox="1"/>
          <p:nvPr/>
        </p:nvSpPr>
        <p:spPr>
          <a:xfrm>
            <a:off x="4018003" y="4191000"/>
            <a:ext cx="110799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  <a:hlinkClick r:id="rId2"/>
              </a:rPr>
              <a:t>Solution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3934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7929</TotalTime>
  <Words>637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Wingdings</vt:lpstr>
      <vt:lpstr>Default Design</vt:lpstr>
      <vt:lpstr>Topic 9  Steady-Flow Devices (cont.)</vt:lpstr>
      <vt:lpstr>PowerPoint Presentation</vt:lpstr>
      <vt:lpstr>PowerPoint Presentation</vt:lpstr>
      <vt:lpstr>Expansion of R-134a in a Refrigerator</vt:lpstr>
      <vt:lpstr>PowerPoint Presentation</vt:lpstr>
      <vt:lpstr>PowerPoint Presentation</vt:lpstr>
      <vt:lpstr>Mixing Hot and Cold Water in a Shower</vt:lpstr>
      <vt:lpstr>PowerPoint Presentation</vt:lpstr>
      <vt:lpstr>Cooling of R-134a by Water</vt:lpstr>
      <vt:lpstr>PowerPoint Presentation</vt:lpstr>
      <vt:lpstr>Electrical Heating of Air in a House</vt:lpstr>
      <vt:lpstr>Summary</vt:lpstr>
    </vt:vector>
  </TitlesOfParts>
  <Company>DC-UOIT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222 - 09.Steady-Flow Devices (cont.)</dc:title>
  <dc:creator>WinXP Tablet</dc:creator>
  <cp:lastModifiedBy>William Long</cp:lastModifiedBy>
  <cp:revision>682</cp:revision>
  <dcterms:created xsi:type="dcterms:W3CDTF">2007-03-22T19:44:56Z</dcterms:created>
  <dcterms:modified xsi:type="dcterms:W3CDTF">2024-01-03T12:50:54Z</dcterms:modified>
</cp:coreProperties>
</file>