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34" autoAdjust="0"/>
  </p:normalViewPr>
  <p:slideViewPr>
    <p:cSldViewPr snapToGrid="0">
      <p:cViewPr varScale="1">
        <p:scale>
          <a:sx n="124" d="100"/>
          <a:sy n="124" d="100"/>
        </p:scale>
        <p:origin x="12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Analogous to Carnot cycle (ideal cycle) to let us compare actual efficiency or COP with ideal; isentropic efficiency lets us compare actual device to ideal one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Notice ws in numerator, because isentropic work input &lt; actual work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can’t use isentropic eff. If compressor is cooled to reduce work because now it is non-adiabatic.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Yes, can use isothermal eff. Equation if compressor is adiabatic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exit pressure is the same, but exit state is different (less subcooled or more superheated)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Reducing work because v is low means gas must be cooled as much as possible.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to left of curve is work, so easy to see which is larger and smaller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Isothermal has max cooling therefore minimum work; adiabatic has no cooling therefore maximum work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/15.Example%202.pdf" TargetMode="Externa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/15.Example%203.pdf" TargetMode="Externa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1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ongapalooza.github.io/ENGR222/15.Example%204.pdf" TargetMode="External"/><Relationship Id="rId4" Type="http://schemas.openxmlformats.org/officeDocument/2006/relationships/image" Target="../media/image4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7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ongapalooza.github.io/ENGR222/15.Example%201.pdf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gif"/><Relationship Id="rId3" Type="http://schemas.openxmlformats.org/officeDocument/2006/relationships/image" Target="../media/image14.png"/><Relationship Id="rId7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gif"/><Relationship Id="rId5" Type="http://schemas.openxmlformats.org/officeDocument/2006/relationships/image" Target="../media/image3.gif"/><Relationship Id="rId10" Type="http://schemas.openxmlformats.org/officeDocument/2006/relationships/image" Target="../media/image20.gif"/><Relationship Id="rId4" Type="http://schemas.openxmlformats.org/officeDocument/2006/relationships/image" Target="../media/image15.gif"/><Relationship Id="rId9" Type="http://schemas.openxmlformats.org/officeDocument/2006/relationships/image" Target="../media/image19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15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Reversible Work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152400" y="155575"/>
            <a:ext cx="5080200" cy="954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4191000" y="4122738"/>
            <a:ext cx="37338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of Turbines</a:t>
            </a:r>
            <a:endParaRPr/>
          </a:p>
        </p:txBody>
      </p:sp>
      <p:pic>
        <p:nvPicPr>
          <p:cNvPr id="198" name="Google Shape;1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1338" y="5970588"/>
            <a:ext cx="18208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4825" y="5148263"/>
            <a:ext cx="3381375" cy="642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4475" y="133350"/>
            <a:ext cx="35909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975" y="1676400"/>
            <a:ext cx="393382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Efficiency of a Turbine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Steam enters an adiabatic turbine steadily at 3 MPa and 400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leaves at 50 kPa and 100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If the power output of the turbine is 2 MW, determine the isentropic efficiency and the mass flow rate of the steam.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792931"/>
            <a:ext cx="417195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91413" y="2591385"/>
            <a:ext cx="268605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3"/>
          <p:cNvSpPr txBox="1">
            <a:spLocks noGrp="1"/>
          </p:cNvSpPr>
          <p:nvPr>
            <p:ph type="title"/>
          </p:nvPr>
        </p:nvSpPr>
        <p:spPr>
          <a:xfrm>
            <a:off x="2437467" y="2591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2514600" y="4965700"/>
            <a:ext cx="1828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Compressors are sometimes intentionally cooled to minimize the work input.</a:t>
            </a:r>
            <a:endParaRPr/>
          </a:p>
        </p:txBody>
      </p:sp>
      <p:grpSp>
        <p:nvGrpSpPr>
          <p:cNvPr id="219" name="Google Shape;219;p24"/>
          <p:cNvGrpSpPr/>
          <p:nvPr/>
        </p:nvGrpSpPr>
        <p:grpSpPr>
          <a:xfrm>
            <a:off x="304800" y="785813"/>
            <a:ext cx="3943350" cy="2871787"/>
            <a:chOff x="336" y="591"/>
            <a:chExt cx="2484" cy="1809"/>
          </a:xfrm>
        </p:grpSpPr>
        <p:sp>
          <p:nvSpPr>
            <p:cNvPr id="220" name="Google Shape;220;p24"/>
            <p:cNvSpPr txBox="1"/>
            <p:nvPr/>
          </p:nvSpPr>
          <p:spPr>
            <a:xfrm>
              <a:off x="912" y="1996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efficiency</a:t>
              </a:r>
              <a:endParaRPr/>
            </a:p>
          </p:txBody>
        </p:sp>
        <p:pic>
          <p:nvPicPr>
            <p:cNvPr id="221" name="Google Shape;221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6" y="1056"/>
              <a:ext cx="960" cy="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6" y="1536"/>
              <a:ext cx="1458" cy="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2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6" y="2016"/>
              <a:ext cx="571" cy="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1776" y="1536"/>
              <a:ext cx="528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 pump</a:t>
              </a:r>
              <a:endParaRPr/>
            </a:p>
          </p:txBody>
        </p:sp>
        <p:sp>
          <p:nvSpPr>
            <p:cNvPr id="225" name="Google Shape;225;p24"/>
            <p:cNvSpPr txBox="1"/>
            <p:nvPr/>
          </p:nvSpPr>
          <p:spPr>
            <a:xfrm>
              <a:off x="1296" y="1008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  <p:pic>
          <p:nvPicPr>
            <p:cNvPr id="226" name="Google Shape;226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36" y="591"/>
              <a:ext cx="2484" cy="3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4"/>
          <p:cNvSpPr txBox="1"/>
          <p:nvPr/>
        </p:nvSpPr>
        <p:spPr>
          <a:xfrm>
            <a:off x="4419600" y="5486400"/>
            <a:ext cx="4191000" cy="1265238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you use isentropic efficiency for a non-adiabatic compressor? 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Can you use isothermal efficiency for an adiabatic compressor?</a:t>
            </a:r>
            <a:endParaRPr/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95850" y="114300"/>
            <a:ext cx="3943350" cy="529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57150" y="76200"/>
            <a:ext cx="763905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Efficiencies of Compressors and Pumps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4800" y="3886200"/>
            <a:ext cx="22002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Compressor Power Input</a:t>
            </a:r>
            <a:endParaRPr sz="24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by an adiabatic compressor from 100 kPa and 12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to a pressure of 800 kPa at a steady rate of 0.2 kg/s. If the isentropic efficiency is 80%, determine the air temperature at the exit and the require power input for the compressor.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2365375"/>
            <a:ext cx="4086225" cy="41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3950" y="3083788"/>
            <a:ext cx="2676525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4408092" y="236540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5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533400" y="152400"/>
            <a:ext cx="3886200" cy="946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Efficiency of Nozzles</a:t>
            </a:r>
            <a:endParaRPr/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38" y="1149350"/>
            <a:ext cx="4017962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8175" y="3175000"/>
            <a:ext cx="1647825" cy="63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6"/>
          <p:cNvSpPr/>
          <p:nvPr/>
        </p:nvSpPr>
        <p:spPr>
          <a:xfrm>
            <a:off x="533400" y="1903413"/>
            <a:ext cx="26670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inlet velocity of the fluid is small relative to the exit velocity, the energy balance is</a:t>
            </a:r>
            <a:endParaRPr/>
          </a:p>
        </p:txBody>
      </p:sp>
      <p:sp>
        <p:nvSpPr>
          <p:cNvPr id="251" name="Google Shape;251;p26"/>
          <p:cNvSpPr txBox="1"/>
          <p:nvPr/>
        </p:nvSpPr>
        <p:spPr>
          <a:xfrm>
            <a:off x="533400" y="3962400"/>
            <a:ext cx="19050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Then,</a:t>
            </a:r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" y="4370388"/>
            <a:ext cx="1820863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9650" y="381000"/>
            <a:ext cx="4095750" cy="52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48;p26">
            <a:extLst>
              <a:ext uri="{FF2B5EF4-FFF2-40B4-BE49-F238E27FC236}">
                <a16:creationId xmlns:a16="http://schemas.microsoft.com/office/drawing/2014/main" id="{C24FACA7-0FEE-4624-BAF7-64611F1A72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91742"/>
          <a:stretch/>
        </p:blipFill>
        <p:spPr>
          <a:xfrm>
            <a:off x="609600" y="4370388"/>
            <a:ext cx="366713" cy="73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Efficiency on Nozzle Exit Velocity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body" idx="1"/>
          </p:nvPr>
        </p:nvSpPr>
        <p:spPr>
          <a:xfrm>
            <a:off x="228600" y="973513"/>
            <a:ext cx="84582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at 200 kPa and 950 K enters an adiabatic nozzle at low velocity and is discharged at a pressure of 110 kPa. If the isentropic efficiency of the nozzle is 92%, determine the maximum possible velocity, the exit temperature of the air, and the actual velocity of the air. Assume constant specific heat of air is 1.11 kJ/ kg K and the specific heat ratio is 1.349.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743200"/>
            <a:ext cx="3933825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 rotWithShape="1">
          <a:blip r:embed="rId4">
            <a:alphaModFix/>
          </a:blip>
          <a:srcRect l="9774" t="70331" r="7839"/>
          <a:stretch/>
        </p:blipFill>
        <p:spPr>
          <a:xfrm>
            <a:off x="4343400" y="4084993"/>
            <a:ext cx="4731294" cy="2256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4070392" y="3145150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hlinkClick r:id="rId5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efficiencies of steady-flow devices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dirty="0"/>
              <a:t>The increase of entropy principle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304800" y="838200"/>
            <a:ext cx="8229600" cy="2326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Derive the reversible steady-flow work relations.</a:t>
            </a:r>
            <a:endParaRPr dirty="0"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the isentropic efficiencies for various steady-flow devices.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2200" dirty="0"/>
              <a:t>Apply the second law of thermodynamics to processes.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304800" y="207963"/>
            <a:ext cx="7391400" cy="57943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7900" y="847725"/>
            <a:ext cx="29337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457200" y="1099525"/>
            <a:ext cx="50067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Recall the formula for boundary work:</a:t>
            </a:r>
            <a:endParaRPr sz="2000"/>
          </a:p>
        </p:txBody>
      </p:sp>
      <p:sp>
        <p:nvSpPr>
          <p:cNvPr id="107" name="Google Shape;107;p15"/>
          <p:cNvSpPr txBox="1"/>
          <p:nvPr/>
        </p:nvSpPr>
        <p:spPr>
          <a:xfrm>
            <a:off x="457200" y="2436100"/>
            <a:ext cx="54102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This was useful for closed systems like piston cylinders. But what about open, steady flow systems like turbines?</a:t>
            </a:r>
            <a:endParaRPr sz="2000"/>
          </a:p>
        </p:txBody>
      </p:sp>
      <p:sp>
        <p:nvSpPr>
          <p:cNvPr id="108" name="Google Shape;108;p15"/>
          <p:cNvSpPr txBox="1"/>
          <p:nvPr/>
        </p:nvSpPr>
        <p:spPr>
          <a:xfrm>
            <a:off x="457200" y="3524194"/>
            <a:ext cx="54102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Total Energy Balance (differential form):</a:t>
            </a:r>
            <a:endParaRPr sz="200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2650" y="1683613"/>
            <a:ext cx="18192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38" y="4135288"/>
            <a:ext cx="3895725" cy="2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700" y="1211113"/>
            <a:ext cx="307657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5513" y="1887551"/>
            <a:ext cx="45529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1775" y="2563963"/>
            <a:ext cx="34004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/>
        </p:nvSpPr>
        <p:spPr>
          <a:xfrm>
            <a:off x="457200" y="3240400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kinetic and potential energies are ignored, then:</a:t>
            </a:r>
            <a:endParaRPr sz="2000"/>
          </a:p>
        </p:txBody>
      </p:sp>
      <p:pic>
        <p:nvPicPr>
          <p:cNvPr id="121" name="Google Shape;12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5163" y="3824488"/>
            <a:ext cx="25336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5675" y="4712938"/>
            <a:ext cx="21526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Reversible Steady-flow Work</a:t>
            </a: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892338"/>
            <a:ext cx="34004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0" y="1421150"/>
            <a:ext cx="36576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300" y="2035675"/>
            <a:ext cx="58674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8775" y="3040713"/>
            <a:ext cx="5686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/>
        </p:nvSpPr>
        <p:spPr>
          <a:xfrm>
            <a:off x="457200" y="37998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Look familiar?</a:t>
            </a:r>
            <a:endParaRPr sz="2000"/>
          </a:p>
        </p:txBody>
      </p:sp>
      <p:sp>
        <p:nvSpPr>
          <p:cNvPr id="134" name="Google Shape;134;p17"/>
          <p:cNvSpPr txBox="1"/>
          <p:nvPr/>
        </p:nvSpPr>
        <p:spPr>
          <a:xfrm>
            <a:off x="457200" y="4383991"/>
            <a:ext cx="82296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What if there is no work?</a:t>
            </a:r>
            <a:endParaRPr sz="20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52625" y="4968112"/>
            <a:ext cx="50387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B3295AF-039C-473C-9ED5-35CFD31E3EEF}"/>
              </a:ext>
            </a:extLst>
          </p:cNvPr>
          <p:cNvSpPr/>
          <p:nvPr/>
        </p:nvSpPr>
        <p:spPr>
          <a:xfrm>
            <a:off x="3339919" y="5720587"/>
            <a:ext cx="2464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sz="2000" b="1" u="sng" dirty="0"/>
              <a:t>Bernoulli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3189" y="16668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Compressing a Liquid vs.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806450"/>
            <a:ext cx="3600450" cy="59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3752725" y="1143000"/>
            <a:ext cx="52296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Determine the work input required to compress steam isentropically from 100 kPa to 1 MPa, assuming that the steam exists as (a) saturated liquid and (b) as saturated vapor.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5126117" y="3946375"/>
            <a:ext cx="24828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4"/>
              </a:rPr>
              <a:t>Solution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Proof that Reversible Process is more Efficient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219200"/>
            <a:ext cx="3857625" cy="477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963" y="1419425"/>
            <a:ext cx="4456276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800" y="1963850"/>
            <a:ext cx="452262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963" y="2665800"/>
            <a:ext cx="4080313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4950" y="3190912"/>
            <a:ext cx="4080325" cy="32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663" y="4511850"/>
            <a:ext cx="4002908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59200" y="3954462"/>
            <a:ext cx="1691837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9200" y="5069250"/>
            <a:ext cx="1691825" cy="845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304800" y="228600"/>
            <a:ext cx="8001000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MINIMIZING THE COMPRESSOR WORK</a:t>
            </a:r>
            <a:endParaRPr/>
          </a:p>
        </p:txBody>
      </p:sp>
      <p:grpSp>
        <p:nvGrpSpPr>
          <p:cNvPr id="166" name="Google Shape;166;p20"/>
          <p:cNvGrpSpPr/>
          <p:nvPr/>
        </p:nvGrpSpPr>
        <p:grpSpPr>
          <a:xfrm>
            <a:off x="152400" y="1066800"/>
            <a:ext cx="4637088" cy="4084638"/>
            <a:chOff x="336" y="672"/>
            <a:chExt cx="2921" cy="2573"/>
          </a:xfrm>
        </p:grpSpPr>
        <p:pic>
          <p:nvPicPr>
            <p:cNvPr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17" y="720"/>
              <a:ext cx="1023" cy="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84" y="1488"/>
              <a:ext cx="2842" cy="36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4" y="2160"/>
              <a:ext cx="2873" cy="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4" y="2880"/>
              <a:ext cx="1085" cy="3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/>
            <p:nvPr/>
          </p:nvSpPr>
          <p:spPr>
            <a:xfrm>
              <a:off x="336" y="1248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Isentropic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336" y="1929"/>
              <a:ext cx="1853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Polytropic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</a:t>
              </a:r>
              <a:r>
                <a:rPr lang="en-US" sz="1800" i="1" baseline="30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 constant):</a:t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336" y="2640"/>
              <a:ext cx="1840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Isothermal (</a:t>
              </a:r>
              <a:r>
                <a:rPr lang="en-US" sz="18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Pv =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constant):</a:t>
              </a:r>
              <a:endParaRPr/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1440" y="672"/>
              <a:ext cx="1152" cy="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When kinetic and potential energies are negligible</a:t>
              </a: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228600" y="5343525"/>
            <a:ext cx="4648200" cy="1209675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adiabatic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Pv</a:t>
            </a:r>
            <a:r>
              <a:rPr lang="en-US" sz="1800" i="1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maximum work and the isothermal compression 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constant) requires the minimum.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3000" y="971550"/>
            <a:ext cx="4057650" cy="49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152400" y="152400"/>
            <a:ext cx="2362200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Multistage Compression with Intercooling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152400" y="1905000"/>
            <a:ext cx="2590800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gas is compressed in stages and cooled between each stage by passing it through a heat exchanger called an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intercooler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648200"/>
            <a:ext cx="6189663" cy="1166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6051550"/>
            <a:ext cx="3079750" cy="65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/>
          <p:nvPr/>
        </p:nvSpPr>
        <p:spPr>
          <a:xfrm>
            <a:off x="3429000" y="5865813"/>
            <a:ext cx="5105400" cy="91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minimize compression work during two-stage compression, the pressure ratio across each stage of the compressor must be the same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3200" y="228600"/>
            <a:ext cx="3228975" cy="34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24575" y="228600"/>
            <a:ext cx="29432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772150" y="3657600"/>
            <a:ext cx="32956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744</Words>
  <Application>Microsoft Office PowerPoint</Application>
  <PresentationFormat>On-screen Show (4:3)</PresentationFormat>
  <Paragraphs>88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Noto Sans Symbols</vt:lpstr>
      <vt:lpstr>Times New Roman</vt:lpstr>
      <vt:lpstr>Default Design</vt:lpstr>
      <vt:lpstr>Topic 15 Reversible Work</vt:lpstr>
      <vt:lpstr>PowerPoint Presentation</vt:lpstr>
      <vt:lpstr>PowerPoint Presentation</vt:lpstr>
      <vt:lpstr>Reversible Steady-flow Work</vt:lpstr>
      <vt:lpstr>Reversible Steady-flow Work</vt:lpstr>
      <vt:lpstr>Compressing a Liquid vs. Gas</vt:lpstr>
      <vt:lpstr>Proof that Reversible Process is more Efficient</vt:lpstr>
      <vt:lpstr>PowerPoint Presentation</vt:lpstr>
      <vt:lpstr>PowerPoint Presentation</vt:lpstr>
      <vt:lpstr>PowerPoint Presentation</vt:lpstr>
      <vt:lpstr>Isentropic Efficiency of a Turbine</vt:lpstr>
      <vt:lpstr>PowerPoint Presentation</vt:lpstr>
      <vt:lpstr>Effect of Efficiency on Compressor Power Input</vt:lpstr>
      <vt:lpstr>PowerPoint Presentation</vt:lpstr>
      <vt:lpstr>Effect of Efficiency on Nozzle Exit Velocity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222 - 15.Reversible Work</dc:title>
  <dc:creator>William Long</dc:creator>
  <cp:lastModifiedBy>William Long</cp:lastModifiedBy>
  <cp:revision>8</cp:revision>
  <dcterms:modified xsi:type="dcterms:W3CDTF">2024-01-29T00:25:04Z</dcterms:modified>
</cp:coreProperties>
</file>