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7"/>
  </p:notesMasterIdLst>
  <p:sldIdLst>
    <p:sldId id="256" r:id="rId2"/>
    <p:sldId id="257" r:id="rId3"/>
    <p:sldId id="276" r:id="rId4"/>
    <p:sldId id="277" r:id="rId5"/>
    <p:sldId id="278" r:id="rId6"/>
    <p:sldId id="279" r:id="rId7"/>
    <p:sldId id="280" r:id="rId8"/>
    <p:sldId id="281" r:id="rId9"/>
    <p:sldId id="282" r:id="rId10"/>
    <p:sldId id="283" r:id="rId11"/>
    <p:sldId id="376" r:id="rId12"/>
    <p:sldId id="391" r:id="rId13"/>
    <p:sldId id="392" r:id="rId14"/>
    <p:sldId id="390" r:id="rId15"/>
    <p:sldId id="275"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1134"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93b606a3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93b606a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72" name="Google Shape;172;g393b606a3a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93b606a3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93b606a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72" name="Google Shape;172;g393b606a3a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686733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01" name="Google Shape;1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12" name="Google Shape;11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22" name="Google Shape;12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29" name="Google Shape;12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42" name="Google Shape;14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48" name="Google Shape;14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56" name="Google Shape;15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ctr"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2080418" y="-480219"/>
            <a:ext cx="4983163" cy="8229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FF0000"/>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28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body" idx="2"/>
          </p:nvPr>
        </p:nvSpPr>
        <p:spPr>
          <a:xfrm>
            <a:off x="4648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4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ongapalooza.github.io/ENGR222/20.Example%201.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wmf"/><Relationship Id="rId7" Type="http://schemas.openxmlformats.org/officeDocument/2006/relationships/image" Target="../media/image25.png"/><Relationship Id="rId2" Type="http://schemas.openxmlformats.org/officeDocument/2006/relationships/image" Target="../media/image26.wmf"/><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wmf"/><Relationship Id="rId4" Type="http://schemas.openxmlformats.org/officeDocument/2006/relationships/image" Target="../media/image28.wmf"/><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hyperlink" Target="https://longapalooza.github.io/ENGR222/20.Example%202.pd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00200" y="2438400"/>
            <a:ext cx="5943600" cy="2057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rgbClr val="C00000"/>
                </a:solidFill>
                <a:latin typeface="Arial"/>
                <a:ea typeface="Arial"/>
                <a:cs typeface="Arial"/>
                <a:sym typeface="Arial"/>
              </a:rPr>
              <a:t>Topic 20</a:t>
            </a:r>
            <a:br>
              <a:rPr lang="en-US" sz="3200" b="0" i="0" u="none" strike="noStrike" cap="none" dirty="0">
                <a:solidFill>
                  <a:srgbClr val="FF0000"/>
                </a:solidFill>
                <a:latin typeface="Arial"/>
                <a:ea typeface="Arial"/>
                <a:cs typeface="Arial"/>
                <a:sym typeface="Arial"/>
              </a:rPr>
            </a:br>
            <a:r>
              <a:rPr lang="en-US" sz="3200" b="1" i="0" u="none" strike="noStrike" cap="none" dirty="0">
                <a:solidFill>
                  <a:srgbClr val="3333FF"/>
                </a:solidFill>
                <a:latin typeface="Arial"/>
                <a:ea typeface="Arial"/>
                <a:cs typeface="Arial"/>
                <a:sym typeface="Arial"/>
              </a:rPr>
              <a:t>Reciprocating Engine Cycles</a:t>
            </a:r>
            <a:endParaRPr dirty="0"/>
          </a:p>
        </p:txBody>
      </p:sp>
      <p:sp>
        <p:nvSpPr>
          <p:cNvPr id="89" name="Google Shape;89;p13"/>
          <p:cNvSpPr txBox="1">
            <a:spLocks noGrp="1"/>
          </p:cNvSpPr>
          <p:nvPr>
            <p:ph type="subTitle" idx="1"/>
          </p:nvPr>
        </p:nvSpPr>
        <p:spPr>
          <a:xfrm>
            <a:off x="0" y="5257800"/>
            <a:ext cx="9144000" cy="762000"/>
          </a:xfrm>
          <a:prstGeom prst="rect">
            <a:avLst/>
          </a:prstGeom>
          <a:solidFill>
            <a:srgbClr val="8AC6CC"/>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1800"/>
              <a:buFont typeface="Arial"/>
              <a:buNone/>
            </a:pPr>
            <a:r>
              <a:rPr lang="en-US" sz="1800" b="1" i="0" u="none" strike="noStrike" cap="none" dirty="0">
                <a:solidFill>
                  <a:srgbClr val="996633"/>
                </a:solidFill>
                <a:latin typeface="Arial"/>
                <a:ea typeface="Arial"/>
                <a:cs typeface="Arial"/>
                <a:sym typeface="Arial"/>
              </a:rPr>
              <a:t> </a:t>
            </a:r>
            <a:endParaRPr sz="1800" b="1" i="0" u="none" strike="noStrike" cap="none" dirty="0">
              <a:solidFill>
                <a:srgbClr val="996633"/>
              </a:solidFill>
              <a:latin typeface="Arial"/>
              <a:ea typeface="Arial"/>
              <a:cs typeface="Arial"/>
              <a:sym typeface="Arial"/>
            </a:endParaRPr>
          </a:p>
        </p:txBody>
      </p:sp>
      <p:sp>
        <p:nvSpPr>
          <p:cNvPr id="91" name="Google Shape;91;p13"/>
          <p:cNvSpPr/>
          <p:nvPr/>
        </p:nvSpPr>
        <p:spPr>
          <a:xfrm>
            <a:off x="0" y="304800"/>
            <a:ext cx="9144000" cy="1403350"/>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8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200" b="1" i="0" u="none" strike="noStrike" cap="none">
                <a:solidFill>
                  <a:schemeClr val="lt2"/>
                </a:solidFill>
                <a:latin typeface="Arial"/>
                <a:ea typeface="Arial"/>
                <a:cs typeface="Arial"/>
                <a:sym typeface="Arial"/>
              </a:rPr>
              <a:t>Thermodynamics: An Engineering Approach </a:t>
            </a:r>
            <a:endParaRPr sz="22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000" b="1" i="0" u="none" strike="noStrike" cap="none">
                <a:solidFill>
                  <a:schemeClr val="lt2"/>
                </a:solidFill>
                <a:latin typeface="Arial"/>
                <a:ea typeface="Arial"/>
                <a:cs typeface="Arial"/>
                <a:sym typeface="Arial"/>
              </a:rPr>
              <a:t>8th Edition</a:t>
            </a:r>
            <a:br>
              <a:rPr lang="en-US" sz="2400" b="1" i="0" u="none" strike="noStrike" cap="none">
                <a:solidFill>
                  <a:schemeClr val="lt2"/>
                </a:solidFill>
                <a:latin typeface="Arial"/>
                <a:ea typeface="Arial"/>
                <a:cs typeface="Arial"/>
                <a:sym typeface="Arial"/>
              </a:rPr>
            </a:br>
            <a:r>
              <a:rPr lang="en-US" sz="1800" b="1" i="0" u="none" strike="noStrike" cap="none">
                <a:solidFill>
                  <a:schemeClr val="lt2"/>
                </a:solidFill>
                <a:latin typeface="Arial"/>
                <a:ea typeface="Arial"/>
                <a:cs typeface="Arial"/>
                <a:sym typeface="Arial"/>
              </a:rPr>
              <a:t>Yunus A. Çengel, Michael A. Boles</a:t>
            </a:r>
            <a:endParaRPr/>
          </a:p>
          <a:p>
            <a:pPr marL="0" marR="0" lvl="0" indent="0" algn="ctr" rtl="0">
              <a:spcBef>
                <a:spcPts val="0"/>
              </a:spcBef>
              <a:spcAft>
                <a:spcPts val="0"/>
              </a:spcAft>
              <a:buNone/>
            </a:pPr>
            <a:r>
              <a:rPr lang="en-US" sz="1800" b="1" i="0" u="none" strike="noStrike" cap="none">
                <a:solidFill>
                  <a:schemeClr val="lt2"/>
                </a:solidFill>
                <a:latin typeface="Arial"/>
                <a:ea typeface="Arial"/>
                <a:cs typeface="Arial"/>
                <a:sym typeface="Arial"/>
              </a:rPr>
              <a:t>McGraw-Hill, 2015</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sldNum" idx="12"/>
          </p:nvPr>
        </p:nvSpPr>
        <p:spPr>
          <a:xfrm>
            <a:off x="6553200" y="6400800"/>
            <a:ext cx="2133600" cy="3207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a:p>
        </p:txBody>
      </p:sp>
      <p:sp>
        <p:nvSpPr>
          <p:cNvPr id="175" name="Google Shape;175;p22"/>
          <p:cNvSpPr/>
          <p:nvPr/>
        </p:nvSpPr>
        <p:spPr>
          <a:xfrm>
            <a:off x="450300" y="341450"/>
            <a:ext cx="8243400" cy="41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u="sng" dirty="0">
                <a:solidFill>
                  <a:srgbClr val="FF0000"/>
                </a:solidFill>
              </a:rPr>
              <a:t>The Ideal Otto Cycle</a:t>
            </a:r>
            <a:endParaRPr sz="1500" dirty="0">
              <a:solidFill>
                <a:srgbClr val="FF0000"/>
              </a:solidFill>
            </a:endParaRPr>
          </a:p>
        </p:txBody>
      </p:sp>
      <p:sp>
        <p:nvSpPr>
          <p:cNvPr id="176" name="Google Shape;176;p22"/>
          <p:cNvSpPr txBox="1"/>
          <p:nvPr/>
        </p:nvSpPr>
        <p:spPr>
          <a:xfrm>
            <a:off x="450300" y="905000"/>
            <a:ext cx="8243400" cy="325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chemeClr val="dk1"/>
                </a:solidFill>
              </a:rPr>
              <a:t>An ideal Otto cycle has a compression ratio of 8. At the beginning of the compression process, air is at 100 kPa and 17°C, and 800 kJ/kg of heat is transferred to the air during the constant volume heat addition process. Accounting for the variation of specific heats of air with temperature, determine (a) the maximum temperature and pressure that occur during the cycle, (b) the net work output, (c) the thermal efficiency, and (d) the mean effective pressure for the cycle. Also, (e) determine the power output from the cycle, in kW, for an engine speed of 4000 rpm (rev/min). Assume this cycle is operated on an engine that has four cylinders with a total displacement volume of 1.6 L.</a:t>
            </a:r>
            <a:endParaRPr dirty="0">
              <a:solidFill>
                <a:schemeClr val="dk1"/>
              </a:solidFill>
            </a:endParaRPr>
          </a:p>
        </p:txBody>
      </p:sp>
      <p:sp>
        <p:nvSpPr>
          <p:cNvPr id="177" name="Google Shape;177;p22"/>
          <p:cNvSpPr/>
          <p:nvPr/>
        </p:nvSpPr>
        <p:spPr>
          <a:xfrm>
            <a:off x="5088275" y="5005000"/>
            <a:ext cx="1627200" cy="4158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dirty="0">
                <a:solidFill>
                  <a:srgbClr val="FF0000"/>
                </a:solidFill>
                <a:hlinkClick r:id="rId3"/>
              </a:rPr>
              <a:t>Solution</a:t>
            </a:r>
            <a:endParaRPr sz="1500" dirty="0">
              <a:solidFill>
                <a:srgbClr val="FF0000"/>
              </a:solidFill>
            </a:endParaRPr>
          </a:p>
        </p:txBody>
      </p:sp>
      <p:pic>
        <p:nvPicPr>
          <p:cNvPr id="178" name="Google Shape;178;p22"/>
          <p:cNvPicPr preferRelativeResize="0"/>
          <p:nvPr/>
        </p:nvPicPr>
        <p:blipFill>
          <a:blip r:embed="rId4">
            <a:alphaModFix/>
          </a:blip>
          <a:stretch>
            <a:fillRect/>
          </a:stretch>
        </p:blipFill>
        <p:spPr>
          <a:xfrm>
            <a:off x="569375" y="4163500"/>
            <a:ext cx="2289100" cy="2502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Slayt Numarası Yer Tutucusu"/>
          <p:cNvSpPr>
            <a:spLocks noGrp="1"/>
          </p:cNvSpPr>
          <p:nvPr>
            <p:ph type="sldNum" sz="quarter" idx="12"/>
          </p:nvPr>
        </p:nvSpPr>
        <p:spPr>
          <a:noFill/>
        </p:spPr>
        <p:txBody>
          <a:bodyPr/>
          <a:lstStyle/>
          <a:p>
            <a:fld id="{DC838D81-8062-419D-A7DD-2037E3AE93A7}" type="slidenum">
              <a:rPr lang="en-US" smtClean="0"/>
              <a:pPr/>
              <a:t>11</a:t>
            </a:fld>
            <a:endParaRPr lang="en-US"/>
          </a:p>
        </p:txBody>
      </p:sp>
      <p:sp>
        <p:nvSpPr>
          <p:cNvPr id="17411" name="Rectangle 2"/>
          <p:cNvSpPr>
            <a:spLocks noChangeArrowheads="1"/>
          </p:cNvSpPr>
          <p:nvPr/>
        </p:nvSpPr>
        <p:spPr bwMode="auto">
          <a:xfrm>
            <a:off x="152400" y="152400"/>
            <a:ext cx="5791200" cy="769938"/>
          </a:xfrm>
          <a:prstGeom prst="rect">
            <a:avLst/>
          </a:prstGeom>
          <a:solidFill>
            <a:srgbClr val="92D050"/>
          </a:solidFill>
          <a:ln w="9525">
            <a:noFill/>
            <a:miter lim="800000"/>
            <a:headEnd/>
            <a:tailEnd/>
          </a:ln>
        </p:spPr>
        <p:txBody>
          <a:bodyPr>
            <a:spAutoFit/>
          </a:bodyPr>
          <a:lstStyle/>
          <a:p>
            <a:r>
              <a:rPr lang="en-US" sz="2200" b="1">
                <a:solidFill>
                  <a:srgbClr val="C00000"/>
                </a:solidFill>
              </a:rPr>
              <a:t>DIESEL CYCLE: THE IDEAL CYCLE</a:t>
            </a:r>
          </a:p>
          <a:p>
            <a:r>
              <a:rPr lang="en-US" sz="2200" b="1">
                <a:solidFill>
                  <a:srgbClr val="C00000"/>
                </a:solidFill>
              </a:rPr>
              <a:t>FOR COMPRESSION-IGNITION ENGINES</a:t>
            </a:r>
          </a:p>
        </p:txBody>
      </p:sp>
      <p:sp>
        <p:nvSpPr>
          <p:cNvPr id="17412" name="Rectangle 5"/>
          <p:cNvSpPr>
            <a:spLocks noChangeArrowheads="1"/>
          </p:cNvSpPr>
          <p:nvPr/>
        </p:nvSpPr>
        <p:spPr bwMode="auto">
          <a:xfrm>
            <a:off x="152400" y="990600"/>
            <a:ext cx="5867400" cy="1400383"/>
          </a:xfrm>
          <a:prstGeom prst="rect">
            <a:avLst/>
          </a:prstGeom>
          <a:noFill/>
          <a:ln w="9525">
            <a:noFill/>
            <a:miter lim="800000"/>
            <a:headEnd/>
            <a:tailEnd/>
          </a:ln>
        </p:spPr>
        <p:txBody>
          <a:bodyPr>
            <a:spAutoFit/>
          </a:bodyPr>
          <a:lstStyle/>
          <a:p>
            <a:r>
              <a:rPr lang="en-US" sz="1700" dirty="0"/>
              <a:t>In diesel engines, only air is compressed during the compression stroke, eliminating the possibility of autoignition (engine knock). Therefore, diesel engines can be designed to operate at much higher compression ratios than SI engines, typically between 12 and 24.</a:t>
            </a:r>
          </a:p>
        </p:txBody>
      </p:sp>
      <p:sp>
        <p:nvSpPr>
          <p:cNvPr id="17413" name="Rectangle 7"/>
          <p:cNvSpPr>
            <a:spLocks noChangeArrowheads="1"/>
          </p:cNvSpPr>
          <p:nvPr/>
        </p:nvSpPr>
        <p:spPr bwMode="auto">
          <a:xfrm>
            <a:off x="3810000" y="2705100"/>
            <a:ext cx="2057400" cy="2708434"/>
          </a:xfrm>
          <a:prstGeom prst="rect">
            <a:avLst/>
          </a:prstGeom>
          <a:solidFill>
            <a:srgbClr val="FFCC99"/>
          </a:solidFill>
          <a:ln w="19050">
            <a:solidFill>
              <a:schemeClr val="bg2"/>
            </a:solidFill>
            <a:miter lim="800000"/>
            <a:headEnd/>
            <a:tailEnd/>
          </a:ln>
        </p:spPr>
        <p:txBody>
          <a:bodyPr>
            <a:spAutoFit/>
          </a:bodyPr>
          <a:lstStyle/>
          <a:p>
            <a:pPr marL="342900" indent="-342900"/>
            <a:r>
              <a:rPr lang="en-US" sz="1700" b="1" dirty="0">
                <a:solidFill>
                  <a:srgbClr val="CC00CC"/>
                </a:solidFill>
              </a:rPr>
              <a:t>1-2</a:t>
            </a:r>
            <a:r>
              <a:rPr lang="en-US" sz="1700" dirty="0"/>
              <a:t> isentropic compression </a:t>
            </a:r>
          </a:p>
          <a:p>
            <a:pPr marL="342900" indent="-342900"/>
            <a:r>
              <a:rPr lang="en-US" sz="1700" b="1" dirty="0">
                <a:solidFill>
                  <a:srgbClr val="CC00CC"/>
                </a:solidFill>
              </a:rPr>
              <a:t>2-3</a:t>
            </a:r>
            <a:r>
              <a:rPr lang="en-US" sz="1700" dirty="0"/>
              <a:t> constant-volume heat addition </a:t>
            </a:r>
          </a:p>
          <a:p>
            <a:pPr marL="342900" indent="-342900"/>
            <a:r>
              <a:rPr lang="en-US" sz="1700" b="1" dirty="0">
                <a:solidFill>
                  <a:srgbClr val="CC00CC"/>
                </a:solidFill>
              </a:rPr>
              <a:t>3-4</a:t>
            </a:r>
            <a:r>
              <a:rPr lang="en-US" sz="1700" dirty="0"/>
              <a:t> isentropic expansion </a:t>
            </a:r>
          </a:p>
          <a:p>
            <a:pPr marL="342900" indent="-342900"/>
            <a:r>
              <a:rPr lang="en-US" sz="1700" b="1" dirty="0">
                <a:solidFill>
                  <a:srgbClr val="CC00CC"/>
                </a:solidFill>
              </a:rPr>
              <a:t>4-1</a:t>
            </a:r>
            <a:r>
              <a:rPr lang="en-US" sz="1700" dirty="0"/>
              <a:t> constant-volume heat rejection.</a:t>
            </a:r>
          </a:p>
        </p:txBody>
      </p:sp>
      <p:pic>
        <p:nvPicPr>
          <p:cNvPr id="17414" name="Picture 9"/>
          <p:cNvPicPr>
            <a:picLocks noChangeAspect="1" noChangeArrowheads="1"/>
          </p:cNvPicPr>
          <p:nvPr/>
        </p:nvPicPr>
        <p:blipFill>
          <a:blip r:embed="rId2"/>
          <a:srcRect/>
          <a:stretch>
            <a:fillRect/>
          </a:stretch>
        </p:blipFill>
        <p:spPr bwMode="auto">
          <a:xfrm>
            <a:off x="228600" y="2362200"/>
            <a:ext cx="3352800" cy="4305300"/>
          </a:xfrm>
          <a:prstGeom prst="rect">
            <a:avLst/>
          </a:prstGeom>
          <a:noFill/>
          <a:ln w="9525">
            <a:noFill/>
            <a:miter lim="800000"/>
            <a:headEnd/>
            <a:tailEnd/>
          </a:ln>
        </p:spPr>
      </p:pic>
      <p:pic>
        <p:nvPicPr>
          <p:cNvPr id="17415" name="Picture 10"/>
          <p:cNvPicPr>
            <a:picLocks noChangeAspect="1" noChangeArrowheads="1"/>
          </p:cNvPicPr>
          <p:nvPr/>
        </p:nvPicPr>
        <p:blipFill>
          <a:blip r:embed="rId3"/>
          <a:srcRect/>
          <a:stretch>
            <a:fillRect/>
          </a:stretch>
        </p:blipFill>
        <p:spPr bwMode="auto">
          <a:xfrm>
            <a:off x="6096000" y="276225"/>
            <a:ext cx="2943225" cy="64293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3 Slayt Numarası Yer Tutucusu"/>
          <p:cNvSpPr>
            <a:spLocks noGrp="1"/>
          </p:cNvSpPr>
          <p:nvPr>
            <p:ph type="sldNum" sz="quarter" idx="12"/>
          </p:nvPr>
        </p:nvSpPr>
        <p:spPr>
          <a:noFill/>
        </p:spPr>
        <p:txBody>
          <a:bodyPr/>
          <a:lstStyle/>
          <a:p>
            <a:fld id="{F9E3508D-0775-4041-A269-5562B0ED4EAE}" type="slidenum">
              <a:rPr lang="en-US" smtClean="0"/>
              <a:pPr/>
              <a:t>12</a:t>
            </a:fld>
            <a:endParaRPr lang="en-US"/>
          </a:p>
        </p:txBody>
      </p:sp>
      <p:pic>
        <p:nvPicPr>
          <p:cNvPr id="18435" name="Picture 3"/>
          <p:cNvPicPr>
            <a:picLocks noChangeAspect="1" noChangeArrowheads="1"/>
          </p:cNvPicPr>
          <p:nvPr/>
        </p:nvPicPr>
        <p:blipFill>
          <a:blip r:embed="rId2"/>
          <a:srcRect/>
          <a:stretch>
            <a:fillRect/>
          </a:stretch>
        </p:blipFill>
        <p:spPr bwMode="auto">
          <a:xfrm>
            <a:off x="3429000" y="381000"/>
            <a:ext cx="4610100" cy="611188"/>
          </a:xfrm>
          <a:prstGeom prst="rect">
            <a:avLst/>
          </a:prstGeom>
          <a:noFill/>
          <a:ln w="9525">
            <a:noFill/>
            <a:miter lim="800000"/>
            <a:headEnd/>
            <a:tailEnd/>
          </a:ln>
        </p:spPr>
      </p:pic>
      <p:pic>
        <p:nvPicPr>
          <p:cNvPr id="18436" name="Picture 4"/>
          <p:cNvPicPr>
            <a:picLocks noChangeAspect="1" noChangeArrowheads="1"/>
          </p:cNvPicPr>
          <p:nvPr/>
        </p:nvPicPr>
        <p:blipFill>
          <a:blip r:embed="rId3"/>
          <a:srcRect/>
          <a:stretch>
            <a:fillRect/>
          </a:stretch>
        </p:blipFill>
        <p:spPr bwMode="auto">
          <a:xfrm>
            <a:off x="3429000" y="1066800"/>
            <a:ext cx="3992563" cy="265113"/>
          </a:xfrm>
          <a:prstGeom prst="rect">
            <a:avLst/>
          </a:prstGeom>
          <a:noFill/>
          <a:ln w="9525">
            <a:noFill/>
            <a:miter lim="800000"/>
            <a:headEnd/>
            <a:tailEnd/>
          </a:ln>
        </p:spPr>
      </p:pic>
      <p:pic>
        <p:nvPicPr>
          <p:cNvPr id="18437" name="Picture 5"/>
          <p:cNvPicPr>
            <a:picLocks noChangeAspect="1" noChangeArrowheads="1"/>
          </p:cNvPicPr>
          <p:nvPr/>
        </p:nvPicPr>
        <p:blipFill>
          <a:blip r:embed="rId4"/>
          <a:srcRect/>
          <a:stretch>
            <a:fillRect/>
          </a:stretch>
        </p:blipFill>
        <p:spPr bwMode="auto">
          <a:xfrm>
            <a:off x="3429000" y="1371600"/>
            <a:ext cx="5548313" cy="561975"/>
          </a:xfrm>
          <a:prstGeom prst="rect">
            <a:avLst/>
          </a:prstGeom>
          <a:noFill/>
          <a:ln w="9525">
            <a:noFill/>
            <a:miter lim="800000"/>
            <a:headEnd/>
            <a:tailEnd/>
          </a:ln>
        </p:spPr>
      </p:pic>
      <p:pic>
        <p:nvPicPr>
          <p:cNvPr id="18438" name="Picture 6"/>
          <p:cNvPicPr>
            <a:picLocks noChangeAspect="1" noChangeArrowheads="1"/>
          </p:cNvPicPr>
          <p:nvPr/>
        </p:nvPicPr>
        <p:blipFill>
          <a:blip r:embed="rId5"/>
          <a:srcRect/>
          <a:stretch>
            <a:fillRect/>
          </a:stretch>
        </p:blipFill>
        <p:spPr bwMode="auto">
          <a:xfrm>
            <a:off x="3429000" y="2008188"/>
            <a:ext cx="1154113" cy="506412"/>
          </a:xfrm>
          <a:prstGeom prst="rect">
            <a:avLst/>
          </a:prstGeom>
          <a:noFill/>
          <a:ln w="9525">
            <a:noFill/>
            <a:miter lim="800000"/>
            <a:headEnd/>
            <a:tailEnd/>
          </a:ln>
        </p:spPr>
      </p:pic>
      <p:sp>
        <p:nvSpPr>
          <p:cNvPr id="18439" name="Rectangle 10"/>
          <p:cNvSpPr>
            <a:spLocks noChangeArrowheads="1"/>
          </p:cNvSpPr>
          <p:nvPr/>
        </p:nvSpPr>
        <p:spPr bwMode="auto">
          <a:xfrm>
            <a:off x="6858000" y="4187825"/>
            <a:ext cx="1981200" cy="2014538"/>
          </a:xfrm>
          <a:prstGeom prst="rect">
            <a:avLst/>
          </a:prstGeom>
          <a:noFill/>
          <a:ln w="9525">
            <a:noFill/>
            <a:miter lim="800000"/>
            <a:headEnd/>
            <a:tailEnd/>
          </a:ln>
        </p:spPr>
        <p:txBody>
          <a:bodyPr>
            <a:spAutoFit/>
          </a:bodyPr>
          <a:lstStyle/>
          <a:p>
            <a:r>
              <a:rPr lang="en-US">
                <a:solidFill>
                  <a:srgbClr val="3333FF"/>
                </a:solidFill>
              </a:rPr>
              <a:t>Thermal efficiency of the ideal Diesel cycle as a function of compression and cutoff ratios (</a:t>
            </a:r>
            <a:r>
              <a:rPr lang="en-US" i="1">
                <a:solidFill>
                  <a:srgbClr val="3333FF"/>
                </a:solidFill>
              </a:rPr>
              <a:t>k=</a:t>
            </a:r>
            <a:r>
              <a:rPr lang="en-US">
                <a:solidFill>
                  <a:srgbClr val="3333FF"/>
                </a:solidFill>
              </a:rPr>
              <a:t>1.4).</a:t>
            </a:r>
          </a:p>
        </p:txBody>
      </p:sp>
      <p:sp>
        <p:nvSpPr>
          <p:cNvPr id="18440" name="Text Box 11"/>
          <p:cNvSpPr txBox="1">
            <a:spLocks noChangeArrowheads="1"/>
          </p:cNvSpPr>
          <p:nvPr/>
        </p:nvSpPr>
        <p:spPr bwMode="auto">
          <a:xfrm>
            <a:off x="4572000" y="1981200"/>
            <a:ext cx="838200" cy="641350"/>
          </a:xfrm>
          <a:prstGeom prst="rect">
            <a:avLst/>
          </a:prstGeom>
          <a:noFill/>
          <a:ln w="9525">
            <a:noFill/>
            <a:miter lim="800000"/>
            <a:headEnd/>
            <a:tailEnd/>
          </a:ln>
        </p:spPr>
        <p:txBody>
          <a:bodyPr>
            <a:spAutoFit/>
          </a:bodyPr>
          <a:lstStyle/>
          <a:p>
            <a:pPr>
              <a:spcBef>
                <a:spcPct val="50000"/>
              </a:spcBef>
            </a:pPr>
            <a:r>
              <a:rPr lang="en-US"/>
              <a:t>Cutoff ratio</a:t>
            </a:r>
          </a:p>
        </p:txBody>
      </p:sp>
      <p:sp>
        <p:nvSpPr>
          <p:cNvPr id="18441" name="Text Box 12"/>
          <p:cNvSpPr txBox="1">
            <a:spLocks noChangeArrowheads="1"/>
          </p:cNvSpPr>
          <p:nvPr/>
        </p:nvSpPr>
        <p:spPr bwMode="auto">
          <a:xfrm>
            <a:off x="5181600" y="2819400"/>
            <a:ext cx="3352800" cy="366713"/>
          </a:xfrm>
          <a:prstGeom prst="rect">
            <a:avLst/>
          </a:prstGeom>
          <a:noFill/>
          <a:ln w="9525">
            <a:noFill/>
            <a:miter lim="800000"/>
            <a:headEnd/>
            <a:tailEnd/>
          </a:ln>
        </p:spPr>
        <p:txBody>
          <a:bodyPr>
            <a:spAutoFit/>
          </a:bodyPr>
          <a:lstStyle/>
          <a:p>
            <a:pPr>
              <a:spcBef>
                <a:spcPct val="50000"/>
              </a:spcBef>
            </a:pPr>
            <a:r>
              <a:rPr lang="en-US">
                <a:solidFill>
                  <a:srgbClr val="CC00CC"/>
                </a:solidFill>
              </a:rPr>
              <a:t>for the same compression ratio</a:t>
            </a:r>
          </a:p>
        </p:txBody>
      </p:sp>
      <p:pic>
        <p:nvPicPr>
          <p:cNvPr id="18442" name="Picture 15"/>
          <p:cNvPicPr>
            <a:picLocks noChangeAspect="1" noChangeArrowheads="1"/>
          </p:cNvPicPr>
          <p:nvPr/>
        </p:nvPicPr>
        <p:blipFill>
          <a:blip r:embed="rId6"/>
          <a:srcRect/>
          <a:stretch>
            <a:fillRect/>
          </a:stretch>
        </p:blipFill>
        <p:spPr bwMode="auto">
          <a:xfrm>
            <a:off x="3429000" y="2819400"/>
            <a:ext cx="1809750" cy="371475"/>
          </a:xfrm>
          <a:prstGeom prst="rect">
            <a:avLst/>
          </a:prstGeom>
          <a:noFill/>
          <a:ln w="9525">
            <a:noFill/>
            <a:miter lim="800000"/>
            <a:headEnd/>
            <a:tailEnd/>
          </a:ln>
        </p:spPr>
      </p:pic>
      <p:pic>
        <p:nvPicPr>
          <p:cNvPr id="18443" name="Picture 10"/>
          <p:cNvPicPr>
            <a:picLocks noChangeAspect="1" noChangeArrowheads="1"/>
          </p:cNvPicPr>
          <p:nvPr/>
        </p:nvPicPr>
        <p:blipFill>
          <a:blip r:embed="rId7"/>
          <a:srcRect/>
          <a:stretch>
            <a:fillRect/>
          </a:stretch>
        </p:blipFill>
        <p:spPr bwMode="auto">
          <a:xfrm>
            <a:off x="152400" y="276225"/>
            <a:ext cx="2943225" cy="6429375"/>
          </a:xfrm>
          <a:prstGeom prst="rect">
            <a:avLst/>
          </a:prstGeom>
          <a:noFill/>
          <a:ln w="9525">
            <a:noFill/>
            <a:miter lim="800000"/>
            <a:headEnd/>
            <a:tailEnd/>
          </a:ln>
        </p:spPr>
      </p:pic>
      <p:pic>
        <p:nvPicPr>
          <p:cNvPr id="18444" name="Picture 14"/>
          <p:cNvPicPr>
            <a:picLocks noChangeAspect="1" noChangeArrowheads="1"/>
          </p:cNvPicPr>
          <p:nvPr/>
        </p:nvPicPr>
        <p:blipFill>
          <a:blip r:embed="rId8"/>
          <a:srcRect/>
          <a:stretch>
            <a:fillRect/>
          </a:stretch>
        </p:blipFill>
        <p:spPr bwMode="auto">
          <a:xfrm>
            <a:off x="3429000" y="3419475"/>
            <a:ext cx="3438525" cy="3286125"/>
          </a:xfrm>
          <a:prstGeom prst="rect">
            <a:avLst/>
          </a:prstGeom>
          <a:noFill/>
          <a:ln w="9525">
            <a:noFill/>
            <a:miter lim="800000"/>
            <a:headEnd/>
            <a:tailEnd/>
          </a:ln>
        </p:spPr>
      </p:pic>
      <p:pic>
        <p:nvPicPr>
          <p:cNvPr id="18445" name="Picture 15"/>
          <p:cNvPicPr>
            <a:picLocks noChangeAspect="1" noChangeArrowheads="1"/>
          </p:cNvPicPr>
          <p:nvPr/>
        </p:nvPicPr>
        <p:blipFill>
          <a:blip r:embed="rId9"/>
          <a:srcRect/>
          <a:stretch>
            <a:fillRect/>
          </a:stretch>
        </p:blipFill>
        <p:spPr bwMode="auto">
          <a:xfrm>
            <a:off x="5705475" y="2019300"/>
            <a:ext cx="3286125" cy="8001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sldNum" idx="12"/>
          </p:nvPr>
        </p:nvSpPr>
        <p:spPr>
          <a:xfrm>
            <a:off x="6553200" y="6400800"/>
            <a:ext cx="2133600" cy="3207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a:p>
        </p:txBody>
      </p:sp>
      <p:sp>
        <p:nvSpPr>
          <p:cNvPr id="175" name="Google Shape;175;p22"/>
          <p:cNvSpPr/>
          <p:nvPr/>
        </p:nvSpPr>
        <p:spPr>
          <a:xfrm>
            <a:off x="450300" y="341450"/>
            <a:ext cx="8243400" cy="41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u="sng" dirty="0">
                <a:solidFill>
                  <a:srgbClr val="FF0000"/>
                </a:solidFill>
              </a:rPr>
              <a:t>The Ideal Diesel Cycle</a:t>
            </a:r>
            <a:endParaRPr sz="1500" dirty="0">
              <a:solidFill>
                <a:srgbClr val="FF0000"/>
              </a:solidFill>
            </a:endParaRPr>
          </a:p>
        </p:txBody>
      </p:sp>
      <mc:AlternateContent xmlns:mc="http://schemas.openxmlformats.org/markup-compatibility/2006" xmlns:a14="http://schemas.microsoft.com/office/drawing/2010/main">
        <mc:Choice Requires="a14">
          <p:sp>
            <p:nvSpPr>
              <p:cNvPr id="176" name="Google Shape;176;p22"/>
              <p:cNvSpPr txBox="1"/>
              <p:nvPr/>
            </p:nvSpPr>
            <p:spPr>
              <a:xfrm>
                <a:off x="450300" y="905000"/>
                <a:ext cx="8243400" cy="325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b="0" i="0" dirty="0">
                    <a:solidFill>
                      <a:srgbClr val="242021"/>
                    </a:solidFill>
                    <a:effectLst/>
                    <a:latin typeface="TradeGothicLTStd"/>
                  </a:rPr>
                  <a:t>An ideal Diesel cycle with air as the working fluid has a compression ratio of </a:t>
                </a:r>
                <a14:m>
                  <m:oMath xmlns:m="http://schemas.openxmlformats.org/officeDocument/2006/math">
                    <m:r>
                      <a:rPr lang="en-US" sz="2000" b="0" i="1" dirty="0" smtClean="0">
                        <a:solidFill>
                          <a:srgbClr val="242021"/>
                        </a:solidFill>
                        <a:effectLst/>
                        <a:latin typeface="Cambria Math" panose="02040503050406030204" pitchFamily="18" charset="0"/>
                      </a:rPr>
                      <m:t>18</m:t>
                    </m:r>
                  </m:oMath>
                </a14:m>
                <a:r>
                  <a:rPr lang="en-US" sz="2000" b="0" i="0" dirty="0">
                    <a:solidFill>
                      <a:srgbClr val="242021"/>
                    </a:solidFill>
                    <a:effectLst/>
                    <a:latin typeface="TradeGothicLTStd"/>
                  </a:rPr>
                  <a:t> and a cutoff ratio of </a:t>
                </a:r>
                <a14:m>
                  <m:oMath xmlns:m="http://schemas.openxmlformats.org/officeDocument/2006/math">
                    <m:r>
                      <a:rPr lang="en-US" sz="2000" b="0" i="1" dirty="0" smtClean="0">
                        <a:solidFill>
                          <a:srgbClr val="242021"/>
                        </a:solidFill>
                        <a:effectLst/>
                        <a:latin typeface="Cambria Math" panose="02040503050406030204" pitchFamily="18" charset="0"/>
                      </a:rPr>
                      <m:t>2</m:t>
                    </m:r>
                  </m:oMath>
                </a14:m>
                <a:r>
                  <a:rPr lang="en-US" sz="2000" b="0" i="0" dirty="0">
                    <a:solidFill>
                      <a:srgbClr val="242021"/>
                    </a:solidFill>
                    <a:effectLst/>
                    <a:latin typeface="TradeGothicLTStd"/>
                  </a:rPr>
                  <a:t>. At the beginning of the compression process, the working fluid is at </a:t>
                </a:r>
                <a14:m>
                  <m:oMath xmlns:m="http://schemas.openxmlformats.org/officeDocument/2006/math">
                    <m:r>
                      <a:rPr lang="en-US" sz="2000" b="0" i="1" dirty="0" smtClean="0">
                        <a:solidFill>
                          <a:srgbClr val="242021"/>
                        </a:solidFill>
                        <a:effectLst/>
                        <a:latin typeface="Cambria Math" panose="02040503050406030204" pitchFamily="18" charset="0"/>
                      </a:rPr>
                      <m:t>14.7 </m:t>
                    </m:r>
                    <m:r>
                      <a:rPr lang="en-US" sz="2000" b="0" i="1" dirty="0" smtClean="0">
                        <a:solidFill>
                          <a:srgbClr val="242021"/>
                        </a:solidFill>
                        <a:effectLst/>
                        <a:latin typeface="Cambria Math" panose="02040503050406030204" pitchFamily="18" charset="0"/>
                      </a:rPr>
                      <m:t>𝑝𝑠𝑖𝑎</m:t>
                    </m:r>
                  </m:oMath>
                </a14:m>
                <a:r>
                  <a:rPr lang="en-US" sz="2000" b="0" i="0" dirty="0">
                    <a:solidFill>
                      <a:srgbClr val="242021"/>
                    </a:solidFill>
                    <a:effectLst/>
                    <a:latin typeface="TradeGothicLTStd"/>
                  </a:rPr>
                  <a:t>, </a:t>
                </a:r>
                <a14:m>
                  <m:oMath xmlns:m="http://schemas.openxmlformats.org/officeDocument/2006/math">
                    <m:r>
                      <a:rPr lang="en-US" sz="2000" b="0" i="1" dirty="0" smtClean="0">
                        <a:solidFill>
                          <a:srgbClr val="242021"/>
                        </a:solidFill>
                        <a:effectLst/>
                        <a:latin typeface="Cambria Math" panose="02040503050406030204" pitchFamily="18" charset="0"/>
                      </a:rPr>
                      <m:t>80</m:t>
                    </m:r>
                    <m:r>
                      <a:rPr lang="en-US" sz="2000" b="0" i="1" dirty="0" smtClean="0">
                        <a:solidFill>
                          <a:srgbClr val="242021"/>
                        </a:solidFill>
                        <a:effectLst/>
                        <a:latin typeface="Cambria Math" panose="02040503050406030204" pitchFamily="18" charset="0"/>
                        <a:ea typeface="Cambria Math" panose="02040503050406030204" pitchFamily="18" charset="0"/>
                      </a:rPr>
                      <m:t>℉</m:t>
                    </m:r>
                  </m:oMath>
                </a14:m>
                <a:r>
                  <a:rPr lang="en-US" sz="2000" b="0" i="0" dirty="0">
                    <a:solidFill>
                      <a:srgbClr val="242021"/>
                    </a:solidFill>
                    <a:effectLst/>
                    <a:latin typeface="TradeGothicLTStd"/>
                  </a:rPr>
                  <a:t>, and </a:t>
                </a:r>
                <a14:m>
                  <m:oMath xmlns:m="http://schemas.openxmlformats.org/officeDocument/2006/math">
                    <m:r>
                      <a:rPr lang="en-US" sz="2000" b="0" i="1" dirty="0" smtClean="0">
                        <a:solidFill>
                          <a:srgbClr val="242021"/>
                        </a:solidFill>
                        <a:effectLst/>
                        <a:latin typeface="Cambria Math" panose="02040503050406030204" pitchFamily="18" charset="0"/>
                      </a:rPr>
                      <m:t>117</m:t>
                    </m:r>
                    <m:sSup>
                      <m:sSupPr>
                        <m:ctrlPr>
                          <a:rPr lang="en-US" sz="2000" b="0" i="1" dirty="0" smtClean="0">
                            <a:solidFill>
                              <a:srgbClr val="242021"/>
                            </a:solidFill>
                            <a:effectLst/>
                            <a:latin typeface="Cambria Math" panose="02040503050406030204" pitchFamily="18" charset="0"/>
                          </a:rPr>
                        </m:ctrlPr>
                      </m:sSupPr>
                      <m:e>
                        <m:r>
                          <a:rPr lang="en-US" sz="2000" b="0" i="1" dirty="0" smtClean="0">
                            <a:solidFill>
                              <a:srgbClr val="242021"/>
                            </a:solidFill>
                            <a:effectLst/>
                            <a:latin typeface="Cambria Math" panose="02040503050406030204" pitchFamily="18" charset="0"/>
                          </a:rPr>
                          <m:t>𝑖𝑛</m:t>
                        </m:r>
                      </m:e>
                      <m:sup>
                        <m:r>
                          <a:rPr lang="en-US" sz="2000" b="0" i="1" dirty="0" smtClean="0">
                            <a:solidFill>
                              <a:srgbClr val="242021"/>
                            </a:solidFill>
                            <a:effectLst/>
                            <a:latin typeface="Cambria Math" panose="02040503050406030204" pitchFamily="18" charset="0"/>
                          </a:rPr>
                          <m:t>3</m:t>
                        </m:r>
                      </m:sup>
                    </m:sSup>
                  </m:oMath>
                </a14:m>
                <a:r>
                  <a:rPr lang="en-US" sz="2000" b="0" i="0" dirty="0">
                    <a:solidFill>
                      <a:srgbClr val="242021"/>
                    </a:solidFill>
                    <a:effectLst/>
                    <a:latin typeface="TradeGothicLTStd"/>
                  </a:rPr>
                  <a:t>. Utilizing the cold-air-standard assumptions, determine the temperature and pressure of air at the end of each process, the net work output and the thermal efficiency, and</a:t>
                </a:r>
                <a:r>
                  <a:rPr lang="en-US" sz="2000" dirty="0">
                    <a:solidFill>
                      <a:srgbClr val="242021"/>
                    </a:solidFill>
                    <a:latin typeface="TradeGothicLTStd"/>
                  </a:rPr>
                  <a:t> </a:t>
                </a:r>
                <a:r>
                  <a:rPr lang="en-US" sz="2000" b="0" i="0" dirty="0">
                    <a:solidFill>
                      <a:srgbClr val="242021"/>
                    </a:solidFill>
                    <a:effectLst/>
                    <a:latin typeface="TradeGothicLTStd"/>
                  </a:rPr>
                  <a:t>the mean effective pressure.</a:t>
                </a:r>
                <a:r>
                  <a:rPr lang="en-US" sz="2000" dirty="0"/>
                  <a:t> </a:t>
                </a:r>
                <a:br>
                  <a:rPr lang="en-US" sz="2000" dirty="0"/>
                </a:br>
                <a:endParaRPr sz="2000" dirty="0">
                  <a:solidFill>
                    <a:schemeClr val="dk1"/>
                  </a:solidFill>
                </a:endParaRPr>
              </a:p>
            </p:txBody>
          </p:sp>
        </mc:Choice>
        <mc:Fallback xmlns="">
          <p:sp>
            <p:nvSpPr>
              <p:cNvPr id="176" name="Google Shape;176;p22"/>
              <p:cNvSpPr txBox="1">
                <a:spLocks noRot="1" noChangeAspect="1" noMove="1" noResize="1" noEditPoints="1" noAdjustHandles="1" noChangeArrowheads="1" noChangeShapeType="1" noTextEdit="1"/>
              </p:cNvSpPr>
              <p:nvPr/>
            </p:nvSpPr>
            <p:spPr>
              <a:xfrm>
                <a:off x="450300" y="905000"/>
                <a:ext cx="8243400" cy="3258600"/>
              </a:xfrm>
              <a:prstGeom prst="rect">
                <a:avLst/>
              </a:prstGeom>
              <a:blipFill>
                <a:blip r:embed="rId3"/>
                <a:stretch>
                  <a:fillRect l="-814" r="-148"/>
                </a:stretch>
              </a:blipFill>
              <a:ln>
                <a:noFill/>
              </a:ln>
            </p:spPr>
            <p:txBody>
              <a:bodyPr/>
              <a:lstStyle/>
              <a:p>
                <a:r>
                  <a:rPr lang="en-US">
                    <a:noFill/>
                  </a:rPr>
                  <a:t> </a:t>
                </a:r>
              </a:p>
            </p:txBody>
          </p:sp>
        </mc:Fallback>
      </mc:AlternateContent>
      <p:sp>
        <p:nvSpPr>
          <p:cNvPr id="177" name="Google Shape;177;p22"/>
          <p:cNvSpPr/>
          <p:nvPr/>
        </p:nvSpPr>
        <p:spPr>
          <a:xfrm>
            <a:off x="6222131" y="4329822"/>
            <a:ext cx="1627200" cy="4158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dirty="0">
                <a:solidFill>
                  <a:srgbClr val="FF0000"/>
                </a:solidFill>
                <a:hlinkClick r:id="rId4"/>
              </a:rPr>
              <a:t>Solution</a:t>
            </a:r>
            <a:endParaRPr sz="1500" dirty="0">
              <a:solidFill>
                <a:srgbClr val="FF0000"/>
              </a:solidFill>
            </a:endParaRPr>
          </a:p>
        </p:txBody>
      </p:sp>
      <p:pic>
        <p:nvPicPr>
          <p:cNvPr id="3" name="Picture 2" descr="Diagram&#10;&#10;Description automatically generated">
            <a:extLst>
              <a:ext uri="{FF2B5EF4-FFF2-40B4-BE49-F238E27FC236}">
                <a16:creationId xmlns:a16="http://schemas.microsoft.com/office/drawing/2014/main" id="{71781AD1-FBF2-4795-A108-7285D4DF2B37}"/>
              </a:ext>
            </a:extLst>
          </p:cNvPr>
          <p:cNvPicPr>
            <a:picLocks noChangeAspect="1"/>
          </p:cNvPicPr>
          <p:nvPr/>
        </p:nvPicPr>
        <p:blipFill>
          <a:blip r:embed="rId5"/>
          <a:stretch>
            <a:fillRect/>
          </a:stretch>
        </p:blipFill>
        <p:spPr>
          <a:xfrm>
            <a:off x="893177" y="2969536"/>
            <a:ext cx="4219132" cy="3679536"/>
          </a:xfrm>
          <a:prstGeom prst="rect">
            <a:avLst/>
          </a:prstGeom>
        </p:spPr>
      </p:pic>
    </p:spTree>
    <p:extLst>
      <p:ext uri="{BB962C8B-B14F-4D97-AF65-F5344CB8AC3E}">
        <p14:creationId xmlns:p14="http://schemas.microsoft.com/office/powerpoint/2010/main" val="4172959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3 Slayt Numarası Yer Tutucusu"/>
          <p:cNvSpPr>
            <a:spLocks noGrp="1"/>
          </p:cNvSpPr>
          <p:nvPr>
            <p:ph type="sldNum" sz="quarter" idx="12"/>
          </p:nvPr>
        </p:nvSpPr>
        <p:spPr>
          <a:noFill/>
        </p:spPr>
        <p:txBody>
          <a:bodyPr/>
          <a:lstStyle/>
          <a:p>
            <a:fld id="{95AACCCD-20D6-4F3A-BA1F-41E40FA81895}" type="slidenum">
              <a:rPr lang="en-US" smtClean="0"/>
              <a:pPr/>
              <a:t>14</a:t>
            </a:fld>
            <a:endParaRPr lang="en-US"/>
          </a:p>
        </p:txBody>
      </p:sp>
      <p:sp>
        <p:nvSpPr>
          <p:cNvPr id="19459" name="10 Dikdörtgen"/>
          <p:cNvSpPr>
            <a:spLocks noChangeArrowheads="1"/>
          </p:cNvSpPr>
          <p:nvPr/>
        </p:nvSpPr>
        <p:spPr bwMode="auto">
          <a:xfrm>
            <a:off x="381000" y="355600"/>
            <a:ext cx="4038600" cy="1016000"/>
          </a:xfrm>
          <a:prstGeom prst="rect">
            <a:avLst/>
          </a:prstGeom>
          <a:noFill/>
          <a:ln w="9525">
            <a:noFill/>
            <a:miter lim="800000"/>
            <a:headEnd/>
            <a:tailEnd/>
          </a:ln>
        </p:spPr>
        <p:txBody>
          <a:bodyPr>
            <a:spAutoFit/>
          </a:bodyPr>
          <a:lstStyle/>
          <a:p>
            <a:pPr>
              <a:spcBef>
                <a:spcPct val="50000"/>
              </a:spcBef>
            </a:pPr>
            <a:r>
              <a:rPr lang="en-US" sz="2400" b="1" dirty="0">
                <a:solidFill>
                  <a:srgbClr val="CC00CC"/>
                </a:solidFill>
              </a:rPr>
              <a:t>Dual cycle:</a:t>
            </a:r>
            <a:r>
              <a:rPr lang="en-US" dirty="0"/>
              <a:t> </a:t>
            </a:r>
            <a:r>
              <a:rPr lang="en-US" sz="1800" dirty="0"/>
              <a:t>A more realistic ideal cycle model for modern, high-speed compression ignition engine.</a:t>
            </a:r>
          </a:p>
        </p:txBody>
      </p:sp>
      <p:pic>
        <p:nvPicPr>
          <p:cNvPr id="19460" name="Picture 11"/>
          <p:cNvPicPr>
            <a:picLocks noChangeAspect="1" noChangeArrowheads="1"/>
          </p:cNvPicPr>
          <p:nvPr/>
        </p:nvPicPr>
        <p:blipFill>
          <a:blip r:embed="rId2"/>
          <a:srcRect/>
          <a:stretch>
            <a:fillRect/>
          </a:stretch>
        </p:blipFill>
        <p:spPr bwMode="auto">
          <a:xfrm>
            <a:off x="457200" y="1447800"/>
            <a:ext cx="4276725" cy="5038725"/>
          </a:xfrm>
          <a:prstGeom prst="rect">
            <a:avLst/>
          </a:prstGeom>
          <a:noFill/>
          <a:ln w="9525">
            <a:noFill/>
            <a:miter lim="800000"/>
            <a:headEnd/>
            <a:tailEnd/>
          </a:ln>
        </p:spPr>
      </p:pic>
      <p:sp>
        <p:nvSpPr>
          <p:cNvPr id="19461" name="12 Dikdörtgen"/>
          <p:cNvSpPr>
            <a:spLocks noChangeArrowheads="1"/>
          </p:cNvSpPr>
          <p:nvPr/>
        </p:nvSpPr>
        <p:spPr bwMode="auto">
          <a:xfrm>
            <a:off x="4953000" y="479425"/>
            <a:ext cx="3886200" cy="5539978"/>
          </a:xfrm>
          <a:prstGeom prst="rect">
            <a:avLst/>
          </a:prstGeom>
          <a:noFill/>
          <a:ln w="9525">
            <a:noFill/>
            <a:miter lim="800000"/>
            <a:headEnd/>
            <a:tailEnd/>
          </a:ln>
        </p:spPr>
        <p:txBody>
          <a:bodyPr>
            <a:spAutoFit/>
          </a:bodyPr>
          <a:lstStyle/>
          <a:p>
            <a:pPr>
              <a:spcBef>
                <a:spcPts val="600"/>
              </a:spcBef>
              <a:spcAft>
                <a:spcPts val="600"/>
              </a:spcAft>
            </a:pPr>
            <a:r>
              <a:rPr lang="en-US" sz="1800" dirty="0"/>
              <a:t>In modern high-speed compression ignition engines, fuel is injected</a:t>
            </a:r>
            <a:r>
              <a:rPr lang="tr-TR" sz="1800" dirty="0"/>
              <a:t> </a:t>
            </a:r>
            <a:r>
              <a:rPr lang="en-US" sz="1800" dirty="0"/>
              <a:t>into the combustion chamber much sooner compared to the early diesel</a:t>
            </a:r>
            <a:r>
              <a:rPr lang="tr-TR" sz="1800" dirty="0"/>
              <a:t> </a:t>
            </a:r>
            <a:r>
              <a:rPr lang="en-US" sz="1800" dirty="0"/>
              <a:t>engines. </a:t>
            </a:r>
            <a:endParaRPr lang="tr-TR" sz="1800" dirty="0"/>
          </a:p>
          <a:p>
            <a:pPr>
              <a:spcBef>
                <a:spcPts val="600"/>
              </a:spcBef>
              <a:spcAft>
                <a:spcPts val="600"/>
              </a:spcAft>
            </a:pPr>
            <a:r>
              <a:rPr lang="en-US" sz="1800" dirty="0"/>
              <a:t>Fuel starts to ignite late in the compression stroke, and consequently</a:t>
            </a:r>
            <a:r>
              <a:rPr lang="tr-TR" sz="1800" dirty="0"/>
              <a:t> </a:t>
            </a:r>
            <a:r>
              <a:rPr lang="en-US" sz="1800" dirty="0"/>
              <a:t>part of the combustion occurs almost at constant volume.</a:t>
            </a:r>
            <a:endParaRPr lang="tr-TR" sz="1800" dirty="0"/>
          </a:p>
          <a:p>
            <a:pPr>
              <a:spcBef>
                <a:spcPts val="600"/>
              </a:spcBef>
              <a:spcAft>
                <a:spcPts val="600"/>
              </a:spcAft>
            </a:pPr>
            <a:r>
              <a:rPr lang="en-US" sz="1800" dirty="0"/>
              <a:t>Fuel</a:t>
            </a:r>
            <a:r>
              <a:rPr lang="tr-TR" sz="1800" dirty="0"/>
              <a:t> </a:t>
            </a:r>
            <a:r>
              <a:rPr lang="en-US" sz="1800" dirty="0"/>
              <a:t>injection continues until the piston reaches the top dead center, and combustion</a:t>
            </a:r>
            <a:r>
              <a:rPr lang="tr-TR" sz="1800" dirty="0"/>
              <a:t> </a:t>
            </a:r>
            <a:r>
              <a:rPr lang="en-US" sz="1800" dirty="0"/>
              <a:t>of the fuel keeps the pressure high well into the expansion stroke.</a:t>
            </a:r>
          </a:p>
          <a:p>
            <a:pPr>
              <a:spcBef>
                <a:spcPts val="600"/>
              </a:spcBef>
              <a:spcAft>
                <a:spcPts val="600"/>
              </a:spcAft>
            </a:pPr>
            <a:r>
              <a:rPr lang="en-US" sz="1800" dirty="0"/>
              <a:t>Thus, the entire combustion process can better be modeled as the combination</a:t>
            </a:r>
            <a:r>
              <a:rPr lang="tr-TR" sz="1800" dirty="0"/>
              <a:t> of constant-volume and constant-pressure processes.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15</a:t>
            </a:fld>
            <a:endParaRPr sz="1400">
              <a:solidFill>
                <a:schemeClr val="dk1"/>
              </a:solidFill>
              <a:latin typeface="Arial"/>
              <a:ea typeface="Arial"/>
              <a:cs typeface="Arial"/>
              <a:sym typeface="Arial"/>
            </a:endParaRPr>
          </a:p>
        </p:txBody>
      </p:sp>
      <p:sp>
        <p:nvSpPr>
          <p:cNvPr id="290" name="Google Shape;290;p32"/>
          <p:cNvSpPr txBox="1">
            <a:spLocks noGrp="1"/>
          </p:cNvSpPr>
          <p:nvPr>
            <p:ph type="title"/>
          </p:nvPr>
        </p:nvSpPr>
        <p:spPr>
          <a:xfrm>
            <a:off x="914400" y="152400"/>
            <a:ext cx="7315200" cy="6397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Summary</a:t>
            </a:r>
            <a:endParaRPr/>
          </a:p>
        </p:txBody>
      </p:sp>
      <p:sp>
        <p:nvSpPr>
          <p:cNvPr id="291" name="Google Shape;291;p32"/>
          <p:cNvSpPr txBox="1">
            <a:spLocks noGrp="1"/>
          </p:cNvSpPr>
          <p:nvPr>
            <p:ph type="body" idx="1"/>
          </p:nvPr>
        </p:nvSpPr>
        <p:spPr>
          <a:xfrm>
            <a:off x="609600" y="838200"/>
            <a:ext cx="7620000" cy="5486400"/>
          </a:xfrm>
          <a:prstGeom prst="rect">
            <a:avLst/>
          </a:prstGeom>
          <a:noFill/>
          <a:ln>
            <a:noFill/>
          </a:ln>
        </p:spPr>
        <p:txBody>
          <a:bodyPr spcFirstLastPara="1" wrap="square" lIns="91425" tIns="45700" rIns="91425" bIns="45700" anchor="t" anchorCtr="0">
            <a:noAutofit/>
          </a:bodyPr>
          <a:lstStyle/>
          <a:p>
            <a:pPr marL="342900" lvl="0" indent="-342900">
              <a:spcBef>
                <a:spcPts val="440"/>
              </a:spcBef>
              <a:buSzPts val="2200"/>
            </a:pPr>
            <a:r>
              <a:rPr lang="en-US" dirty="0">
                <a:solidFill>
                  <a:schemeClr val="tx1"/>
                </a:solidFill>
              </a:rPr>
              <a:t>An overview of reciprocating engines</a:t>
            </a:r>
          </a:p>
          <a:p>
            <a:pPr marL="342900" lvl="0" indent="-342900">
              <a:spcBef>
                <a:spcPts val="440"/>
              </a:spcBef>
              <a:buSzPts val="2200"/>
            </a:pPr>
            <a:r>
              <a:rPr lang="en-US" dirty="0">
                <a:solidFill>
                  <a:schemeClr val="tx1"/>
                </a:solidFill>
              </a:rPr>
              <a:t>Otto cycle: The ideal cycle for spark-ignition engines</a:t>
            </a:r>
          </a:p>
          <a:p>
            <a:pPr marL="342900" indent="-342900">
              <a:spcBef>
                <a:spcPts val="440"/>
              </a:spcBef>
              <a:buSzPts val="2200"/>
            </a:pPr>
            <a:r>
              <a:rPr lang="en-US" dirty="0">
                <a:solidFill>
                  <a:schemeClr val="tx1"/>
                </a:solidFill>
              </a:rPr>
              <a:t>Diesel cycle: The ideal cycle for compression-ignition engines</a:t>
            </a:r>
          </a:p>
          <a:p>
            <a:pPr marL="342900" lvl="0" indent="-342900">
              <a:spcBef>
                <a:spcPts val="440"/>
              </a:spcBef>
              <a:buSzPts val="2200"/>
            </a:pP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chemeClr val="dk1"/>
              </a:solidFill>
              <a:latin typeface="Arial"/>
              <a:ea typeface="Arial"/>
              <a:cs typeface="Arial"/>
              <a:sym typeface="Arial"/>
            </a:endParaRPr>
          </a:p>
        </p:txBody>
      </p:sp>
      <p:sp>
        <p:nvSpPr>
          <p:cNvPr id="97" name="Google Shape;97;p14"/>
          <p:cNvSpPr/>
          <p:nvPr/>
        </p:nvSpPr>
        <p:spPr>
          <a:xfrm>
            <a:off x="889000" y="228600"/>
            <a:ext cx="23424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Objectives</a:t>
            </a:r>
            <a:endParaRPr/>
          </a:p>
        </p:txBody>
      </p:sp>
      <p:sp>
        <p:nvSpPr>
          <p:cNvPr id="98" name="Google Shape;98;p14"/>
          <p:cNvSpPr/>
          <p:nvPr/>
        </p:nvSpPr>
        <p:spPr>
          <a:xfrm>
            <a:off x="609600" y="838200"/>
            <a:ext cx="7543800" cy="1877437"/>
          </a:xfrm>
          <a:prstGeom prst="rect">
            <a:avLst/>
          </a:prstGeom>
          <a:noFill/>
          <a:ln>
            <a:noFill/>
          </a:ln>
        </p:spPr>
        <p:txBody>
          <a:bodyPr spcFirstLastPara="1" wrap="square" lIns="91425" tIns="45700" rIns="91425" bIns="45700" anchor="t" anchorCtr="0">
            <a:noAutofit/>
          </a:bodyPr>
          <a:lstStyle/>
          <a:p>
            <a:pPr marL="342900" lvl="0" indent="-342900">
              <a:spcBef>
                <a:spcPts val="800"/>
              </a:spcBef>
              <a:buClr>
                <a:srgbClr val="FF0000"/>
              </a:buClr>
              <a:buSzPts val="2000"/>
              <a:buFont typeface="Arial"/>
              <a:buChar char="•"/>
            </a:pPr>
            <a:r>
              <a:rPr lang="en-US" sz="2000" dirty="0">
                <a:solidFill>
                  <a:schemeClr val="tx1"/>
                </a:solidFill>
              </a:rPr>
              <a:t>Review the operation of reciprocating engines.</a:t>
            </a:r>
          </a:p>
          <a:p>
            <a:pPr marL="342900" lvl="0" indent="-342900">
              <a:spcBef>
                <a:spcPts val="800"/>
              </a:spcBef>
              <a:buClr>
                <a:srgbClr val="FF0000"/>
              </a:buClr>
              <a:buSzPts val="2000"/>
              <a:buFont typeface="Arial"/>
              <a:buChar char="•"/>
            </a:pPr>
            <a:r>
              <a:rPr lang="en-US" sz="2000" dirty="0">
                <a:solidFill>
                  <a:schemeClr val="tx1"/>
                </a:solidFill>
              </a:rPr>
              <a:t>Analyze both closed and open gas power cycles.</a:t>
            </a:r>
          </a:p>
          <a:p>
            <a:pPr marL="342900" lvl="0" indent="-342900">
              <a:spcBef>
                <a:spcPts val="800"/>
              </a:spcBef>
              <a:buClr>
                <a:srgbClr val="FF0000"/>
              </a:buClr>
              <a:buSzPts val="2000"/>
              <a:buFont typeface="Arial"/>
              <a:buChar char="•"/>
            </a:pPr>
            <a:r>
              <a:rPr lang="en-US" sz="2000" dirty="0">
                <a:solidFill>
                  <a:schemeClr val="tx1"/>
                </a:solidFill>
              </a:rPr>
              <a:t>Solve problems based on the Otto cycles.</a:t>
            </a:r>
          </a:p>
          <a:p>
            <a:pPr marL="342900" indent="-342900">
              <a:spcBef>
                <a:spcPts val="800"/>
              </a:spcBef>
              <a:buClr>
                <a:srgbClr val="FF0000"/>
              </a:buClr>
              <a:buSzPts val="2000"/>
              <a:buFont typeface="Arial"/>
              <a:buChar char="•"/>
            </a:pPr>
            <a:r>
              <a:rPr lang="en-US" sz="2000" dirty="0">
                <a:solidFill>
                  <a:schemeClr val="tx1"/>
                </a:solidFill>
              </a:rPr>
              <a:t>Solve problems based on the Diesel cycles.</a:t>
            </a:r>
          </a:p>
          <a:p>
            <a:pPr marL="342900" lvl="0" indent="-342900">
              <a:spcBef>
                <a:spcPts val="800"/>
              </a:spcBef>
              <a:buClr>
                <a:srgbClr val="FF0000"/>
              </a:buClr>
              <a:buSzPts val="2000"/>
              <a:buFont typeface="Arial"/>
              <a:buChar char="•"/>
            </a:pPr>
            <a:endParaRPr lang="en-US" sz="2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
        <p:nvSpPr>
          <p:cNvPr id="104" name="Google Shape;104;p15"/>
          <p:cNvSpPr/>
          <p:nvPr/>
        </p:nvSpPr>
        <p:spPr>
          <a:xfrm>
            <a:off x="228600" y="288925"/>
            <a:ext cx="8653463" cy="54927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000" b="1">
                <a:solidFill>
                  <a:srgbClr val="C00000"/>
                </a:solidFill>
                <a:latin typeface="Arial"/>
                <a:ea typeface="Arial"/>
                <a:cs typeface="Arial"/>
                <a:sym typeface="Arial"/>
              </a:rPr>
              <a:t>AN OVERVIEW OF RECIPROCATING ENGINES</a:t>
            </a:r>
            <a:endParaRPr/>
          </a:p>
        </p:txBody>
      </p:sp>
      <p:pic>
        <p:nvPicPr>
          <p:cNvPr id="105" name="Google Shape;105;p15"/>
          <p:cNvPicPr preferRelativeResize="0"/>
          <p:nvPr/>
        </p:nvPicPr>
        <p:blipFill rotWithShape="1">
          <a:blip r:embed="rId3">
            <a:alphaModFix/>
          </a:blip>
          <a:srcRect/>
          <a:stretch/>
        </p:blipFill>
        <p:spPr>
          <a:xfrm>
            <a:off x="387350" y="1422400"/>
            <a:ext cx="1746250" cy="635000"/>
          </a:xfrm>
          <a:prstGeom prst="rect">
            <a:avLst/>
          </a:prstGeom>
          <a:noFill/>
          <a:ln>
            <a:noFill/>
          </a:ln>
        </p:spPr>
      </p:pic>
      <p:sp>
        <p:nvSpPr>
          <p:cNvPr id="106" name="Google Shape;106;p15"/>
          <p:cNvSpPr/>
          <p:nvPr/>
        </p:nvSpPr>
        <p:spPr>
          <a:xfrm>
            <a:off x="2743200" y="1362075"/>
            <a:ext cx="4419600" cy="6953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800"/>
              <a:buFont typeface="Arial"/>
              <a:buChar char="•"/>
            </a:pPr>
            <a:r>
              <a:rPr lang="en-US" sz="1800" b="1" u="sng">
                <a:solidFill>
                  <a:srgbClr val="CC00CC"/>
                </a:solidFill>
                <a:latin typeface="Arial"/>
                <a:ea typeface="Arial"/>
                <a:cs typeface="Arial"/>
                <a:sym typeface="Arial"/>
              </a:rPr>
              <a:t>Spark-ignition</a:t>
            </a:r>
            <a:r>
              <a:rPr lang="en-US" sz="1800" b="1">
                <a:solidFill>
                  <a:srgbClr val="CC00CC"/>
                </a:solidFill>
                <a:latin typeface="Arial"/>
                <a:ea typeface="Arial"/>
                <a:cs typeface="Arial"/>
                <a:sym typeface="Arial"/>
              </a:rPr>
              <a:t> (SI) engines</a:t>
            </a:r>
            <a:endParaRPr sz="1800">
              <a:solidFill>
                <a:srgbClr val="CC00CC"/>
              </a:solidFill>
              <a:latin typeface="Arial"/>
              <a:ea typeface="Arial"/>
              <a:cs typeface="Arial"/>
              <a:sym typeface="Arial"/>
            </a:endParaRPr>
          </a:p>
          <a:p>
            <a:pPr marL="342900" marR="0" lvl="0" indent="-342900" algn="l" rtl="0">
              <a:spcBef>
                <a:spcPts val="360"/>
              </a:spcBef>
              <a:spcAft>
                <a:spcPts val="0"/>
              </a:spcAft>
              <a:buClr>
                <a:srgbClr val="FF3300"/>
              </a:buClr>
              <a:buSzPts val="1800"/>
              <a:buFont typeface="Arial"/>
              <a:buChar char="•"/>
            </a:pPr>
            <a:r>
              <a:rPr lang="en-US" sz="1800" b="1" u="sng">
                <a:solidFill>
                  <a:srgbClr val="CC00CC"/>
                </a:solidFill>
                <a:latin typeface="Arial"/>
                <a:ea typeface="Arial"/>
                <a:cs typeface="Arial"/>
                <a:sym typeface="Arial"/>
              </a:rPr>
              <a:t>Compression-ignition</a:t>
            </a:r>
            <a:r>
              <a:rPr lang="en-US" sz="1800" b="1">
                <a:solidFill>
                  <a:srgbClr val="CC00CC"/>
                </a:solidFill>
                <a:latin typeface="Arial"/>
                <a:ea typeface="Arial"/>
                <a:cs typeface="Arial"/>
                <a:sym typeface="Arial"/>
              </a:rPr>
              <a:t> (CI) engines</a:t>
            </a:r>
            <a:endParaRPr sz="1800">
              <a:solidFill>
                <a:srgbClr val="CC00CC"/>
              </a:solidFill>
              <a:latin typeface="Arial"/>
              <a:ea typeface="Arial"/>
              <a:cs typeface="Arial"/>
              <a:sym typeface="Arial"/>
            </a:endParaRPr>
          </a:p>
        </p:txBody>
      </p:sp>
      <p:sp>
        <p:nvSpPr>
          <p:cNvPr id="107" name="Google Shape;107;p15"/>
          <p:cNvSpPr txBox="1"/>
          <p:nvPr/>
        </p:nvSpPr>
        <p:spPr>
          <a:xfrm>
            <a:off x="304800" y="1004888"/>
            <a:ext cx="205740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Compression ratio</a:t>
            </a:r>
            <a:endParaRPr/>
          </a:p>
        </p:txBody>
      </p:sp>
      <p:pic>
        <p:nvPicPr>
          <p:cNvPr id="108" name="Google Shape;108;p15"/>
          <p:cNvPicPr preferRelativeResize="0"/>
          <p:nvPr/>
        </p:nvPicPr>
        <p:blipFill rotWithShape="1">
          <a:blip r:embed="rId4">
            <a:alphaModFix/>
          </a:blip>
          <a:srcRect/>
          <a:stretch/>
        </p:blipFill>
        <p:spPr>
          <a:xfrm>
            <a:off x="361950" y="2447925"/>
            <a:ext cx="2914650" cy="3876675"/>
          </a:xfrm>
          <a:prstGeom prst="rect">
            <a:avLst/>
          </a:prstGeom>
          <a:noFill/>
          <a:ln>
            <a:noFill/>
          </a:ln>
        </p:spPr>
      </p:pic>
      <p:pic>
        <p:nvPicPr>
          <p:cNvPr id="109" name="Google Shape;109;p15"/>
          <p:cNvPicPr preferRelativeResize="0"/>
          <p:nvPr/>
        </p:nvPicPr>
        <p:blipFill rotWithShape="1">
          <a:blip r:embed="rId5">
            <a:alphaModFix/>
          </a:blip>
          <a:srcRect/>
          <a:stretch/>
        </p:blipFill>
        <p:spPr>
          <a:xfrm>
            <a:off x="4000500" y="2286000"/>
            <a:ext cx="3390900" cy="4029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
        <p:nvSpPr>
          <p:cNvPr id="115" name="Google Shape;115;p16"/>
          <p:cNvSpPr txBox="1"/>
          <p:nvPr/>
        </p:nvSpPr>
        <p:spPr>
          <a:xfrm>
            <a:off x="4800600" y="1828800"/>
            <a:ext cx="2895600" cy="36988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a:solidFill>
                  <a:srgbClr val="008000"/>
                </a:solidFill>
                <a:latin typeface="Arial"/>
                <a:ea typeface="Arial"/>
                <a:cs typeface="Arial"/>
                <a:sym typeface="Arial"/>
              </a:rPr>
              <a:t>Mean effective pressure</a:t>
            </a:r>
            <a:endParaRPr/>
          </a:p>
        </p:txBody>
      </p:sp>
      <p:pic>
        <p:nvPicPr>
          <p:cNvPr id="116" name="Google Shape;116;p16"/>
          <p:cNvPicPr preferRelativeResize="0"/>
          <p:nvPr/>
        </p:nvPicPr>
        <p:blipFill rotWithShape="1">
          <a:blip r:embed="rId3">
            <a:alphaModFix/>
          </a:blip>
          <a:srcRect/>
          <a:stretch/>
        </p:blipFill>
        <p:spPr>
          <a:xfrm>
            <a:off x="304800" y="914400"/>
            <a:ext cx="3352800" cy="5848350"/>
          </a:xfrm>
          <a:prstGeom prst="rect">
            <a:avLst/>
          </a:prstGeom>
          <a:noFill/>
          <a:ln>
            <a:noFill/>
          </a:ln>
        </p:spPr>
      </p:pic>
      <p:pic>
        <p:nvPicPr>
          <p:cNvPr id="117" name="Google Shape;117;p16"/>
          <p:cNvPicPr preferRelativeResize="0"/>
          <p:nvPr/>
        </p:nvPicPr>
        <p:blipFill rotWithShape="1">
          <a:blip r:embed="rId4">
            <a:alphaModFix/>
          </a:blip>
          <a:srcRect/>
          <a:stretch/>
        </p:blipFill>
        <p:spPr>
          <a:xfrm>
            <a:off x="1685925" y="381000"/>
            <a:ext cx="7153275" cy="409575"/>
          </a:xfrm>
          <a:prstGeom prst="rect">
            <a:avLst/>
          </a:prstGeom>
          <a:noFill/>
          <a:ln>
            <a:noFill/>
          </a:ln>
        </p:spPr>
      </p:pic>
      <p:pic>
        <p:nvPicPr>
          <p:cNvPr id="118" name="Google Shape;118;p16"/>
          <p:cNvPicPr preferRelativeResize="0"/>
          <p:nvPr/>
        </p:nvPicPr>
        <p:blipFill rotWithShape="1">
          <a:blip r:embed="rId5">
            <a:alphaModFix/>
          </a:blip>
          <a:srcRect/>
          <a:stretch/>
        </p:blipFill>
        <p:spPr>
          <a:xfrm>
            <a:off x="4191000" y="1019175"/>
            <a:ext cx="4676775" cy="733425"/>
          </a:xfrm>
          <a:prstGeom prst="rect">
            <a:avLst/>
          </a:prstGeom>
          <a:noFill/>
          <a:ln>
            <a:noFill/>
          </a:ln>
        </p:spPr>
      </p:pic>
      <p:sp>
        <p:nvSpPr>
          <p:cNvPr id="119" name="Google Shape;119;p16"/>
          <p:cNvSpPr/>
          <p:nvPr/>
        </p:nvSpPr>
        <p:spPr>
          <a:xfrm>
            <a:off x="3962400" y="2797175"/>
            <a:ext cx="4724400" cy="203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mean effective pressure can be used as a parameter to compare the performances of reciprocating engines of equal size. </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 engine with a </a:t>
            </a:r>
            <a:r>
              <a:rPr lang="en-US" sz="1800" u="sng">
                <a:solidFill>
                  <a:schemeClr val="dk1"/>
                </a:solidFill>
                <a:latin typeface="Arial"/>
                <a:ea typeface="Arial"/>
                <a:cs typeface="Arial"/>
                <a:sym typeface="Arial"/>
              </a:rPr>
              <a:t>larger</a:t>
            </a:r>
            <a:r>
              <a:rPr lang="en-US" sz="1800">
                <a:solidFill>
                  <a:schemeClr val="dk1"/>
                </a:solidFill>
                <a:latin typeface="Arial"/>
                <a:ea typeface="Arial"/>
                <a:cs typeface="Arial"/>
                <a:sym typeface="Arial"/>
              </a:rPr>
              <a:t> value of MEP delivers more net work per cycle and thus performs better.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
        <p:nvSpPr>
          <p:cNvPr id="125" name="Google Shape;125;p17"/>
          <p:cNvSpPr/>
          <p:nvPr/>
        </p:nvSpPr>
        <p:spPr>
          <a:xfrm>
            <a:off x="76200" y="193675"/>
            <a:ext cx="8915400" cy="41592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b="1" u="sng">
                <a:solidFill>
                  <a:srgbClr val="C00000"/>
                </a:solidFill>
                <a:latin typeface="Arial"/>
                <a:ea typeface="Arial"/>
                <a:cs typeface="Arial"/>
                <a:sym typeface="Arial"/>
              </a:rPr>
              <a:t>OTTO CYCLE</a:t>
            </a:r>
            <a:r>
              <a:rPr lang="en-US" sz="2100" b="1">
                <a:solidFill>
                  <a:srgbClr val="C00000"/>
                </a:solidFill>
                <a:latin typeface="Arial"/>
                <a:ea typeface="Arial"/>
                <a:cs typeface="Arial"/>
                <a:sym typeface="Arial"/>
              </a:rPr>
              <a:t>: THE IDEAL CYCLE FOR SPARK-IGNITION ENGINES</a:t>
            </a:r>
            <a:endParaRPr/>
          </a:p>
        </p:txBody>
      </p:sp>
      <p:pic>
        <p:nvPicPr>
          <p:cNvPr id="126" name="Google Shape;126;p17"/>
          <p:cNvPicPr preferRelativeResize="0"/>
          <p:nvPr/>
        </p:nvPicPr>
        <p:blipFill rotWithShape="1">
          <a:blip r:embed="rId3">
            <a:alphaModFix/>
          </a:blip>
          <a:srcRect/>
          <a:stretch/>
        </p:blipFill>
        <p:spPr>
          <a:xfrm>
            <a:off x="95250" y="819150"/>
            <a:ext cx="8953500" cy="588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grpSp>
        <p:nvGrpSpPr>
          <p:cNvPr id="132" name="Google Shape;132;p18"/>
          <p:cNvGrpSpPr/>
          <p:nvPr/>
        </p:nvGrpSpPr>
        <p:grpSpPr>
          <a:xfrm>
            <a:off x="5486400" y="304800"/>
            <a:ext cx="3200400" cy="6129338"/>
            <a:chOff x="3456" y="192"/>
            <a:chExt cx="2016" cy="3861"/>
          </a:xfrm>
        </p:grpSpPr>
        <p:sp>
          <p:nvSpPr>
            <p:cNvPr id="133" name="Google Shape;133;p18"/>
            <p:cNvSpPr/>
            <p:nvPr/>
          </p:nvSpPr>
          <p:spPr>
            <a:xfrm>
              <a:off x="3456" y="213"/>
              <a:ext cx="2016" cy="3840"/>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18"/>
            <p:cNvSpPr/>
            <p:nvPr/>
          </p:nvSpPr>
          <p:spPr>
            <a:xfrm>
              <a:off x="3552" y="3621"/>
              <a:ext cx="1824" cy="4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Schematic of a two-stroke reciprocating engine.</a:t>
              </a:r>
              <a:endParaRPr/>
            </a:p>
          </p:txBody>
        </p:sp>
        <p:sp>
          <p:nvSpPr>
            <p:cNvPr id="135" name="Google Shape;135;p18"/>
            <p:cNvSpPr/>
            <p:nvPr/>
          </p:nvSpPr>
          <p:spPr>
            <a:xfrm>
              <a:off x="3504" y="192"/>
              <a:ext cx="1968" cy="1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a:t>
              </a:r>
              <a:r>
                <a:rPr lang="en-US" sz="1800" u="sng">
                  <a:solidFill>
                    <a:schemeClr val="dk1"/>
                  </a:solidFill>
                  <a:latin typeface="Arial"/>
                  <a:ea typeface="Arial"/>
                  <a:cs typeface="Arial"/>
                  <a:sym typeface="Arial"/>
                </a:rPr>
                <a:t>two</a:t>
              </a:r>
              <a:r>
                <a:rPr lang="en-US" sz="1800">
                  <a:solidFill>
                    <a:schemeClr val="dk1"/>
                  </a:solidFill>
                  <a:latin typeface="Arial"/>
                  <a:ea typeface="Arial"/>
                  <a:cs typeface="Arial"/>
                  <a:sym typeface="Arial"/>
                </a:rPr>
                <a:t>-stroke engines are generally less efficient than their </a:t>
              </a:r>
              <a:r>
                <a:rPr lang="en-US" sz="1800" u="sng">
                  <a:solidFill>
                    <a:schemeClr val="dk1"/>
                  </a:solidFill>
                  <a:latin typeface="Arial"/>
                  <a:ea typeface="Arial"/>
                  <a:cs typeface="Arial"/>
                  <a:sym typeface="Arial"/>
                </a:rPr>
                <a:t>four</a:t>
              </a:r>
              <a:r>
                <a:rPr lang="en-US" sz="1800">
                  <a:solidFill>
                    <a:schemeClr val="dk1"/>
                  </a:solidFill>
                  <a:latin typeface="Arial"/>
                  <a:ea typeface="Arial"/>
                  <a:cs typeface="Arial"/>
                  <a:sym typeface="Arial"/>
                </a:rPr>
                <a:t>-stroke counterparts but they are relatively simple and inexpensive, and they have high power-to-weight and power-to-volume ratios.</a:t>
              </a:r>
              <a:endParaRPr/>
            </a:p>
          </p:txBody>
        </p:sp>
      </p:grpSp>
      <p:pic>
        <p:nvPicPr>
          <p:cNvPr id="136" name="Google Shape;136;p18"/>
          <p:cNvPicPr preferRelativeResize="0"/>
          <p:nvPr/>
        </p:nvPicPr>
        <p:blipFill rotWithShape="1">
          <a:blip r:embed="rId3">
            <a:alphaModFix/>
          </a:blip>
          <a:srcRect/>
          <a:stretch/>
        </p:blipFill>
        <p:spPr>
          <a:xfrm>
            <a:off x="457200" y="1679575"/>
            <a:ext cx="3325813" cy="1216025"/>
          </a:xfrm>
          <a:prstGeom prst="rect">
            <a:avLst/>
          </a:prstGeom>
          <a:noFill/>
          <a:ln>
            <a:noFill/>
          </a:ln>
        </p:spPr>
      </p:pic>
      <p:sp>
        <p:nvSpPr>
          <p:cNvPr id="137" name="Google Shape;137;p18"/>
          <p:cNvSpPr txBox="1"/>
          <p:nvPr/>
        </p:nvSpPr>
        <p:spPr>
          <a:xfrm>
            <a:off x="457200" y="152400"/>
            <a:ext cx="3581400" cy="1295400"/>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CC00CC"/>
                </a:solidFill>
                <a:latin typeface="Arial"/>
                <a:ea typeface="Arial"/>
                <a:cs typeface="Arial"/>
                <a:sym typeface="Arial"/>
              </a:rPr>
              <a:t>Four-stroke cycle</a:t>
            </a:r>
            <a:endParaRPr/>
          </a:p>
          <a:p>
            <a:pPr marL="0" marR="0" lvl="0" indent="0" algn="l" rtl="0">
              <a:spcBef>
                <a:spcPts val="180"/>
              </a:spcBef>
              <a:spcAft>
                <a:spcPts val="0"/>
              </a:spcAft>
              <a:buNone/>
            </a:pPr>
            <a:r>
              <a:rPr lang="en-US" sz="1800">
                <a:solidFill>
                  <a:schemeClr val="dk1"/>
                </a:solidFill>
                <a:latin typeface="Arial"/>
                <a:ea typeface="Arial"/>
                <a:cs typeface="Arial"/>
                <a:sym typeface="Arial"/>
              </a:rPr>
              <a:t>1 cycle = 4 stroke = 2 revolution</a:t>
            </a:r>
            <a:endParaRPr/>
          </a:p>
          <a:p>
            <a:pPr marL="0" marR="0" lvl="0" indent="0" algn="l" rtl="0">
              <a:spcBef>
                <a:spcPts val="180"/>
              </a:spcBef>
              <a:spcAft>
                <a:spcPts val="0"/>
              </a:spcAft>
              <a:buNone/>
            </a:pPr>
            <a:r>
              <a:rPr lang="en-US" sz="1800" b="1">
                <a:solidFill>
                  <a:srgbClr val="CC00CC"/>
                </a:solidFill>
                <a:latin typeface="Arial"/>
                <a:ea typeface="Arial"/>
                <a:cs typeface="Arial"/>
                <a:sym typeface="Arial"/>
              </a:rPr>
              <a:t>Two-stroke cycle</a:t>
            </a:r>
            <a:endParaRPr/>
          </a:p>
          <a:p>
            <a:pPr marL="0" marR="0" lvl="0" indent="0" algn="l" rtl="0">
              <a:spcBef>
                <a:spcPts val="180"/>
              </a:spcBef>
              <a:spcAft>
                <a:spcPts val="0"/>
              </a:spcAft>
              <a:buNone/>
            </a:pPr>
            <a:r>
              <a:rPr lang="en-US" sz="1800">
                <a:solidFill>
                  <a:schemeClr val="dk1"/>
                </a:solidFill>
                <a:latin typeface="Arial"/>
                <a:ea typeface="Arial"/>
                <a:cs typeface="Arial"/>
                <a:sym typeface="Arial"/>
              </a:rPr>
              <a:t>1 cycle = 2 stroke = 1 revolution</a:t>
            </a:r>
            <a:endParaRPr/>
          </a:p>
        </p:txBody>
      </p:sp>
      <p:pic>
        <p:nvPicPr>
          <p:cNvPr id="138" name="Google Shape;138;p18"/>
          <p:cNvPicPr preferRelativeResize="0"/>
          <p:nvPr/>
        </p:nvPicPr>
        <p:blipFill rotWithShape="1">
          <a:blip r:embed="rId4">
            <a:alphaModFix/>
          </a:blip>
          <a:srcRect/>
          <a:stretch/>
        </p:blipFill>
        <p:spPr>
          <a:xfrm>
            <a:off x="5667375" y="2362200"/>
            <a:ext cx="2867025" cy="3429000"/>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457200" y="2971800"/>
            <a:ext cx="3219450" cy="376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7</a:t>
            </a:fld>
            <a:endParaRPr sz="1400">
              <a:solidFill>
                <a:schemeClr val="dk1"/>
              </a:solidFill>
              <a:latin typeface="Arial"/>
              <a:ea typeface="Arial"/>
              <a:cs typeface="Arial"/>
              <a:sym typeface="Arial"/>
            </a:endParaRPr>
          </a:p>
        </p:txBody>
      </p:sp>
      <p:pic>
        <p:nvPicPr>
          <p:cNvPr id="145" name="Google Shape;145;p19"/>
          <p:cNvPicPr preferRelativeResize="0"/>
          <p:nvPr/>
        </p:nvPicPr>
        <p:blipFill rotWithShape="1">
          <a:blip r:embed="rId3">
            <a:alphaModFix/>
          </a:blip>
          <a:srcRect/>
          <a:stretch/>
        </p:blipFill>
        <p:spPr>
          <a:xfrm>
            <a:off x="2466975" y="90488"/>
            <a:ext cx="4210050" cy="667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8</a:t>
            </a:fld>
            <a:endParaRPr sz="1400">
              <a:solidFill>
                <a:schemeClr val="dk1"/>
              </a:solidFill>
              <a:latin typeface="Arial"/>
              <a:ea typeface="Arial"/>
              <a:cs typeface="Arial"/>
              <a:sym typeface="Arial"/>
            </a:endParaRPr>
          </a:p>
        </p:txBody>
      </p:sp>
      <p:pic>
        <p:nvPicPr>
          <p:cNvPr id="151" name="Google Shape;151;p20"/>
          <p:cNvPicPr preferRelativeResize="0"/>
          <p:nvPr/>
        </p:nvPicPr>
        <p:blipFill rotWithShape="1">
          <a:blip r:embed="rId3">
            <a:alphaModFix/>
          </a:blip>
          <a:srcRect/>
          <a:stretch/>
        </p:blipFill>
        <p:spPr>
          <a:xfrm>
            <a:off x="171450" y="304800"/>
            <a:ext cx="3790950" cy="5067300"/>
          </a:xfrm>
          <a:prstGeom prst="rect">
            <a:avLst/>
          </a:prstGeom>
          <a:noFill/>
          <a:ln>
            <a:noFill/>
          </a:ln>
        </p:spPr>
      </p:pic>
      <p:pic>
        <p:nvPicPr>
          <p:cNvPr id="152" name="Google Shape;152;p20"/>
          <p:cNvPicPr preferRelativeResize="0"/>
          <p:nvPr/>
        </p:nvPicPr>
        <p:blipFill rotWithShape="1">
          <a:blip r:embed="rId4">
            <a:alphaModFix/>
          </a:blip>
          <a:srcRect/>
          <a:stretch/>
        </p:blipFill>
        <p:spPr>
          <a:xfrm>
            <a:off x="609600" y="5486400"/>
            <a:ext cx="2800350" cy="971550"/>
          </a:xfrm>
          <a:prstGeom prst="rect">
            <a:avLst/>
          </a:prstGeom>
          <a:noFill/>
          <a:ln>
            <a:noFill/>
          </a:ln>
        </p:spPr>
      </p:pic>
      <p:sp>
        <p:nvSpPr>
          <p:cNvPr id="153" name="Google Shape;153;p20"/>
          <p:cNvSpPr/>
          <p:nvPr/>
        </p:nvSpPr>
        <p:spPr>
          <a:xfrm>
            <a:off x="4267200" y="304800"/>
            <a:ext cx="4572000" cy="60483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dirty="0">
                <a:solidFill>
                  <a:srgbClr val="3333FF"/>
                </a:solidFill>
                <a:latin typeface="Arial"/>
                <a:ea typeface="Arial"/>
                <a:cs typeface="Arial"/>
                <a:sym typeface="Arial"/>
              </a:rPr>
              <a:t>Air enters the cylinder through the open intake valve at atmospheric pressure </a:t>
            </a:r>
            <a:r>
              <a:rPr lang="en-US" sz="1700" i="1" dirty="0">
                <a:solidFill>
                  <a:srgbClr val="3333FF"/>
                </a:solidFill>
                <a:latin typeface="Arial"/>
                <a:ea typeface="Arial"/>
                <a:cs typeface="Arial"/>
                <a:sym typeface="Arial"/>
              </a:rPr>
              <a:t>P</a:t>
            </a:r>
            <a:r>
              <a:rPr lang="en-US" sz="1700" baseline="-25000" dirty="0">
                <a:solidFill>
                  <a:srgbClr val="3333FF"/>
                </a:solidFill>
                <a:latin typeface="Arial"/>
                <a:ea typeface="Arial"/>
                <a:cs typeface="Arial"/>
                <a:sym typeface="Arial"/>
              </a:rPr>
              <a:t>0</a:t>
            </a:r>
            <a:r>
              <a:rPr lang="en-US" sz="1700" i="1" dirty="0">
                <a:solidFill>
                  <a:srgbClr val="3333FF"/>
                </a:solidFill>
                <a:latin typeface="Arial"/>
                <a:ea typeface="Arial"/>
                <a:cs typeface="Arial"/>
                <a:sym typeface="Arial"/>
              </a:rPr>
              <a:t> </a:t>
            </a:r>
            <a:r>
              <a:rPr lang="en-US" sz="1700" dirty="0">
                <a:solidFill>
                  <a:srgbClr val="3333FF"/>
                </a:solidFill>
                <a:latin typeface="Arial"/>
                <a:ea typeface="Arial"/>
                <a:cs typeface="Arial"/>
                <a:sym typeface="Arial"/>
              </a:rPr>
              <a:t>during process 0-1 as the piston moves from </a:t>
            </a:r>
            <a:r>
              <a:rPr lang="en-US" sz="1700" u="sng" dirty="0">
                <a:solidFill>
                  <a:srgbClr val="3333FF"/>
                </a:solidFill>
                <a:latin typeface="Arial"/>
                <a:ea typeface="Arial"/>
                <a:cs typeface="Arial"/>
                <a:sym typeface="Arial"/>
              </a:rPr>
              <a:t>TDC</a:t>
            </a:r>
            <a:r>
              <a:rPr lang="en-US" sz="1700" dirty="0">
                <a:solidFill>
                  <a:srgbClr val="3333FF"/>
                </a:solidFill>
                <a:latin typeface="Arial"/>
                <a:ea typeface="Arial"/>
                <a:cs typeface="Arial"/>
                <a:sym typeface="Arial"/>
              </a:rPr>
              <a:t> to </a:t>
            </a:r>
            <a:r>
              <a:rPr lang="en-US" sz="1700" u="sng" dirty="0">
                <a:solidFill>
                  <a:srgbClr val="3333FF"/>
                </a:solidFill>
                <a:latin typeface="Arial"/>
                <a:ea typeface="Arial"/>
                <a:cs typeface="Arial"/>
                <a:sym typeface="Arial"/>
              </a:rPr>
              <a:t>BDC</a:t>
            </a:r>
            <a:r>
              <a:rPr lang="en-US" sz="1700" dirty="0">
                <a:solidFill>
                  <a:srgbClr val="3333FF"/>
                </a:solidFill>
                <a:latin typeface="Arial"/>
                <a:ea typeface="Arial"/>
                <a:cs typeface="Arial"/>
                <a:sym typeface="Arial"/>
              </a:rPr>
              <a:t>. </a:t>
            </a:r>
            <a:endParaRPr sz="1700" dirty="0">
              <a:solidFill>
                <a:srgbClr val="3333FF"/>
              </a:solidFill>
              <a:latin typeface="Arial"/>
              <a:ea typeface="Arial"/>
              <a:cs typeface="Arial"/>
              <a:sym typeface="Arial"/>
            </a:endParaRPr>
          </a:p>
          <a:p>
            <a:pPr marL="0" marR="0" lvl="0" indent="0" algn="l" rtl="0">
              <a:spcBef>
                <a:spcPts val="600"/>
              </a:spcBef>
              <a:spcAft>
                <a:spcPts val="0"/>
              </a:spcAft>
              <a:buNone/>
            </a:pPr>
            <a:r>
              <a:rPr lang="en-US" sz="1700" dirty="0">
                <a:solidFill>
                  <a:schemeClr val="dk1"/>
                </a:solidFill>
                <a:latin typeface="Arial"/>
                <a:ea typeface="Arial"/>
                <a:cs typeface="Arial"/>
                <a:sym typeface="Arial"/>
              </a:rPr>
              <a:t>The intake valve is closed at state 1 and air is compressed </a:t>
            </a:r>
            <a:r>
              <a:rPr lang="en-US" sz="1700" dirty="0" err="1">
                <a:solidFill>
                  <a:schemeClr val="dk1"/>
                </a:solidFill>
                <a:latin typeface="Arial"/>
                <a:ea typeface="Arial"/>
                <a:cs typeface="Arial"/>
                <a:sym typeface="Arial"/>
              </a:rPr>
              <a:t>isentropically</a:t>
            </a:r>
            <a:r>
              <a:rPr lang="en-US" sz="1700" dirty="0">
                <a:solidFill>
                  <a:schemeClr val="dk1"/>
                </a:solidFill>
                <a:latin typeface="Arial"/>
                <a:ea typeface="Arial"/>
                <a:cs typeface="Arial"/>
                <a:sym typeface="Arial"/>
              </a:rPr>
              <a:t> to state 2. Heat is transferred at constant volume (process 2-3); it is expanded </a:t>
            </a:r>
            <a:r>
              <a:rPr lang="en-US" sz="1700" dirty="0" err="1">
                <a:solidFill>
                  <a:schemeClr val="dk1"/>
                </a:solidFill>
                <a:latin typeface="Arial"/>
                <a:ea typeface="Arial"/>
                <a:cs typeface="Arial"/>
                <a:sym typeface="Arial"/>
              </a:rPr>
              <a:t>isentropically</a:t>
            </a:r>
            <a:r>
              <a:rPr lang="en-US" sz="1700" dirty="0">
                <a:solidFill>
                  <a:schemeClr val="dk1"/>
                </a:solidFill>
                <a:latin typeface="Arial"/>
                <a:ea typeface="Arial"/>
                <a:cs typeface="Arial"/>
                <a:sym typeface="Arial"/>
              </a:rPr>
              <a:t> to state 4; and heat is rejected at constant volume (process 4-1). </a:t>
            </a:r>
            <a:endParaRPr sz="1700" dirty="0">
              <a:solidFill>
                <a:schemeClr val="dk1"/>
              </a:solidFill>
              <a:latin typeface="Arial"/>
              <a:ea typeface="Arial"/>
              <a:cs typeface="Arial"/>
              <a:sym typeface="Arial"/>
            </a:endParaRPr>
          </a:p>
          <a:p>
            <a:pPr marL="0" marR="0" lvl="0" indent="0" algn="l" rtl="0">
              <a:spcBef>
                <a:spcPts val="600"/>
              </a:spcBef>
              <a:spcAft>
                <a:spcPts val="0"/>
              </a:spcAft>
              <a:buNone/>
            </a:pPr>
            <a:r>
              <a:rPr lang="en-US" sz="1700" dirty="0">
                <a:solidFill>
                  <a:srgbClr val="3333FF"/>
                </a:solidFill>
                <a:latin typeface="Arial"/>
                <a:ea typeface="Arial"/>
                <a:cs typeface="Arial"/>
                <a:sym typeface="Arial"/>
              </a:rPr>
              <a:t>Air  is expelled through the open exhaust valve (process 1-0)</a:t>
            </a:r>
            <a:r>
              <a:rPr lang="en-US" sz="1700" i="1" dirty="0">
                <a:solidFill>
                  <a:srgbClr val="3333FF"/>
                </a:solidFill>
                <a:latin typeface="Arial"/>
                <a:ea typeface="Arial"/>
                <a:cs typeface="Arial"/>
                <a:sym typeface="Arial"/>
              </a:rPr>
              <a:t>.</a:t>
            </a:r>
            <a:endParaRPr sz="1700" i="1" dirty="0">
              <a:solidFill>
                <a:srgbClr val="3333FF"/>
              </a:solidFill>
              <a:latin typeface="Arial"/>
              <a:ea typeface="Arial"/>
              <a:cs typeface="Arial"/>
              <a:sym typeface="Arial"/>
            </a:endParaRPr>
          </a:p>
          <a:p>
            <a:pPr marL="0" marR="0" lvl="0" indent="0" algn="l" rtl="0">
              <a:spcBef>
                <a:spcPts val="600"/>
              </a:spcBef>
              <a:spcAft>
                <a:spcPts val="0"/>
              </a:spcAft>
              <a:buNone/>
            </a:pPr>
            <a:r>
              <a:rPr lang="en-US" sz="1700" dirty="0">
                <a:solidFill>
                  <a:schemeClr val="dk1"/>
                </a:solidFill>
                <a:latin typeface="Arial"/>
                <a:ea typeface="Arial"/>
                <a:cs typeface="Arial"/>
                <a:sym typeface="Arial"/>
              </a:rPr>
              <a:t>Work interactions during intake and exhaust cancel each other, and thus inclusion of the intake and exhaust processes has no effect on the net work output from the cycle. </a:t>
            </a:r>
            <a:endParaRPr sz="1700" dirty="0">
              <a:solidFill>
                <a:schemeClr val="dk1"/>
              </a:solidFill>
              <a:latin typeface="Arial"/>
              <a:ea typeface="Arial"/>
              <a:cs typeface="Arial"/>
              <a:sym typeface="Arial"/>
            </a:endParaRPr>
          </a:p>
          <a:p>
            <a:pPr marL="0" marR="0" lvl="0" indent="0" algn="l" rtl="0">
              <a:spcBef>
                <a:spcPts val="600"/>
              </a:spcBef>
              <a:spcAft>
                <a:spcPts val="0"/>
              </a:spcAft>
              <a:buNone/>
            </a:pPr>
            <a:r>
              <a:rPr lang="en-US" sz="1700" dirty="0">
                <a:solidFill>
                  <a:schemeClr val="dk1"/>
                </a:solidFill>
                <a:latin typeface="Arial"/>
                <a:ea typeface="Arial"/>
                <a:cs typeface="Arial"/>
                <a:sym typeface="Arial"/>
              </a:rPr>
              <a:t>However, when calculating power output from the cycle during an ideal Otto cycle analysis, we must consider the fact that the ideal Otto cycle has four strokes just like actual four-stroke spark-ignition engine.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9</a:t>
            </a:fld>
            <a:endParaRPr sz="1400">
              <a:solidFill>
                <a:schemeClr val="dk1"/>
              </a:solidFill>
              <a:latin typeface="Arial"/>
              <a:ea typeface="Arial"/>
              <a:cs typeface="Arial"/>
              <a:sym typeface="Arial"/>
            </a:endParaRPr>
          </a:p>
        </p:txBody>
      </p:sp>
      <p:pic>
        <p:nvPicPr>
          <p:cNvPr id="159" name="Google Shape;159;p21"/>
          <p:cNvPicPr preferRelativeResize="0"/>
          <p:nvPr/>
        </p:nvPicPr>
        <p:blipFill rotWithShape="1">
          <a:blip r:embed="rId3">
            <a:alphaModFix/>
          </a:blip>
          <a:srcRect/>
          <a:stretch/>
        </p:blipFill>
        <p:spPr>
          <a:xfrm>
            <a:off x="3378200" y="573088"/>
            <a:ext cx="2413000" cy="722312"/>
          </a:xfrm>
          <a:prstGeom prst="rect">
            <a:avLst/>
          </a:prstGeom>
          <a:noFill/>
          <a:ln>
            <a:noFill/>
          </a:ln>
        </p:spPr>
      </p:pic>
      <p:pic>
        <p:nvPicPr>
          <p:cNvPr id="160" name="Google Shape;160;p21"/>
          <p:cNvPicPr preferRelativeResize="0"/>
          <p:nvPr/>
        </p:nvPicPr>
        <p:blipFill rotWithShape="1">
          <a:blip r:embed="rId4">
            <a:alphaModFix/>
          </a:blip>
          <a:srcRect/>
          <a:stretch/>
        </p:blipFill>
        <p:spPr>
          <a:xfrm>
            <a:off x="3362325" y="1981200"/>
            <a:ext cx="2733675" cy="555625"/>
          </a:xfrm>
          <a:prstGeom prst="rect">
            <a:avLst/>
          </a:prstGeom>
          <a:noFill/>
          <a:ln>
            <a:noFill/>
          </a:ln>
        </p:spPr>
      </p:pic>
      <p:pic>
        <p:nvPicPr>
          <p:cNvPr id="161" name="Google Shape;161;p21"/>
          <p:cNvPicPr preferRelativeResize="0"/>
          <p:nvPr/>
        </p:nvPicPr>
        <p:blipFill rotWithShape="1">
          <a:blip r:embed="rId5">
            <a:alphaModFix/>
          </a:blip>
          <a:srcRect/>
          <a:stretch/>
        </p:blipFill>
        <p:spPr>
          <a:xfrm>
            <a:off x="6202363" y="1984375"/>
            <a:ext cx="1722437" cy="530225"/>
          </a:xfrm>
          <a:prstGeom prst="rect">
            <a:avLst/>
          </a:prstGeom>
          <a:noFill/>
          <a:ln>
            <a:noFill/>
          </a:ln>
        </p:spPr>
      </p:pic>
      <p:pic>
        <p:nvPicPr>
          <p:cNvPr id="162" name="Google Shape;162;p21"/>
          <p:cNvPicPr preferRelativeResize="0"/>
          <p:nvPr/>
        </p:nvPicPr>
        <p:blipFill rotWithShape="1">
          <a:blip r:embed="rId6">
            <a:alphaModFix/>
          </a:blip>
          <a:srcRect/>
          <a:stretch/>
        </p:blipFill>
        <p:spPr>
          <a:xfrm>
            <a:off x="3352800" y="1331913"/>
            <a:ext cx="5129213" cy="573087"/>
          </a:xfrm>
          <a:prstGeom prst="rect">
            <a:avLst/>
          </a:prstGeom>
          <a:noFill/>
          <a:ln>
            <a:noFill/>
          </a:ln>
        </p:spPr>
      </p:pic>
      <p:sp>
        <p:nvSpPr>
          <p:cNvPr id="163" name="Google Shape;163;p21"/>
          <p:cNvSpPr txBox="1"/>
          <p:nvPr/>
        </p:nvSpPr>
        <p:spPr>
          <a:xfrm>
            <a:off x="3505200" y="4846638"/>
            <a:ext cx="1981200" cy="1477962"/>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In SI engines, the compression ratio is limited by </a:t>
            </a:r>
            <a:r>
              <a:rPr lang="en-US" sz="1800" b="1" u="sng">
                <a:solidFill>
                  <a:schemeClr val="dk1"/>
                </a:solidFill>
                <a:latin typeface="Arial"/>
                <a:ea typeface="Arial"/>
                <a:cs typeface="Arial"/>
                <a:sym typeface="Arial"/>
              </a:rPr>
              <a:t>autoignition</a:t>
            </a:r>
            <a:r>
              <a:rPr lang="en-US" sz="1800" b="1">
                <a:solidFill>
                  <a:schemeClr val="dk1"/>
                </a:solidFill>
                <a:latin typeface="Arial"/>
                <a:ea typeface="Arial"/>
                <a:cs typeface="Arial"/>
                <a:sym typeface="Arial"/>
              </a:rPr>
              <a:t> </a:t>
            </a:r>
            <a:r>
              <a:rPr lang="en-US" sz="1800">
                <a:solidFill>
                  <a:schemeClr val="dk1"/>
                </a:solidFill>
                <a:latin typeface="Arial"/>
                <a:ea typeface="Arial"/>
                <a:cs typeface="Arial"/>
                <a:sym typeface="Arial"/>
              </a:rPr>
              <a:t>or </a:t>
            </a:r>
            <a:r>
              <a:rPr lang="en-US" sz="1800" b="1">
                <a:solidFill>
                  <a:schemeClr val="dk1"/>
                </a:solidFill>
                <a:latin typeface="Arial"/>
                <a:ea typeface="Arial"/>
                <a:cs typeface="Arial"/>
                <a:sym typeface="Arial"/>
              </a:rPr>
              <a:t>engine knock</a:t>
            </a:r>
            <a:r>
              <a:rPr lang="en-US" sz="1800">
                <a:solidFill>
                  <a:schemeClr val="dk1"/>
                </a:solidFill>
                <a:latin typeface="Arial"/>
                <a:ea typeface="Arial"/>
                <a:cs typeface="Arial"/>
                <a:sym typeface="Arial"/>
              </a:rPr>
              <a:t>.</a:t>
            </a:r>
            <a:endParaRPr/>
          </a:p>
        </p:txBody>
      </p:sp>
      <p:pic>
        <p:nvPicPr>
          <p:cNvPr id="164" name="Google Shape;164;p21"/>
          <p:cNvPicPr preferRelativeResize="0"/>
          <p:nvPr/>
        </p:nvPicPr>
        <p:blipFill rotWithShape="1">
          <a:blip r:embed="rId7">
            <a:alphaModFix/>
          </a:blip>
          <a:srcRect/>
          <a:stretch/>
        </p:blipFill>
        <p:spPr>
          <a:xfrm>
            <a:off x="3352800" y="212725"/>
            <a:ext cx="3425825" cy="320675"/>
          </a:xfrm>
          <a:prstGeom prst="rect">
            <a:avLst/>
          </a:prstGeom>
          <a:noFill/>
          <a:ln>
            <a:noFill/>
          </a:ln>
        </p:spPr>
      </p:pic>
      <p:pic>
        <p:nvPicPr>
          <p:cNvPr id="165" name="Google Shape;165;p21"/>
          <p:cNvPicPr preferRelativeResize="0"/>
          <p:nvPr/>
        </p:nvPicPr>
        <p:blipFill rotWithShape="1">
          <a:blip r:embed="rId8">
            <a:alphaModFix/>
          </a:blip>
          <a:srcRect/>
          <a:stretch/>
        </p:blipFill>
        <p:spPr>
          <a:xfrm>
            <a:off x="228600" y="104775"/>
            <a:ext cx="2876550" cy="2333625"/>
          </a:xfrm>
          <a:prstGeom prst="rect">
            <a:avLst/>
          </a:prstGeom>
          <a:noFill/>
          <a:ln>
            <a:noFill/>
          </a:ln>
        </p:spPr>
      </p:pic>
      <p:pic>
        <p:nvPicPr>
          <p:cNvPr id="166" name="Google Shape;166;p21"/>
          <p:cNvPicPr preferRelativeResize="0"/>
          <p:nvPr/>
        </p:nvPicPr>
        <p:blipFill rotWithShape="1">
          <a:blip r:embed="rId9">
            <a:alphaModFix/>
          </a:blip>
          <a:srcRect/>
          <a:stretch/>
        </p:blipFill>
        <p:spPr>
          <a:xfrm>
            <a:off x="95250" y="2590800"/>
            <a:ext cx="3306763" cy="4219575"/>
          </a:xfrm>
          <a:prstGeom prst="rect">
            <a:avLst/>
          </a:prstGeom>
          <a:noFill/>
          <a:ln>
            <a:noFill/>
          </a:ln>
        </p:spPr>
      </p:pic>
      <p:pic>
        <p:nvPicPr>
          <p:cNvPr id="167" name="Google Shape;167;p21"/>
          <p:cNvPicPr preferRelativeResize="0"/>
          <p:nvPr/>
        </p:nvPicPr>
        <p:blipFill rotWithShape="1">
          <a:blip r:embed="rId10">
            <a:alphaModFix/>
          </a:blip>
          <a:srcRect/>
          <a:stretch/>
        </p:blipFill>
        <p:spPr>
          <a:xfrm>
            <a:off x="5715000" y="2773363"/>
            <a:ext cx="3352800" cy="4008437"/>
          </a:xfrm>
          <a:prstGeom prst="rect">
            <a:avLst/>
          </a:prstGeom>
          <a:noFill/>
          <a:ln>
            <a:noFill/>
          </a:ln>
        </p:spPr>
      </p:pic>
      <p:pic>
        <p:nvPicPr>
          <p:cNvPr id="168" name="Google Shape;168;p21"/>
          <p:cNvPicPr preferRelativeResize="0"/>
          <p:nvPr/>
        </p:nvPicPr>
        <p:blipFill rotWithShape="1">
          <a:blip r:embed="rId11">
            <a:alphaModFix/>
          </a:blip>
          <a:srcRect/>
          <a:stretch/>
        </p:blipFill>
        <p:spPr>
          <a:xfrm>
            <a:off x="3476625" y="2667000"/>
            <a:ext cx="2163763" cy="685800"/>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837</Words>
  <Application>Microsoft Office PowerPoint</Application>
  <PresentationFormat>On-screen Show (4:3)</PresentationFormat>
  <Paragraphs>73</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Cambria Math</vt:lpstr>
      <vt:lpstr>Noto Sans Symbols</vt:lpstr>
      <vt:lpstr>Times New Roman</vt:lpstr>
      <vt:lpstr>TradeGothicLTStd</vt:lpstr>
      <vt:lpstr>Default Design</vt:lpstr>
      <vt:lpstr>Topic 20 Reciprocating Engine Cycles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222 - 20.Reciprocating Engine Cycles</dc:title>
  <dc:creator>wlong</dc:creator>
  <cp:lastModifiedBy>William Long</cp:lastModifiedBy>
  <cp:revision>15</cp:revision>
  <dcterms:modified xsi:type="dcterms:W3CDTF">2024-02-04T01:33:38Z</dcterms:modified>
</cp:coreProperties>
</file>