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360" r:id="rId2"/>
    <p:sldId id="257" r:id="rId3"/>
    <p:sldId id="323" r:id="rId4"/>
    <p:sldId id="325" r:id="rId5"/>
    <p:sldId id="324" r:id="rId6"/>
    <p:sldId id="326" r:id="rId7"/>
    <p:sldId id="327" r:id="rId8"/>
    <p:sldId id="328" r:id="rId9"/>
    <p:sldId id="329" r:id="rId10"/>
    <p:sldId id="330" r:id="rId11"/>
    <p:sldId id="331" r:id="rId12"/>
    <p:sldId id="332" r:id="rId13"/>
    <p:sldId id="333" r:id="rId14"/>
    <p:sldId id="334" r:id="rId15"/>
    <p:sldId id="341" r:id="rId16"/>
    <p:sldId id="335" r:id="rId17"/>
    <p:sldId id="336" r:id="rId18"/>
    <p:sldId id="337" r:id="rId19"/>
    <p:sldId id="338" r:id="rId20"/>
    <p:sldId id="364" r:id="rId21"/>
    <p:sldId id="366" r:id="rId22"/>
    <p:sldId id="367" r:id="rId23"/>
    <p:sldId id="368" r:id="rId24"/>
    <p:sldId id="342" r:id="rId25"/>
    <p:sldId id="339" r:id="rId26"/>
    <p:sldId id="343" r:id="rId27"/>
    <p:sldId id="365" r:id="rId28"/>
    <p:sldId id="369" r:id="rId29"/>
    <p:sldId id="344" r:id="rId30"/>
    <p:sldId id="370" r:id="rId31"/>
    <p:sldId id="345" r:id="rId32"/>
    <p:sldId id="358" r:id="rId33"/>
    <p:sldId id="361" r:id="rId34"/>
    <p:sldId id="355"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8AC6CD"/>
    <a:srgbClr val="FF9933"/>
    <a:srgbClr val="FFCC66"/>
    <a:srgbClr val="3333FF"/>
    <a:srgbClr val="A50021"/>
    <a:srgbClr val="B2B2B2"/>
    <a:srgbClr val="006600"/>
    <a:srgbClr val="33CC3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2" autoAdjust="0"/>
    <p:restoredTop sz="94660"/>
  </p:normalViewPr>
  <p:slideViewPr>
    <p:cSldViewPr>
      <p:cViewPr varScale="1">
        <p:scale>
          <a:sx n="113" d="100"/>
          <a:sy n="113" d="100"/>
        </p:scale>
        <p:origin x="17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120E7A1-6BB4-4E43-8A50-8E92DF722D92}" type="slidenum">
              <a:rPr lang="en-US"/>
              <a:pPr>
                <a:defRPr/>
              </a:pPr>
              <a:t>‹#›</a:t>
            </a:fld>
            <a:endParaRPr lang="en-US"/>
          </a:p>
        </p:txBody>
      </p:sp>
    </p:spTree>
    <p:extLst>
      <p:ext uri="{BB962C8B-B14F-4D97-AF65-F5344CB8AC3E}">
        <p14:creationId xmlns:p14="http://schemas.microsoft.com/office/powerpoint/2010/main" val="26950793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Composition of liquid air is different from that of gaseous</a:t>
            </a:r>
            <a:r>
              <a:rPr lang="en-US" baseline="0" dirty="0"/>
              <a:t> air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3</a:t>
            </a:fld>
            <a:endParaRPr lang="en-US"/>
          </a:p>
        </p:txBody>
      </p:sp>
    </p:spTree>
    <p:extLst>
      <p:ext uri="{BB962C8B-B14F-4D97-AF65-F5344CB8AC3E}">
        <p14:creationId xmlns:p14="http://schemas.microsoft.com/office/powerpoint/2010/main" val="429450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V1 = .0009996</a:t>
            </a:r>
            <a:r>
              <a:rPr lang="en-US" baseline="0" dirty="0"/>
              <a:t> m^3/kg</a:t>
            </a:r>
          </a:p>
          <a:p>
            <a:r>
              <a:rPr lang="en-US" baseline="0" dirty="0"/>
              <a:t>V2 = .001040 m^3/kg</a:t>
            </a:r>
          </a:p>
          <a:p>
            <a:r>
              <a:rPr lang="en-US" baseline="0" dirty="0"/>
              <a:t>V3 = ??</a:t>
            </a:r>
          </a:p>
          <a:p>
            <a:r>
              <a:rPr lang="en-US" baseline="0" dirty="0"/>
              <a:t>V4 = 1.7 m^3/kg</a:t>
            </a:r>
          </a:p>
          <a:p>
            <a:r>
              <a:rPr lang="en-US" baseline="0" dirty="0"/>
              <a:t>V5 = 7.26 m^3/kg (at 1300 C)</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7</a:t>
            </a:fld>
            <a:endParaRPr lang="en-US"/>
          </a:p>
        </p:txBody>
      </p:sp>
    </p:spTree>
    <p:extLst>
      <p:ext uri="{BB962C8B-B14F-4D97-AF65-F5344CB8AC3E}">
        <p14:creationId xmlns:p14="http://schemas.microsoft.com/office/powerpoint/2010/main" val="287828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a:t>
            </a:r>
            <a:r>
              <a:rPr lang="en-US" baseline="0" dirty="0"/>
              <a:t> heat transfer from environment to test chamber is absorbed by liquid nitrogen until the nitrogen is depleted.</a:t>
            </a:r>
          </a:p>
          <a:p>
            <a:r>
              <a:rPr lang="en-US" baseline="0" dirty="0"/>
              <a:t>In vacuum cooling (used when you need to cool something FAST), 2 stages: 1</a:t>
            </a:r>
            <a:r>
              <a:rPr lang="en-US" baseline="30000" dirty="0"/>
              <a:t>st</a:t>
            </a:r>
            <a:r>
              <a:rPr lang="en-US" baseline="0" dirty="0"/>
              <a:t> – reduce pressure (temp stays constant) until saturation pressure is reached, which is 3.17 </a:t>
            </a:r>
            <a:r>
              <a:rPr lang="en-US" baseline="0" dirty="0" err="1"/>
              <a:t>kPa</a:t>
            </a:r>
            <a:r>
              <a:rPr lang="en-US" baseline="0" dirty="0"/>
              <a:t> at 25C. 2</a:t>
            </a:r>
            <a:r>
              <a:rPr lang="en-US" baseline="30000" dirty="0"/>
              <a:t>nd</a:t>
            </a:r>
            <a:r>
              <a:rPr lang="en-US" baseline="0" dirty="0"/>
              <a:t> – keep saturated conditions; lower pressure leads to lower temperature of food.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10</a:t>
            </a:fld>
            <a:endParaRPr lang="en-US"/>
          </a:p>
        </p:txBody>
      </p:sp>
    </p:spTree>
    <p:extLst>
      <p:ext uri="{BB962C8B-B14F-4D97-AF65-F5344CB8AC3E}">
        <p14:creationId xmlns:p14="http://schemas.microsoft.com/office/powerpoint/2010/main" val="1467125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left: Example 3-1, p. 125</a:t>
            </a:r>
          </a:p>
          <a:p>
            <a:r>
              <a:rPr lang="en-US" dirty="0"/>
              <a:t>Bottom: Example 3-2, p. 126</a:t>
            </a:r>
          </a:p>
          <a:p>
            <a:r>
              <a:rPr lang="en-US" dirty="0"/>
              <a:t>Top Right: Example 3-3, p. 126</a:t>
            </a:r>
          </a:p>
        </p:txBody>
      </p:sp>
      <p:sp>
        <p:nvSpPr>
          <p:cNvPr id="4" name="Slide Number Placeholder 3"/>
          <p:cNvSpPr>
            <a:spLocks noGrp="1"/>
          </p:cNvSpPr>
          <p:nvPr>
            <p:ph type="sldNum" sz="quarter" idx="10"/>
          </p:nvPr>
        </p:nvSpPr>
        <p:spPr/>
        <p:txBody>
          <a:bodyPr/>
          <a:lstStyle/>
          <a:p>
            <a:pPr>
              <a:defRPr/>
            </a:pPr>
            <a:fld id="{B120E7A1-6BB4-4E43-8A50-8E92DF722D92}" type="slidenum">
              <a:rPr lang="en-US" smtClean="0"/>
              <a:pPr>
                <a:defRPr/>
              </a:pPr>
              <a:t>19</a:t>
            </a:fld>
            <a:endParaRPr lang="en-US"/>
          </a:p>
        </p:txBody>
      </p:sp>
    </p:spTree>
    <p:extLst>
      <p:ext uri="{BB962C8B-B14F-4D97-AF65-F5344CB8AC3E}">
        <p14:creationId xmlns:p14="http://schemas.microsoft.com/office/powerpoint/2010/main" val="1951890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148936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5767330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41271193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88598599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77164575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28190667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1280079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30998713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29640523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06736582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19786819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44BE507C-8E00-4137-862E-9D4F937DCBB0}" type="slidenum">
              <a:rPr lang="en-US" smtClean="0"/>
              <a:pPr>
                <a:defRPr/>
              </a:pPr>
              <a:t>‹#›</a:t>
            </a:fld>
            <a:endParaRPr lang="en-US"/>
          </a:p>
        </p:txBody>
      </p:sp>
    </p:spTree>
    <p:extLst>
      <p:ext uri="{BB962C8B-B14F-4D97-AF65-F5344CB8AC3E}">
        <p14:creationId xmlns:p14="http://schemas.microsoft.com/office/powerpoint/2010/main" val="25154219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03.Example%201.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longapalooza.github.io/ENGR222/03.Example%202.pdf" TargetMode="External"/><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wmf"/><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wmf"/><Relationship Id="rId4" Type="http://schemas.openxmlformats.org/officeDocument/2006/relationships/image" Target="../media/image59.wmf"/></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nchor="ctr"/>
          <a:lstStyle/>
          <a:p>
            <a:pPr algn="ctr" eaLnBrk="1" hangingPunct="1"/>
            <a:r>
              <a:rPr lang="en-US" sz="2800" b="1" dirty="0">
                <a:solidFill>
                  <a:srgbClr val="C00000"/>
                </a:solidFill>
                <a:latin typeface="Arial" panose="020B0604020202020204" pitchFamily="34" charset="0"/>
                <a:cs typeface="Arial" panose="020B0604020202020204" pitchFamily="34" charset="0"/>
              </a:rPr>
              <a:t>Topic 3</a:t>
            </a:r>
            <a:br>
              <a:rPr lang="en-US" b="1" dirty="0">
                <a:latin typeface="Arial" panose="020B0604020202020204" pitchFamily="34" charset="0"/>
                <a:cs typeface="Arial" panose="020B0604020202020204" pitchFamily="34" charset="0"/>
              </a:rPr>
            </a:br>
            <a:r>
              <a:rPr lang="en-US" sz="3200" b="1" dirty="0">
                <a:solidFill>
                  <a:srgbClr val="3333FF"/>
                </a:solidFill>
                <a:latin typeface="Arial" panose="020B0604020202020204" pitchFamily="34" charset="0"/>
                <a:cs typeface="Arial" panose="020B0604020202020204" pitchFamily="34" charset="0"/>
              </a:rPr>
              <a:t>PROPERTIES OF PURE SUBSTANCES</a:t>
            </a:r>
          </a:p>
        </p:txBody>
      </p:sp>
      <p:sp>
        <p:nvSpPr>
          <p:cNvPr id="2051" name="Rectangle 3"/>
          <p:cNvSpPr>
            <a:spLocks noGrp="1" noChangeArrowheads="1"/>
          </p:cNvSpPr>
          <p:nvPr>
            <p:ph type="subTitle" idx="1"/>
          </p:nvPr>
        </p:nvSpPr>
        <p:spPr>
          <a:xfrm>
            <a:off x="0" y="5257800"/>
            <a:ext cx="9144000" cy="762000"/>
          </a:xfrm>
          <a:solidFill>
            <a:srgbClr val="8AC6CD"/>
          </a:solidFill>
        </p:spPr>
        <p:txBody>
          <a:bodyPr/>
          <a:lstStyle/>
          <a:p>
            <a:pPr eaLnBrk="1" hangingPunct="1">
              <a:spcBef>
                <a:spcPts val="300"/>
              </a:spcBef>
              <a:spcAft>
                <a:spcPts val="300"/>
              </a:spcAft>
              <a:defRPr/>
            </a:pPr>
            <a:r>
              <a:rPr lang="en-US" sz="1800" b="1"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rgbClr val="808080"/>
                </a:solidFill>
              </a:rPr>
              <a:t>Thermodynamics: An Engineering Approach </a:t>
            </a:r>
            <a:endParaRPr lang="tr-TR" sz="2200" b="1" dirty="0">
              <a:solidFill>
                <a:srgbClr val="808080"/>
              </a:solidFill>
            </a:endParaRPr>
          </a:p>
          <a:p>
            <a:pPr algn="ctr"/>
            <a:r>
              <a:rPr lang="tr-TR" sz="2000" b="1" dirty="0">
                <a:solidFill>
                  <a:srgbClr val="808080"/>
                </a:solidFill>
              </a:rPr>
              <a:t>8th </a:t>
            </a:r>
            <a:r>
              <a:rPr lang="en-US" sz="2000" b="1" dirty="0">
                <a:solidFill>
                  <a:srgbClr val="808080"/>
                </a:solidFill>
              </a:rPr>
              <a:t>Edition</a:t>
            </a:r>
            <a:br>
              <a:rPr lang="en-US" sz="2400" b="1" dirty="0">
                <a:solidFill>
                  <a:srgbClr val="808080"/>
                </a:solidFill>
              </a:rPr>
            </a:br>
            <a:r>
              <a:rPr lang="en-US" b="1" dirty="0" err="1">
                <a:solidFill>
                  <a:srgbClr val="808080"/>
                </a:solidFill>
              </a:rPr>
              <a:t>Yunus</a:t>
            </a:r>
            <a:r>
              <a:rPr lang="en-US" b="1" dirty="0">
                <a:solidFill>
                  <a:srgbClr val="808080"/>
                </a:solidFill>
              </a:rPr>
              <a:t> A. </a:t>
            </a:r>
            <a:r>
              <a:rPr lang="tr-TR" b="1" dirty="0">
                <a:solidFill>
                  <a:srgbClr val="808080"/>
                </a:solidFill>
              </a:rPr>
              <a:t>Ç</a:t>
            </a:r>
            <a:r>
              <a:rPr lang="en-US" b="1" dirty="0" err="1">
                <a:solidFill>
                  <a:srgbClr val="808080"/>
                </a:solidFill>
              </a:rPr>
              <a:t>engel</a:t>
            </a:r>
            <a:r>
              <a:rPr lang="en-US" b="1" dirty="0">
                <a:solidFill>
                  <a:srgbClr val="808080"/>
                </a:solidFill>
              </a:rPr>
              <a:t>, Michael A. Boles</a:t>
            </a:r>
          </a:p>
          <a:p>
            <a:pPr algn="ctr"/>
            <a:r>
              <a:rPr lang="en-US" b="1" dirty="0">
                <a:solidFill>
                  <a:srgbClr val="808080"/>
                </a:solidFill>
              </a:rPr>
              <a:t>McGraw-Hill, 20</a:t>
            </a:r>
            <a:r>
              <a:rPr lang="tr-TR" b="1" dirty="0">
                <a:solidFill>
                  <a:srgbClr val="808080"/>
                </a:solidFill>
              </a:rPr>
              <a:t>15</a:t>
            </a:r>
            <a:endParaRPr lang="en-US" b="1" dirty="0">
              <a:solidFill>
                <a:srgbClr val="808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228600" y="152400"/>
            <a:ext cx="4800600" cy="990600"/>
          </a:xfrm>
        </p:spPr>
        <p:txBody>
          <a:bodyPr/>
          <a:lstStyle/>
          <a:p>
            <a:pPr eaLnBrk="1" hangingPunct="1"/>
            <a:r>
              <a:rPr lang="en-US" sz="2800"/>
              <a:t>Some Consequences of </a:t>
            </a:r>
            <a:r>
              <a:rPr lang="en-US" sz="2800" i="1"/>
              <a:t>T</a:t>
            </a:r>
            <a:r>
              <a:rPr lang="en-US" sz="2800" baseline="-25000"/>
              <a:t>sat </a:t>
            </a:r>
            <a:r>
              <a:rPr lang="en-US" sz="2800"/>
              <a:t>and </a:t>
            </a:r>
            <a:r>
              <a:rPr lang="en-US" sz="2800" i="1"/>
              <a:t>P</a:t>
            </a:r>
            <a:r>
              <a:rPr lang="en-US" sz="2800" baseline="-25000"/>
              <a:t>sat</a:t>
            </a:r>
            <a:r>
              <a:rPr lang="en-US" sz="2800"/>
              <a:t> Dependence</a:t>
            </a:r>
            <a:endParaRPr lang="en-US" sz="2800" b="0"/>
          </a:p>
        </p:txBody>
      </p:sp>
      <p:sp>
        <p:nvSpPr>
          <p:cNvPr id="11266" name="5 Slayt Numarası Yer Tutucusu"/>
          <p:cNvSpPr>
            <a:spLocks noGrp="1"/>
          </p:cNvSpPr>
          <p:nvPr>
            <p:ph type="sldNum" sz="quarter" idx="12"/>
          </p:nvPr>
        </p:nvSpPr>
        <p:spPr>
          <a:noFill/>
        </p:spPr>
        <p:txBody>
          <a:bodyPr/>
          <a:lstStyle/>
          <a:p>
            <a:fld id="{417274FD-D126-4BEF-875B-7A6332D39ADA}" type="slidenum">
              <a:rPr lang="en-US" smtClean="0"/>
              <a:pPr/>
              <a:t>10</a:t>
            </a:fld>
            <a:endParaRPr lang="en-US"/>
          </a:p>
        </p:txBody>
      </p:sp>
      <p:sp>
        <p:nvSpPr>
          <p:cNvPr id="11268" name="Rectangle 8"/>
          <p:cNvSpPr>
            <a:spLocks noChangeArrowheads="1"/>
          </p:cNvSpPr>
          <p:nvPr/>
        </p:nvSpPr>
        <p:spPr bwMode="auto">
          <a:xfrm>
            <a:off x="3581400" y="1338263"/>
            <a:ext cx="1981200" cy="2014537"/>
          </a:xfrm>
          <a:prstGeom prst="rect">
            <a:avLst/>
          </a:prstGeom>
          <a:noFill/>
          <a:ln w="9525">
            <a:noFill/>
            <a:miter lim="800000"/>
            <a:headEnd/>
            <a:tailEnd/>
          </a:ln>
        </p:spPr>
        <p:txBody>
          <a:bodyPr>
            <a:spAutoFit/>
          </a:bodyPr>
          <a:lstStyle/>
          <a:p>
            <a:pPr algn="r"/>
            <a:r>
              <a:rPr lang="en-US">
                <a:solidFill>
                  <a:srgbClr val="3333FF"/>
                </a:solidFill>
              </a:rPr>
              <a:t>The variation of the temperature of fruits and vegetables with pressure during vacuum cooling from 25°C to 0°C.</a:t>
            </a:r>
          </a:p>
        </p:txBody>
      </p:sp>
      <p:sp>
        <p:nvSpPr>
          <p:cNvPr id="11269" name="Rectangle 9"/>
          <p:cNvSpPr>
            <a:spLocks noChangeArrowheads="1"/>
          </p:cNvSpPr>
          <p:nvPr/>
        </p:nvSpPr>
        <p:spPr bwMode="auto">
          <a:xfrm>
            <a:off x="2895600" y="5791200"/>
            <a:ext cx="2667000" cy="915988"/>
          </a:xfrm>
          <a:prstGeom prst="rect">
            <a:avLst/>
          </a:prstGeom>
          <a:noFill/>
          <a:ln w="9525">
            <a:noFill/>
            <a:miter lim="800000"/>
            <a:headEnd/>
            <a:tailEnd/>
          </a:ln>
        </p:spPr>
        <p:txBody>
          <a:bodyPr>
            <a:spAutoFit/>
          </a:bodyPr>
          <a:lstStyle/>
          <a:p>
            <a:pPr algn="r"/>
            <a:r>
              <a:rPr lang="en-US">
                <a:solidFill>
                  <a:srgbClr val="3333FF"/>
                </a:solidFill>
              </a:rPr>
              <a:t>In 1775, ice was made by evacuating the air space in a water tank.</a:t>
            </a:r>
          </a:p>
        </p:txBody>
      </p:sp>
      <p:pic>
        <p:nvPicPr>
          <p:cNvPr id="11270" name="Picture 9"/>
          <p:cNvPicPr>
            <a:picLocks noChangeAspect="1" noChangeArrowheads="1"/>
          </p:cNvPicPr>
          <p:nvPr/>
        </p:nvPicPr>
        <p:blipFill>
          <a:blip r:embed="rId3"/>
          <a:srcRect/>
          <a:stretch>
            <a:fillRect/>
          </a:stretch>
        </p:blipFill>
        <p:spPr bwMode="auto">
          <a:xfrm>
            <a:off x="76200" y="1323975"/>
            <a:ext cx="3514725" cy="4391025"/>
          </a:xfrm>
          <a:prstGeom prst="rect">
            <a:avLst/>
          </a:prstGeom>
          <a:noFill/>
          <a:ln w="9525">
            <a:noFill/>
            <a:miter lim="800000"/>
            <a:headEnd/>
            <a:tailEnd/>
          </a:ln>
        </p:spPr>
      </p:pic>
      <p:pic>
        <p:nvPicPr>
          <p:cNvPr id="11271" name="Picture 10"/>
          <p:cNvPicPr>
            <a:picLocks noChangeAspect="1" noChangeArrowheads="1"/>
          </p:cNvPicPr>
          <p:nvPr/>
        </p:nvPicPr>
        <p:blipFill>
          <a:blip r:embed="rId4"/>
          <a:srcRect/>
          <a:stretch>
            <a:fillRect/>
          </a:stretch>
        </p:blipFill>
        <p:spPr bwMode="auto">
          <a:xfrm>
            <a:off x="5562600" y="152400"/>
            <a:ext cx="3467100" cy="3162300"/>
          </a:xfrm>
          <a:prstGeom prst="rect">
            <a:avLst/>
          </a:prstGeom>
          <a:noFill/>
          <a:ln w="9525">
            <a:noFill/>
            <a:miter lim="800000"/>
            <a:headEnd/>
            <a:tailEnd/>
          </a:ln>
        </p:spPr>
      </p:pic>
      <p:pic>
        <p:nvPicPr>
          <p:cNvPr id="11272" name="Picture 11"/>
          <p:cNvPicPr>
            <a:picLocks noChangeAspect="1" noChangeArrowheads="1"/>
          </p:cNvPicPr>
          <p:nvPr/>
        </p:nvPicPr>
        <p:blipFill>
          <a:blip r:embed="rId5"/>
          <a:srcRect/>
          <a:stretch>
            <a:fillRect/>
          </a:stretch>
        </p:blipFill>
        <p:spPr bwMode="auto">
          <a:xfrm>
            <a:off x="5534025" y="3629025"/>
            <a:ext cx="3457575" cy="31527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533400" y="152400"/>
            <a:ext cx="5486400" cy="838200"/>
          </a:xfrm>
          <a:solidFill>
            <a:srgbClr val="92D050"/>
          </a:solidFill>
        </p:spPr>
        <p:txBody>
          <a:bodyPr>
            <a:normAutofit fontScale="90000"/>
          </a:bodyPr>
          <a:lstStyle/>
          <a:p>
            <a:pPr eaLnBrk="1" hangingPunct="1"/>
            <a:r>
              <a:rPr lang="en-US" sz="2800">
                <a:solidFill>
                  <a:srgbClr val="C00000"/>
                </a:solidFill>
              </a:rPr>
              <a:t>PROPERTY DIAGRAMS FOR PHASE-CHANGE PROCESSES</a:t>
            </a:r>
            <a:endParaRPr lang="en-US" sz="2800" b="0">
              <a:solidFill>
                <a:srgbClr val="C00000"/>
              </a:solidFill>
            </a:endParaRPr>
          </a:p>
        </p:txBody>
      </p:sp>
      <p:sp>
        <p:nvSpPr>
          <p:cNvPr id="12292" name="Rectangle 3"/>
          <p:cNvSpPr>
            <a:spLocks noGrp="1" noChangeArrowheads="1"/>
          </p:cNvSpPr>
          <p:nvPr>
            <p:ph idx="1"/>
          </p:nvPr>
        </p:nvSpPr>
        <p:spPr>
          <a:xfrm>
            <a:off x="76200" y="1066800"/>
            <a:ext cx="8686800" cy="990600"/>
          </a:xfrm>
        </p:spPr>
        <p:txBody>
          <a:bodyPr/>
          <a:lstStyle/>
          <a:p>
            <a:pPr eaLnBrk="1" hangingPunct="1">
              <a:lnSpc>
                <a:spcPct val="90000"/>
              </a:lnSpc>
              <a:buFontTx/>
              <a:buNone/>
            </a:pPr>
            <a:r>
              <a:rPr lang="tr-TR" sz="1800"/>
              <a:t>	</a:t>
            </a:r>
            <a:r>
              <a:rPr lang="en-US" sz="1800"/>
              <a:t>The variations of properties during phase-change processes are best studied and understood with the help of property diagrams such as the </a:t>
            </a:r>
            <a:r>
              <a:rPr lang="en-US" sz="1800" i="1"/>
              <a:t>T</a:t>
            </a:r>
            <a:r>
              <a:rPr lang="en-US" sz="1800"/>
              <a:t>-</a:t>
            </a:r>
            <a:r>
              <a:rPr lang="en-US" sz="1800" i="1"/>
              <a:t>v</a:t>
            </a:r>
            <a:r>
              <a:rPr lang="en-US" sz="1800"/>
              <a:t>, </a:t>
            </a:r>
            <a:r>
              <a:rPr lang="en-US" sz="1800" i="1"/>
              <a:t>P</a:t>
            </a:r>
            <a:r>
              <a:rPr lang="en-US" sz="1800"/>
              <a:t>-</a:t>
            </a:r>
            <a:r>
              <a:rPr lang="en-US" sz="1800" i="1"/>
              <a:t>v</a:t>
            </a:r>
            <a:r>
              <a:rPr lang="en-US" sz="1800"/>
              <a:t>, and </a:t>
            </a:r>
            <a:r>
              <a:rPr lang="en-US" sz="1800" i="1"/>
              <a:t>P</a:t>
            </a:r>
            <a:r>
              <a:rPr lang="en-US" sz="1800"/>
              <a:t>-</a:t>
            </a:r>
            <a:r>
              <a:rPr lang="en-US" sz="1800" i="1"/>
              <a:t>T </a:t>
            </a:r>
            <a:r>
              <a:rPr lang="en-US" sz="1800"/>
              <a:t>diagrams for pure substances.</a:t>
            </a:r>
          </a:p>
        </p:txBody>
      </p:sp>
      <p:sp>
        <p:nvSpPr>
          <p:cNvPr id="12290" name="5 Slayt Numarası Yer Tutucusu"/>
          <p:cNvSpPr>
            <a:spLocks noGrp="1"/>
          </p:cNvSpPr>
          <p:nvPr>
            <p:ph type="sldNum" sz="quarter" idx="12"/>
          </p:nvPr>
        </p:nvSpPr>
        <p:spPr>
          <a:noFill/>
        </p:spPr>
        <p:txBody>
          <a:bodyPr/>
          <a:lstStyle/>
          <a:p>
            <a:fld id="{A96E878A-50C1-482A-AC64-783453BB0C26}" type="slidenum">
              <a:rPr lang="en-US" smtClean="0"/>
              <a:pPr/>
              <a:t>11</a:t>
            </a:fld>
            <a:endParaRPr lang="en-US"/>
          </a:p>
        </p:txBody>
      </p:sp>
      <p:sp>
        <p:nvSpPr>
          <p:cNvPr id="12293" name="Rectangle 5"/>
          <p:cNvSpPr>
            <a:spLocks noChangeArrowheads="1"/>
          </p:cNvSpPr>
          <p:nvPr/>
        </p:nvSpPr>
        <p:spPr bwMode="auto">
          <a:xfrm>
            <a:off x="6019800" y="4419600"/>
            <a:ext cx="2286000" cy="2289175"/>
          </a:xfrm>
          <a:prstGeom prst="rect">
            <a:avLst/>
          </a:prstGeom>
          <a:noFill/>
          <a:ln w="9525">
            <a:noFill/>
            <a:miter lim="800000"/>
            <a:headEnd/>
            <a:tailEnd/>
          </a:ln>
        </p:spPr>
        <p:txBody>
          <a:bodyPr>
            <a:spAutoFit/>
          </a:bodyPr>
          <a:lstStyle/>
          <a:p>
            <a:r>
              <a:rPr lang="en-US" i="1">
                <a:solidFill>
                  <a:srgbClr val="3333FF"/>
                </a:solidFill>
              </a:rPr>
              <a:t>T</a:t>
            </a:r>
            <a:r>
              <a:rPr lang="en-US">
                <a:solidFill>
                  <a:srgbClr val="3333FF"/>
                </a:solidFill>
              </a:rPr>
              <a:t>-</a:t>
            </a:r>
            <a:r>
              <a:rPr lang="en-US" i="1">
                <a:solidFill>
                  <a:srgbClr val="3333FF"/>
                </a:solidFill>
              </a:rPr>
              <a:t>v </a:t>
            </a:r>
            <a:r>
              <a:rPr lang="en-US">
                <a:solidFill>
                  <a:srgbClr val="3333FF"/>
                </a:solidFill>
              </a:rPr>
              <a:t>diagram of constant-pressure phase-change processes of a pure substance at various pressures (numerical values are for water).</a:t>
            </a:r>
          </a:p>
        </p:txBody>
      </p:sp>
      <p:pic>
        <p:nvPicPr>
          <p:cNvPr id="12294" name="Picture 7"/>
          <p:cNvPicPr>
            <a:picLocks noChangeAspect="1" noChangeArrowheads="1"/>
          </p:cNvPicPr>
          <p:nvPr/>
        </p:nvPicPr>
        <p:blipFill>
          <a:blip r:embed="rId2"/>
          <a:srcRect/>
          <a:stretch>
            <a:fillRect/>
          </a:stretch>
        </p:blipFill>
        <p:spPr bwMode="auto">
          <a:xfrm>
            <a:off x="533400" y="1965325"/>
            <a:ext cx="5486400" cy="4816475"/>
          </a:xfrm>
          <a:prstGeom prst="rect">
            <a:avLst/>
          </a:prstGeom>
          <a:noFill/>
          <a:ln w="9525">
            <a:noFill/>
            <a:miter lim="800000"/>
            <a:headEnd/>
            <a:tailEnd/>
          </a:ln>
        </p:spPr>
      </p:pic>
      <p:sp>
        <p:nvSpPr>
          <p:cNvPr id="8" name="Freeform 7"/>
          <p:cNvSpPr/>
          <p:nvPr/>
        </p:nvSpPr>
        <p:spPr>
          <a:xfrm>
            <a:off x="1860605" y="3053301"/>
            <a:ext cx="3236181" cy="2234316"/>
          </a:xfrm>
          <a:custGeom>
            <a:avLst/>
            <a:gdLst>
              <a:gd name="connsiteX0" fmla="*/ 0 w 3236181"/>
              <a:gd name="connsiteY0" fmla="*/ 2234316 h 2234316"/>
              <a:gd name="connsiteX1" fmla="*/ 87465 w 3236181"/>
              <a:gd name="connsiteY1" fmla="*/ 1757238 h 2234316"/>
              <a:gd name="connsiteX2" fmla="*/ 166978 w 3236181"/>
              <a:gd name="connsiteY2" fmla="*/ 1232452 h 2234316"/>
              <a:gd name="connsiteX3" fmla="*/ 262393 w 3236181"/>
              <a:gd name="connsiteY3" fmla="*/ 667909 h 2234316"/>
              <a:gd name="connsiteX4" fmla="*/ 373712 w 3236181"/>
              <a:gd name="connsiteY4" fmla="*/ 238539 h 2234316"/>
              <a:gd name="connsiteX5" fmla="*/ 572494 w 3236181"/>
              <a:gd name="connsiteY5" fmla="*/ 0 h 2234316"/>
              <a:gd name="connsiteX6" fmla="*/ 914400 w 3236181"/>
              <a:gd name="connsiteY6" fmla="*/ 238539 h 2234316"/>
              <a:gd name="connsiteX7" fmla="*/ 1304014 w 3236181"/>
              <a:gd name="connsiteY7" fmla="*/ 667909 h 2234316"/>
              <a:gd name="connsiteX8" fmla="*/ 1876508 w 3236181"/>
              <a:gd name="connsiteY8" fmla="*/ 1232452 h 2234316"/>
              <a:gd name="connsiteX9" fmla="*/ 2504661 w 3236181"/>
              <a:gd name="connsiteY9" fmla="*/ 1757238 h 2234316"/>
              <a:gd name="connsiteX10" fmla="*/ 3236181 w 3236181"/>
              <a:gd name="connsiteY10" fmla="*/ 2234316 h 2234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36181" h="2234316">
                <a:moveTo>
                  <a:pt x="0" y="2234316"/>
                </a:moveTo>
                <a:cubicBezTo>
                  <a:pt x="29817" y="2079265"/>
                  <a:pt x="59635" y="1924215"/>
                  <a:pt x="87465" y="1757238"/>
                </a:cubicBezTo>
                <a:cubicBezTo>
                  <a:pt x="115295" y="1590261"/>
                  <a:pt x="137823" y="1414007"/>
                  <a:pt x="166978" y="1232452"/>
                </a:cubicBezTo>
                <a:cubicBezTo>
                  <a:pt x="196133" y="1050897"/>
                  <a:pt x="227937" y="833561"/>
                  <a:pt x="262393" y="667909"/>
                </a:cubicBezTo>
                <a:cubicBezTo>
                  <a:pt x="296849" y="502257"/>
                  <a:pt x="322028" y="349857"/>
                  <a:pt x="373712" y="238539"/>
                </a:cubicBezTo>
                <a:cubicBezTo>
                  <a:pt x="425396" y="127221"/>
                  <a:pt x="482379" y="0"/>
                  <a:pt x="572494" y="0"/>
                </a:cubicBezTo>
                <a:cubicBezTo>
                  <a:pt x="662609" y="0"/>
                  <a:pt x="792480" y="127221"/>
                  <a:pt x="914400" y="238539"/>
                </a:cubicBezTo>
                <a:cubicBezTo>
                  <a:pt x="1036320" y="349857"/>
                  <a:pt x="1143663" y="502257"/>
                  <a:pt x="1304014" y="667909"/>
                </a:cubicBezTo>
                <a:cubicBezTo>
                  <a:pt x="1464365" y="833561"/>
                  <a:pt x="1676400" y="1050897"/>
                  <a:pt x="1876508" y="1232452"/>
                </a:cubicBezTo>
                <a:cubicBezTo>
                  <a:pt x="2076616" y="1414007"/>
                  <a:pt x="2278049" y="1590261"/>
                  <a:pt x="2504661" y="1757238"/>
                </a:cubicBezTo>
                <a:cubicBezTo>
                  <a:pt x="2731273" y="1924215"/>
                  <a:pt x="2983727" y="2079265"/>
                  <a:pt x="3236181" y="223431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52400" y="228600"/>
            <a:ext cx="3581400" cy="2438400"/>
          </a:xfrm>
        </p:spPr>
        <p:txBody>
          <a:bodyPr/>
          <a:lstStyle/>
          <a:p>
            <a:pPr eaLnBrk="1" hangingPunct="1"/>
            <a:r>
              <a:rPr lang="en-US">
                <a:solidFill>
                  <a:srgbClr val="CC00CC"/>
                </a:solidFill>
              </a:rPr>
              <a:t>saturated liquid line</a:t>
            </a:r>
          </a:p>
          <a:p>
            <a:pPr eaLnBrk="1" hangingPunct="1"/>
            <a:r>
              <a:rPr lang="en-US">
                <a:solidFill>
                  <a:srgbClr val="CC00CC"/>
                </a:solidFill>
              </a:rPr>
              <a:t>saturated vapor line</a:t>
            </a:r>
          </a:p>
          <a:p>
            <a:pPr eaLnBrk="1" hangingPunct="1"/>
            <a:r>
              <a:rPr lang="en-US">
                <a:solidFill>
                  <a:srgbClr val="CC00CC"/>
                </a:solidFill>
              </a:rPr>
              <a:t>compressed liquid region</a:t>
            </a:r>
          </a:p>
          <a:p>
            <a:pPr eaLnBrk="1" hangingPunct="1"/>
            <a:r>
              <a:rPr lang="en-US">
                <a:solidFill>
                  <a:srgbClr val="CC00CC"/>
                </a:solidFill>
              </a:rPr>
              <a:t>superheated vapor region</a:t>
            </a:r>
          </a:p>
          <a:p>
            <a:pPr eaLnBrk="1" hangingPunct="1"/>
            <a:r>
              <a:rPr lang="en-US">
                <a:solidFill>
                  <a:srgbClr val="CC00CC"/>
                </a:solidFill>
              </a:rPr>
              <a:t>saturated liquid–vapor mixture region (wet region)</a:t>
            </a:r>
          </a:p>
        </p:txBody>
      </p:sp>
      <p:sp>
        <p:nvSpPr>
          <p:cNvPr id="13314" name="5 Slayt Numarası Yer Tutucusu"/>
          <p:cNvSpPr>
            <a:spLocks noGrp="1"/>
          </p:cNvSpPr>
          <p:nvPr>
            <p:ph type="sldNum" sz="quarter" idx="12"/>
          </p:nvPr>
        </p:nvSpPr>
        <p:spPr>
          <a:noFill/>
        </p:spPr>
        <p:txBody>
          <a:bodyPr/>
          <a:lstStyle/>
          <a:p>
            <a:fld id="{E3E0326D-A29B-40EF-83C1-782B90D97F74}" type="slidenum">
              <a:rPr lang="en-US" smtClean="0"/>
              <a:pPr/>
              <a:t>12</a:t>
            </a:fld>
            <a:endParaRPr lang="en-US"/>
          </a:p>
        </p:txBody>
      </p:sp>
      <p:sp>
        <p:nvSpPr>
          <p:cNvPr id="13316" name="Rectangle 5"/>
          <p:cNvSpPr>
            <a:spLocks noChangeArrowheads="1"/>
          </p:cNvSpPr>
          <p:nvPr/>
        </p:nvSpPr>
        <p:spPr bwMode="auto">
          <a:xfrm>
            <a:off x="3200400" y="5581650"/>
            <a:ext cx="2819400" cy="1200150"/>
          </a:xfrm>
          <a:prstGeom prst="rect">
            <a:avLst/>
          </a:prstGeom>
          <a:noFill/>
          <a:ln w="9525">
            <a:noFill/>
            <a:miter lim="800000"/>
            <a:headEnd/>
            <a:tailEnd/>
          </a:ln>
        </p:spPr>
        <p:txBody>
          <a:bodyPr>
            <a:spAutoFit/>
          </a:bodyPr>
          <a:lstStyle/>
          <a:p>
            <a:r>
              <a:rPr lang="en-US">
                <a:solidFill>
                  <a:srgbClr val="3333FF"/>
                </a:solidFill>
              </a:rPr>
              <a:t>At supercritical pressures (</a:t>
            </a:r>
            <a:r>
              <a:rPr lang="en-US" i="1">
                <a:solidFill>
                  <a:srgbClr val="3333FF"/>
                </a:solidFill>
              </a:rPr>
              <a:t>P &gt;</a:t>
            </a:r>
            <a:r>
              <a:rPr lang="en-US">
                <a:solidFill>
                  <a:srgbClr val="3333FF"/>
                </a:solidFill>
              </a:rPr>
              <a:t> </a:t>
            </a:r>
            <a:r>
              <a:rPr lang="en-US" i="1">
                <a:solidFill>
                  <a:srgbClr val="3333FF"/>
                </a:solidFill>
              </a:rPr>
              <a:t>P</a:t>
            </a:r>
            <a:r>
              <a:rPr lang="en-US" baseline="-25000">
                <a:solidFill>
                  <a:srgbClr val="3333FF"/>
                </a:solidFill>
              </a:rPr>
              <a:t>cr</a:t>
            </a:r>
            <a:r>
              <a:rPr lang="en-US">
                <a:solidFill>
                  <a:srgbClr val="3333FF"/>
                </a:solidFill>
              </a:rPr>
              <a:t>), there is no distinct phase-change (boiling) process.</a:t>
            </a:r>
          </a:p>
        </p:txBody>
      </p:sp>
      <p:sp>
        <p:nvSpPr>
          <p:cNvPr id="13317" name="Rectangle 8"/>
          <p:cNvSpPr>
            <a:spLocks noChangeArrowheads="1"/>
          </p:cNvSpPr>
          <p:nvPr/>
        </p:nvSpPr>
        <p:spPr bwMode="auto">
          <a:xfrm>
            <a:off x="6096000" y="5572125"/>
            <a:ext cx="2819400" cy="1209675"/>
          </a:xfrm>
          <a:prstGeom prst="rect">
            <a:avLst/>
          </a:prstGeom>
          <a:solidFill>
            <a:srgbClr val="FFCC99"/>
          </a:solidFill>
          <a:ln w="19050">
            <a:solidFill>
              <a:schemeClr val="bg2"/>
            </a:solidFill>
            <a:miter lim="800000"/>
            <a:headEnd/>
            <a:tailEnd/>
          </a:ln>
        </p:spPr>
        <p:txBody>
          <a:bodyPr>
            <a:spAutoFit/>
          </a:bodyPr>
          <a:lstStyle/>
          <a:p>
            <a:r>
              <a:rPr lang="en-US" b="1" dirty="0">
                <a:solidFill>
                  <a:srgbClr val="CC00CC"/>
                </a:solidFill>
              </a:rPr>
              <a:t>Critical point</a:t>
            </a:r>
            <a:r>
              <a:rPr lang="en-US" dirty="0"/>
              <a:t>: The point at which the saturated liquid and saturated vapor states are identical.</a:t>
            </a:r>
          </a:p>
        </p:txBody>
      </p:sp>
      <p:pic>
        <p:nvPicPr>
          <p:cNvPr id="13318" name="Picture 9"/>
          <p:cNvPicPr>
            <a:picLocks noChangeAspect="1" noChangeArrowheads="1"/>
          </p:cNvPicPr>
          <p:nvPr/>
        </p:nvPicPr>
        <p:blipFill>
          <a:blip r:embed="rId2"/>
          <a:srcRect/>
          <a:stretch>
            <a:fillRect/>
          </a:stretch>
        </p:blipFill>
        <p:spPr bwMode="auto">
          <a:xfrm>
            <a:off x="76200" y="2781300"/>
            <a:ext cx="3133725" cy="3924300"/>
          </a:xfrm>
          <a:prstGeom prst="rect">
            <a:avLst/>
          </a:prstGeom>
          <a:noFill/>
          <a:ln w="9525">
            <a:noFill/>
            <a:miter lim="800000"/>
            <a:headEnd/>
            <a:tailEnd/>
          </a:ln>
        </p:spPr>
      </p:pic>
      <p:pic>
        <p:nvPicPr>
          <p:cNvPr id="13319" name="Picture 10"/>
          <p:cNvPicPr>
            <a:picLocks noChangeAspect="1" noChangeArrowheads="1"/>
          </p:cNvPicPr>
          <p:nvPr/>
        </p:nvPicPr>
        <p:blipFill>
          <a:blip r:embed="rId3"/>
          <a:srcRect/>
          <a:stretch>
            <a:fillRect/>
          </a:stretch>
        </p:blipFill>
        <p:spPr bwMode="auto">
          <a:xfrm>
            <a:off x="3714750" y="76200"/>
            <a:ext cx="5276850" cy="53244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8F432157-4A3F-4DA7-8C3F-DFCD913C79B2}" type="slidenum">
              <a:rPr lang="en-US" smtClean="0"/>
              <a:pPr/>
              <a:t>13</a:t>
            </a:fld>
            <a:endParaRPr lang="en-US"/>
          </a:p>
        </p:txBody>
      </p:sp>
      <p:pic>
        <p:nvPicPr>
          <p:cNvPr id="14339" name="Picture 5"/>
          <p:cNvPicPr>
            <a:picLocks noChangeAspect="1" noChangeArrowheads="1"/>
          </p:cNvPicPr>
          <p:nvPr/>
        </p:nvPicPr>
        <p:blipFill>
          <a:blip r:embed="rId2"/>
          <a:srcRect/>
          <a:stretch>
            <a:fillRect/>
          </a:stretch>
        </p:blipFill>
        <p:spPr bwMode="auto">
          <a:xfrm>
            <a:off x="180975" y="457200"/>
            <a:ext cx="5305425" cy="4619625"/>
          </a:xfrm>
          <a:prstGeom prst="rect">
            <a:avLst/>
          </a:prstGeom>
          <a:noFill/>
          <a:ln w="9525">
            <a:noFill/>
            <a:miter lim="800000"/>
            <a:headEnd/>
            <a:tailEnd/>
          </a:ln>
        </p:spPr>
      </p:pic>
      <p:pic>
        <p:nvPicPr>
          <p:cNvPr id="14340" name="Picture 6"/>
          <p:cNvPicPr>
            <a:picLocks noChangeAspect="1" noChangeArrowheads="1"/>
          </p:cNvPicPr>
          <p:nvPr/>
        </p:nvPicPr>
        <p:blipFill>
          <a:blip r:embed="rId3"/>
          <a:srcRect/>
          <a:stretch>
            <a:fillRect/>
          </a:stretch>
        </p:blipFill>
        <p:spPr bwMode="auto">
          <a:xfrm>
            <a:off x="5705475" y="457200"/>
            <a:ext cx="3133725"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28600" y="152400"/>
            <a:ext cx="3733800" cy="1447800"/>
          </a:xfrm>
        </p:spPr>
        <p:txBody>
          <a:bodyPr/>
          <a:lstStyle/>
          <a:p>
            <a:pPr eaLnBrk="1" hangingPunct="1"/>
            <a:r>
              <a:rPr lang="en-US" sz="2800"/>
              <a:t>Extending the Diagrams to Include</a:t>
            </a:r>
            <a:br>
              <a:rPr lang="en-US" sz="2800"/>
            </a:br>
            <a:r>
              <a:rPr lang="en-US" sz="2800"/>
              <a:t>the Solid Phase</a:t>
            </a:r>
            <a:endParaRPr lang="en-US" sz="2800" b="0"/>
          </a:p>
        </p:txBody>
      </p:sp>
      <p:sp>
        <p:nvSpPr>
          <p:cNvPr id="15362" name="5 Slayt Numarası Yer Tutucusu"/>
          <p:cNvSpPr>
            <a:spLocks noGrp="1"/>
          </p:cNvSpPr>
          <p:nvPr>
            <p:ph type="sldNum" sz="quarter" idx="12"/>
          </p:nvPr>
        </p:nvSpPr>
        <p:spPr>
          <a:noFill/>
        </p:spPr>
        <p:txBody>
          <a:bodyPr/>
          <a:lstStyle/>
          <a:p>
            <a:fld id="{01E704B2-D6DA-4706-B41F-8208D5400AFB}" type="slidenum">
              <a:rPr lang="en-US" smtClean="0"/>
              <a:pPr/>
              <a:t>14</a:t>
            </a:fld>
            <a:endParaRPr lang="en-US"/>
          </a:p>
        </p:txBody>
      </p:sp>
      <p:sp>
        <p:nvSpPr>
          <p:cNvPr id="15364" name="Rectangle 9"/>
          <p:cNvSpPr>
            <a:spLocks noChangeArrowheads="1"/>
          </p:cNvSpPr>
          <p:nvPr/>
        </p:nvSpPr>
        <p:spPr bwMode="auto">
          <a:xfrm>
            <a:off x="4343400" y="1857375"/>
            <a:ext cx="2743200" cy="1190625"/>
          </a:xfrm>
          <a:prstGeom prst="rect">
            <a:avLst/>
          </a:prstGeom>
          <a:noFill/>
          <a:ln w="9525">
            <a:noFill/>
            <a:miter lim="800000"/>
            <a:headEnd/>
            <a:tailEnd/>
          </a:ln>
        </p:spPr>
        <p:txBody>
          <a:bodyPr>
            <a:spAutoFit/>
          </a:bodyPr>
          <a:lstStyle/>
          <a:p>
            <a:pPr algn="r"/>
            <a:r>
              <a:rPr lang="en-US" dirty="0">
                <a:solidFill>
                  <a:srgbClr val="3333FF"/>
                </a:solidFill>
              </a:rPr>
              <a:t>At </a:t>
            </a:r>
            <a:r>
              <a:rPr lang="en-US" b="1" u="sng" dirty="0">
                <a:solidFill>
                  <a:srgbClr val="3333FF"/>
                </a:solidFill>
              </a:rPr>
              <a:t>triple-point</a:t>
            </a:r>
            <a:r>
              <a:rPr lang="en-US" dirty="0">
                <a:solidFill>
                  <a:srgbClr val="3333FF"/>
                </a:solidFill>
              </a:rPr>
              <a:t> pressure and temperature, a substance exists in three phases in equilibrium.</a:t>
            </a:r>
          </a:p>
        </p:txBody>
      </p:sp>
      <p:sp>
        <p:nvSpPr>
          <p:cNvPr id="15365" name="Rectangle 10"/>
          <p:cNvSpPr>
            <a:spLocks noChangeArrowheads="1"/>
          </p:cNvSpPr>
          <p:nvPr/>
        </p:nvSpPr>
        <p:spPr bwMode="auto">
          <a:xfrm>
            <a:off x="4572000" y="381000"/>
            <a:ext cx="1905000" cy="935038"/>
          </a:xfrm>
          <a:prstGeom prst="rect">
            <a:avLst/>
          </a:prstGeom>
          <a:solidFill>
            <a:srgbClr val="FFCC99"/>
          </a:solidFill>
          <a:ln w="19050">
            <a:solidFill>
              <a:schemeClr val="bg2"/>
            </a:solidFill>
            <a:miter lim="800000"/>
            <a:headEnd/>
            <a:tailEnd/>
          </a:ln>
        </p:spPr>
        <p:txBody>
          <a:bodyPr>
            <a:spAutoFit/>
          </a:bodyPr>
          <a:lstStyle/>
          <a:p>
            <a:pPr algn="ctr"/>
            <a:r>
              <a:rPr lang="en-US"/>
              <a:t>For water, </a:t>
            </a:r>
          </a:p>
          <a:p>
            <a:pPr algn="ctr"/>
            <a:r>
              <a:rPr lang="en-US" i="1"/>
              <a:t>T</a:t>
            </a:r>
            <a:r>
              <a:rPr lang="en-US" baseline="-25000"/>
              <a:t>tp</a:t>
            </a:r>
            <a:r>
              <a:rPr lang="en-US"/>
              <a:t> = 0.01°C </a:t>
            </a:r>
          </a:p>
          <a:p>
            <a:pPr algn="ctr"/>
            <a:r>
              <a:rPr lang="en-US" i="1"/>
              <a:t>P</a:t>
            </a:r>
            <a:r>
              <a:rPr lang="en-US" baseline="-25000"/>
              <a:t>tp</a:t>
            </a:r>
            <a:r>
              <a:rPr lang="en-US"/>
              <a:t> = 0.6117 kPa</a:t>
            </a:r>
          </a:p>
        </p:txBody>
      </p:sp>
      <p:pic>
        <p:nvPicPr>
          <p:cNvPr id="15366" name="Picture 9"/>
          <p:cNvPicPr>
            <a:picLocks noChangeAspect="1" noChangeArrowheads="1"/>
          </p:cNvPicPr>
          <p:nvPr/>
        </p:nvPicPr>
        <p:blipFill>
          <a:blip r:embed="rId2"/>
          <a:srcRect/>
          <a:stretch>
            <a:fillRect/>
          </a:stretch>
        </p:blipFill>
        <p:spPr bwMode="auto">
          <a:xfrm>
            <a:off x="152400" y="1600200"/>
            <a:ext cx="4132263" cy="3581400"/>
          </a:xfrm>
          <a:prstGeom prst="rect">
            <a:avLst/>
          </a:prstGeom>
          <a:noFill/>
          <a:ln w="9525">
            <a:noFill/>
            <a:miter lim="800000"/>
            <a:headEnd/>
            <a:tailEnd/>
          </a:ln>
        </p:spPr>
      </p:pic>
      <p:pic>
        <p:nvPicPr>
          <p:cNvPr id="15367" name="Picture 10"/>
          <p:cNvPicPr>
            <a:picLocks noChangeAspect="1" noChangeArrowheads="1"/>
          </p:cNvPicPr>
          <p:nvPr/>
        </p:nvPicPr>
        <p:blipFill>
          <a:blip r:embed="rId3"/>
          <a:srcRect/>
          <a:stretch>
            <a:fillRect/>
          </a:stretch>
        </p:blipFill>
        <p:spPr bwMode="auto">
          <a:xfrm>
            <a:off x="4581525" y="3286125"/>
            <a:ext cx="4410075" cy="3419475"/>
          </a:xfrm>
          <a:prstGeom prst="rect">
            <a:avLst/>
          </a:prstGeom>
          <a:noFill/>
          <a:ln w="9525">
            <a:noFill/>
            <a:miter lim="800000"/>
            <a:headEnd/>
            <a:tailEnd/>
          </a:ln>
        </p:spPr>
      </p:pic>
      <p:pic>
        <p:nvPicPr>
          <p:cNvPr id="15368" name="Picture 12"/>
          <p:cNvPicPr>
            <a:picLocks noChangeAspect="1" noChangeArrowheads="1"/>
          </p:cNvPicPr>
          <p:nvPr/>
        </p:nvPicPr>
        <p:blipFill>
          <a:blip r:embed="rId4"/>
          <a:srcRect/>
          <a:stretch>
            <a:fillRect/>
          </a:stretch>
        </p:blipFill>
        <p:spPr bwMode="auto">
          <a:xfrm>
            <a:off x="7058025" y="304800"/>
            <a:ext cx="1933575" cy="28098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4A7C806B-F014-46A1-A8D3-C698DD1692D6}" type="slidenum">
              <a:rPr lang="en-US" smtClean="0"/>
              <a:pPr/>
              <a:t>15</a:t>
            </a:fld>
            <a:endParaRPr lang="en-US"/>
          </a:p>
        </p:txBody>
      </p:sp>
      <p:sp>
        <p:nvSpPr>
          <p:cNvPr id="16387" name="Rectangle 10"/>
          <p:cNvSpPr>
            <a:spLocks noChangeArrowheads="1"/>
          </p:cNvSpPr>
          <p:nvPr/>
        </p:nvSpPr>
        <p:spPr bwMode="auto">
          <a:xfrm>
            <a:off x="76200" y="517525"/>
            <a:ext cx="2590800" cy="1311275"/>
          </a:xfrm>
          <a:prstGeom prst="rect">
            <a:avLst/>
          </a:prstGeom>
          <a:noFill/>
          <a:ln w="9525">
            <a:noFill/>
            <a:miter lim="800000"/>
            <a:headEnd/>
            <a:tailEnd/>
          </a:ln>
        </p:spPr>
        <p:txBody>
          <a:bodyPr>
            <a:spAutoFit/>
          </a:bodyPr>
          <a:lstStyle/>
          <a:p>
            <a:r>
              <a:rPr lang="en-US" sz="2000" b="1" dirty="0">
                <a:solidFill>
                  <a:srgbClr val="CC00CC"/>
                </a:solidFill>
              </a:rPr>
              <a:t>Sublimation</a:t>
            </a:r>
            <a:r>
              <a:rPr lang="en-US" sz="2000" dirty="0"/>
              <a:t>: Passing from the solid phase directly into the vapor phase.</a:t>
            </a:r>
          </a:p>
        </p:txBody>
      </p:sp>
      <p:sp>
        <p:nvSpPr>
          <p:cNvPr id="16388" name="Rectangle 13"/>
          <p:cNvSpPr>
            <a:spLocks noChangeArrowheads="1"/>
          </p:cNvSpPr>
          <p:nvPr/>
        </p:nvSpPr>
        <p:spPr bwMode="auto">
          <a:xfrm>
            <a:off x="152400" y="4706938"/>
            <a:ext cx="2514600" cy="1739900"/>
          </a:xfrm>
          <a:prstGeom prst="rect">
            <a:avLst/>
          </a:prstGeom>
          <a:noFill/>
          <a:ln w="9525">
            <a:noFill/>
            <a:miter lim="800000"/>
            <a:headEnd/>
            <a:tailEnd/>
          </a:ln>
        </p:spPr>
        <p:txBody>
          <a:bodyPr>
            <a:spAutoFit/>
          </a:bodyPr>
          <a:lstStyle/>
          <a:p>
            <a:r>
              <a:rPr lang="en-US">
                <a:solidFill>
                  <a:srgbClr val="3333FF"/>
                </a:solidFill>
              </a:rPr>
              <a:t>At low pressures (below the triple-point value), solids evaporate without melting first (</a:t>
            </a:r>
            <a:r>
              <a:rPr lang="en-US" i="1">
                <a:solidFill>
                  <a:srgbClr val="3333FF"/>
                </a:solidFill>
              </a:rPr>
              <a:t>sublimation</a:t>
            </a:r>
            <a:r>
              <a:rPr lang="en-US">
                <a:solidFill>
                  <a:srgbClr val="3333FF"/>
                </a:solidFill>
              </a:rPr>
              <a:t>).</a:t>
            </a:r>
          </a:p>
        </p:txBody>
      </p:sp>
      <p:sp>
        <p:nvSpPr>
          <p:cNvPr id="16389" name="Rectangle 15"/>
          <p:cNvSpPr>
            <a:spLocks noChangeArrowheads="1"/>
          </p:cNvSpPr>
          <p:nvPr/>
        </p:nvSpPr>
        <p:spPr bwMode="auto">
          <a:xfrm>
            <a:off x="3200400" y="6172200"/>
            <a:ext cx="3863975" cy="396875"/>
          </a:xfrm>
          <a:prstGeom prst="rect">
            <a:avLst/>
          </a:prstGeom>
          <a:noFill/>
          <a:ln w="9525">
            <a:noFill/>
            <a:miter lim="800000"/>
            <a:headEnd/>
            <a:tailEnd/>
          </a:ln>
        </p:spPr>
        <p:txBody>
          <a:bodyPr wrap="none">
            <a:spAutoFit/>
          </a:bodyPr>
          <a:lstStyle/>
          <a:p>
            <a:r>
              <a:rPr lang="en-US" sz="2000" i="1">
                <a:solidFill>
                  <a:srgbClr val="3333FF"/>
                </a:solidFill>
              </a:rPr>
              <a:t>P-T </a:t>
            </a:r>
            <a:r>
              <a:rPr lang="en-US" sz="2000">
                <a:solidFill>
                  <a:srgbClr val="3333FF"/>
                </a:solidFill>
              </a:rPr>
              <a:t>diagram of pure substances.</a:t>
            </a:r>
          </a:p>
        </p:txBody>
      </p:sp>
      <p:sp>
        <p:nvSpPr>
          <p:cNvPr id="16390" name="Text Box 16"/>
          <p:cNvSpPr txBox="1">
            <a:spLocks noChangeArrowheads="1"/>
          </p:cNvSpPr>
          <p:nvPr/>
        </p:nvSpPr>
        <p:spPr bwMode="auto">
          <a:xfrm>
            <a:off x="5638800" y="228600"/>
            <a:ext cx="2590800" cy="457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Phase Diagram</a:t>
            </a:r>
          </a:p>
        </p:txBody>
      </p:sp>
      <p:pic>
        <p:nvPicPr>
          <p:cNvPr id="16391" name="Picture 9"/>
          <p:cNvPicPr>
            <a:picLocks noChangeAspect="1" noChangeArrowheads="1"/>
          </p:cNvPicPr>
          <p:nvPr/>
        </p:nvPicPr>
        <p:blipFill>
          <a:blip r:embed="rId2"/>
          <a:srcRect/>
          <a:stretch>
            <a:fillRect/>
          </a:stretch>
        </p:blipFill>
        <p:spPr bwMode="auto">
          <a:xfrm>
            <a:off x="228600" y="2157413"/>
            <a:ext cx="2057400" cy="2543175"/>
          </a:xfrm>
          <a:prstGeom prst="rect">
            <a:avLst/>
          </a:prstGeom>
          <a:noFill/>
          <a:ln w="9525">
            <a:noFill/>
            <a:miter lim="800000"/>
            <a:headEnd/>
            <a:tailEnd/>
          </a:ln>
        </p:spPr>
      </p:pic>
      <p:pic>
        <p:nvPicPr>
          <p:cNvPr id="16392" name="Picture 11"/>
          <p:cNvPicPr>
            <a:picLocks noChangeAspect="1" noChangeArrowheads="1"/>
          </p:cNvPicPr>
          <p:nvPr/>
        </p:nvPicPr>
        <p:blipFill>
          <a:blip r:embed="rId3"/>
          <a:srcRect/>
          <a:stretch>
            <a:fillRect/>
          </a:stretch>
        </p:blipFill>
        <p:spPr bwMode="auto">
          <a:xfrm>
            <a:off x="2514600" y="838200"/>
            <a:ext cx="6496050" cy="5334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C5157D9-2B9F-46ED-B5FE-DA71B3A132E0}" type="slidenum">
              <a:rPr lang="en-US" smtClean="0"/>
              <a:pPr/>
              <a:t>16</a:t>
            </a:fld>
            <a:endParaRPr lang="en-US"/>
          </a:p>
        </p:txBody>
      </p:sp>
      <p:sp>
        <p:nvSpPr>
          <p:cNvPr id="17411" name="Rectangle 8"/>
          <p:cNvSpPr>
            <a:spLocks noChangeArrowheads="1"/>
          </p:cNvSpPr>
          <p:nvPr/>
        </p:nvSpPr>
        <p:spPr bwMode="auto">
          <a:xfrm>
            <a:off x="457200" y="228600"/>
            <a:ext cx="8153400" cy="915988"/>
          </a:xfrm>
          <a:prstGeom prst="rect">
            <a:avLst/>
          </a:prstGeom>
          <a:noFill/>
          <a:ln w="9525">
            <a:noFill/>
            <a:miter lim="800000"/>
            <a:headEnd/>
            <a:tailEnd/>
          </a:ln>
        </p:spPr>
        <p:txBody>
          <a:bodyPr>
            <a:spAutoFit/>
          </a:bodyPr>
          <a:lstStyle/>
          <a:p>
            <a:r>
              <a:rPr lang="en-US"/>
              <a:t>The </a:t>
            </a:r>
            <a:r>
              <a:rPr lang="en-US" i="1"/>
              <a:t>P</a:t>
            </a:r>
            <a:r>
              <a:rPr lang="en-US"/>
              <a:t>-</a:t>
            </a:r>
            <a:r>
              <a:rPr lang="en-US" i="1"/>
              <a:t>v</a:t>
            </a:r>
            <a:r>
              <a:rPr lang="en-US"/>
              <a:t>-</a:t>
            </a:r>
            <a:r>
              <a:rPr lang="en-US" i="1"/>
              <a:t>T </a:t>
            </a:r>
            <a:r>
              <a:rPr lang="en-US"/>
              <a:t>surfaces present a great deal of information at once, but in a thermodynamic analysis it is more convenient to work with two-dimensional diagrams, such as the </a:t>
            </a:r>
            <a:r>
              <a:rPr lang="en-US" i="1"/>
              <a:t>P</a:t>
            </a:r>
            <a:r>
              <a:rPr lang="en-US"/>
              <a:t>-</a:t>
            </a:r>
            <a:r>
              <a:rPr lang="en-US" i="1"/>
              <a:t>v </a:t>
            </a:r>
            <a:r>
              <a:rPr lang="en-US"/>
              <a:t>and </a:t>
            </a:r>
            <a:r>
              <a:rPr lang="en-US" i="1"/>
              <a:t>T</a:t>
            </a:r>
            <a:r>
              <a:rPr lang="en-US"/>
              <a:t>-</a:t>
            </a:r>
            <a:r>
              <a:rPr lang="en-US" i="1"/>
              <a:t>v </a:t>
            </a:r>
            <a:r>
              <a:rPr lang="en-US"/>
              <a:t>diagrams.</a:t>
            </a:r>
          </a:p>
        </p:txBody>
      </p:sp>
      <p:pic>
        <p:nvPicPr>
          <p:cNvPr id="17412" name="Picture 8"/>
          <p:cNvPicPr>
            <a:picLocks noChangeAspect="1" noChangeArrowheads="1"/>
          </p:cNvPicPr>
          <p:nvPr/>
        </p:nvPicPr>
        <p:blipFill>
          <a:blip r:embed="rId2"/>
          <a:srcRect/>
          <a:stretch>
            <a:fillRect/>
          </a:stretch>
        </p:blipFill>
        <p:spPr bwMode="auto">
          <a:xfrm>
            <a:off x="4714875" y="1276350"/>
            <a:ext cx="3895725" cy="5200650"/>
          </a:xfrm>
          <a:prstGeom prst="rect">
            <a:avLst/>
          </a:prstGeom>
          <a:noFill/>
          <a:ln w="9525">
            <a:noFill/>
            <a:miter lim="800000"/>
            <a:headEnd/>
            <a:tailEnd/>
          </a:ln>
        </p:spPr>
      </p:pic>
      <p:pic>
        <p:nvPicPr>
          <p:cNvPr id="17413" name="Picture 9"/>
          <p:cNvPicPr>
            <a:picLocks noChangeAspect="1" noChangeArrowheads="1"/>
          </p:cNvPicPr>
          <p:nvPr/>
        </p:nvPicPr>
        <p:blipFill>
          <a:blip r:embed="rId3"/>
          <a:srcRect/>
          <a:stretch>
            <a:fillRect/>
          </a:stretch>
        </p:blipFill>
        <p:spPr bwMode="auto">
          <a:xfrm>
            <a:off x="523875" y="1276350"/>
            <a:ext cx="3895725" cy="52006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533400" y="122238"/>
            <a:ext cx="4343400" cy="639762"/>
          </a:xfrm>
          <a:solidFill>
            <a:srgbClr val="92D050"/>
          </a:solidFill>
        </p:spPr>
        <p:txBody>
          <a:bodyPr/>
          <a:lstStyle/>
          <a:p>
            <a:pPr eaLnBrk="1" hangingPunct="1"/>
            <a:r>
              <a:rPr lang="en-US">
                <a:solidFill>
                  <a:srgbClr val="C00000"/>
                </a:solidFill>
              </a:rPr>
              <a:t>PROPERTY TABLES</a:t>
            </a:r>
            <a:endParaRPr lang="en-US" b="0">
              <a:solidFill>
                <a:srgbClr val="C00000"/>
              </a:solidFill>
            </a:endParaRPr>
          </a:p>
        </p:txBody>
      </p:sp>
      <p:sp>
        <p:nvSpPr>
          <p:cNvPr id="18436" name="Rectangle 3"/>
          <p:cNvSpPr>
            <a:spLocks noGrp="1" noChangeArrowheads="1"/>
          </p:cNvSpPr>
          <p:nvPr>
            <p:ph idx="1"/>
          </p:nvPr>
        </p:nvSpPr>
        <p:spPr>
          <a:xfrm>
            <a:off x="152400" y="838200"/>
            <a:ext cx="8686800" cy="2209800"/>
          </a:xfrm>
        </p:spPr>
        <p:txBody>
          <a:bodyPr/>
          <a:lstStyle/>
          <a:p>
            <a:pPr eaLnBrk="1" hangingPunct="1">
              <a:spcBef>
                <a:spcPct val="10000"/>
              </a:spcBef>
              <a:spcAft>
                <a:spcPct val="10000"/>
              </a:spcAft>
            </a:pPr>
            <a:r>
              <a:rPr lang="en-US" sz="1800" dirty="0"/>
              <a:t>For most substances, the relationships among thermodynamic properties are too complex to be expressed by simple equations.</a:t>
            </a:r>
          </a:p>
          <a:p>
            <a:pPr eaLnBrk="1" hangingPunct="1">
              <a:spcBef>
                <a:spcPct val="10000"/>
              </a:spcBef>
              <a:spcAft>
                <a:spcPct val="10000"/>
              </a:spcAft>
            </a:pPr>
            <a:r>
              <a:rPr lang="en-US" sz="1800" dirty="0"/>
              <a:t>Therefore, properties are frequently presented in the form of tables.</a:t>
            </a:r>
          </a:p>
          <a:p>
            <a:pPr eaLnBrk="1" hangingPunct="1">
              <a:spcBef>
                <a:spcPct val="10000"/>
              </a:spcBef>
              <a:spcAft>
                <a:spcPct val="10000"/>
              </a:spcAft>
            </a:pPr>
            <a:r>
              <a:rPr lang="en-US" sz="1800" dirty="0"/>
              <a:t>Some thermodynamic properties can be measured easily, but others cannot and are calculated by using the relations between them and measurable properties. </a:t>
            </a:r>
          </a:p>
          <a:p>
            <a:pPr eaLnBrk="1" hangingPunct="1">
              <a:spcBef>
                <a:spcPct val="10000"/>
              </a:spcBef>
              <a:spcAft>
                <a:spcPct val="10000"/>
              </a:spcAft>
            </a:pPr>
            <a:r>
              <a:rPr lang="en-US" sz="1800" dirty="0"/>
              <a:t>The results of these measurements and calculations are presented in tables in a convenient format.</a:t>
            </a:r>
          </a:p>
        </p:txBody>
      </p:sp>
      <p:sp>
        <p:nvSpPr>
          <p:cNvPr id="18434" name="5 Slayt Numarası Yer Tutucusu"/>
          <p:cNvSpPr>
            <a:spLocks noGrp="1"/>
          </p:cNvSpPr>
          <p:nvPr>
            <p:ph type="sldNum" sz="quarter" idx="12"/>
          </p:nvPr>
        </p:nvSpPr>
        <p:spPr>
          <a:noFill/>
        </p:spPr>
        <p:txBody>
          <a:bodyPr/>
          <a:lstStyle/>
          <a:p>
            <a:fld id="{119C3620-1C50-480B-962F-941E3B967797}" type="slidenum">
              <a:rPr lang="en-US" smtClean="0"/>
              <a:pPr/>
              <a:t>17</a:t>
            </a:fld>
            <a:endParaRPr lang="en-US"/>
          </a:p>
        </p:txBody>
      </p:sp>
      <p:sp>
        <p:nvSpPr>
          <p:cNvPr id="18437" name="Rectangle 4"/>
          <p:cNvSpPr>
            <a:spLocks noChangeArrowheads="1"/>
          </p:cNvSpPr>
          <p:nvPr/>
        </p:nvSpPr>
        <p:spPr bwMode="auto">
          <a:xfrm>
            <a:off x="228600" y="3032125"/>
            <a:ext cx="4432300" cy="396875"/>
          </a:xfrm>
          <a:prstGeom prst="rect">
            <a:avLst/>
          </a:prstGeom>
          <a:noFill/>
          <a:ln w="9525">
            <a:noFill/>
            <a:miter lim="800000"/>
            <a:headEnd/>
            <a:tailEnd/>
          </a:ln>
        </p:spPr>
        <p:txBody>
          <a:bodyPr wrap="none">
            <a:spAutoFit/>
          </a:bodyPr>
          <a:lstStyle/>
          <a:p>
            <a:r>
              <a:rPr lang="en-US" sz="2000" b="1" dirty="0">
                <a:solidFill>
                  <a:srgbClr val="FF3300"/>
                </a:solidFill>
              </a:rPr>
              <a:t>Enthalpy—A Combination Property</a:t>
            </a:r>
          </a:p>
        </p:txBody>
      </p:sp>
      <p:sp>
        <p:nvSpPr>
          <p:cNvPr id="18438" name="Rectangle 6"/>
          <p:cNvSpPr>
            <a:spLocks noChangeArrowheads="1"/>
          </p:cNvSpPr>
          <p:nvPr/>
        </p:nvSpPr>
        <p:spPr bwMode="auto">
          <a:xfrm>
            <a:off x="3886200" y="4492625"/>
            <a:ext cx="1676400" cy="2289175"/>
          </a:xfrm>
          <a:prstGeom prst="rect">
            <a:avLst/>
          </a:prstGeom>
          <a:noFill/>
          <a:ln w="9525">
            <a:noFill/>
            <a:miter lim="800000"/>
            <a:headEnd/>
            <a:tailEnd/>
          </a:ln>
        </p:spPr>
        <p:txBody>
          <a:bodyPr>
            <a:spAutoFit/>
          </a:bodyPr>
          <a:lstStyle/>
          <a:p>
            <a:r>
              <a:rPr lang="en-US">
                <a:solidFill>
                  <a:srgbClr val="3333FF"/>
                </a:solidFill>
              </a:rPr>
              <a:t>The combination    </a:t>
            </a:r>
            <a:r>
              <a:rPr lang="en-US" i="1">
                <a:solidFill>
                  <a:srgbClr val="3333FF"/>
                </a:solidFill>
              </a:rPr>
              <a:t>u +</a:t>
            </a:r>
            <a:r>
              <a:rPr lang="en-US">
                <a:solidFill>
                  <a:srgbClr val="3333FF"/>
                </a:solidFill>
              </a:rPr>
              <a:t> </a:t>
            </a:r>
            <a:r>
              <a:rPr lang="en-US" i="1">
                <a:solidFill>
                  <a:srgbClr val="3333FF"/>
                </a:solidFill>
              </a:rPr>
              <a:t>Pv </a:t>
            </a:r>
            <a:r>
              <a:rPr lang="en-US">
                <a:solidFill>
                  <a:srgbClr val="3333FF"/>
                </a:solidFill>
              </a:rPr>
              <a:t>is frequently encountered in the analysis of control volumes.</a:t>
            </a:r>
          </a:p>
        </p:txBody>
      </p:sp>
      <p:pic>
        <p:nvPicPr>
          <p:cNvPr id="18439" name="Picture 9"/>
          <p:cNvPicPr>
            <a:picLocks noChangeAspect="1" noChangeArrowheads="1"/>
          </p:cNvPicPr>
          <p:nvPr/>
        </p:nvPicPr>
        <p:blipFill>
          <a:blip r:embed="rId2"/>
          <a:srcRect/>
          <a:stretch>
            <a:fillRect/>
          </a:stretch>
        </p:blipFill>
        <p:spPr bwMode="auto">
          <a:xfrm>
            <a:off x="381000" y="3962400"/>
            <a:ext cx="2832100" cy="357188"/>
          </a:xfrm>
          <a:prstGeom prst="rect">
            <a:avLst/>
          </a:prstGeom>
          <a:noFill/>
          <a:ln w="9525">
            <a:noFill/>
            <a:miter lim="800000"/>
            <a:headEnd/>
            <a:tailEnd/>
          </a:ln>
        </p:spPr>
      </p:pic>
      <p:pic>
        <p:nvPicPr>
          <p:cNvPr id="18440" name="Picture 10"/>
          <p:cNvPicPr>
            <a:picLocks noChangeAspect="1" noChangeArrowheads="1"/>
          </p:cNvPicPr>
          <p:nvPr/>
        </p:nvPicPr>
        <p:blipFill>
          <a:blip r:embed="rId3"/>
          <a:srcRect/>
          <a:stretch>
            <a:fillRect/>
          </a:stretch>
        </p:blipFill>
        <p:spPr bwMode="auto">
          <a:xfrm>
            <a:off x="381000" y="3505200"/>
            <a:ext cx="3103563" cy="352425"/>
          </a:xfrm>
          <a:prstGeom prst="rect">
            <a:avLst/>
          </a:prstGeom>
          <a:noFill/>
          <a:ln w="9525">
            <a:noFill/>
            <a:miter lim="800000"/>
            <a:headEnd/>
            <a:tailEnd/>
          </a:ln>
        </p:spPr>
      </p:pic>
      <p:sp>
        <p:nvSpPr>
          <p:cNvPr id="18441" name="Rectangle 12"/>
          <p:cNvSpPr>
            <a:spLocks noChangeArrowheads="1"/>
          </p:cNvSpPr>
          <p:nvPr/>
        </p:nvSpPr>
        <p:spPr bwMode="auto">
          <a:xfrm>
            <a:off x="5715000" y="6172200"/>
            <a:ext cx="3048000" cy="641350"/>
          </a:xfrm>
          <a:prstGeom prst="rect">
            <a:avLst/>
          </a:prstGeom>
          <a:noFill/>
          <a:ln w="9525">
            <a:noFill/>
            <a:miter lim="800000"/>
            <a:headEnd/>
            <a:tailEnd/>
          </a:ln>
        </p:spPr>
        <p:txBody>
          <a:bodyPr>
            <a:spAutoFit/>
          </a:bodyPr>
          <a:lstStyle/>
          <a:p>
            <a:r>
              <a:rPr lang="en-US">
                <a:solidFill>
                  <a:srgbClr val="3333FF"/>
                </a:solidFill>
              </a:rPr>
              <a:t>The product </a:t>
            </a:r>
            <a:r>
              <a:rPr lang="en-US" i="1">
                <a:solidFill>
                  <a:srgbClr val="3333FF"/>
                </a:solidFill>
              </a:rPr>
              <a:t>pressure </a:t>
            </a:r>
            <a:r>
              <a:rPr lang="en-US">
                <a:solidFill>
                  <a:srgbClr val="3333FF"/>
                </a:solidFill>
                <a:sym typeface="Symbol" pitchFamily="18" charset="2"/>
              </a:rPr>
              <a:t></a:t>
            </a:r>
            <a:r>
              <a:rPr lang="en-US">
                <a:solidFill>
                  <a:srgbClr val="3333FF"/>
                </a:solidFill>
              </a:rPr>
              <a:t> </a:t>
            </a:r>
            <a:r>
              <a:rPr lang="en-US" i="1">
                <a:solidFill>
                  <a:srgbClr val="3333FF"/>
                </a:solidFill>
              </a:rPr>
              <a:t>volume </a:t>
            </a:r>
            <a:r>
              <a:rPr lang="en-US">
                <a:solidFill>
                  <a:srgbClr val="3333FF"/>
                </a:solidFill>
              </a:rPr>
              <a:t>has energy units.</a:t>
            </a:r>
          </a:p>
        </p:txBody>
      </p:sp>
      <p:pic>
        <p:nvPicPr>
          <p:cNvPr id="18442" name="Picture 13"/>
          <p:cNvPicPr>
            <a:picLocks noChangeAspect="1" noChangeArrowheads="1"/>
          </p:cNvPicPr>
          <p:nvPr/>
        </p:nvPicPr>
        <p:blipFill>
          <a:blip r:embed="rId4"/>
          <a:srcRect/>
          <a:stretch>
            <a:fillRect/>
          </a:stretch>
        </p:blipFill>
        <p:spPr bwMode="auto">
          <a:xfrm>
            <a:off x="304800" y="4476750"/>
            <a:ext cx="3581400" cy="2305050"/>
          </a:xfrm>
          <a:prstGeom prst="rect">
            <a:avLst/>
          </a:prstGeom>
          <a:noFill/>
          <a:ln w="9525">
            <a:noFill/>
            <a:miter lim="800000"/>
            <a:headEnd/>
            <a:tailEnd/>
          </a:ln>
        </p:spPr>
      </p:pic>
      <p:pic>
        <p:nvPicPr>
          <p:cNvPr id="18443" name="Picture 14"/>
          <p:cNvPicPr>
            <a:picLocks noChangeAspect="1" noChangeArrowheads="1"/>
          </p:cNvPicPr>
          <p:nvPr/>
        </p:nvPicPr>
        <p:blipFill>
          <a:blip r:embed="rId5"/>
          <a:srcRect/>
          <a:stretch>
            <a:fillRect/>
          </a:stretch>
        </p:blipFill>
        <p:spPr bwMode="auto">
          <a:xfrm>
            <a:off x="5791200" y="2835275"/>
            <a:ext cx="3124200" cy="33369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228600" y="381000"/>
            <a:ext cx="2819400" cy="990600"/>
          </a:xfrm>
        </p:spPr>
        <p:txBody>
          <a:bodyPr>
            <a:normAutofit fontScale="90000"/>
          </a:bodyPr>
          <a:lstStyle/>
          <a:p>
            <a:pPr eaLnBrk="1" hangingPunct="1"/>
            <a:r>
              <a:rPr lang="en-US" sz="2400"/>
              <a:t>Saturated Liquid and Saturated Vapor States</a:t>
            </a:r>
            <a:endParaRPr lang="en-US" sz="2400" b="0"/>
          </a:p>
        </p:txBody>
      </p:sp>
      <p:sp>
        <p:nvSpPr>
          <p:cNvPr id="19460" name="Rectangle 3"/>
          <p:cNvSpPr>
            <a:spLocks noGrp="1" noChangeArrowheads="1"/>
          </p:cNvSpPr>
          <p:nvPr>
            <p:ph idx="1"/>
          </p:nvPr>
        </p:nvSpPr>
        <p:spPr>
          <a:xfrm>
            <a:off x="3962400" y="2286000"/>
            <a:ext cx="4724400" cy="1524000"/>
          </a:xfrm>
        </p:spPr>
        <p:txBody>
          <a:bodyPr/>
          <a:lstStyle/>
          <a:p>
            <a:pPr eaLnBrk="1" hangingPunct="1">
              <a:spcBef>
                <a:spcPct val="10000"/>
              </a:spcBef>
              <a:spcAft>
                <a:spcPct val="10000"/>
              </a:spcAft>
            </a:pPr>
            <a:r>
              <a:rPr lang="en-US" b="1">
                <a:solidFill>
                  <a:srgbClr val="CC00CC"/>
                </a:solidFill>
              </a:rPr>
              <a:t>Table A–4</a:t>
            </a:r>
            <a:r>
              <a:rPr lang="en-US"/>
              <a:t>: Saturation properties of water under temperature.</a:t>
            </a:r>
          </a:p>
          <a:p>
            <a:pPr eaLnBrk="1" hangingPunct="1">
              <a:spcBef>
                <a:spcPct val="10000"/>
              </a:spcBef>
              <a:spcAft>
                <a:spcPct val="10000"/>
              </a:spcAft>
            </a:pPr>
            <a:r>
              <a:rPr lang="en-US" b="1">
                <a:solidFill>
                  <a:srgbClr val="CC00CC"/>
                </a:solidFill>
              </a:rPr>
              <a:t>Table A–5</a:t>
            </a:r>
            <a:r>
              <a:rPr lang="en-US"/>
              <a:t>: Saturation properties of water under pressure.</a:t>
            </a:r>
          </a:p>
        </p:txBody>
      </p:sp>
      <p:sp>
        <p:nvSpPr>
          <p:cNvPr id="19458" name="5 Slayt Numarası Yer Tutucusu"/>
          <p:cNvSpPr>
            <a:spLocks noGrp="1"/>
          </p:cNvSpPr>
          <p:nvPr>
            <p:ph type="sldNum" sz="quarter" idx="12"/>
          </p:nvPr>
        </p:nvSpPr>
        <p:spPr>
          <a:noFill/>
        </p:spPr>
        <p:txBody>
          <a:bodyPr/>
          <a:lstStyle/>
          <a:p>
            <a:fld id="{7199FE05-2F5E-47C5-B3D6-587B3474E13C}" type="slidenum">
              <a:rPr lang="en-US" smtClean="0"/>
              <a:pPr/>
              <a:t>18</a:t>
            </a:fld>
            <a:endParaRPr lang="en-US"/>
          </a:p>
        </p:txBody>
      </p:sp>
      <p:sp>
        <p:nvSpPr>
          <p:cNvPr id="19461" name="Rectangle 5"/>
          <p:cNvSpPr>
            <a:spLocks noChangeArrowheads="1"/>
          </p:cNvSpPr>
          <p:nvPr/>
        </p:nvSpPr>
        <p:spPr bwMode="auto">
          <a:xfrm>
            <a:off x="228600" y="1752600"/>
            <a:ext cx="3048000" cy="366713"/>
          </a:xfrm>
          <a:prstGeom prst="rect">
            <a:avLst/>
          </a:prstGeom>
          <a:noFill/>
          <a:ln w="9525">
            <a:noFill/>
            <a:miter lim="800000"/>
            <a:headEnd/>
            <a:tailEnd/>
          </a:ln>
        </p:spPr>
        <p:txBody>
          <a:bodyPr>
            <a:spAutoFit/>
          </a:bodyPr>
          <a:lstStyle/>
          <a:p>
            <a:r>
              <a:rPr lang="en-US">
                <a:solidFill>
                  <a:srgbClr val="3333FF"/>
                </a:solidFill>
              </a:rPr>
              <a:t>A partial list of Table A–4.</a:t>
            </a:r>
          </a:p>
        </p:txBody>
      </p:sp>
      <p:sp>
        <p:nvSpPr>
          <p:cNvPr id="19462" name="Rectangle 7"/>
          <p:cNvSpPr>
            <a:spLocks noChangeArrowheads="1"/>
          </p:cNvSpPr>
          <p:nvPr/>
        </p:nvSpPr>
        <p:spPr bwMode="auto">
          <a:xfrm>
            <a:off x="4191000" y="4648200"/>
            <a:ext cx="4648200" cy="1616075"/>
          </a:xfrm>
          <a:prstGeom prst="rect">
            <a:avLst/>
          </a:prstGeom>
          <a:noFill/>
          <a:ln w="9525">
            <a:noFill/>
            <a:miter lim="800000"/>
            <a:headEnd/>
            <a:tailEnd/>
          </a:ln>
        </p:spPr>
        <p:txBody>
          <a:bodyPr>
            <a:spAutoFit/>
          </a:bodyPr>
          <a:lstStyle/>
          <a:p>
            <a:r>
              <a:rPr lang="en-US" sz="2000" b="1" dirty="0">
                <a:solidFill>
                  <a:srgbClr val="CC00CC"/>
                </a:solidFill>
              </a:rPr>
              <a:t>Enthalpy of vaporization</a:t>
            </a:r>
            <a:r>
              <a:rPr lang="en-US" sz="2000" dirty="0">
                <a:solidFill>
                  <a:srgbClr val="CC00CC"/>
                </a:solidFill>
              </a:rPr>
              <a:t>, </a:t>
            </a:r>
            <a:r>
              <a:rPr lang="en-US" sz="2000" i="1" dirty="0" err="1">
                <a:solidFill>
                  <a:srgbClr val="CC00CC"/>
                </a:solidFill>
              </a:rPr>
              <a:t>h</a:t>
            </a:r>
            <a:r>
              <a:rPr lang="en-US" sz="2000" i="1" baseline="-25000" dirty="0" err="1">
                <a:solidFill>
                  <a:srgbClr val="CC00CC"/>
                </a:solidFill>
              </a:rPr>
              <a:t>fg</a:t>
            </a:r>
            <a:r>
              <a:rPr lang="en-US" sz="2000" dirty="0"/>
              <a:t> </a:t>
            </a:r>
            <a:r>
              <a:rPr lang="en-US" sz="2000" b="1" dirty="0">
                <a:solidFill>
                  <a:srgbClr val="008000"/>
                </a:solidFill>
              </a:rPr>
              <a:t>(Latent heat of vaporization)</a:t>
            </a:r>
            <a:r>
              <a:rPr lang="en-US" sz="2000" b="1" dirty="0"/>
              <a:t>:</a:t>
            </a:r>
            <a:r>
              <a:rPr lang="en-US" sz="2000" dirty="0"/>
              <a:t> The amount of energy needed to vaporize a unit mass of saturated liquid at a given temperature or pressure.</a:t>
            </a:r>
          </a:p>
        </p:txBody>
      </p:sp>
      <p:pic>
        <p:nvPicPr>
          <p:cNvPr id="19463" name="Picture 9"/>
          <p:cNvPicPr>
            <a:picLocks noChangeAspect="1" noChangeArrowheads="1"/>
          </p:cNvPicPr>
          <p:nvPr/>
        </p:nvPicPr>
        <p:blipFill>
          <a:blip r:embed="rId2"/>
          <a:srcRect/>
          <a:stretch>
            <a:fillRect/>
          </a:stretch>
        </p:blipFill>
        <p:spPr bwMode="auto">
          <a:xfrm>
            <a:off x="76200" y="2212975"/>
            <a:ext cx="3733800" cy="4568825"/>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3367088" y="304800"/>
            <a:ext cx="5624512" cy="14747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5640ADA6-0F4D-4CA9-93F7-99305DE44D7A}" type="slidenum">
              <a:rPr lang="en-US" smtClean="0"/>
              <a:pPr/>
              <a:t>19</a:t>
            </a:fld>
            <a:endParaRPr lang="en-US"/>
          </a:p>
        </p:txBody>
      </p:sp>
      <p:sp>
        <p:nvSpPr>
          <p:cNvPr id="20483" name="Text Box 7"/>
          <p:cNvSpPr txBox="1">
            <a:spLocks noChangeArrowheads="1"/>
          </p:cNvSpPr>
          <p:nvPr/>
        </p:nvSpPr>
        <p:spPr bwMode="auto">
          <a:xfrm>
            <a:off x="3352800" y="533400"/>
            <a:ext cx="2209800" cy="1981200"/>
          </a:xfrm>
          <a:prstGeom prst="rect">
            <a:avLst/>
          </a:prstGeom>
          <a:noFill/>
          <a:ln w="9525">
            <a:noFill/>
            <a:miter lim="800000"/>
            <a:headEnd/>
            <a:tailEnd/>
          </a:ln>
        </p:spPr>
        <p:txBody>
          <a:bodyPr>
            <a:spAutoFit/>
          </a:bodyPr>
          <a:lstStyle/>
          <a:p>
            <a:pPr>
              <a:spcBef>
                <a:spcPct val="50000"/>
              </a:spcBef>
            </a:pPr>
            <a:r>
              <a:rPr lang="en-US" sz="2400" b="1">
                <a:solidFill>
                  <a:srgbClr val="CC00CC"/>
                </a:solidFill>
              </a:rPr>
              <a:t>Examples</a:t>
            </a:r>
            <a:r>
              <a:rPr lang="en-US" sz="2000"/>
              <a:t>: </a:t>
            </a:r>
            <a:r>
              <a:rPr lang="en-US" sz="2000">
                <a:solidFill>
                  <a:srgbClr val="3333FF"/>
                </a:solidFill>
              </a:rPr>
              <a:t>Saturated liquid and saturated vapor states of water on </a:t>
            </a:r>
            <a:r>
              <a:rPr lang="en-US" sz="2000" i="1">
                <a:solidFill>
                  <a:srgbClr val="3333FF"/>
                </a:solidFill>
              </a:rPr>
              <a:t>T-v</a:t>
            </a:r>
            <a:r>
              <a:rPr lang="en-US" sz="2000">
                <a:solidFill>
                  <a:srgbClr val="3333FF"/>
                </a:solidFill>
              </a:rPr>
              <a:t> and </a:t>
            </a:r>
            <a:r>
              <a:rPr lang="en-US" sz="2000" i="1">
                <a:solidFill>
                  <a:srgbClr val="3333FF"/>
                </a:solidFill>
              </a:rPr>
              <a:t>P-v</a:t>
            </a:r>
            <a:r>
              <a:rPr lang="en-US" sz="2000">
                <a:solidFill>
                  <a:srgbClr val="3333FF"/>
                </a:solidFill>
              </a:rPr>
              <a:t> diagrams.</a:t>
            </a:r>
          </a:p>
        </p:txBody>
      </p:sp>
      <p:pic>
        <p:nvPicPr>
          <p:cNvPr id="20484" name="Picture 8"/>
          <p:cNvPicPr>
            <a:picLocks noChangeAspect="1" noChangeArrowheads="1"/>
          </p:cNvPicPr>
          <p:nvPr/>
        </p:nvPicPr>
        <p:blipFill>
          <a:blip r:embed="rId3"/>
          <a:srcRect/>
          <a:stretch>
            <a:fillRect/>
          </a:stretch>
        </p:blipFill>
        <p:spPr bwMode="auto">
          <a:xfrm>
            <a:off x="76200" y="76200"/>
            <a:ext cx="3133725" cy="3257550"/>
          </a:xfrm>
          <a:prstGeom prst="rect">
            <a:avLst/>
          </a:prstGeom>
          <a:noFill/>
          <a:ln w="9525">
            <a:noFill/>
            <a:miter lim="800000"/>
            <a:headEnd/>
            <a:tailEnd/>
          </a:ln>
        </p:spPr>
      </p:pic>
      <p:pic>
        <p:nvPicPr>
          <p:cNvPr id="20485" name="Picture 9"/>
          <p:cNvPicPr>
            <a:picLocks noChangeAspect="1" noChangeArrowheads="1"/>
          </p:cNvPicPr>
          <p:nvPr/>
        </p:nvPicPr>
        <p:blipFill>
          <a:blip r:embed="rId4"/>
          <a:srcRect/>
          <a:stretch>
            <a:fillRect/>
          </a:stretch>
        </p:blipFill>
        <p:spPr bwMode="auto">
          <a:xfrm>
            <a:off x="2228850" y="3419475"/>
            <a:ext cx="3333750" cy="3362325"/>
          </a:xfrm>
          <a:prstGeom prst="rect">
            <a:avLst/>
          </a:prstGeom>
          <a:noFill/>
          <a:ln w="9525">
            <a:noFill/>
            <a:miter lim="800000"/>
            <a:headEnd/>
            <a:tailEnd/>
          </a:ln>
        </p:spPr>
      </p:pic>
      <p:pic>
        <p:nvPicPr>
          <p:cNvPr id="20486" name="Picture 10"/>
          <p:cNvPicPr>
            <a:picLocks noChangeAspect="1" noChangeArrowheads="1"/>
          </p:cNvPicPr>
          <p:nvPr/>
        </p:nvPicPr>
        <p:blipFill>
          <a:blip r:embed="rId5"/>
          <a:srcRect/>
          <a:stretch>
            <a:fillRect/>
          </a:stretch>
        </p:blipFill>
        <p:spPr bwMode="auto">
          <a:xfrm>
            <a:off x="5715000" y="95250"/>
            <a:ext cx="3286125" cy="36385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C35665FB-5298-4694-AE6B-FECABECB3082}" type="slidenum">
              <a:rPr lang="en-US" smtClean="0"/>
              <a:pPr/>
              <a:t>2</a:t>
            </a:fld>
            <a:endParaRPr lang="en-US"/>
          </a:p>
        </p:txBody>
      </p:sp>
      <p:sp>
        <p:nvSpPr>
          <p:cNvPr id="3075" name="Rectangle 4"/>
          <p:cNvSpPr>
            <a:spLocks noChangeArrowheads="1"/>
          </p:cNvSpPr>
          <p:nvPr/>
        </p:nvSpPr>
        <p:spPr bwMode="auto">
          <a:xfrm>
            <a:off x="792163" y="228600"/>
            <a:ext cx="2255837" cy="584200"/>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457200" y="892175"/>
            <a:ext cx="8077200" cy="429040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 of a pure substance.</a:t>
            </a:r>
          </a:p>
          <a:p>
            <a:pPr marL="342900" indent="-342900">
              <a:spcBef>
                <a:spcPct val="20000"/>
              </a:spcBef>
              <a:spcAft>
                <a:spcPct val="20000"/>
              </a:spcAft>
              <a:buClr>
                <a:srgbClr val="FF0000"/>
              </a:buClr>
              <a:buFontTx/>
              <a:buChar char="•"/>
            </a:pPr>
            <a:r>
              <a:rPr lang="en-US" sz="2200" dirty="0"/>
              <a:t>Discuss the physics of phase-change processes.</a:t>
            </a:r>
          </a:p>
          <a:p>
            <a:pPr marL="342900" indent="-342900">
              <a:spcBef>
                <a:spcPct val="20000"/>
              </a:spcBef>
              <a:spcAft>
                <a:spcPct val="20000"/>
              </a:spcAft>
              <a:buClr>
                <a:srgbClr val="FF0000"/>
              </a:buClr>
              <a:buFontTx/>
              <a:buChar char="•"/>
            </a:pPr>
            <a:r>
              <a:rPr lang="en-US" sz="2200" dirty="0"/>
              <a:t>Define compressed and saturation liquid.</a:t>
            </a:r>
          </a:p>
          <a:p>
            <a:pPr marL="342900" indent="-342900">
              <a:spcBef>
                <a:spcPct val="20000"/>
              </a:spcBef>
              <a:spcAft>
                <a:spcPct val="20000"/>
              </a:spcAft>
              <a:buClr>
                <a:srgbClr val="FF0000"/>
              </a:buClr>
              <a:buFontTx/>
              <a:buChar char="•"/>
            </a:pPr>
            <a:r>
              <a:rPr lang="en-US" sz="2200" dirty="0"/>
              <a:t>Define saturated and superheated vapor.</a:t>
            </a:r>
          </a:p>
          <a:p>
            <a:pPr marL="342900" indent="-342900">
              <a:spcBef>
                <a:spcPct val="20000"/>
              </a:spcBef>
              <a:spcAft>
                <a:spcPct val="20000"/>
              </a:spcAft>
              <a:buClr>
                <a:srgbClr val="FF0000"/>
              </a:buClr>
              <a:buFontTx/>
              <a:buChar char="•"/>
            </a:pPr>
            <a:r>
              <a:rPr lang="en-US" sz="2200" dirty="0"/>
              <a:t>Discuss effects of temperature and pressure on phase changes.</a:t>
            </a:r>
          </a:p>
          <a:p>
            <a:pPr marL="342900" indent="-342900">
              <a:spcBef>
                <a:spcPct val="20000"/>
              </a:spcBef>
              <a:spcAft>
                <a:spcPct val="20000"/>
              </a:spcAft>
              <a:buClr>
                <a:srgbClr val="FF0000"/>
              </a:buClr>
              <a:buFontTx/>
              <a:buChar char="•"/>
            </a:pPr>
            <a:r>
              <a:rPr lang="en-US" sz="2200" dirty="0"/>
              <a:t>Illustrate the </a:t>
            </a:r>
            <a:r>
              <a:rPr lang="en-US" sz="2200" i="1" dirty="0"/>
              <a:t>P</a:t>
            </a:r>
            <a:r>
              <a:rPr lang="en-US" sz="2200" dirty="0"/>
              <a:t>-</a:t>
            </a:r>
            <a:r>
              <a:rPr lang="en-US" sz="2200" i="1" dirty="0"/>
              <a:t>v</a:t>
            </a:r>
            <a:r>
              <a:rPr lang="en-US" sz="2200" dirty="0"/>
              <a:t>, </a:t>
            </a:r>
            <a:r>
              <a:rPr lang="en-US" sz="2200" i="1" dirty="0"/>
              <a:t>T</a:t>
            </a:r>
            <a:r>
              <a:rPr lang="en-US" sz="2200" dirty="0"/>
              <a:t>-</a:t>
            </a:r>
            <a:r>
              <a:rPr lang="en-US" sz="2200" i="1" dirty="0"/>
              <a:t>v</a:t>
            </a:r>
            <a:r>
              <a:rPr lang="en-US" sz="2200" dirty="0"/>
              <a:t>, and </a:t>
            </a:r>
            <a:r>
              <a:rPr lang="en-US" sz="2200" i="1" dirty="0"/>
              <a:t>P</a:t>
            </a:r>
            <a:r>
              <a:rPr lang="en-US" sz="2200" dirty="0"/>
              <a:t>-</a:t>
            </a:r>
            <a:r>
              <a:rPr lang="en-US" sz="2200" i="1" dirty="0"/>
              <a:t>T </a:t>
            </a:r>
            <a:r>
              <a:rPr lang="en-US" sz="2200" dirty="0"/>
              <a:t>property diagrams and </a:t>
            </a:r>
            <a:r>
              <a:rPr lang="en-US" sz="2200" i="1" dirty="0"/>
              <a:t>P</a:t>
            </a:r>
            <a:r>
              <a:rPr lang="en-US" sz="2200" dirty="0"/>
              <a:t>-</a:t>
            </a:r>
            <a:r>
              <a:rPr lang="en-US" sz="2200" i="1" dirty="0"/>
              <a:t>v</a:t>
            </a:r>
            <a:r>
              <a:rPr lang="en-US" sz="2200" dirty="0"/>
              <a:t>-</a:t>
            </a:r>
            <a:r>
              <a:rPr lang="en-US" sz="2200" i="1" dirty="0"/>
              <a:t>T </a:t>
            </a:r>
            <a:r>
              <a:rPr lang="en-US" sz="2200" dirty="0"/>
              <a:t>surfaces of pure substances.</a:t>
            </a:r>
          </a:p>
          <a:p>
            <a:pPr marL="342900" indent="-342900">
              <a:spcBef>
                <a:spcPct val="20000"/>
              </a:spcBef>
              <a:spcAft>
                <a:spcPct val="20000"/>
              </a:spcAft>
              <a:buClr>
                <a:srgbClr val="FF0000"/>
              </a:buClr>
              <a:buFontTx/>
              <a:buChar char="•"/>
            </a:pPr>
            <a:r>
              <a:rPr lang="en-US" sz="2200" dirty="0"/>
              <a:t>Demonstrate the procedures for determining thermodynamic properties of pure substances from tables of property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r>
              <a:rPr lang="en-US" dirty="0"/>
              <a:t>Some more examples</a:t>
            </a:r>
          </a:p>
        </p:txBody>
      </p:sp>
      <p:sp>
        <p:nvSpPr>
          <p:cNvPr id="3" name="Content Placeholder 2"/>
          <p:cNvSpPr>
            <a:spLocks noGrp="1"/>
          </p:cNvSpPr>
          <p:nvPr>
            <p:ph idx="1"/>
          </p:nvPr>
        </p:nvSpPr>
        <p:spPr>
          <a:xfrm>
            <a:off x="457200" y="990600"/>
            <a:ext cx="8229600" cy="5410200"/>
          </a:xfrm>
        </p:spPr>
        <p:txBody>
          <a:bodyPr/>
          <a:lstStyle/>
          <a:p>
            <a:r>
              <a:rPr lang="en-US" sz="2400" dirty="0"/>
              <a:t>What is the pressure and specific volume for a saturated liquid at 70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 31.202 </a:t>
            </a:r>
            <a:r>
              <a:rPr lang="en-US" sz="2400" b="1" dirty="0" err="1">
                <a:solidFill>
                  <a:srgbClr val="FF0000"/>
                </a:solidFill>
              </a:rPr>
              <a:t>kPa</a:t>
            </a:r>
            <a:r>
              <a:rPr lang="en-US" sz="2400" b="1" dirty="0">
                <a:solidFill>
                  <a:srgbClr val="FF0000"/>
                </a:solidFill>
              </a:rPr>
              <a:t>       </a:t>
            </a:r>
            <a:r>
              <a:rPr lang="en-US" sz="2400" b="1" i="1" dirty="0" err="1">
                <a:solidFill>
                  <a:srgbClr val="FF0000"/>
                </a:solidFill>
              </a:rPr>
              <a:t>v</a:t>
            </a:r>
            <a:r>
              <a:rPr lang="en-US" sz="2400" b="1" baseline="-25000" dirty="0" err="1">
                <a:solidFill>
                  <a:srgbClr val="FF0000"/>
                </a:solidFill>
              </a:rPr>
              <a:t>f</a:t>
            </a:r>
            <a:r>
              <a:rPr lang="en-US" sz="2400" b="1" dirty="0">
                <a:solidFill>
                  <a:srgbClr val="FF0000"/>
                </a:solidFill>
              </a:rPr>
              <a:t> = 0.001023 m</a:t>
            </a:r>
            <a:r>
              <a:rPr lang="en-US" sz="2400" b="1" baseline="30000" dirty="0">
                <a:solidFill>
                  <a:srgbClr val="FF0000"/>
                </a:solidFill>
              </a:rPr>
              <a:t>3</a:t>
            </a:r>
            <a:r>
              <a:rPr lang="en-US" sz="2400" b="1" dirty="0">
                <a:solidFill>
                  <a:srgbClr val="FF0000"/>
                </a:solidFill>
              </a:rPr>
              <a:t>/kg</a:t>
            </a:r>
          </a:p>
          <a:p>
            <a:r>
              <a:rPr lang="en-US" sz="2400" dirty="0"/>
              <a:t>At what temperature does a container with liquid water and water vapor at 200 </a:t>
            </a:r>
            <a:r>
              <a:rPr lang="en-US" sz="2400" dirty="0" err="1"/>
              <a:t>psia</a:t>
            </a:r>
            <a:r>
              <a:rPr lang="en-US" sz="2400" dirty="0"/>
              <a:t> exist?</a:t>
            </a:r>
          </a:p>
          <a:p>
            <a:pPr marL="0" indent="0" algn="ctr">
              <a:buNone/>
            </a:pPr>
            <a:r>
              <a:rPr lang="en-US" sz="2400" b="1" dirty="0" err="1">
                <a:solidFill>
                  <a:srgbClr val="FF0000"/>
                </a:solidFill>
              </a:rPr>
              <a:t>T</a:t>
            </a:r>
            <a:r>
              <a:rPr lang="en-US" sz="2400" b="1" baseline="-25000" dirty="0" err="1">
                <a:solidFill>
                  <a:srgbClr val="FF0000"/>
                </a:solidFill>
              </a:rPr>
              <a:t>sat</a:t>
            </a:r>
            <a:r>
              <a:rPr lang="en-US" sz="2400" b="1" dirty="0">
                <a:solidFill>
                  <a:srgbClr val="FF0000"/>
                </a:solidFill>
              </a:rPr>
              <a:t> = 381.80 </a:t>
            </a:r>
            <a:r>
              <a:rPr lang="en-US" sz="2400" b="1" baseline="30000" dirty="0" err="1">
                <a:solidFill>
                  <a:srgbClr val="FF0000"/>
                </a:solidFill>
              </a:rPr>
              <a:t>o</a:t>
            </a:r>
            <a:r>
              <a:rPr lang="en-US" sz="2400" b="1" dirty="0" err="1">
                <a:solidFill>
                  <a:srgbClr val="FF0000"/>
                </a:solidFill>
              </a:rPr>
              <a:t>F</a:t>
            </a:r>
            <a:endParaRPr lang="en-US" sz="2400" b="1" dirty="0">
              <a:solidFill>
                <a:srgbClr val="FF0000"/>
              </a:solidFill>
            </a:endParaRPr>
          </a:p>
          <a:p>
            <a:r>
              <a:rPr lang="en-US" sz="2400" dirty="0"/>
              <a:t>Determine the amount of energy (per mass) needed to boil water at 80</a:t>
            </a:r>
            <a:r>
              <a:rPr lang="en-US" sz="2400" baseline="30000" dirty="0"/>
              <a:t>o</a:t>
            </a:r>
            <a:r>
              <a:rPr lang="en-US" sz="2400" dirty="0"/>
              <a:t>C and 47.416 </a:t>
            </a:r>
            <a:r>
              <a:rPr lang="en-US" sz="2400" dirty="0" err="1"/>
              <a:t>kPa</a:t>
            </a:r>
            <a:r>
              <a:rPr lang="en-US" sz="2400" dirty="0"/>
              <a:t>.</a:t>
            </a:r>
          </a:p>
          <a:p>
            <a:pPr marL="0" indent="0" algn="ctr">
              <a:buNone/>
            </a:pPr>
            <a:r>
              <a:rPr lang="en-US" sz="2400" b="1" i="1" dirty="0" err="1">
                <a:solidFill>
                  <a:srgbClr val="FF0000"/>
                </a:solidFill>
              </a:rPr>
              <a:t>h</a:t>
            </a:r>
            <a:r>
              <a:rPr lang="en-US" sz="2400" b="1" i="1" baseline="-25000" dirty="0" err="1">
                <a:solidFill>
                  <a:srgbClr val="FF0000"/>
                </a:solidFill>
              </a:rPr>
              <a:t>fg</a:t>
            </a:r>
            <a:r>
              <a:rPr lang="en-US" sz="2400" b="1" dirty="0">
                <a:solidFill>
                  <a:srgbClr val="FF0000"/>
                </a:solidFill>
              </a:rPr>
              <a:t> = 2308 kJ/kg</a:t>
            </a:r>
            <a:endParaRPr lang="en-US" sz="2400" b="1" i="1" dirty="0">
              <a:solidFill>
                <a:srgbClr val="FF0000"/>
              </a:solidFill>
            </a:endParaRPr>
          </a:p>
          <a:p>
            <a:r>
              <a:rPr lang="en-US" sz="2400" dirty="0"/>
              <a:t>What is the pressure of a container that contains 2 kg of a saturated liquid of refigerant-134a (R-134a) at -10</a:t>
            </a:r>
            <a:r>
              <a:rPr lang="en-US" sz="2400" baseline="30000" dirty="0"/>
              <a:t>o</a:t>
            </a:r>
            <a:r>
              <a:rPr lang="en-US" sz="2400" dirty="0"/>
              <a:t>C?</a:t>
            </a:r>
          </a:p>
          <a:p>
            <a:pPr marL="0" indent="0" algn="ctr">
              <a:buNone/>
            </a:pPr>
            <a:r>
              <a:rPr lang="en-US" sz="2400" b="1" dirty="0" err="1">
                <a:solidFill>
                  <a:srgbClr val="FF0000"/>
                </a:solidFill>
              </a:rPr>
              <a:t>P</a:t>
            </a:r>
            <a:r>
              <a:rPr lang="en-US" sz="2400" b="1" baseline="-25000" dirty="0" err="1">
                <a:solidFill>
                  <a:srgbClr val="FF0000"/>
                </a:solidFill>
              </a:rPr>
              <a:t>sat</a:t>
            </a:r>
            <a:r>
              <a:rPr lang="en-US" sz="2400" b="1" dirty="0">
                <a:solidFill>
                  <a:srgbClr val="FF0000"/>
                </a:solidFill>
              </a:rPr>
              <a:t> =200.74 </a:t>
            </a:r>
            <a:r>
              <a:rPr lang="en-US" sz="2400" b="1" dirty="0" err="1">
                <a:solidFill>
                  <a:srgbClr val="FF0000"/>
                </a:solidFill>
              </a:rPr>
              <a:t>kPa</a:t>
            </a:r>
            <a:r>
              <a:rPr lang="en-US" sz="2400" b="1" dirty="0">
                <a:solidFill>
                  <a:srgbClr val="FF0000"/>
                </a:solidFill>
              </a:rPr>
              <a:t>   </a:t>
            </a:r>
          </a:p>
          <a:p>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20</a:t>
            </a:fld>
            <a:endParaRPr lang="en-US"/>
          </a:p>
        </p:txBody>
      </p:sp>
    </p:spTree>
    <p:extLst>
      <p:ext uri="{BB962C8B-B14F-4D97-AF65-F5344CB8AC3E}">
        <p14:creationId xmlns:p14="http://schemas.microsoft.com/office/powerpoint/2010/main" val="13902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tx1"/>
                </a:solidFill>
              </a:rPr>
              <a:t>Determine the specific volume of a saturated vapor of water at 93</a:t>
            </a:r>
            <a:r>
              <a:rPr lang="en-US" sz="2800" baseline="30000" dirty="0">
                <a:solidFill>
                  <a:schemeClr val="tx1"/>
                </a:solidFill>
              </a:rPr>
              <a:t>o</a:t>
            </a:r>
            <a:r>
              <a:rPr lang="en-US" sz="2800" dirty="0">
                <a:solidFill>
                  <a:schemeClr val="tx1"/>
                </a:solidFill>
              </a:rPr>
              <a:t>C.</a:t>
            </a:r>
          </a:p>
        </p:txBody>
      </p:sp>
      <p:sp>
        <p:nvSpPr>
          <p:cNvPr id="3" name="Content Placeholder 2"/>
          <p:cNvSpPr>
            <a:spLocks noGrp="1"/>
          </p:cNvSpPr>
          <p:nvPr>
            <p:ph idx="1"/>
          </p:nvPr>
        </p:nvSpPr>
        <p:spPr/>
        <p:txBody>
          <a:bodyPr/>
          <a:lstStyle/>
          <a:p>
            <a:pPr marL="0" indent="0">
              <a:buNone/>
            </a:pPr>
            <a:r>
              <a:rPr lang="en-US" dirty="0"/>
              <a:t>There’s no data for it. How can we determine the specific volume?</a:t>
            </a:r>
          </a:p>
          <a:p>
            <a:pPr marL="0" indent="0">
              <a:buNone/>
            </a:pPr>
            <a:r>
              <a:rPr lang="en-US" dirty="0"/>
              <a:t>We use interpolation.</a:t>
            </a:r>
          </a:p>
          <a:p>
            <a:pPr marL="0" indent="0">
              <a:buNone/>
            </a:pPr>
            <a:r>
              <a:rPr lang="en-US" dirty="0"/>
              <a:t>Find two points (one on each side of the value we are examining). So in this case we want to look at 90</a:t>
            </a:r>
            <a:r>
              <a:rPr lang="en-US" baseline="30000" dirty="0"/>
              <a:t>o</a:t>
            </a:r>
            <a:r>
              <a:rPr lang="en-US" dirty="0"/>
              <a:t>C and 95</a:t>
            </a:r>
            <a:r>
              <a:rPr lang="en-US" baseline="30000" dirty="0"/>
              <a:t>o</a:t>
            </a:r>
            <a:r>
              <a:rPr lang="en-US" dirty="0"/>
              <a:t>C.</a:t>
            </a:r>
          </a:p>
          <a:p>
            <a:pPr marL="0" indent="0">
              <a:buNone/>
            </a:pPr>
            <a:r>
              <a:rPr lang="en-US" dirty="0"/>
              <a:t>Let’s plot the temperatures and specific volumes and assume that the two points can be connected by a line.</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21</a:t>
            </a:fld>
            <a:endParaRPr lang="en-US"/>
          </a:p>
        </p:txBody>
      </p:sp>
      <p:grpSp>
        <p:nvGrpSpPr>
          <p:cNvPr id="23" name="Group 22"/>
          <p:cNvGrpSpPr/>
          <p:nvPr/>
        </p:nvGrpSpPr>
        <p:grpSpPr>
          <a:xfrm>
            <a:off x="3200400" y="4252913"/>
            <a:ext cx="3048000" cy="2286000"/>
            <a:chOff x="3200400" y="3750677"/>
            <a:chExt cx="3048000" cy="2286000"/>
          </a:xfrm>
        </p:grpSpPr>
        <p:grpSp>
          <p:nvGrpSpPr>
            <p:cNvPr id="20" name="Group 19"/>
            <p:cNvGrpSpPr/>
            <p:nvPr/>
          </p:nvGrpSpPr>
          <p:grpSpPr>
            <a:xfrm>
              <a:off x="3200400" y="3750677"/>
              <a:ext cx="3048000" cy="2286000"/>
              <a:chOff x="1143000" y="3733800"/>
              <a:chExt cx="3048000" cy="2286000"/>
            </a:xfrm>
          </p:grpSpPr>
          <p:grpSp>
            <p:nvGrpSpPr>
              <p:cNvPr id="14" name="Group 13"/>
              <p:cNvGrpSpPr/>
              <p:nvPr/>
            </p:nvGrpSpPr>
            <p:grpSpPr>
              <a:xfrm>
                <a:off x="1143000" y="3733800"/>
                <a:ext cx="3048000" cy="2286000"/>
                <a:chOff x="1143000" y="3733800"/>
                <a:chExt cx="3048000" cy="2286000"/>
              </a:xfrm>
            </p:grpSpPr>
            <p:grpSp>
              <p:nvGrpSpPr>
                <p:cNvPr id="11" name="Group 10"/>
                <p:cNvGrpSpPr/>
                <p:nvPr/>
              </p:nvGrpSpPr>
              <p:grpSpPr>
                <a:xfrm>
                  <a:off x="1143000" y="3733800"/>
                  <a:ext cx="2667000" cy="2286000"/>
                  <a:chOff x="1143000" y="3733800"/>
                  <a:chExt cx="2667000" cy="2286000"/>
                </a:xfrm>
              </p:grpSpPr>
              <p:sp>
                <p:nvSpPr>
                  <p:cNvPr id="5" name="Rectangle 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13" name="TextBox 12"/>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15" name="Oval 14"/>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5" idx="5"/>
                <a:endCxn id="16" idx="1"/>
              </p:cNvCxnSpPr>
              <p:nvPr/>
            </p:nvCxnSpPr>
            <p:spPr>
              <a:xfrm>
                <a:off x="1662878" y="4245329"/>
                <a:ext cx="1518584" cy="9361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2" name="TextBox 21"/>
            <p:cNvSpPr txBox="1"/>
            <p:nvPr/>
          </p:nvSpPr>
          <p:spPr>
            <a:xfrm>
              <a:off x="5220887" y="4802237"/>
              <a:ext cx="445127" cy="369332"/>
            </a:xfrm>
            <a:prstGeom prst="rect">
              <a:avLst/>
            </a:prstGeom>
            <a:noFill/>
          </p:spPr>
          <p:txBody>
            <a:bodyPr wrap="square" rtlCol="0">
              <a:spAutoFit/>
            </a:bodyPr>
            <a:lstStyle/>
            <a:p>
              <a:r>
                <a:rPr lang="en-US" dirty="0"/>
                <a:t>2</a:t>
              </a:r>
            </a:p>
          </p:txBody>
        </p:sp>
      </p:grpSp>
    </p:spTree>
    <p:extLst>
      <p:ext uri="{BB962C8B-B14F-4D97-AF65-F5344CB8AC3E}">
        <p14:creationId xmlns:p14="http://schemas.microsoft.com/office/powerpoint/2010/main" val="12308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Interpolation</a:t>
            </a:r>
          </a:p>
        </p:txBody>
      </p:sp>
      <p:sp>
        <p:nvSpPr>
          <p:cNvPr id="3" name="Content Placeholder 2"/>
          <p:cNvSpPr>
            <a:spLocks noGrp="1"/>
          </p:cNvSpPr>
          <p:nvPr>
            <p:ph idx="1"/>
          </p:nvPr>
        </p:nvSpPr>
        <p:spPr>
          <a:xfrm>
            <a:off x="628650" y="1371600"/>
            <a:ext cx="7886700" cy="4805363"/>
          </a:xfrm>
        </p:spPr>
        <p:txBody>
          <a:bodyPr/>
          <a:lstStyle/>
          <a:p>
            <a:r>
              <a:rPr lang="en-US" dirty="0"/>
              <a:t>If we assume that our third point (the point we are interested in) is located on the line, then the slope of the line from 1 to 2 is the same as 2 to 3 (or 1 to 3)</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22</a:t>
            </a:fld>
            <a:endParaRPr lang="en-US"/>
          </a:p>
        </p:txBody>
      </p:sp>
      <mc:AlternateContent xmlns:mc="http://schemas.openxmlformats.org/markup-compatibility/2006" xmlns:a14="http://schemas.microsoft.com/office/drawing/2010/main">
        <mc:Choice Requires="a14">
          <p:sp>
            <p:nvSpPr>
              <p:cNvPr id="23" name="TextBox 22"/>
              <p:cNvSpPr txBox="1"/>
              <p:nvPr/>
            </p:nvSpPr>
            <p:spPr>
              <a:xfrm>
                <a:off x="4800600" y="2133600"/>
                <a:ext cx="4114800" cy="39460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f>
                        <m:fPr>
                          <m:ctrlPr>
                            <a:rPr lang="en-US" sz="2000" b="1" i="1" smtClean="0">
                              <a:latin typeface="Cambria Math" panose="02040503050406030204" pitchFamily="18" charset="0"/>
                            </a:rPr>
                          </m:ctrlPr>
                        </m:fPr>
                        <m:num>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𝟏</m:t>
                              </m:r>
                            </m:sub>
                          </m:sSub>
                        </m:num>
                        <m:den>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𝑻</m:t>
                              </m:r>
                            </m:e>
                            <m:sub>
                              <m:r>
                                <a:rPr lang="en-US" sz="2000" b="1" i="1" smtClean="0">
                                  <a:latin typeface="Cambria Math"/>
                                </a:rPr>
                                <m:t>𝟏</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𝒎</m:t>
                          </m:r>
                        </m:e>
                        <m:sub>
                          <m:r>
                            <a:rPr lang="en-US" sz="2000" b="1" i="1" smtClean="0">
                              <a:latin typeface="Cambria Math"/>
                            </a:rPr>
                            <m:t>𝟐𝟑</m:t>
                          </m:r>
                        </m:sub>
                      </m:sSub>
                      <m:r>
                        <a:rPr lang="en-US" sz="2000" b="1" i="1">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smtClean="0">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smtClean="0">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𝟏𝟐</m:t>
                          </m:r>
                        </m:sub>
                      </m:sSub>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𝒎</m:t>
                          </m:r>
                        </m:e>
                        <m:sub>
                          <m:r>
                            <a:rPr lang="en-US" sz="2000" b="1" i="1" smtClean="0">
                              <a:latin typeface="Cambria Math"/>
                            </a:rPr>
                            <m:t>𝟐𝟑</m:t>
                          </m:r>
                        </m:sub>
                      </m:sSub>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den>
                      </m:f>
                    </m:oMath>
                  </m:oMathPara>
                </a14:m>
                <a:endParaRPr lang="en-US" sz="2000" b="1" dirty="0"/>
              </a:p>
              <a:p>
                <a:endParaRPr lang="en-US" sz="2000" b="1" dirty="0"/>
              </a:p>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𝟑</m:t>
                          </m:r>
                        </m:sub>
                      </m:sSub>
                      <m:r>
                        <a:rPr lang="en-US" sz="2000" b="1" i="1" smtClean="0">
                          <a:latin typeface="Cambria Math"/>
                        </a:rPr>
                        <m:t>=</m:t>
                      </m:r>
                      <m:f>
                        <m:fPr>
                          <m:ctrlPr>
                            <a:rPr lang="en-US" sz="2000" b="1" i="1">
                              <a:latin typeface="Cambria Math" panose="02040503050406030204" pitchFamily="18" charset="0"/>
                            </a:rPr>
                          </m:ctrlPr>
                        </m:fPr>
                        <m:num>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𝒗</m:t>
                              </m:r>
                            </m:e>
                            <m:sub>
                              <m:r>
                                <a:rPr lang="en-US" sz="2000" b="1" i="1">
                                  <a:latin typeface="Cambria Math"/>
                                </a:rPr>
                                <m:t>𝟏</m:t>
                              </m:r>
                            </m:sub>
                          </m:sSub>
                        </m:num>
                        <m:den>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𝟏</m:t>
                              </m:r>
                            </m:sub>
                          </m:sSub>
                        </m:den>
                      </m:f>
                      <m:d>
                        <m:dPr>
                          <m:ctrlPr>
                            <a:rPr lang="en-US" sz="2000" b="1" i="1" smtClean="0">
                              <a:latin typeface="Cambria Math" panose="02040503050406030204" pitchFamily="18" charset="0"/>
                            </a:rPr>
                          </m:ctrlPr>
                        </m:dPr>
                        <m:e>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𝟑</m:t>
                              </m:r>
                            </m:sub>
                          </m:sSub>
                          <m:r>
                            <a:rPr lang="en-US" sz="2000" b="1" i="1">
                              <a:latin typeface="Cambria Math"/>
                            </a:rPr>
                            <m:t>−</m:t>
                          </m:r>
                          <m:sSub>
                            <m:sSubPr>
                              <m:ctrlPr>
                                <a:rPr lang="en-US" sz="2000" b="1" i="1">
                                  <a:latin typeface="Cambria Math" panose="02040503050406030204" pitchFamily="18" charset="0"/>
                                </a:rPr>
                              </m:ctrlPr>
                            </m:sSubPr>
                            <m:e>
                              <m:r>
                                <a:rPr lang="en-US" sz="2000" b="1" i="1">
                                  <a:latin typeface="Cambria Math"/>
                                </a:rPr>
                                <m:t>𝑻</m:t>
                              </m:r>
                            </m:e>
                            <m:sub>
                              <m:r>
                                <a:rPr lang="en-US" sz="2000" b="1" i="1">
                                  <a:latin typeface="Cambria Math"/>
                                </a:rPr>
                                <m:t>𝟐</m:t>
                              </m:r>
                            </m:sub>
                          </m:sSub>
                        </m:e>
                      </m:d>
                      <m:r>
                        <a:rPr lang="en-US" sz="2000" b="1" i="1" smtClean="0">
                          <a:latin typeface="Cambria Math"/>
                        </a:rPr>
                        <m:t>+</m:t>
                      </m:r>
                      <m:sSub>
                        <m:sSubPr>
                          <m:ctrlPr>
                            <a:rPr lang="en-US" sz="2000" b="1" i="1" smtClean="0">
                              <a:latin typeface="Cambria Math" panose="02040503050406030204" pitchFamily="18" charset="0"/>
                            </a:rPr>
                          </m:ctrlPr>
                        </m:sSubPr>
                        <m:e>
                          <m:r>
                            <a:rPr lang="en-US" sz="2000" b="1" i="1" smtClean="0">
                              <a:latin typeface="Cambria Math"/>
                            </a:rPr>
                            <m:t>𝒗</m:t>
                          </m:r>
                        </m:e>
                        <m:sub>
                          <m:r>
                            <a:rPr lang="en-US" sz="2000" b="1" i="1" smtClean="0">
                              <a:latin typeface="Cambria Math"/>
                            </a:rPr>
                            <m:t>𝟐</m:t>
                          </m:r>
                        </m:sub>
                      </m:sSub>
                    </m:oMath>
                  </m:oMathPara>
                </a14:m>
                <a:endParaRPr 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4800600" y="2133600"/>
                <a:ext cx="4114800" cy="3946080"/>
              </a:xfrm>
              <a:prstGeom prst="rect">
                <a:avLst/>
              </a:prstGeom>
              <a:blipFill rotWithShape="1">
                <a:blip r:embed="rId2"/>
                <a:stretch>
                  <a:fillRect/>
                </a:stretch>
              </a:blipFill>
            </p:spPr>
            <p:txBody>
              <a:bodyPr/>
              <a:lstStyle/>
              <a:p>
                <a:r>
                  <a:rPr lang="en-US">
                    <a:noFill/>
                  </a:rPr>
                  <a:t> </a:t>
                </a:r>
              </a:p>
            </p:txBody>
          </p:sp>
        </mc:Fallback>
      </mc:AlternateContent>
      <p:grpSp>
        <p:nvGrpSpPr>
          <p:cNvPr id="40" name="Group 39"/>
          <p:cNvGrpSpPr/>
          <p:nvPr/>
        </p:nvGrpSpPr>
        <p:grpSpPr>
          <a:xfrm>
            <a:off x="555404" y="2743200"/>
            <a:ext cx="4698239" cy="3412967"/>
            <a:chOff x="555404" y="2743200"/>
            <a:chExt cx="4698239" cy="3412967"/>
          </a:xfrm>
        </p:grpSpPr>
        <p:grpSp>
          <p:nvGrpSpPr>
            <p:cNvPr id="24" name="Group 23"/>
            <p:cNvGrpSpPr/>
            <p:nvPr/>
          </p:nvGrpSpPr>
          <p:grpSpPr>
            <a:xfrm>
              <a:off x="555404" y="2743200"/>
              <a:ext cx="4698239" cy="3412967"/>
              <a:chOff x="3200400" y="3750677"/>
              <a:chExt cx="3048000" cy="2286000"/>
            </a:xfrm>
          </p:grpSpPr>
          <p:grpSp>
            <p:nvGrpSpPr>
              <p:cNvPr id="25" name="Group 24"/>
              <p:cNvGrpSpPr/>
              <p:nvPr/>
            </p:nvGrpSpPr>
            <p:grpSpPr>
              <a:xfrm>
                <a:off x="3200400" y="3750677"/>
                <a:ext cx="3048000" cy="2286000"/>
                <a:chOff x="1143000" y="3733800"/>
                <a:chExt cx="3048000" cy="2286000"/>
              </a:xfrm>
            </p:grpSpPr>
            <p:grpSp>
              <p:nvGrpSpPr>
                <p:cNvPr id="28" name="Group 27"/>
                <p:cNvGrpSpPr/>
                <p:nvPr/>
              </p:nvGrpSpPr>
              <p:grpSpPr>
                <a:xfrm>
                  <a:off x="1143000" y="3733800"/>
                  <a:ext cx="3048000" cy="2286000"/>
                  <a:chOff x="1143000" y="3733800"/>
                  <a:chExt cx="3048000" cy="2286000"/>
                </a:xfrm>
              </p:grpSpPr>
              <p:grpSp>
                <p:nvGrpSpPr>
                  <p:cNvPr id="32" name="Group 31"/>
                  <p:cNvGrpSpPr/>
                  <p:nvPr/>
                </p:nvGrpSpPr>
                <p:grpSpPr>
                  <a:xfrm>
                    <a:off x="1143000" y="3733800"/>
                    <a:ext cx="2667000" cy="2286000"/>
                    <a:chOff x="1143000" y="3733800"/>
                    <a:chExt cx="2667000" cy="2286000"/>
                  </a:xfrm>
                </p:grpSpPr>
                <p:sp>
                  <p:nvSpPr>
                    <p:cNvPr id="35" name="Rectangle 34"/>
                    <p:cNvSpPr/>
                    <p:nvPr/>
                  </p:nvSpPr>
                  <p:spPr>
                    <a:xfrm>
                      <a:off x="1143000" y="3733800"/>
                      <a:ext cx="2667000" cy="228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p:nvPr/>
                  </p:nvCxnSpPr>
                  <p:spPr>
                    <a:xfrm flipV="1">
                      <a:off x="1143000" y="3733800"/>
                      <a:ext cx="0" cy="2286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143000" y="6019800"/>
                      <a:ext cx="2667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3" name="TextBox 32"/>
                  <p:cNvSpPr txBox="1"/>
                  <p:nvPr/>
                </p:nvSpPr>
                <p:spPr>
                  <a:xfrm>
                    <a:off x="1176647" y="3750677"/>
                    <a:ext cx="762000" cy="338554"/>
                  </a:xfrm>
                  <a:prstGeom prst="rect">
                    <a:avLst/>
                  </a:prstGeom>
                  <a:noFill/>
                </p:spPr>
                <p:txBody>
                  <a:bodyPr wrap="square" rtlCol="0">
                    <a:spAutoFit/>
                  </a:bodyPr>
                  <a:lstStyle/>
                  <a:p>
                    <a:r>
                      <a:rPr lang="en-US" sz="1600" dirty="0"/>
                      <a:t>v</a:t>
                    </a:r>
                  </a:p>
                </p:txBody>
              </p:sp>
              <p:sp>
                <p:nvSpPr>
                  <p:cNvPr id="34" name="TextBox 33"/>
                  <p:cNvSpPr txBox="1"/>
                  <p:nvPr/>
                </p:nvSpPr>
                <p:spPr>
                  <a:xfrm>
                    <a:off x="3429000" y="5681246"/>
                    <a:ext cx="762000" cy="338554"/>
                  </a:xfrm>
                  <a:prstGeom prst="rect">
                    <a:avLst/>
                  </a:prstGeom>
                  <a:noFill/>
                </p:spPr>
                <p:txBody>
                  <a:bodyPr wrap="square" rtlCol="0">
                    <a:spAutoFit/>
                  </a:bodyPr>
                  <a:lstStyle/>
                  <a:p>
                    <a:r>
                      <a:rPr lang="en-US" sz="1600" dirty="0"/>
                      <a:t>T</a:t>
                    </a:r>
                  </a:p>
                </p:txBody>
              </p:sp>
            </p:grpSp>
            <p:sp>
              <p:nvSpPr>
                <p:cNvPr id="29" name="Oval 28"/>
                <p:cNvSpPr/>
                <p:nvPr/>
              </p:nvSpPr>
              <p:spPr>
                <a:xfrm>
                  <a:off x="1506780" y="408923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154680" y="5154692"/>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a:stCxn id="29" idx="5"/>
                  <a:endCxn id="30" idx="1"/>
                </p:cNvCxnSpPr>
                <p:nvPr/>
              </p:nvCxnSpPr>
              <p:spPr>
                <a:xfrm>
                  <a:off x="1662878" y="4245329"/>
                  <a:ext cx="1518584" cy="936145"/>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3720278" y="3870167"/>
                <a:ext cx="445127" cy="369332"/>
              </a:xfrm>
              <a:prstGeom prst="rect">
                <a:avLst/>
              </a:prstGeom>
              <a:noFill/>
            </p:spPr>
            <p:txBody>
              <a:bodyPr wrap="square" rtlCol="0">
                <a:spAutoFit/>
              </a:bodyPr>
              <a:lstStyle/>
              <a:p>
                <a:r>
                  <a:rPr lang="en-US" dirty="0"/>
                  <a:t>1</a:t>
                </a:r>
              </a:p>
            </p:txBody>
          </p:sp>
          <p:sp>
            <p:nvSpPr>
              <p:cNvPr id="27" name="TextBox 26"/>
              <p:cNvSpPr txBox="1"/>
              <p:nvPr/>
            </p:nvSpPr>
            <p:spPr>
              <a:xfrm>
                <a:off x="5361055" y="4963543"/>
                <a:ext cx="445127" cy="369332"/>
              </a:xfrm>
              <a:prstGeom prst="rect">
                <a:avLst/>
              </a:prstGeom>
              <a:noFill/>
            </p:spPr>
            <p:txBody>
              <a:bodyPr wrap="square" rtlCol="0">
                <a:spAutoFit/>
              </a:bodyPr>
              <a:lstStyle/>
              <a:p>
                <a:r>
                  <a:rPr lang="en-US" dirty="0"/>
                  <a:t>2</a:t>
                </a:r>
              </a:p>
            </p:txBody>
          </p:sp>
        </p:grpSp>
        <p:sp>
          <p:nvSpPr>
            <p:cNvPr id="38" name="Oval 37"/>
            <p:cNvSpPr/>
            <p:nvPr/>
          </p:nvSpPr>
          <p:spPr>
            <a:xfrm>
              <a:off x="2805499" y="4313164"/>
              <a:ext cx="281894" cy="2730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819074" y="3974068"/>
              <a:ext cx="686126" cy="369332"/>
            </a:xfrm>
            <a:prstGeom prst="rect">
              <a:avLst/>
            </a:prstGeom>
            <a:noFill/>
          </p:spPr>
          <p:txBody>
            <a:bodyPr wrap="square" rtlCol="0">
              <a:spAutoFit/>
            </a:bodyPr>
            <a:lstStyle/>
            <a:p>
              <a:r>
                <a:rPr lang="en-US" dirty="0"/>
                <a:t>3</a:t>
              </a:r>
            </a:p>
          </p:txBody>
        </p:sp>
      </p:grpSp>
    </p:spTree>
    <p:extLst>
      <p:ext uri="{BB962C8B-B14F-4D97-AF65-F5344CB8AC3E}">
        <p14:creationId xmlns:p14="http://schemas.microsoft.com/office/powerpoint/2010/main" val="12287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Determine the specific volume of a saturated vapor of water at 93</a:t>
            </a:r>
            <a:r>
              <a:rPr lang="en-US" baseline="30000" dirty="0">
                <a:solidFill>
                  <a:schemeClr val="tx1"/>
                </a:solidFill>
              </a:rPr>
              <a:t>o</a:t>
            </a:r>
            <a:r>
              <a:rPr lang="en-US" dirty="0">
                <a:solidFill>
                  <a:schemeClr val="tx1"/>
                </a:solidFill>
              </a:rPr>
              <a:t>C.</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a:t>At 90</a:t>
                </a:r>
                <a:r>
                  <a:rPr lang="en-US" b="1" baseline="30000" dirty="0"/>
                  <a:t>o</a:t>
                </a:r>
                <a:r>
                  <a:rPr lang="en-US" b="1" dirty="0"/>
                  <a:t>C, </a:t>
                </a:r>
                <a:r>
                  <a:rPr lang="en-US" b="1" i="1" dirty="0"/>
                  <a:t>v</a:t>
                </a:r>
                <a:r>
                  <a:rPr lang="en-US" b="1" i="1" baseline="-25000" dirty="0"/>
                  <a:t>g</a:t>
                </a:r>
                <a:r>
                  <a:rPr lang="en-US" b="1" dirty="0"/>
                  <a:t> = 2.3593 m</a:t>
                </a:r>
                <a:r>
                  <a:rPr lang="en-US" b="1" baseline="30000" dirty="0"/>
                  <a:t>3</a:t>
                </a:r>
                <a:r>
                  <a:rPr lang="en-US" b="1" dirty="0"/>
                  <a:t>/kg</a:t>
                </a:r>
              </a:p>
              <a:p>
                <a:r>
                  <a:rPr lang="en-US" b="1" dirty="0"/>
                  <a:t>At 95</a:t>
                </a:r>
                <a:r>
                  <a:rPr lang="en-US" b="1" baseline="30000" dirty="0"/>
                  <a:t>o</a:t>
                </a:r>
                <a:r>
                  <a:rPr lang="en-US" b="1" dirty="0"/>
                  <a:t>C  </a:t>
                </a:r>
                <a:r>
                  <a:rPr lang="en-US" b="1" i="1" dirty="0"/>
                  <a:t>v</a:t>
                </a:r>
                <a:r>
                  <a:rPr lang="en-US" b="1" i="1" baseline="-25000" dirty="0"/>
                  <a:t>g</a:t>
                </a:r>
                <a:r>
                  <a:rPr lang="en-US" b="1" dirty="0"/>
                  <a:t> = 1.9808 m</a:t>
                </a:r>
                <a:r>
                  <a:rPr lang="en-US" b="1" baseline="30000" dirty="0"/>
                  <a:t>3</a:t>
                </a:r>
                <a:r>
                  <a:rPr lang="en-US" b="1" dirty="0"/>
                  <a:t>/kg</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𝟏</m:t>
                              </m:r>
                            </m:sub>
                          </m:sSub>
                        </m:num>
                        <m:den>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𝟏</m:t>
                              </m:r>
                            </m:sub>
                          </m:sSub>
                        </m:den>
                      </m:f>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𝟑</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𝑻</m:t>
                              </m:r>
                            </m:e>
                            <m:sub>
                              <m:r>
                                <a:rPr lang="en-US" b="1" i="1">
                                  <a:latin typeface="Cambria Math"/>
                                </a:rPr>
                                <m:t>𝟐</m:t>
                              </m:r>
                            </m:sub>
                          </m:sSub>
                        </m:e>
                      </m:d>
                      <m:r>
                        <a:rPr lang="en-US" b="1" i="1">
                          <a:latin typeface="Cambria Math"/>
                        </a:rPr>
                        <m:t>+</m:t>
                      </m:r>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𝟐</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a:rPr>
                            <m:t>𝒗</m:t>
                          </m:r>
                        </m:e>
                        <m:sub>
                          <m:r>
                            <a:rPr lang="en-US" b="1" i="1">
                              <a:latin typeface="Cambria Math"/>
                            </a:rPr>
                            <m:t>𝟑</m:t>
                          </m:r>
                        </m:sub>
                      </m:sSub>
                      <m:r>
                        <a:rPr lang="en-US" b="1" i="1">
                          <a:latin typeface="Cambria Math"/>
                        </a:rPr>
                        <m:t>=</m:t>
                      </m:r>
                      <m:f>
                        <m:fPr>
                          <m:ctrlPr>
                            <a:rPr lang="en-US" b="1" i="1">
                              <a:latin typeface="Cambria Math" panose="02040503050406030204" pitchFamily="18" charset="0"/>
                            </a:rPr>
                          </m:ctrlPr>
                        </m:fPr>
                        <m:num>
                          <m:r>
                            <a:rPr lang="en-US" b="1" i="1" smtClean="0">
                              <a:latin typeface="Cambria Math"/>
                            </a:rPr>
                            <m:t>𝟐</m:t>
                          </m:r>
                          <m:r>
                            <a:rPr lang="en-US" b="1" i="1" smtClean="0">
                              <a:latin typeface="Cambria Math"/>
                            </a:rPr>
                            <m:t>.</m:t>
                          </m:r>
                          <m:r>
                            <a:rPr lang="en-US" b="1" i="1" smtClean="0">
                              <a:latin typeface="Cambria Math"/>
                            </a:rPr>
                            <m:t>𝟑𝟓𝟗𝟑</m:t>
                          </m:r>
                          <m:r>
                            <a:rPr lang="en-US" b="1" i="1">
                              <a:latin typeface="Cambria Math"/>
                            </a:rPr>
                            <m:t>−</m:t>
                          </m:r>
                          <m:r>
                            <a:rPr lang="en-US" b="1" i="1" smtClean="0">
                              <a:latin typeface="Cambria Math"/>
                            </a:rPr>
                            <m:t>𝟏</m:t>
                          </m:r>
                          <m:r>
                            <a:rPr lang="en-US" b="1" i="1" smtClean="0">
                              <a:latin typeface="Cambria Math"/>
                            </a:rPr>
                            <m:t>.</m:t>
                          </m:r>
                          <m:r>
                            <a:rPr lang="en-US" b="1" i="1" smtClean="0">
                              <a:latin typeface="Cambria Math"/>
                            </a:rPr>
                            <m:t>𝟗𝟖𝟎𝟖</m:t>
                          </m:r>
                        </m:num>
                        <m:den>
                          <m:r>
                            <a:rPr lang="en-US" b="1" i="1" smtClean="0">
                              <a:latin typeface="Cambria Math"/>
                            </a:rPr>
                            <m:t>𝟗𝟎</m:t>
                          </m:r>
                          <m:r>
                            <a:rPr lang="en-US" b="1" i="1">
                              <a:latin typeface="Cambria Math"/>
                            </a:rPr>
                            <m:t>−</m:t>
                          </m:r>
                          <m:r>
                            <a:rPr lang="en-US" b="1" i="1" smtClean="0">
                              <a:latin typeface="Cambria Math"/>
                            </a:rPr>
                            <m:t>𝟗𝟓</m:t>
                          </m:r>
                        </m:den>
                      </m:f>
                      <m:d>
                        <m:dPr>
                          <m:ctrlPr>
                            <a:rPr lang="en-US" b="1" i="1" smtClean="0">
                              <a:latin typeface="Cambria Math" panose="02040503050406030204" pitchFamily="18" charset="0"/>
                            </a:rPr>
                          </m:ctrlPr>
                        </m:dPr>
                        <m:e>
                          <m:r>
                            <a:rPr lang="en-US" b="1" i="1" smtClean="0">
                              <a:latin typeface="Cambria Math"/>
                            </a:rPr>
                            <m:t>𝟗𝟑</m:t>
                          </m:r>
                          <m:r>
                            <a:rPr lang="en-US" b="1" i="1">
                              <a:latin typeface="Cambria Math"/>
                            </a:rPr>
                            <m:t>−</m:t>
                          </m:r>
                          <m:r>
                            <a:rPr lang="en-US" b="1" i="1" smtClean="0">
                              <a:latin typeface="Cambria Math"/>
                            </a:rPr>
                            <m:t>𝟗𝟎</m:t>
                          </m:r>
                        </m:e>
                      </m:d>
                      <m:r>
                        <a:rPr lang="en-US" b="1" i="1">
                          <a:latin typeface="Cambria Math"/>
                        </a:rPr>
                        <m:t>+</m:t>
                      </m:r>
                      <m:r>
                        <a:rPr lang="en-US" b="1" i="1" smtClean="0">
                          <a:latin typeface="Cambria Math"/>
                        </a:rPr>
                        <m:t>𝟐</m:t>
                      </m:r>
                      <m:r>
                        <a:rPr lang="en-US" b="1" i="1" smtClean="0">
                          <a:latin typeface="Cambria Math"/>
                        </a:rPr>
                        <m:t>.</m:t>
                      </m:r>
                      <m:r>
                        <a:rPr lang="en-US" b="1" i="1" smtClean="0">
                          <a:latin typeface="Cambria Math"/>
                        </a:rPr>
                        <m:t>𝟑𝟓𝟗𝟑</m:t>
                      </m:r>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a:rPr>
                            <m:t>𝒗</m:t>
                          </m:r>
                        </m:e>
                        <m:sub>
                          <m:r>
                            <a:rPr lang="en-US" b="1" i="1" smtClean="0">
                              <a:solidFill>
                                <a:srgbClr val="FF0000"/>
                              </a:solidFill>
                              <a:latin typeface="Cambria Math"/>
                            </a:rPr>
                            <m:t>𝟑</m:t>
                          </m:r>
                        </m:sub>
                      </m:sSub>
                      <m:r>
                        <a:rPr lang="en-US" b="1" i="1" smtClean="0">
                          <a:solidFill>
                            <a:srgbClr val="FF0000"/>
                          </a:solidFill>
                          <a:latin typeface="Cambria Math"/>
                        </a:rPr>
                        <m:t>=</m:t>
                      </m:r>
                      <m:r>
                        <a:rPr lang="en-US" b="1" i="1" smtClean="0">
                          <a:solidFill>
                            <a:srgbClr val="FF0000"/>
                          </a:solidFill>
                          <a:latin typeface="Cambria Math"/>
                        </a:rPr>
                        <m:t>𝟐</m:t>
                      </m:r>
                      <m:r>
                        <a:rPr lang="en-US" b="1" i="1" smtClean="0">
                          <a:solidFill>
                            <a:srgbClr val="FF0000"/>
                          </a:solidFill>
                          <a:latin typeface="Cambria Math"/>
                        </a:rPr>
                        <m:t>.</m:t>
                      </m:r>
                      <m:r>
                        <a:rPr lang="en-US" b="1" i="1" smtClean="0">
                          <a:solidFill>
                            <a:srgbClr val="FF0000"/>
                          </a:solidFill>
                          <a:latin typeface="Cambria Math"/>
                        </a:rPr>
                        <m:t>𝟏𝟑𝟐𝟐</m:t>
                      </m:r>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a:rPr>
                                <m:t>𝒎</m:t>
                              </m:r>
                            </m:e>
                            <m:sup>
                              <m:r>
                                <a:rPr lang="en-US" b="1" i="1" smtClean="0">
                                  <a:solidFill>
                                    <a:srgbClr val="FF0000"/>
                                  </a:solidFill>
                                  <a:latin typeface="Cambria Math"/>
                                </a:rPr>
                                <m:t>𝟑</m:t>
                              </m:r>
                            </m:sup>
                          </m:sSup>
                        </m:num>
                        <m:den>
                          <m:r>
                            <a:rPr lang="en-US" b="1" i="1" smtClean="0">
                              <a:solidFill>
                                <a:srgbClr val="FF0000"/>
                              </a:solidFill>
                              <a:latin typeface="Cambria Math"/>
                            </a:rPr>
                            <m:t>𝒌𝒈</m:t>
                          </m:r>
                        </m:den>
                      </m:f>
                    </m:oMath>
                  </m:oMathPara>
                </a14:m>
                <a:endParaRPr lang="en-US" b="1" dirty="0"/>
              </a:p>
              <a:p>
                <a:pPr marL="0" indent="0">
                  <a:buNone/>
                </a:pPr>
                <a:r>
                  <a:rPr lang="en-US" dirty="0"/>
                  <a:t>Notice that the value is between the two specific volumes at 90</a:t>
                </a:r>
                <a:r>
                  <a:rPr lang="en-US" baseline="30000" dirty="0"/>
                  <a:t>o</a:t>
                </a:r>
                <a:r>
                  <a:rPr lang="en-US" dirty="0"/>
                  <a:t>C and 95</a:t>
                </a:r>
                <a:r>
                  <a:rPr lang="en-US" baseline="30000" dirty="0"/>
                  <a:t>o</a:t>
                </a:r>
                <a:r>
                  <a:rPr lang="en-US" dirty="0"/>
                  <a:t>C. Check to make sure your answer is reasonable.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490" b="-306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23</a:t>
            </a:fld>
            <a:endParaRPr lang="en-US"/>
          </a:p>
        </p:txBody>
      </p:sp>
    </p:spTree>
    <p:extLst>
      <p:ext uri="{BB962C8B-B14F-4D97-AF65-F5344CB8AC3E}">
        <p14:creationId xmlns:p14="http://schemas.microsoft.com/office/powerpoint/2010/main" val="342539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76200"/>
            <a:ext cx="8229600" cy="639763"/>
          </a:xfrm>
        </p:spPr>
        <p:txBody>
          <a:bodyPr/>
          <a:lstStyle/>
          <a:p>
            <a:pPr eaLnBrk="1" hangingPunct="1"/>
            <a:r>
              <a:rPr lang="en-US" sz="2800"/>
              <a:t>Saturated Liquid–Vapor Mixture</a:t>
            </a:r>
          </a:p>
        </p:txBody>
      </p:sp>
      <p:sp>
        <p:nvSpPr>
          <p:cNvPr id="21506" name="5 Slayt Numarası Yer Tutucusu"/>
          <p:cNvSpPr>
            <a:spLocks noGrp="1"/>
          </p:cNvSpPr>
          <p:nvPr>
            <p:ph type="sldNum" sz="quarter" idx="12"/>
          </p:nvPr>
        </p:nvSpPr>
        <p:spPr>
          <a:noFill/>
        </p:spPr>
        <p:txBody>
          <a:bodyPr/>
          <a:lstStyle/>
          <a:p>
            <a:fld id="{6876CD39-3AD9-48D5-9071-BDBEB20BABEB}" type="slidenum">
              <a:rPr lang="en-US" smtClean="0"/>
              <a:pPr/>
              <a:t>24</a:t>
            </a:fld>
            <a:endParaRPr lang="en-US"/>
          </a:p>
        </p:txBody>
      </p:sp>
      <p:sp>
        <p:nvSpPr>
          <p:cNvPr id="21508" name="Rectangle 9"/>
          <p:cNvSpPr>
            <a:spLocks noChangeArrowheads="1"/>
          </p:cNvSpPr>
          <p:nvPr/>
        </p:nvSpPr>
        <p:spPr bwMode="auto">
          <a:xfrm>
            <a:off x="381000" y="685800"/>
            <a:ext cx="8229600" cy="12446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Quality, </a:t>
            </a:r>
            <a:r>
              <a:rPr lang="en-US" b="1" i="1" dirty="0">
                <a:solidFill>
                  <a:srgbClr val="CC00CC"/>
                </a:solidFill>
              </a:rPr>
              <a:t>x </a:t>
            </a:r>
            <a:r>
              <a:rPr lang="en-US" dirty="0"/>
              <a:t>: The ratio of the mass of vapor to the total mass of the mixture. </a:t>
            </a:r>
            <a:r>
              <a:rPr lang="en-US" b="1" dirty="0">
                <a:solidFill>
                  <a:srgbClr val="3333FF"/>
                </a:solidFill>
              </a:rPr>
              <a:t>Quality is between 0 and 1 </a:t>
            </a:r>
            <a:r>
              <a:rPr lang="en-US" b="1" dirty="0">
                <a:solidFill>
                  <a:srgbClr val="3333FF"/>
                </a:solidFill>
                <a:sym typeface="Symbol" pitchFamily="18" charset="2"/>
              </a:rPr>
              <a:t>   </a:t>
            </a:r>
            <a:r>
              <a:rPr lang="en-US" b="1" dirty="0">
                <a:solidFill>
                  <a:srgbClr val="3333FF"/>
                </a:solidFill>
              </a:rPr>
              <a:t>     0: sat. liquid, 1: sat. vapor.</a:t>
            </a:r>
          </a:p>
          <a:p>
            <a:pPr>
              <a:spcBef>
                <a:spcPct val="10000"/>
              </a:spcBef>
              <a:spcAft>
                <a:spcPct val="10000"/>
              </a:spcAft>
            </a:pPr>
            <a:r>
              <a:rPr lang="en-US" i="1" dirty="0"/>
              <a:t>The properties of the saturated liquid are the same whether it exists alone or in a mixture with saturated vapor.</a:t>
            </a:r>
            <a:endParaRPr lang="en-US" dirty="0"/>
          </a:p>
        </p:txBody>
      </p:sp>
      <p:sp>
        <p:nvSpPr>
          <p:cNvPr id="21509" name="Rectangle 11"/>
          <p:cNvSpPr>
            <a:spLocks noChangeArrowheads="1"/>
          </p:cNvSpPr>
          <p:nvPr/>
        </p:nvSpPr>
        <p:spPr bwMode="auto">
          <a:xfrm>
            <a:off x="3581400" y="4416425"/>
            <a:ext cx="1600200" cy="2289175"/>
          </a:xfrm>
          <a:prstGeom prst="rect">
            <a:avLst/>
          </a:prstGeom>
          <a:noFill/>
          <a:ln w="9525">
            <a:noFill/>
            <a:miter lim="800000"/>
            <a:headEnd/>
            <a:tailEnd/>
          </a:ln>
        </p:spPr>
        <p:txBody>
          <a:bodyPr>
            <a:spAutoFit/>
          </a:bodyPr>
          <a:lstStyle/>
          <a:p>
            <a:r>
              <a:rPr lang="en-US" dirty="0">
                <a:solidFill>
                  <a:srgbClr val="3333FF"/>
                </a:solidFill>
              </a:rPr>
              <a:t>The relative amounts of liquid and vapor phases in a saturated mixture are specified by the </a:t>
            </a:r>
            <a:r>
              <a:rPr lang="en-US" b="1" i="1" u="sng" dirty="0">
                <a:solidFill>
                  <a:srgbClr val="3333FF"/>
                </a:solidFill>
              </a:rPr>
              <a:t>quality x</a:t>
            </a:r>
            <a:r>
              <a:rPr lang="en-US" dirty="0">
                <a:solidFill>
                  <a:srgbClr val="3333FF"/>
                </a:solidFill>
              </a:rPr>
              <a:t>.</a:t>
            </a:r>
          </a:p>
        </p:txBody>
      </p:sp>
      <p:pic>
        <p:nvPicPr>
          <p:cNvPr id="21510" name="Picture 13"/>
          <p:cNvPicPr>
            <a:picLocks noChangeAspect="1" noChangeArrowheads="1"/>
          </p:cNvPicPr>
          <p:nvPr/>
        </p:nvPicPr>
        <p:blipFill>
          <a:blip r:embed="rId2"/>
          <a:srcRect/>
          <a:stretch>
            <a:fillRect/>
          </a:stretch>
        </p:blipFill>
        <p:spPr bwMode="auto">
          <a:xfrm>
            <a:off x="450850" y="2209800"/>
            <a:ext cx="1301750" cy="715963"/>
          </a:xfrm>
          <a:prstGeom prst="rect">
            <a:avLst/>
          </a:prstGeom>
          <a:noFill/>
          <a:ln w="9525">
            <a:noFill/>
            <a:miter lim="800000"/>
            <a:headEnd/>
            <a:tailEnd/>
          </a:ln>
        </p:spPr>
      </p:pic>
      <p:pic>
        <p:nvPicPr>
          <p:cNvPr id="21511" name="Picture 14"/>
          <p:cNvPicPr>
            <a:picLocks noChangeAspect="1" noChangeArrowheads="1"/>
          </p:cNvPicPr>
          <p:nvPr/>
        </p:nvPicPr>
        <p:blipFill>
          <a:blip r:embed="rId3"/>
          <a:srcRect/>
          <a:stretch>
            <a:fillRect/>
          </a:stretch>
        </p:blipFill>
        <p:spPr bwMode="auto">
          <a:xfrm>
            <a:off x="1905000" y="2227263"/>
            <a:ext cx="3886200" cy="287337"/>
          </a:xfrm>
          <a:prstGeom prst="rect">
            <a:avLst/>
          </a:prstGeom>
          <a:noFill/>
          <a:ln w="9525">
            <a:noFill/>
            <a:miter lim="800000"/>
            <a:headEnd/>
            <a:tailEnd/>
          </a:ln>
        </p:spPr>
      </p:pic>
      <p:sp>
        <p:nvSpPr>
          <p:cNvPr id="21512" name="Rectangle 15"/>
          <p:cNvSpPr>
            <a:spLocks noChangeArrowheads="1"/>
          </p:cNvSpPr>
          <p:nvPr/>
        </p:nvSpPr>
        <p:spPr bwMode="auto">
          <a:xfrm>
            <a:off x="5334000" y="5789613"/>
            <a:ext cx="3429000" cy="915987"/>
          </a:xfrm>
          <a:prstGeom prst="rect">
            <a:avLst/>
          </a:prstGeom>
          <a:noFill/>
          <a:ln w="9525">
            <a:noFill/>
            <a:miter lim="800000"/>
            <a:headEnd/>
            <a:tailEnd/>
          </a:ln>
        </p:spPr>
        <p:txBody>
          <a:bodyPr>
            <a:spAutoFit/>
          </a:bodyPr>
          <a:lstStyle/>
          <a:p>
            <a:r>
              <a:rPr lang="en-US">
                <a:solidFill>
                  <a:srgbClr val="3333FF"/>
                </a:solidFill>
              </a:rPr>
              <a:t>A two-phase system can be treated as a homogeneous mixture for convenience.</a:t>
            </a:r>
          </a:p>
        </p:txBody>
      </p:sp>
      <p:sp>
        <p:nvSpPr>
          <p:cNvPr id="21513" name="Text Box 16"/>
          <p:cNvSpPr txBox="1">
            <a:spLocks noChangeArrowheads="1"/>
          </p:cNvSpPr>
          <p:nvPr/>
        </p:nvSpPr>
        <p:spPr bwMode="auto">
          <a:xfrm>
            <a:off x="6172200" y="1808163"/>
            <a:ext cx="2819400" cy="923330"/>
          </a:xfrm>
          <a:prstGeom prst="rect">
            <a:avLst/>
          </a:prstGeom>
          <a:solidFill>
            <a:srgbClr val="FFCC99"/>
          </a:solidFill>
          <a:ln w="19050">
            <a:solidFill>
              <a:schemeClr val="bg2"/>
            </a:solidFill>
            <a:miter lim="800000"/>
            <a:headEnd/>
            <a:tailEnd/>
          </a:ln>
        </p:spPr>
        <p:txBody>
          <a:bodyPr wrap="square">
            <a:spAutoFit/>
          </a:bodyPr>
          <a:lstStyle/>
          <a:p>
            <a:pPr>
              <a:spcBef>
                <a:spcPct val="50000"/>
              </a:spcBef>
            </a:pPr>
            <a:r>
              <a:rPr lang="en-US" dirty="0"/>
              <a:t>Temperature and pressure are </a:t>
            </a:r>
            <a:r>
              <a:rPr lang="en-US" b="1" u="sng" dirty="0"/>
              <a:t>dependent</a:t>
            </a:r>
            <a:r>
              <a:rPr lang="en-US" dirty="0"/>
              <a:t> properties for a mixture.</a:t>
            </a:r>
          </a:p>
        </p:txBody>
      </p:sp>
      <p:sp>
        <p:nvSpPr>
          <p:cNvPr id="21514" name="Line 17"/>
          <p:cNvSpPr>
            <a:spLocks noChangeShapeType="1"/>
          </p:cNvSpPr>
          <p:nvPr/>
        </p:nvSpPr>
        <p:spPr bwMode="auto">
          <a:xfrm>
            <a:off x="3429000" y="1143000"/>
            <a:ext cx="304800" cy="0"/>
          </a:xfrm>
          <a:prstGeom prst="line">
            <a:avLst/>
          </a:prstGeom>
          <a:noFill/>
          <a:ln w="38100">
            <a:solidFill>
              <a:srgbClr val="0000FF"/>
            </a:solidFill>
            <a:round/>
            <a:headEnd/>
            <a:tailEnd type="triangle" w="med" len="med"/>
          </a:ln>
        </p:spPr>
        <p:txBody>
          <a:bodyPr/>
          <a:lstStyle/>
          <a:p>
            <a:endParaRPr lang="tr-TR"/>
          </a:p>
        </p:txBody>
      </p:sp>
      <p:pic>
        <p:nvPicPr>
          <p:cNvPr id="21515" name="Picture 13"/>
          <p:cNvPicPr>
            <a:picLocks noChangeAspect="1" noChangeArrowheads="1"/>
          </p:cNvPicPr>
          <p:nvPr/>
        </p:nvPicPr>
        <p:blipFill>
          <a:blip r:embed="rId4"/>
          <a:srcRect/>
          <a:stretch>
            <a:fillRect/>
          </a:stretch>
        </p:blipFill>
        <p:spPr bwMode="auto">
          <a:xfrm>
            <a:off x="114300" y="3362325"/>
            <a:ext cx="3467100" cy="3343275"/>
          </a:xfrm>
          <a:prstGeom prst="rect">
            <a:avLst/>
          </a:prstGeom>
          <a:noFill/>
          <a:ln w="9525">
            <a:noFill/>
            <a:miter lim="800000"/>
            <a:headEnd/>
            <a:tailEnd/>
          </a:ln>
        </p:spPr>
      </p:pic>
      <p:pic>
        <p:nvPicPr>
          <p:cNvPr id="21516" name="Picture 14"/>
          <p:cNvPicPr>
            <a:picLocks noChangeAspect="1" noChangeArrowheads="1"/>
          </p:cNvPicPr>
          <p:nvPr/>
        </p:nvPicPr>
        <p:blipFill>
          <a:blip r:embed="rId5"/>
          <a:srcRect/>
          <a:stretch>
            <a:fillRect/>
          </a:stretch>
        </p:blipFill>
        <p:spPr bwMode="auto">
          <a:xfrm>
            <a:off x="5276850" y="3105150"/>
            <a:ext cx="3714750" cy="26860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FDF1A6EE-5216-462B-9FDA-68FD10F3B42F}" type="slidenum">
              <a:rPr lang="en-US" smtClean="0"/>
              <a:pPr/>
              <a:t>25</a:t>
            </a:fld>
            <a:endParaRPr lang="en-US"/>
          </a:p>
        </p:txBody>
      </p:sp>
      <p:pic>
        <p:nvPicPr>
          <p:cNvPr id="22531" name="Picture 9"/>
          <p:cNvPicPr>
            <a:picLocks noChangeAspect="1" noChangeArrowheads="1"/>
          </p:cNvPicPr>
          <p:nvPr/>
        </p:nvPicPr>
        <p:blipFill>
          <a:blip r:embed="rId2"/>
          <a:srcRect/>
          <a:stretch>
            <a:fillRect/>
          </a:stretch>
        </p:blipFill>
        <p:spPr bwMode="auto">
          <a:xfrm>
            <a:off x="457200" y="228600"/>
            <a:ext cx="3573463" cy="376238"/>
          </a:xfrm>
          <a:prstGeom prst="rect">
            <a:avLst/>
          </a:prstGeom>
          <a:noFill/>
          <a:ln w="9525">
            <a:noFill/>
            <a:miter lim="800000"/>
            <a:headEnd/>
            <a:tailEnd/>
          </a:ln>
        </p:spPr>
      </p:pic>
      <p:pic>
        <p:nvPicPr>
          <p:cNvPr id="22532" name="Picture 10"/>
          <p:cNvPicPr>
            <a:picLocks noChangeAspect="1" noChangeArrowheads="1"/>
          </p:cNvPicPr>
          <p:nvPr/>
        </p:nvPicPr>
        <p:blipFill>
          <a:blip r:embed="rId3"/>
          <a:srcRect/>
          <a:stretch>
            <a:fillRect/>
          </a:stretch>
        </p:blipFill>
        <p:spPr bwMode="auto">
          <a:xfrm>
            <a:off x="2341563" y="739775"/>
            <a:ext cx="1697037" cy="784225"/>
          </a:xfrm>
          <a:prstGeom prst="rect">
            <a:avLst/>
          </a:prstGeom>
          <a:noFill/>
          <a:ln w="9525">
            <a:noFill/>
            <a:miter lim="800000"/>
            <a:headEnd/>
            <a:tailEnd/>
          </a:ln>
        </p:spPr>
      </p:pic>
      <p:pic>
        <p:nvPicPr>
          <p:cNvPr id="22533" name="Picture 11"/>
          <p:cNvPicPr>
            <a:picLocks noChangeAspect="1" noChangeArrowheads="1"/>
          </p:cNvPicPr>
          <p:nvPr/>
        </p:nvPicPr>
        <p:blipFill>
          <a:blip r:embed="rId4"/>
          <a:srcRect/>
          <a:stretch>
            <a:fillRect/>
          </a:stretch>
        </p:blipFill>
        <p:spPr bwMode="auto">
          <a:xfrm>
            <a:off x="457200" y="762000"/>
            <a:ext cx="1425575" cy="363538"/>
          </a:xfrm>
          <a:prstGeom prst="rect">
            <a:avLst/>
          </a:prstGeom>
          <a:noFill/>
          <a:ln w="9525">
            <a:noFill/>
            <a:miter lim="800000"/>
            <a:headEnd/>
            <a:tailEnd/>
          </a:ln>
        </p:spPr>
      </p:pic>
      <p:pic>
        <p:nvPicPr>
          <p:cNvPr id="22534" name="Picture 12"/>
          <p:cNvPicPr>
            <a:picLocks noChangeAspect="1" noChangeArrowheads="1"/>
          </p:cNvPicPr>
          <p:nvPr/>
        </p:nvPicPr>
        <p:blipFill>
          <a:blip r:embed="rId5"/>
          <a:srcRect/>
          <a:stretch>
            <a:fillRect/>
          </a:stretch>
        </p:blipFill>
        <p:spPr bwMode="auto">
          <a:xfrm>
            <a:off x="457200" y="1600200"/>
            <a:ext cx="3573463" cy="1079500"/>
          </a:xfrm>
          <a:prstGeom prst="rect">
            <a:avLst/>
          </a:prstGeom>
          <a:noFill/>
          <a:ln w="9525">
            <a:noFill/>
            <a:miter lim="800000"/>
            <a:headEnd/>
            <a:tailEnd/>
          </a:ln>
        </p:spPr>
      </p:pic>
      <p:grpSp>
        <p:nvGrpSpPr>
          <p:cNvPr id="22535" name="Group 18"/>
          <p:cNvGrpSpPr>
            <a:grpSpLocks/>
          </p:cNvGrpSpPr>
          <p:nvPr/>
        </p:nvGrpSpPr>
        <p:grpSpPr bwMode="auto">
          <a:xfrm>
            <a:off x="5200650" y="210671"/>
            <a:ext cx="2286000" cy="1524000"/>
            <a:chOff x="3456" y="576"/>
            <a:chExt cx="1440" cy="960"/>
          </a:xfrm>
        </p:grpSpPr>
        <p:sp>
          <p:nvSpPr>
            <p:cNvPr id="22538" name="Rectangle 17"/>
            <p:cNvSpPr>
              <a:spLocks noChangeArrowheads="1"/>
            </p:cNvSpPr>
            <p:nvPr/>
          </p:nvSpPr>
          <p:spPr bwMode="auto">
            <a:xfrm>
              <a:off x="3456" y="576"/>
              <a:ext cx="1440" cy="960"/>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22539" name="Picture 13"/>
            <p:cNvPicPr>
              <a:picLocks noChangeAspect="1" noChangeArrowheads="1"/>
            </p:cNvPicPr>
            <p:nvPr/>
          </p:nvPicPr>
          <p:blipFill>
            <a:blip r:embed="rId6"/>
            <a:srcRect/>
            <a:stretch>
              <a:fillRect/>
            </a:stretch>
          </p:blipFill>
          <p:spPr bwMode="auto">
            <a:xfrm>
              <a:off x="3552" y="912"/>
              <a:ext cx="1240" cy="206"/>
            </a:xfrm>
            <a:prstGeom prst="rect">
              <a:avLst/>
            </a:prstGeom>
            <a:solidFill>
              <a:srgbClr val="FFCC99"/>
            </a:solidFill>
            <a:ln w="9525">
              <a:noFill/>
              <a:miter lim="800000"/>
              <a:headEnd/>
              <a:tailEnd/>
            </a:ln>
          </p:spPr>
        </p:pic>
        <p:pic>
          <p:nvPicPr>
            <p:cNvPr id="22540" name="Picture 14"/>
            <p:cNvPicPr>
              <a:picLocks noChangeAspect="1" noChangeArrowheads="1"/>
            </p:cNvPicPr>
            <p:nvPr/>
          </p:nvPicPr>
          <p:blipFill>
            <a:blip r:embed="rId7"/>
            <a:srcRect/>
            <a:stretch>
              <a:fillRect/>
            </a:stretch>
          </p:blipFill>
          <p:spPr bwMode="auto">
            <a:xfrm>
              <a:off x="3604" y="1230"/>
              <a:ext cx="1100" cy="210"/>
            </a:xfrm>
            <a:prstGeom prst="rect">
              <a:avLst/>
            </a:prstGeom>
            <a:solidFill>
              <a:srgbClr val="FFCC99"/>
            </a:solidFill>
            <a:ln w="9525">
              <a:noFill/>
              <a:miter lim="800000"/>
              <a:headEnd/>
              <a:tailEnd/>
            </a:ln>
          </p:spPr>
        </p:pic>
        <p:sp>
          <p:nvSpPr>
            <p:cNvPr id="22541" name="Rectangle 15"/>
            <p:cNvSpPr>
              <a:spLocks noChangeArrowheads="1"/>
            </p:cNvSpPr>
            <p:nvPr/>
          </p:nvSpPr>
          <p:spPr bwMode="auto">
            <a:xfrm>
              <a:off x="3552" y="576"/>
              <a:ext cx="1344" cy="250"/>
            </a:xfrm>
            <a:prstGeom prst="rect">
              <a:avLst/>
            </a:prstGeom>
            <a:solidFill>
              <a:srgbClr val="FFCC99"/>
            </a:solidFill>
            <a:ln w="9525">
              <a:noFill/>
              <a:miter lim="800000"/>
              <a:headEnd/>
              <a:tailEnd/>
            </a:ln>
          </p:spPr>
          <p:txBody>
            <a:bodyPr>
              <a:spAutoFit/>
            </a:bodyPr>
            <a:lstStyle/>
            <a:p>
              <a:r>
                <a:rPr lang="en-US" sz="2000" b="1" i="1"/>
                <a:t>y</a:t>
              </a:r>
              <a:r>
                <a:rPr lang="en-US" sz="2000" i="1"/>
                <a:t>         v</a:t>
              </a:r>
              <a:r>
                <a:rPr lang="en-US" sz="2000"/>
                <a:t>, </a:t>
              </a:r>
              <a:r>
                <a:rPr lang="en-US" sz="2000" i="1"/>
                <a:t>u</a:t>
              </a:r>
              <a:r>
                <a:rPr lang="en-US" sz="2000"/>
                <a:t>, or </a:t>
              </a:r>
              <a:r>
                <a:rPr lang="en-US" sz="2000" i="1"/>
                <a:t>h.</a:t>
              </a:r>
              <a:endParaRPr lang="en-US" sz="2000"/>
            </a:p>
          </p:txBody>
        </p:sp>
        <p:sp>
          <p:nvSpPr>
            <p:cNvPr id="22542" name="Line 16"/>
            <p:cNvSpPr>
              <a:spLocks noChangeShapeType="1"/>
            </p:cNvSpPr>
            <p:nvPr/>
          </p:nvSpPr>
          <p:spPr bwMode="auto">
            <a:xfrm>
              <a:off x="3792" y="720"/>
              <a:ext cx="192" cy="0"/>
            </a:xfrm>
            <a:prstGeom prst="line">
              <a:avLst/>
            </a:prstGeom>
            <a:noFill/>
            <a:ln w="38100">
              <a:solidFill>
                <a:srgbClr val="0000FF"/>
              </a:solidFill>
              <a:round/>
              <a:headEnd/>
              <a:tailEnd type="triangle" w="med" len="med"/>
            </a:ln>
          </p:spPr>
          <p:txBody>
            <a:bodyPr/>
            <a:lstStyle/>
            <a:p>
              <a:endParaRPr lang="tr-TR"/>
            </a:p>
          </p:txBody>
        </p:sp>
      </p:grpSp>
      <p:pic>
        <p:nvPicPr>
          <p:cNvPr id="22536" name="Picture 15"/>
          <p:cNvPicPr>
            <a:picLocks noChangeAspect="1" noChangeArrowheads="1"/>
          </p:cNvPicPr>
          <p:nvPr/>
        </p:nvPicPr>
        <p:blipFill>
          <a:blip r:embed="rId8"/>
          <a:srcRect/>
          <a:stretch>
            <a:fillRect/>
          </a:stretch>
        </p:blipFill>
        <p:spPr bwMode="auto">
          <a:xfrm>
            <a:off x="457200" y="2743200"/>
            <a:ext cx="3362325" cy="4086225"/>
          </a:xfrm>
          <a:prstGeom prst="rect">
            <a:avLst/>
          </a:prstGeom>
          <a:noFill/>
          <a:ln w="9525">
            <a:noFill/>
            <a:miter lim="800000"/>
            <a:headEnd/>
            <a:tailEnd/>
          </a:ln>
        </p:spPr>
      </p:pic>
      <p:pic>
        <p:nvPicPr>
          <p:cNvPr id="22537" name="Picture 16"/>
          <p:cNvPicPr>
            <a:picLocks noChangeAspect="1" noChangeArrowheads="1"/>
          </p:cNvPicPr>
          <p:nvPr/>
        </p:nvPicPr>
        <p:blipFill>
          <a:blip r:embed="rId9"/>
          <a:srcRect/>
          <a:stretch>
            <a:fillRect/>
          </a:stretch>
        </p:blipFill>
        <p:spPr bwMode="auto">
          <a:xfrm>
            <a:off x="5638800" y="1905000"/>
            <a:ext cx="3276600" cy="482123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Slayt Numarası Yer Tutucusu"/>
          <p:cNvSpPr>
            <a:spLocks noGrp="1"/>
          </p:cNvSpPr>
          <p:nvPr>
            <p:ph type="sldNum" sz="quarter" idx="12"/>
          </p:nvPr>
        </p:nvSpPr>
        <p:spPr>
          <a:noFill/>
        </p:spPr>
        <p:txBody>
          <a:bodyPr/>
          <a:lstStyle/>
          <a:p>
            <a:fld id="{13C31EF5-E086-4EFD-BFD6-1F1D5E80B126}" type="slidenum">
              <a:rPr lang="en-US" smtClean="0"/>
              <a:pPr/>
              <a:t>26</a:t>
            </a:fld>
            <a:endParaRPr lang="en-US"/>
          </a:p>
        </p:txBody>
      </p:sp>
      <p:sp>
        <p:nvSpPr>
          <p:cNvPr id="23555" name="Text Box 5"/>
          <p:cNvSpPr txBox="1">
            <a:spLocks noChangeArrowheads="1"/>
          </p:cNvSpPr>
          <p:nvPr/>
        </p:nvSpPr>
        <p:spPr bwMode="auto">
          <a:xfrm>
            <a:off x="1752600" y="655638"/>
            <a:ext cx="5334000" cy="800219"/>
          </a:xfrm>
          <a:prstGeom prst="rect">
            <a:avLst/>
          </a:prstGeom>
          <a:noFill/>
          <a:ln w="9525">
            <a:noFill/>
            <a:miter lim="800000"/>
            <a:headEnd/>
            <a:tailEnd/>
          </a:ln>
        </p:spPr>
        <p:txBody>
          <a:bodyPr>
            <a:spAutoFit/>
          </a:bodyPr>
          <a:lstStyle/>
          <a:p>
            <a:pPr>
              <a:spcBef>
                <a:spcPct val="50000"/>
              </a:spcBef>
            </a:pPr>
            <a:r>
              <a:rPr lang="en-US" sz="2400" b="1" dirty="0">
                <a:solidFill>
                  <a:srgbClr val="CC00CC"/>
                </a:solidFill>
              </a:rPr>
              <a:t>Example</a:t>
            </a:r>
            <a:r>
              <a:rPr lang="en-US" sz="2000" dirty="0"/>
              <a:t>: </a:t>
            </a:r>
            <a:r>
              <a:rPr lang="en-US" sz="2200" dirty="0">
                <a:solidFill>
                  <a:srgbClr val="3333FF"/>
                </a:solidFill>
              </a:rPr>
              <a:t>Saturated liquid-vapor mixture states on </a:t>
            </a:r>
            <a:r>
              <a:rPr lang="en-US" sz="2200" i="1" dirty="0">
                <a:solidFill>
                  <a:srgbClr val="3333FF"/>
                </a:solidFill>
              </a:rPr>
              <a:t>T-v</a:t>
            </a:r>
            <a:r>
              <a:rPr lang="en-US" sz="2200" dirty="0">
                <a:solidFill>
                  <a:srgbClr val="3333FF"/>
                </a:solidFill>
              </a:rPr>
              <a:t> and </a:t>
            </a:r>
            <a:r>
              <a:rPr lang="en-US" sz="2200" i="1" dirty="0">
                <a:solidFill>
                  <a:srgbClr val="3333FF"/>
                </a:solidFill>
              </a:rPr>
              <a:t>P-v</a:t>
            </a:r>
            <a:r>
              <a:rPr lang="en-US" sz="2200" dirty="0">
                <a:solidFill>
                  <a:srgbClr val="3333FF"/>
                </a:solidFill>
              </a:rPr>
              <a:t> diagrams.</a:t>
            </a:r>
          </a:p>
        </p:txBody>
      </p:sp>
      <p:pic>
        <p:nvPicPr>
          <p:cNvPr id="23556" name="Picture 6"/>
          <p:cNvPicPr>
            <a:picLocks noChangeAspect="1" noChangeArrowheads="1"/>
          </p:cNvPicPr>
          <p:nvPr/>
        </p:nvPicPr>
        <p:blipFill>
          <a:blip r:embed="rId2"/>
          <a:srcRect/>
          <a:stretch>
            <a:fillRect/>
          </a:stretch>
        </p:blipFill>
        <p:spPr bwMode="auto">
          <a:xfrm>
            <a:off x="2554401" y="1828800"/>
            <a:ext cx="4029075" cy="4267200"/>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DAD0C87-4441-45A8-BF83-C12944753C0B}"/>
                  </a:ext>
                </a:extLst>
              </p:cNvPr>
              <p:cNvSpPr txBox="1"/>
              <p:nvPr/>
            </p:nvSpPr>
            <p:spPr>
              <a:xfrm>
                <a:off x="4004550" y="1905000"/>
                <a:ext cx="830099" cy="2995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𝜈</m:t>
                          </m:r>
                        </m:e>
                        <m:sub>
                          <m:r>
                            <a:rPr lang="en-US" b="0" i="1" smtClean="0">
                              <a:latin typeface="Cambria Math" panose="02040503050406030204" pitchFamily="18" charset="0"/>
                              <a:ea typeface="Cambria Math" panose="02040503050406030204" pitchFamily="18" charset="0"/>
                            </a:rPr>
                            <m:t>𝑎𝑣𝑔</m:t>
                          </m:r>
                        </m:sub>
                      </m:sSub>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1DAD0C87-4441-45A8-BF83-C12944753C0B}"/>
                  </a:ext>
                </a:extLst>
              </p:cNvPr>
              <p:cNvSpPr txBox="1">
                <a:spLocks noRot="1" noChangeAspect="1" noMove="1" noResize="1" noEditPoints="1" noAdjustHandles="1" noChangeArrowheads="1" noChangeShapeType="1" noTextEdit="1"/>
              </p:cNvSpPr>
              <p:nvPr/>
            </p:nvSpPr>
            <p:spPr>
              <a:xfrm>
                <a:off x="4004550" y="1905000"/>
                <a:ext cx="830099" cy="299569"/>
              </a:xfrm>
              <a:prstGeom prst="rect">
                <a:avLst/>
              </a:prstGeom>
              <a:blipFill>
                <a:blip r:embed="rId3"/>
                <a:stretch>
                  <a:fillRect l="-2941" r="-5147" b="-224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ECE5556-3015-46C6-864B-28852CF4EE8F}"/>
                  </a:ext>
                </a:extLst>
              </p:cNvPr>
              <p:cNvSpPr txBox="1"/>
              <p:nvPr/>
            </p:nvSpPr>
            <p:spPr>
              <a:xfrm>
                <a:off x="3718320" y="6151562"/>
                <a:ext cx="1701235" cy="604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i="1" smtClean="0">
                              <a:solidFill>
                                <a:srgbClr val="FF0000"/>
                              </a:solidFill>
                              <a:latin typeface="Cambria Math" panose="02040503050406030204" pitchFamily="18" charset="0"/>
                              <a:ea typeface="Cambria Math" panose="02040503050406030204" pitchFamily="18" charset="0"/>
                            </a:rPr>
                            <m:t>𝜈</m:t>
                          </m:r>
                        </m:e>
                        <m:sub>
                          <m:r>
                            <a:rPr lang="en-US" b="0" i="1" smtClean="0">
                              <a:solidFill>
                                <a:srgbClr val="FF0000"/>
                              </a:solidFill>
                              <a:latin typeface="Cambria Math" panose="02040503050406030204" pitchFamily="18" charset="0"/>
                              <a:ea typeface="Cambria Math" panose="02040503050406030204" pitchFamily="18" charset="0"/>
                            </a:rPr>
                            <m:t>𝑎𝑣𝑔</m:t>
                          </m:r>
                        </m:sub>
                      </m:sSub>
                      <m:r>
                        <a:rPr lang="en-US" b="0" i="1" smtClean="0">
                          <a:solidFill>
                            <a:srgbClr val="FF0000"/>
                          </a:solidFill>
                          <a:latin typeface="Cambria Math" panose="02040503050406030204" pitchFamily="18" charset="0"/>
                          <a:ea typeface="Cambria Math" panose="02040503050406030204" pitchFamily="18" charset="0"/>
                        </a:rPr>
                        <m:t>=0.473</m:t>
                      </m:r>
                      <m:f>
                        <m:fPr>
                          <m:ctrlPr>
                            <a:rPr lang="en-US" b="0" i="1" smtClean="0">
                              <a:solidFill>
                                <a:srgbClr val="FF0000"/>
                              </a:solidFill>
                              <a:latin typeface="Cambria Math" panose="02040503050406030204" pitchFamily="18" charset="0"/>
                              <a:ea typeface="Cambria Math" panose="02040503050406030204" pitchFamily="18" charset="0"/>
                            </a:rPr>
                          </m:ctrlPr>
                        </m:fPr>
                        <m:num>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𝑚</m:t>
                              </m:r>
                            </m:e>
                            <m:sup>
                              <m:r>
                                <a:rPr lang="en-US" b="0" i="1" smtClean="0">
                                  <a:solidFill>
                                    <a:srgbClr val="FF0000"/>
                                  </a:solidFill>
                                  <a:latin typeface="Cambria Math" panose="02040503050406030204" pitchFamily="18" charset="0"/>
                                  <a:ea typeface="Cambria Math" panose="02040503050406030204" pitchFamily="18" charset="0"/>
                                </a:rPr>
                                <m:t>3</m:t>
                              </m:r>
                            </m:sup>
                          </m:sSup>
                        </m:num>
                        <m:den>
                          <m:r>
                            <a:rPr lang="en-US" b="0" i="1" smtClean="0">
                              <a:solidFill>
                                <a:srgbClr val="FF0000"/>
                              </a:solidFill>
                              <a:latin typeface="Cambria Math" panose="02040503050406030204" pitchFamily="18" charset="0"/>
                              <a:ea typeface="Cambria Math" panose="02040503050406030204" pitchFamily="18" charset="0"/>
                            </a:rPr>
                            <m:t>𝑘𝑔</m:t>
                          </m:r>
                        </m:den>
                      </m:f>
                    </m:oMath>
                  </m:oMathPara>
                </a14:m>
                <a:endParaRPr lang="en-US" dirty="0">
                  <a:solidFill>
                    <a:srgbClr val="FF0000"/>
                  </a:solidFill>
                </a:endParaRPr>
              </a:p>
            </p:txBody>
          </p:sp>
        </mc:Choice>
        <mc:Fallback xmlns="">
          <p:sp>
            <p:nvSpPr>
              <p:cNvPr id="7" name="TextBox 6">
                <a:extLst>
                  <a:ext uri="{FF2B5EF4-FFF2-40B4-BE49-F238E27FC236}">
                    <a16:creationId xmlns:a16="http://schemas.microsoft.com/office/drawing/2014/main" id="{FECE5556-3015-46C6-864B-28852CF4EE8F}"/>
                  </a:ext>
                </a:extLst>
              </p:cNvPr>
              <p:cNvSpPr txBox="1">
                <a:spLocks noRot="1" noChangeAspect="1" noMove="1" noResize="1" noEditPoints="1" noAdjustHandles="1" noChangeArrowheads="1" noChangeShapeType="1" noTextEdit="1"/>
              </p:cNvSpPr>
              <p:nvPr/>
            </p:nvSpPr>
            <p:spPr>
              <a:xfrm>
                <a:off x="3718320" y="6151562"/>
                <a:ext cx="1701235" cy="60439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p:sp>
        <p:nvSpPr>
          <p:cNvPr id="3" name="Content Placeholder 2"/>
          <p:cNvSpPr>
            <a:spLocks noGrp="1"/>
          </p:cNvSpPr>
          <p:nvPr>
            <p:ph idx="1"/>
          </p:nvPr>
        </p:nvSpPr>
        <p:spPr>
          <a:xfrm>
            <a:off x="630869" y="1295399"/>
            <a:ext cx="7829550" cy="4881563"/>
          </a:xfrm>
        </p:spPr>
        <p:txBody>
          <a:bodyPr>
            <a:normAutofit/>
          </a:bodyPr>
          <a:lstStyle/>
          <a:p>
            <a:pPr marL="0" indent="0">
              <a:buNone/>
            </a:pPr>
            <a:r>
              <a:rPr lang="en-US" dirty="0">
                <a:latin typeface="Arial" panose="020B0604020202020204" pitchFamily="34" charset="0"/>
                <a:cs typeface="Arial" panose="020B0604020202020204" pitchFamily="34" charset="0"/>
              </a:rPr>
              <a:t>Determine the pressure and volume of a rigid container that contains 10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 of water at 150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where water in the liquid form has a mass of 7 </a:t>
            </a:r>
            <a:r>
              <a:rPr lang="en-US" dirty="0" err="1">
                <a:latin typeface="Arial" panose="020B0604020202020204" pitchFamily="34" charset="0"/>
                <a:cs typeface="Arial" panose="020B0604020202020204" pitchFamily="34" charset="0"/>
              </a:rPr>
              <a:t>lbm</a:t>
            </a:r>
            <a:r>
              <a:rPr lang="en-US" dirty="0">
                <a:latin typeface="Arial" panose="020B0604020202020204" pitchFamily="34" charset="0"/>
                <a:cs typeface="Arial" panose="020B0604020202020204" pitchFamily="34" charset="0"/>
              </a:rPr>
              <a:t>.</a:t>
            </a:r>
            <a:endParaRPr lang="en-US" sz="1800" b="1" dirty="0">
              <a:solidFill>
                <a:srgbClr val="FF0000"/>
              </a:solidFill>
            </a:endParaRPr>
          </a:p>
          <a:p>
            <a:pPr marL="0" indent="0">
              <a:buNone/>
            </a:pPr>
            <a:endParaRPr lang="en-US" sz="1800" b="1"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27</a:t>
            </a:fld>
            <a:endParaRPr lang="en-US"/>
          </a:p>
        </p:txBody>
      </p:sp>
      <p:sp>
        <p:nvSpPr>
          <p:cNvPr id="5" name="TextBox 4">
            <a:extLst>
              <a:ext uri="{FF2B5EF4-FFF2-40B4-BE49-F238E27FC236}">
                <a16:creationId xmlns:a16="http://schemas.microsoft.com/office/drawing/2014/main" id="{2D2815F6-DF14-41C7-B7F4-C942333685F2}"/>
              </a:ext>
            </a:extLst>
          </p:cNvPr>
          <p:cNvSpPr txBox="1"/>
          <p:nvPr/>
        </p:nvSpPr>
        <p:spPr>
          <a:xfrm>
            <a:off x="4018003" y="3551515"/>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211231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95400"/>
            <a:ext cx="7981950" cy="1600200"/>
          </a:xfrm>
        </p:spPr>
        <p:txBody>
          <a:bodyPr>
            <a:normAutofit/>
          </a:bodyPr>
          <a:lstStyle/>
          <a:p>
            <a:pPr marL="0" indent="0">
              <a:buNone/>
            </a:pPr>
            <a:r>
              <a:rPr lang="en-US" dirty="0">
                <a:latin typeface="Arial" panose="020B0604020202020204" pitchFamily="34" charset="0"/>
                <a:cs typeface="Arial" panose="020B0604020202020204" pitchFamily="34" charset="0"/>
              </a:rPr>
              <a:t>A 100 L container contains 4 kg of R-134a at a pressure 160 kPa. Determine the temperature, the quality, and the enthalpy of the refrigerant.</a:t>
            </a:r>
          </a:p>
        </p:txBody>
      </p:sp>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28</a:t>
            </a:fld>
            <a:endParaRPr lang="en-US" dirty="0"/>
          </a:p>
        </p:txBody>
      </p:sp>
      <p:sp>
        <p:nvSpPr>
          <p:cNvPr id="8" name="Title 1">
            <a:extLst>
              <a:ext uri="{FF2B5EF4-FFF2-40B4-BE49-F238E27FC236}">
                <a16:creationId xmlns:a16="http://schemas.microsoft.com/office/drawing/2014/main" id="{C62F74B0-FBEB-4E3E-8F72-74FE0F761BEE}"/>
              </a:ext>
            </a:extLst>
          </p:cNvPr>
          <p:cNvSpPr>
            <a:spLocks noGrp="1"/>
          </p:cNvSpPr>
          <p:nvPr>
            <p:ph type="title"/>
          </p:nvPr>
        </p:nvSpPr>
        <p:spPr>
          <a:xfrm>
            <a:off x="628650" y="365126"/>
            <a:ext cx="7886700" cy="1325563"/>
          </a:xfrm>
        </p:spPr>
        <p:txBody>
          <a:bodyPr/>
          <a:lstStyle/>
          <a:p>
            <a:r>
              <a:rPr lang="en-US" dirty="0">
                <a:solidFill>
                  <a:srgbClr val="FF0000"/>
                </a:solidFill>
                <a:latin typeface="Arial" panose="020B0604020202020204" pitchFamily="34" charset="0"/>
                <a:cs typeface="Arial" panose="020B0604020202020204" pitchFamily="34" charset="0"/>
              </a:rPr>
              <a:t>Example</a:t>
            </a:r>
          </a:p>
        </p:txBody>
      </p:sp>
      <p:pic>
        <p:nvPicPr>
          <p:cNvPr id="6" name="Picture 7">
            <a:extLst>
              <a:ext uri="{FF2B5EF4-FFF2-40B4-BE49-F238E27FC236}">
                <a16:creationId xmlns:a16="http://schemas.microsoft.com/office/drawing/2014/main" id="{A9169EA8-CAF5-4A48-90E3-5A592A4F024B}"/>
              </a:ext>
            </a:extLst>
          </p:cNvPr>
          <p:cNvPicPr>
            <a:picLocks noChangeAspect="1" noChangeArrowheads="1"/>
          </p:cNvPicPr>
          <p:nvPr/>
        </p:nvPicPr>
        <p:blipFill>
          <a:blip r:embed="rId2"/>
          <a:srcRect/>
          <a:stretch>
            <a:fillRect/>
          </a:stretch>
        </p:blipFill>
        <p:spPr bwMode="auto">
          <a:xfrm>
            <a:off x="381000" y="2546880"/>
            <a:ext cx="4086225" cy="4124325"/>
          </a:xfrm>
          <a:prstGeom prst="rect">
            <a:avLst/>
          </a:prstGeom>
          <a:noFill/>
          <a:ln w="9525">
            <a:noFill/>
            <a:miter lim="800000"/>
            <a:headEnd/>
            <a:tailEnd/>
          </a:ln>
        </p:spPr>
      </p:pic>
      <p:sp>
        <p:nvSpPr>
          <p:cNvPr id="5" name="TextBox 4">
            <a:extLst>
              <a:ext uri="{FF2B5EF4-FFF2-40B4-BE49-F238E27FC236}">
                <a16:creationId xmlns:a16="http://schemas.microsoft.com/office/drawing/2014/main" id="{892CF218-E763-4F25-8348-89C8EF7A2E90}"/>
              </a:ext>
            </a:extLst>
          </p:cNvPr>
          <p:cNvSpPr txBox="1"/>
          <p:nvPr/>
        </p:nvSpPr>
        <p:spPr>
          <a:xfrm>
            <a:off x="6128805" y="3966383"/>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1301124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810000" y="152400"/>
            <a:ext cx="4343400" cy="639763"/>
          </a:xfrm>
        </p:spPr>
        <p:txBody>
          <a:bodyPr/>
          <a:lstStyle/>
          <a:p>
            <a:pPr eaLnBrk="1" hangingPunct="1"/>
            <a:r>
              <a:rPr lang="en-US" sz="2800"/>
              <a:t>Superheated Vapor</a:t>
            </a:r>
          </a:p>
        </p:txBody>
      </p:sp>
      <p:sp>
        <p:nvSpPr>
          <p:cNvPr id="24578" name="5 Slayt Numarası Yer Tutucusu"/>
          <p:cNvSpPr>
            <a:spLocks noGrp="1"/>
          </p:cNvSpPr>
          <p:nvPr>
            <p:ph type="sldNum" sz="quarter" idx="12"/>
          </p:nvPr>
        </p:nvSpPr>
        <p:spPr>
          <a:noFill/>
        </p:spPr>
        <p:txBody>
          <a:bodyPr/>
          <a:lstStyle/>
          <a:p>
            <a:fld id="{D42EBA90-DB37-40DD-919A-6201648765D7}" type="slidenum">
              <a:rPr lang="en-US" smtClean="0"/>
              <a:pPr/>
              <a:t>29</a:t>
            </a:fld>
            <a:endParaRPr lang="en-US"/>
          </a:p>
        </p:txBody>
      </p:sp>
      <p:sp>
        <p:nvSpPr>
          <p:cNvPr id="24580" name="Rectangle 10"/>
          <p:cNvSpPr>
            <a:spLocks noChangeArrowheads="1"/>
          </p:cNvSpPr>
          <p:nvPr/>
        </p:nvSpPr>
        <p:spPr bwMode="auto">
          <a:xfrm>
            <a:off x="228600" y="381000"/>
            <a:ext cx="3352800" cy="2289175"/>
          </a:xfrm>
          <a:prstGeom prst="rect">
            <a:avLst/>
          </a:prstGeom>
          <a:noFill/>
          <a:ln w="9525">
            <a:noFill/>
            <a:miter lim="800000"/>
            <a:headEnd/>
            <a:tailEnd/>
          </a:ln>
        </p:spPr>
        <p:txBody>
          <a:bodyPr>
            <a:spAutoFit/>
          </a:bodyPr>
          <a:lstStyle/>
          <a:p>
            <a:r>
              <a:rPr lang="en-US" dirty="0"/>
              <a:t>In the region to the right of the saturated vapor line and at temperatures above the critical point temperature, a substance exists as superheated vapor.</a:t>
            </a:r>
          </a:p>
          <a:p>
            <a:r>
              <a:rPr lang="en-US" dirty="0">
                <a:solidFill>
                  <a:srgbClr val="CC00CC"/>
                </a:solidFill>
              </a:rPr>
              <a:t>In this region, temperature and pressure are </a:t>
            </a:r>
            <a:r>
              <a:rPr lang="en-US" b="1" u="sng" dirty="0">
                <a:solidFill>
                  <a:srgbClr val="CC00CC"/>
                </a:solidFill>
              </a:rPr>
              <a:t>independent</a:t>
            </a:r>
            <a:r>
              <a:rPr lang="en-US" dirty="0">
                <a:solidFill>
                  <a:srgbClr val="CC00CC"/>
                </a:solidFill>
              </a:rPr>
              <a:t> properties.</a:t>
            </a:r>
          </a:p>
        </p:txBody>
      </p:sp>
      <p:sp>
        <p:nvSpPr>
          <p:cNvPr id="24581" name="Rectangle 12"/>
          <p:cNvSpPr>
            <a:spLocks noChangeArrowheads="1"/>
          </p:cNvSpPr>
          <p:nvPr/>
        </p:nvSpPr>
        <p:spPr bwMode="auto">
          <a:xfrm>
            <a:off x="3657600" y="5713413"/>
            <a:ext cx="1295400" cy="915987"/>
          </a:xfrm>
          <a:prstGeom prst="rect">
            <a:avLst/>
          </a:prstGeom>
          <a:noFill/>
          <a:ln w="9525">
            <a:noFill/>
            <a:miter lim="800000"/>
            <a:headEnd/>
            <a:tailEnd/>
          </a:ln>
        </p:spPr>
        <p:txBody>
          <a:bodyPr>
            <a:spAutoFit/>
          </a:bodyPr>
          <a:lstStyle/>
          <a:p>
            <a:r>
              <a:rPr lang="en-US">
                <a:solidFill>
                  <a:srgbClr val="3333FF"/>
                </a:solidFill>
              </a:rPr>
              <a:t>A partial listing of Table A–6.</a:t>
            </a:r>
          </a:p>
        </p:txBody>
      </p:sp>
      <p:sp>
        <p:nvSpPr>
          <p:cNvPr id="24582" name="Rectangle 14"/>
          <p:cNvSpPr>
            <a:spLocks noChangeArrowheads="1"/>
          </p:cNvSpPr>
          <p:nvPr/>
        </p:nvSpPr>
        <p:spPr bwMode="auto">
          <a:xfrm>
            <a:off x="3962400" y="3670300"/>
            <a:ext cx="1752600" cy="1739900"/>
          </a:xfrm>
          <a:prstGeom prst="rect">
            <a:avLst/>
          </a:prstGeom>
          <a:noFill/>
          <a:ln w="9525">
            <a:noFill/>
            <a:miter lim="800000"/>
            <a:headEnd/>
            <a:tailEnd/>
          </a:ln>
        </p:spPr>
        <p:txBody>
          <a:bodyPr>
            <a:spAutoFit/>
          </a:bodyPr>
          <a:lstStyle/>
          <a:p>
            <a:pPr algn="r"/>
            <a:r>
              <a:rPr lang="en-US">
                <a:solidFill>
                  <a:srgbClr val="3333FF"/>
                </a:solidFill>
              </a:rPr>
              <a:t>At a specified </a:t>
            </a:r>
            <a:r>
              <a:rPr lang="en-US" i="1">
                <a:solidFill>
                  <a:srgbClr val="3333FF"/>
                </a:solidFill>
              </a:rPr>
              <a:t>P</a:t>
            </a:r>
            <a:r>
              <a:rPr lang="en-US">
                <a:solidFill>
                  <a:srgbClr val="3333FF"/>
                </a:solidFill>
              </a:rPr>
              <a:t>, superheated vapor exists at a higher </a:t>
            </a:r>
            <a:r>
              <a:rPr lang="en-US" i="1">
                <a:solidFill>
                  <a:srgbClr val="3333FF"/>
                </a:solidFill>
              </a:rPr>
              <a:t>h </a:t>
            </a:r>
            <a:r>
              <a:rPr lang="en-US">
                <a:solidFill>
                  <a:srgbClr val="3333FF"/>
                </a:solidFill>
              </a:rPr>
              <a:t>than the saturated vapor.</a:t>
            </a:r>
          </a:p>
        </p:txBody>
      </p:sp>
      <p:sp>
        <p:nvSpPr>
          <p:cNvPr id="24583" name="Rectangle 16"/>
          <p:cNvSpPr>
            <a:spLocks noChangeArrowheads="1"/>
          </p:cNvSpPr>
          <p:nvPr/>
        </p:nvSpPr>
        <p:spPr bwMode="auto">
          <a:xfrm>
            <a:off x="3733800" y="838200"/>
            <a:ext cx="4724400" cy="701675"/>
          </a:xfrm>
          <a:prstGeom prst="rect">
            <a:avLst/>
          </a:prstGeom>
          <a:noFill/>
          <a:ln w="9525">
            <a:noFill/>
            <a:miter lim="800000"/>
            <a:headEnd/>
            <a:tailEnd/>
          </a:ln>
        </p:spPr>
        <p:txBody>
          <a:bodyPr>
            <a:spAutoFit/>
          </a:bodyPr>
          <a:lstStyle/>
          <a:p>
            <a:r>
              <a:rPr lang="en-US" sz="2000">
                <a:solidFill>
                  <a:srgbClr val="CC00CC"/>
                </a:solidFill>
              </a:rPr>
              <a:t>Compared to saturated vapor, superheated vapor is characterized by</a:t>
            </a:r>
          </a:p>
        </p:txBody>
      </p:sp>
      <p:pic>
        <p:nvPicPr>
          <p:cNvPr id="24584" name="Picture 19"/>
          <p:cNvPicPr>
            <a:picLocks noChangeAspect="1" noChangeArrowheads="1"/>
          </p:cNvPicPr>
          <p:nvPr/>
        </p:nvPicPr>
        <p:blipFill>
          <a:blip r:embed="rId2"/>
          <a:srcRect/>
          <a:stretch>
            <a:fillRect/>
          </a:stretch>
        </p:blipFill>
        <p:spPr bwMode="auto">
          <a:xfrm>
            <a:off x="3810000" y="1600200"/>
            <a:ext cx="5080000" cy="1739900"/>
          </a:xfrm>
          <a:prstGeom prst="rect">
            <a:avLst/>
          </a:prstGeom>
          <a:noFill/>
          <a:ln w="9525">
            <a:noFill/>
            <a:miter lim="800000"/>
            <a:headEnd/>
            <a:tailEnd/>
          </a:ln>
        </p:spPr>
      </p:pic>
      <p:pic>
        <p:nvPicPr>
          <p:cNvPr id="24585" name="Picture 21"/>
          <p:cNvPicPr>
            <a:picLocks noChangeAspect="1" noChangeArrowheads="1"/>
          </p:cNvPicPr>
          <p:nvPr/>
        </p:nvPicPr>
        <p:blipFill>
          <a:blip r:embed="rId3"/>
          <a:srcRect/>
          <a:stretch>
            <a:fillRect/>
          </a:stretch>
        </p:blipFill>
        <p:spPr bwMode="auto">
          <a:xfrm>
            <a:off x="247650" y="3048000"/>
            <a:ext cx="3409950" cy="3524250"/>
          </a:xfrm>
          <a:prstGeom prst="rect">
            <a:avLst/>
          </a:prstGeom>
          <a:noFill/>
          <a:ln w="9525">
            <a:noFill/>
            <a:miter lim="800000"/>
            <a:headEnd/>
            <a:tailEnd/>
          </a:ln>
        </p:spPr>
      </p:pic>
      <p:pic>
        <p:nvPicPr>
          <p:cNvPr id="24586" name="Picture 11"/>
          <p:cNvPicPr>
            <a:picLocks noChangeAspect="1" noChangeArrowheads="1"/>
          </p:cNvPicPr>
          <p:nvPr/>
        </p:nvPicPr>
        <p:blipFill>
          <a:blip r:embed="rId4"/>
          <a:srcRect/>
          <a:stretch>
            <a:fillRect/>
          </a:stretch>
        </p:blipFill>
        <p:spPr bwMode="auto">
          <a:xfrm>
            <a:off x="5715000" y="3733800"/>
            <a:ext cx="3181350" cy="29718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74638"/>
            <a:ext cx="4038600" cy="639762"/>
          </a:xfrm>
          <a:solidFill>
            <a:srgbClr val="92D050"/>
          </a:solidFill>
        </p:spPr>
        <p:txBody>
          <a:bodyPr/>
          <a:lstStyle/>
          <a:p>
            <a:pPr eaLnBrk="1" hangingPunct="1"/>
            <a:r>
              <a:rPr lang="en-US">
                <a:solidFill>
                  <a:srgbClr val="C00000"/>
                </a:solidFill>
              </a:rPr>
              <a:t>PURE SUBSTANCE</a:t>
            </a:r>
            <a:endParaRPr lang="en-US" b="0">
              <a:solidFill>
                <a:srgbClr val="C00000"/>
              </a:solidFill>
            </a:endParaRPr>
          </a:p>
        </p:txBody>
      </p:sp>
      <p:sp>
        <p:nvSpPr>
          <p:cNvPr id="4100" name="Rectangle 3"/>
          <p:cNvSpPr>
            <a:spLocks noGrp="1" noChangeArrowheads="1"/>
          </p:cNvSpPr>
          <p:nvPr>
            <p:ph idx="1"/>
          </p:nvPr>
        </p:nvSpPr>
        <p:spPr>
          <a:xfrm>
            <a:off x="304800" y="990600"/>
            <a:ext cx="8305800" cy="1447800"/>
          </a:xfrm>
        </p:spPr>
        <p:txBody>
          <a:bodyPr/>
          <a:lstStyle/>
          <a:p>
            <a:pPr eaLnBrk="1" hangingPunct="1">
              <a:spcBef>
                <a:spcPct val="10000"/>
              </a:spcBef>
              <a:spcAft>
                <a:spcPct val="10000"/>
              </a:spcAft>
            </a:pPr>
            <a:r>
              <a:rPr lang="en-US" sz="2300" dirty="0">
                <a:solidFill>
                  <a:srgbClr val="CC00CC"/>
                </a:solidFill>
              </a:rPr>
              <a:t>Pure substance</a:t>
            </a:r>
            <a:r>
              <a:rPr lang="en-US" sz="2300" dirty="0"/>
              <a:t>: A substance that has a fixed chemical composition throughout.</a:t>
            </a:r>
          </a:p>
          <a:p>
            <a:pPr eaLnBrk="1" hangingPunct="1">
              <a:spcBef>
                <a:spcPct val="10000"/>
              </a:spcBef>
              <a:spcAft>
                <a:spcPct val="10000"/>
              </a:spcAft>
            </a:pPr>
            <a:r>
              <a:rPr lang="en-US" sz="2300" dirty="0"/>
              <a:t>Air is a mixture of several gases, but it is considered to be a pure substance.</a:t>
            </a:r>
          </a:p>
        </p:txBody>
      </p:sp>
      <p:sp>
        <p:nvSpPr>
          <p:cNvPr id="4098" name="5 Slayt Numarası Yer Tutucusu"/>
          <p:cNvSpPr>
            <a:spLocks noGrp="1"/>
          </p:cNvSpPr>
          <p:nvPr>
            <p:ph type="sldNum" sz="quarter" idx="12"/>
          </p:nvPr>
        </p:nvSpPr>
        <p:spPr>
          <a:noFill/>
        </p:spPr>
        <p:txBody>
          <a:bodyPr/>
          <a:lstStyle/>
          <a:p>
            <a:fld id="{49DE103D-AD63-4098-8B08-4F0B4847C0E2}" type="slidenum">
              <a:rPr lang="en-US" smtClean="0"/>
              <a:pPr/>
              <a:t>3</a:t>
            </a:fld>
            <a:endParaRPr lang="en-US"/>
          </a:p>
        </p:txBody>
      </p:sp>
      <p:pic>
        <p:nvPicPr>
          <p:cNvPr id="4101" name="Picture 10"/>
          <p:cNvPicPr>
            <a:picLocks noChangeAspect="1" noChangeArrowheads="1"/>
          </p:cNvPicPr>
          <p:nvPr/>
        </p:nvPicPr>
        <p:blipFill>
          <a:blip r:embed="rId3"/>
          <a:srcRect/>
          <a:stretch>
            <a:fillRect/>
          </a:stretch>
        </p:blipFill>
        <p:spPr bwMode="auto">
          <a:xfrm>
            <a:off x="457200" y="2743200"/>
            <a:ext cx="4095750" cy="3171825"/>
          </a:xfrm>
          <a:prstGeom prst="rect">
            <a:avLst/>
          </a:prstGeom>
          <a:noFill/>
          <a:ln w="9525">
            <a:noFill/>
            <a:miter lim="800000"/>
            <a:headEnd/>
            <a:tailEnd/>
          </a:ln>
        </p:spPr>
      </p:pic>
      <p:pic>
        <p:nvPicPr>
          <p:cNvPr id="4102" name="Picture 11"/>
          <p:cNvPicPr>
            <a:picLocks noChangeAspect="1" noChangeArrowheads="1"/>
          </p:cNvPicPr>
          <p:nvPr/>
        </p:nvPicPr>
        <p:blipFill>
          <a:blip r:embed="rId4"/>
          <a:srcRect/>
          <a:stretch>
            <a:fillRect/>
          </a:stretch>
        </p:blipFill>
        <p:spPr bwMode="auto">
          <a:xfrm>
            <a:off x="4667250" y="2581275"/>
            <a:ext cx="4095750" cy="40481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latin typeface="Arial" panose="020B0604020202020204" pitchFamily="34" charset="0"/>
                <a:cs typeface="Arial" panose="020B0604020202020204" pitchFamily="34" charset="0"/>
              </a:rPr>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What is the specific volume for superheat water vapor at 500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F and 300 </a:t>
                </a:r>
                <a:r>
                  <a:rPr lang="en-US" dirty="0" err="1">
                    <a:latin typeface="Arial" panose="020B0604020202020204" pitchFamily="34" charset="0"/>
                    <a:cs typeface="Arial" panose="020B0604020202020204" pitchFamily="34" charset="0"/>
                  </a:rPr>
                  <a:t>psia</a:t>
                </a:r>
                <a:r>
                  <a:rPr lang="en-US" dirty="0">
                    <a:latin typeface="Arial" panose="020B0604020202020204" pitchFamily="34" charset="0"/>
                    <a:cs typeface="Arial" panose="020B0604020202020204" pitchFamily="34" charset="0"/>
                  </a:rPr>
                  <a: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1.7670</m:t>
                      </m:r>
                      <m:f>
                        <m:fPr>
                          <m:ctrlPr>
                            <a:rPr lang="en-US" b="0" i="1" smtClean="0">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a:rPr>
                                <m:t>𝑓𝑡</m:t>
                              </m:r>
                            </m:e>
                            <m:sup>
                              <m:r>
                                <a:rPr lang="en-US" b="0" i="1" smtClean="0">
                                  <a:solidFill>
                                    <a:srgbClr val="FF0000"/>
                                  </a:solidFill>
                                  <a:latin typeface="Cambria Math"/>
                                </a:rPr>
                                <m:t>3</m:t>
                              </m:r>
                            </m:sup>
                          </m:sSup>
                        </m:num>
                        <m:den>
                          <m:r>
                            <a:rPr lang="en-US" b="0" i="1" smtClean="0">
                              <a:solidFill>
                                <a:srgbClr val="FF0000"/>
                              </a:solidFill>
                              <a:latin typeface="Cambria Math"/>
                            </a:rPr>
                            <m:t>𝑙𝑏𝑚</m:t>
                          </m:r>
                        </m:den>
                      </m:f>
                    </m:oMath>
                  </m:oMathPara>
                </a14:m>
                <a:endParaRPr lang="en-US" dirty="0">
                  <a:latin typeface="Arial" panose="020B0604020202020204" pitchFamily="34" charset="0"/>
                  <a:cs typeface="Arial" panose="020B0604020202020204" pitchFamily="34" charset="0"/>
                </a:endParaRPr>
              </a:p>
              <a:p>
                <a:pPr marL="0" indent="0" algn="ctr">
                  <a:buNone/>
                </a:pPr>
                <a:endParaRPr lang="en-US" dirty="0"/>
              </a:p>
              <a:p>
                <a:pPr marL="0" indent="0">
                  <a:buNone/>
                </a:pPr>
                <a:r>
                  <a:rPr lang="en-US" dirty="0">
                    <a:latin typeface="Arial" panose="020B0604020202020204" pitchFamily="34" charset="0"/>
                    <a:cs typeface="Arial" panose="020B0604020202020204" pitchFamily="34" charset="0"/>
                  </a:rPr>
                  <a:t>What is the pressure of 50 kg of superheated water vapor at a temperature of 200</a:t>
                </a:r>
                <a:r>
                  <a:rPr lang="en-US" baseline="30000" dirty="0">
                    <a:latin typeface="Arial" panose="020B0604020202020204" pitchFamily="34" charset="0"/>
                    <a:cs typeface="Arial" panose="020B0604020202020204" pitchFamily="34" charset="0"/>
                  </a:rPr>
                  <a:t>o</a:t>
                </a:r>
                <a:r>
                  <a:rPr lang="en-US" dirty="0">
                    <a:latin typeface="Arial" panose="020B0604020202020204" pitchFamily="34" charset="0"/>
                    <a:cs typeface="Arial" panose="020B0604020202020204" pitchFamily="34" charset="0"/>
                  </a:rPr>
                  <a:t>C in a rigid container with a volume of 10,301L?</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𝑣</m:t>
                      </m:r>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r>
                            <a:rPr lang="en-US" b="0" i="1" smtClean="0">
                              <a:solidFill>
                                <a:schemeClr val="tx1"/>
                              </a:solidFill>
                              <a:latin typeface="Cambria Math"/>
                            </a:rPr>
                            <m:t>𝐿</m:t>
                          </m:r>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a:rPr>
                            <m:t>10.301</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50</m:t>
                          </m:r>
                          <m:r>
                            <a:rPr lang="en-US" b="0" i="1" smtClean="0">
                              <a:solidFill>
                                <a:schemeClr val="tx1"/>
                              </a:solidFill>
                              <a:latin typeface="Cambria Math"/>
                            </a:rPr>
                            <m:t>𝑘𝑔</m:t>
                          </m:r>
                        </m:den>
                      </m:f>
                      <m:r>
                        <a:rPr lang="en-US" b="0" i="1" smtClean="0">
                          <a:solidFill>
                            <a:schemeClr val="tx1"/>
                          </a:solidFill>
                          <a:latin typeface="Cambria Math"/>
                        </a:rPr>
                        <m:t>=0.20602</m:t>
                      </m:r>
                      <m:f>
                        <m:fPr>
                          <m:ctrlPr>
                            <a:rPr lang="en-US" b="0" i="1" smtClean="0">
                              <a:solidFill>
                                <a:schemeClr val="tx1"/>
                              </a:solidFill>
                              <a:latin typeface="Cambria Math" panose="02040503050406030204" pitchFamily="18" charset="0"/>
                            </a:rPr>
                          </m:ctrlPr>
                        </m:fPr>
                        <m:num>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𝑚</m:t>
                              </m:r>
                            </m:e>
                            <m:sup>
                              <m:r>
                                <a:rPr lang="en-US" b="0" i="1" smtClean="0">
                                  <a:solidFill>
                                    <a:schemeClr val="tx1"/>
                                  </a:solidFill>
                                  <a:latin typeface="Cambria Math"/>
                                </a:rPr>
                                <m:t>3</m:t>
                              </m:r>
                            </m:sup>
                          </m:sSup>
                        </m:num>
                        <m:den>
                          <m:r>
                            <a:rPr lang="en-US" b="0" i="1" smtClean="0">
                              <a:solidFill>
                                <a:schemeClr val="tx1"/>
                              </a:solidFill>
                              <a:latin typeface="Cambria Math"/>
                            </a:rPr>
                            <m:t>𝑘𝑔</m:t>
                          </m:r>
                        </m:den>
                      </m:f>
                    </m:oMath>
                  </m:oMathPara>
                </a14:m>
                <a:endParaRPr lang="en-US" dirty="0">
                  <a:solidFill>
                    <a:srgbClr val="FF0000"/>
                  </a:solidFill>
                  <a:latin typeface="Arial" panose="020B0604020202020204" pitchFamily="34" charset="0"/>
                  <a:cs typeface="Arial" panose="020B0604020202020204" pitchFamily="34" charset="0"/>
                </a:endParaRPr>
              </a:p>
              <a:p>
                <a:pPr marL="0" indent="0">
                  <a:buNone/>
                </a:pPr>
                <a:endParaRPr lang="en-US" b="0" i="1">
                  <a:solidFill>
                    <a:srgbClr val="FF0000"/>
                  </a:solidFill>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𝑃</m:t>
                      </m:r>
                      <m:r>
                        <a:rPr lang="en-US" b="0" i="1" smtClean="0">
                          <a:solidFill>
                            <a:srgbClr val="FF0000"/>
                          </a:solidFill>
                          <a:latin typeface="Cambria Math"/>
                        </a:rPr>
                        <m:t>=1.00 </m:t>
                      </m:r>
                      <m:r>
                        <a:rPr lang="en-US" b="0" i="1" smtClean="0">
                          <a:solidFill>
                            <a:srgbClr val="FF0000"/>
                          </a:solidFill>
                          <a:latin typeface="Cambria Math"/>
                        </a:rPr>
                        <m:t>𝑀𝑃𝑎</m:t>
                      </m:r>
                    </m:oMath>
                  </m:oMathPara>
                </a14:m>
                <a:endParaRPr lang="en-US" dirty="0">
                  <a:solidFill>
                    <a:srgbClr val="FF0000"/>
                  </a:solidFill>
                  <a:latin typeface="Arial" panose="020B0604020202020204" pitchFamily="34" charset="0"/>
                  <a:cs typeface="Arial" panose="020B0604020202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7" t="-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D0A003-0C32-4D96-8F23-C58B17E8A31E}" type="slidenum">
              <a:rPr lang="en-US" smtClean="0"/>
              <a:pPr>
                <a:defRPr/>
              </a:pPr>
              <a:t>30</a:t>
            </a:fld>
            <a:endParaRPr lang="en-US"/>
          </a:p>
        </p:txBody>
      </p:sp>
    </p:spTree>
    <p:extLst>
      <p:ext uri="{BB962C8B-B14F-4D97-AF65-F5344CB8AC3E}">
        <p14:creationId xmlns:p14="http://schemas.microsoft.com/office/powerpoint/2010/main" val="361599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4267200" y="76200"/>
            <a:ext cx="4343400" cy="639763"/>
          </a:xfrm>
        </p:spPr>
        <p:txBody>
          <a:bodyPr/>
          <a:lstStyle/>
          <a:p>
            <a:pPr eaLnBrk="1" hangingPunct="1"/>
            <a:r>
              <a:rPr lang="en-US" sz="2800"/>
              <a:t>Compressed Liquid</a:t>
            </a:r>
          </a:p>
        </p:txBody>
      </p:sp>
      <p:sp>
        <p:nvSpPr>
          <p:cNvPr id="25602" name="5 Slayt Numarası Yer Tutucusu"/>
          <p:cNvSpPr>
            <a:spLocks noGrp="1"/>
          </p:cNvSpPr>
          <p:nvPr>
            <p:ph type="sldNum" sz="quarter" idx="12"/>
          </p:nvPr>
        </p:nvSpPr>
        <p:spPr>
          <a:noFill/>
        </p:spPr>
        <p:txBody>
          <a:bodyPr/>
          <a:lstStyle/>
          <a:p>
            <a:fld id="{9CF7795D-9E25-4C8A-AFE1-68881DA428AC}" type="slidenum">
              <a:rPr lang="en-US" smtClean="0"/>
              <a:pPr/>
              <a:t>31</a:t>
            </a:fld>
            <a:endParaRPr lang="en-US"/>
          </a:p>
        </p:txBody>
      </p:sp>
      <p:sp>
        <p:nvSpPr>
          <p:cNvPr id="25604" name="Rectangle 8"/>
          <p:cNvSpPr>
            <a:spLocks noChangeArrowheads="1"/>
          </p:cNvSpPr>
          <p:nvPr/>
        </p:nvSpPr>
        <p:spPr bwMode="auto">
          <a:xfrm>
            <a:off x="4267200" y="685800"/>
            <a:ext cx="4724400" cy="366713"/>
          </a:xfrm>
          <a:prstGeom prst="rect">
            <a:avLst/>
          </a:prstGeom>
          <a:noFill/>
          <a:ln w="9525">
            <a:noFill/>
            <a:miter lim="800000"/>
            <a:headEnd/>
            <a:tailEnd/>
          </a:ln>
        </p:spPr>
        <p:txBody>
          <a:bodyPr>
            <a:spAutoFit/>
          </a:bodyPr>
          <a:lstStyle/>
          <a:p>
            <a:r>
              <a:rPr lang="en-US">
                <a:solidFill>
                  <a:srgbClr val="CC00CC"/>
                </a:solidFill>
              </a:rPr>
              <a:t>Compressed liquid is characterized by</a:t>
            </a:r>
          </a:p>
        </p:txBody>
      </p:sp>
      <p:pic>
        <p:nvPicPr>
          <p:cNvPr id="25605" name="Picture 13"/>
          <p:cNvPicPr>
            <a:picLocks noChangeAspect="1" noChangeArrowheads="1"/>
          </p:cNvPicPr>
          <p:nvPr/>
        </p:nvPicPr>
        <p:blipFill>
          <a:blip r:embed="rId2"/>
          <a:srcRect/>
          <a:stretch>
            <a:fillRect/>
          </a:stretch>
        </p:blipFill>
        <p:spPr bwMode="auto">
          <a:xfrm>
            <a:off x="4325938" y="1066800"/>
            <a:ext cx="4437062" cy="1555750"/>
          </a:xfrm>
          <a:prstGeom prst="rect">
            <a:avLst/>
          </a:prstGeom>
          <a:noFill/>
          <a:ln w="9525">
            <a:noFill/>
            <a:miter lim="800000"/>
            <a:headEnd/>
            <a:tailEnd/>
          </a:ln>
        </p:spPr>
      </p:pic>
      <p:pic>
        <p:nvPicPr>
          <p:cNvPr id="25606" name="Picture 15"/>
          <p:cNvPicPr>
            <a:picLocks noChangeAspect="1" noChangeArrowheads="1"/>
          </p:cNvPicPr>
          <p:nvPr/>
        </p:nvPicPr>
        <p:blipFill>
          <a:blip r:embed="rId3"/>
          <a:srcRect/>
          <a:stretch>
            <a:fillRect/>
          </a:stretch>
        </p:blipFill>
        <p:spPr bwMode="auto">
          <a:xfrm>
            <a:off x="381000" y="1371600"/>
            <a:ext cx="1104900" cy="301625"/>
          </a:xfrm>
          <a:prstGeom prst="rect">
            <a:avLst/>
          </a:prstGeom>
          <a:noFill/>
          <a:ln w="9525">
            <a:noFill/>
            <a:miter lim="800000"/>
            <a:headEnd/>
            <a:tailEnd/>
          </a:ln>
        </p:spPr>
      </p:pic>
      <p:pic>
        <p:nvPicPr>
          <p:cNvPr id="25607" name="Picture 16"/>
          <p:cNvPicPr>
            <a:picLocks noChangeAspect="1" noChangeArrowheads="1"/>
          </p:cNvPicPr>
          <p:nvPr/>
        </p:nvPicPr>
        <p:blipFill>
          <a:blip r:embed="rId4"/>
          <a:srcRect/>
          <a:stretch>
            <a:fillRect/>
          </a:stretch>
        </p:blipFill>
        <p:spPr bwMode="auto">
          <a:xfrm>
            <a:off x="263525" y="2303463"/>
            <a:ext cx="3622675" cy="363537"/>
          </a:xfrm>
          <a:prstGeom prst="rect">
            <a:avLst/>
          </a:prstGeom>
          <a:noFill/>
          <a:ln w="9525">
            <a:noFill/>
            <a:miter lim="800000"/>
            <a:headEnd/>
            <a:tailEnd/>
          </a:ln>
        </p:spPr>
      </p:pic>
      <p:sp>
        <p:nvSpPr>
          <p:cNvPr id="25608" name="Rectangle 18"/>
          <p:cNvSpPr>
            <a:spLocks noChangeArrowheads="1"/>
          </p:cNvSpPr>
          <p:nvPr/>
        </p:nvSpPr>
        <p:spPr bwMode="auto">
          <a:xfrm>
            <a:off x="1600200" y="1309688"/>
            <a:ext cx="1676400" cy="366712"/>
          </a:xfrm>
          <a:prstGeom prst="rect">
            <a:avLst/>
          </a:prstGeom>
          <a:noFill/>
          <a:ln w="9525">
            <a:noFill/>
            <a:miter lim="800000"/>
            <a:headEnd/>
            <a:tailEnd/>
          </a:ln>
        </p:spPr>
        <p:txBody>
          <a:bodyPr>
            <a:spAutoFit/>
          </a:bodyPr>
          <a:lstStyle/>
          <a:p>
            <a:r>
              <a:rPr lang="en-US" b="1" i="1"/>
              <a:t>y </a:t>
            </a:r>
            <a:r>
              <a:rPr lang="en-US" b="1">
                <a:solidFill>
                  <a:srgbClr val="CC00CC"/>
                </a:solidFill>
                <a:sym typeface="Symbol" pitchFamily="18" charset="2"/>
              </a:rPr>
              <a:t></a:t>
            </a:r>
            <a:r>
              <a:rPr lang="en-US" b="1" i="1">
                <a:sym typeface="Symbol" pitchFamily="18" charset="2"/>
              </a:rPr>
              <a:t> </a:t>
            </a:r>
            <a:r>
              <a:rPr lang="en-US" i="1"/>
              <a:t>v</a:t>
            </a:r>
            <a:r>
              <a:rPr lang="en-US"/>
              <a:t>, </a:t>
            </a:r>
            <a:r>
              <a:rPr lang="en-US" i="1"/>
              <a:t>u</a:t>
            </a:r>
            <a:r>
              <a:rPr lang="en-US"/>
              <a:t>, or </a:t>
            </a:r>
            <a:r>
              <a:rPr lang="en-US" i="1"/>
              <a:t>h</a:t>
            </a:r>
            <a:endParaRPr lang="en-US"/>
          </a:p>
        </p:txBody>
      </p:sp>
      <p:sp>
        <p:nvSpPr>
          <p:cNvPr id="25609" name="Text Box 19"/>
          <p:cNvSpPr txBox="1">
            <a:spLocks noChangeArrowheads="1"/>
          </p:cNvSpPr>
          <p:nvPr/>
        </p:nvSpPr>
        <p:spPr bwMode="auto">
          <a:xfrm>
            <a:off x="304800" y="1905000"/>
            <a:ext cx="3352800" cy="366713"/>
          </a:xfrm>
          <a:prstGeom prst="rect">
            <a:avLst/>
          </a:prstGeom>
          <a:noFill/>
          <a:ln w="9525">
            <a:noFill/>
            <a:miter lim="800000"/>
            <a:headEnd/>
            <a:tailEnd/>
          </a:ln>
        </p:spPr>
        <p:txBody>
          <a:bodyPr>
            <a:spAutoFit/>
          </a:bodyPr>
          <a:lstStyle/>
          <a:p>
            <a:pPr>
              <a:spcBef>
                <a:spcPct val="50000"/>
              </a:spcBef>
            </a:pPr>
            <a:r>
              <a:rPr lang="en-US"/>
              <a:t>A more accurate relation for </a:t>
            </a:r>
            <a:r>
              <a:rPr lang="en-US" i="1"/>
              <a:t>h</a:t>
            </a:r>
          </a:p>
        </p:txBody>
      </p:sp>
      <p:sp>
        <p:nvSpPr>
          <p:cNvPr id="25610" name="Rectangle 20"/>
          <p:cNvSpPr>
            <a:spLocks noChangeArrowheads="1"/>
          </p:cNvSpPr>
          <p:nvPr/>
        </p:nvSpPr>
        <p:spPr bwMode="auto">
          <a:xfrm>
            <a:off x="304800" y="4829175"/>
            <a:ext cx="2667000" cy="1190625"/>
          </a:xfrm>
          <a:prstGeom prst="rect">
            <a:avLst/>
          </a:prstGeom>
          <a:noFill/>
          <a:ln w="9525">
            <a:noFill/>
            <a:miter lim="800000"/>
            <a:headEnd/>
            <a:tailEnd/>
          </a:ln>
        </p:spPr>
        <p:txBody>
          <a:bodyPr>
            <a:spAutoFit/>
          </a:bodyPr>
          <a:lstStyle/>
          <a:p>
            <a:r>
              <a:rPr lang="en-US">
                <a:solidFill>
                  <a:srgbClr val="3333FF"/>
                </a:solidFill>
              </a:rPr>
              <a:t>A compressed liquid may be approximated as a saturated liquid at the given temperature.</a:t>
            </a:r>
          </a:p>
        </p:txBody>
      </p:sp>
      <p:sp>
        <p:nvSpPr>
          <p:cNvPr id="25611" name="Rectangle 22"/>
          <p:cNvSpPr>
            <a:spLocks noChangeArrowheads="1"/>
          </p:cNvSpPr>
          <p:nvPr/>
        </p:nvSpPr>
        <p:spPr bwMode="auto">
          <a:xfrm>
            <a:off x="228600" y="304800"/>
            <a:ext cx="3810000" cy="914400"/>
          </a:xfrm>
          <a:prstGeom prst="rect">
            <a:avLst/>
          </a:prstGeom>
          <a:noFill/>
          <a:ln w="9525">
            <a:noFill/>
            <a:miter lim="800000"/>
            <a:headEnd/>
            <a:tailEnd/>
          </a:ln>
        </p:spPr>
        <p:txBody>
          <a:bodyPr>
            <a:spAutoFit/>
          </a:bodyPr>
          <a:lstStyle/>
          <a:p>
            <a:r>
              <a:rPr lang="en-US">
                <a:solidFill>
                  <a:srgbClr val="CC00CC"/>
                </a:solidFill>
              </a:rPr>
              <a:t>The compressed liquid properties depend on temperature much more strongly than they do on pressure.</a:t>
            </a:r>
          </a:p>
        </p:txBody>
      </p:sp>
      <p:pic>
        <p:nvPicPr>
          <p:cNvPr id="25612" name="Picture 25"/>
          <p:cNvPicPr>
            <a:picLocks noChangeAspect="1" noChangeArrowheads="1"/>
          </p:cNvPicPr>
          <p:nvPr/>
        </p:nvPicPr>
        <p:blipFill>
          <a:blip r:embed="rId5"/>
          <a:srcRect/>
          <a:stretch>
            <a:fillRect/>
          </a:stretch>
        </p:blipFill>
        <p:spPr bwMode="auto">
          <a:xfrm>
            <a:off x="400050" y="2994025"/>
            <a:ext cx="2190750" cy="1882775"/>
          </a:xfrm>
          <a:prstGeom prst="rect">
            <a:avLst/>
          </a:prstGeom>
          <a:noFill/>
          <a:ln w="9525">
            <a:noFill/>
            <a:miter lim="800000"/>
            <a:headEnd/>
            <a:tailEnd/>
          </a:ln>
        </p:spPr>
      </p:pic>
      <p:pic>
        <p:nvPicPr>
          <p:cNvPr id="25613" name="Picture 15"/>
          <p:cNvPicPr>
            <a:picLocks noChangeAspect="1" noChangeArrowheads="1"/>
          </p:cNvPicPr>
          <p:nvPr/>
        </p:nvPicPr>
        <p:blipFill>
          <a:blip r:embed="rId6"/>
          <a:srcRect/>
          <a:stretch>
            <a:fillRect/>
          </a:stretch>
        </p:blipFill>
        <p:spPr bwMode="auto">
          <a:xfrm>
            <a:off x="4343400" y="2724150"/>
            <a:ext cx="3686175" cy="405765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3 Slayt Numarası Yer Tutucusu"/>
          <p:cNvSpPr>
            <a:spLocks noGrp="1"/>
          </p:cNvSpPr>
          <p:nvPr>
            <p:ph type="sldNum" sz="quarter" idx="12"/>
          </p:nvPr>
        </p:nvSpPr>
        <p:spPr>
          <a:noFill/>
        </p:spPr>
        <p:txBody>
          <a:bodyPr/>
          <a:lstStyle/>
          <a:p>
            <a:fld id="{4401BEB9-1294-4C98-87B9-B1668C3FA858}" type="slidenum">
              <a:rPr lang="en-US" smtClean="0"/>
              <a:pPr/>
              <a:t>32</a:t>
            </a:fld>
            <a:endParaRPr lang="en-US"/>
          </a:p>
        </p:txBody>
      </p:sp>
      <p:pic>
        <p:nvPicPr>
          <p:cNvPr id="26627" name="Picture 2"/>
          <p:cNvPicPr>
            <a:picLocks noChangeAspect="1" noChangeArrowheads="1"/>
          </p:cNvPicPr>
          <p:nvPr/>
        </p:nvPicPr>
        <p:blipFill>
          <a:blip r:embed="rId2"/>
          <a:srcRect/>
          <a:stretch>
            <a:fillRect/>
          </a:stretch>
        </p:blipFill>
        <p:spPr bwMode="auto">
          <a:xfrm>
            <a:off x="2366963" y="628650"/>
            <a:ext cx="4410075" cy="5600700"/>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533400" y="122238"/>
            <a:ext cx="8229600" cy="563562"/>
          </a:xfrm>
        </p:spPr>
        <p:txBody>
          <a:bodyPr/>
          <a:lstStyle/>
          <a:p>
            <a:pPr eaLnBrk="1" hangingPunct="1"/>
            <a:r>
              <a:rPr lang="en-US" sz="2800"/>
              <a:t>Reference State and Reference Values</a:t>
            </a:r>
            <a:endParaRPr lang="en-US" sz="2800" b="0"/>
          </a:p>
        </p:txBody>
      </p:sp>
      <p:sp>
        <p:nvSpPr>
          <p:cNvPr id="27652" name="Rectangle 3"/>
          <p:cNvSpPr>
            <a:spLocks noGrp="1" noChangeArrowheads="1"/>
          </p:cNvSpPr>
          <p:nvPr>
            <p:ph idx="1"/>
          </p:nvPr>
        </p:nvSpPr>
        <p:spPr>
          <a:xfrm>
            <a:off x="228600" y="685800"/>
            <a:ext cx="8686800" cy="2895600"/>
          </a:xfrm>
        </p:spPr>
        <p:txBody>
          <a:bodyPr/>
          <a:lstStyle/>
          <a:p>
            <a:pPr eaLnBrk="1" hangingPunct="1">
              <a:lnSpc>
                <a:spcPct val="90000"/>
              </a:lnSpc>
              <a:spcBef>
                <a:spcPct val="5000"/>
              </a:spcBef>
              <a:spcAft>
                <a:spcPct val="5000"/>
              </a:spcAft>
            </a:pPr>
            <a:r>
              <a:rPr lang="en-US" sz="1600" dirty="0">
                <a:solidFill>
                  <a:srgbClr val="3333FF"/>
                </a:solidFill>
              </a:rPr>
              <a:t>The values of </a:t>
            </a:r>
            <a:r>
              <a:rPr lang="en-US" sz="1600" i="1" dirty="0">
                <a:solidFill>
                  <a:srgbClr val="3333FF"/>
                </a:solidFill>
              </a:rPr>
              <a:t>u</a:t>
            </a:r>
            <a:r>
              <a:rPr lang="en-US" sz="1600" dirty="0">
                <a:solidFill>
                  <a:srgbClr val="3333FF"/>
                </a:solidFill>
              </a:rPr>
              <a:t>, </a:t>
            </a:r>
            <a:r>
              <a:rPr lang="en-US" sz="1600" i="1" dirty="0">
                <a:solidFill>
                  <a:srgbClr val="3333FF"/>
                </a:solidFill>
              </a:rPr>
              <a:t>h</a:t>
            </a:r>
            <a:r>
              <a:rPr lang="en-US" sz="1600" dirty="0">
                <a:solidFill>
                  <a:srgbClr val="3333FF"/>
                </a:solidFill>
              </a:rPr>
              <a:t>, and </a:t>
            </a:r>
            <a:r>
              <a:rPr lang="en-US" sz="1600" i="1" dirty="0">
                <a:solidFill>
                  <a:srgbClr val="3333FF"/>
                </a:solidFill>
              </a:rPr>
              <a:t>s </a:t>
            </a:r>
            <a:r>
              <a:rPr lang="en-US" sz="1600" dirty="0">
                <a:solidFill>
                  <a:srgbClr val="3333FF"/>
                </a:solidFill>
              </a:rPr>
              <a:t>cannot be measured directly, and they are calculated from measurable properties using the relations between properties. </a:t>
            </a:r>
          </a:p>
          <a:p>
            <a:pPr eaLnBrk="1" hangingPunct="1">
              <a:lnSpc>
                <a:spcPct val="90000"/>
              </a:lnSpc>
              <a:spcBef>
                <a:spcPct val="5000"/>
              </a:spcBef>
              <a:spcAft>
                <a:spcPct val="5000"/>
              </a:spcAft>
            </a:pPr>
            <a:r>
              <a:rPr lang="en-US" sz="1600" dirty="0">
                <a:solidFill>
                  <a:srgbClr val="CC00CC"/>
                </a:solidFill>
              </a:rPr>
              <a:t>However, those relations give the </a:t>
            </a:r>
            <a:r>
              <a:rPr lang="en-US" sz="1600" i="1" dirty="0">
                <a:solidFill>
                  <a:srgbClr val="CC00CC"/>
                </a:solidFill>
              </a:rPr>
              <a:t>changes </a:t>
            </a:r>
            <a:r>
              <a:rPr lang="en-US" sz="1600" dirty="0">
                <a:solidFill>
                  <a:srgbClr val="CC00CC"/>
                </a:solidFill>
              </a:rPr>
              <a:t>in properties, not the values of properties at specified states.</a:t>
            </a:r>
            <a:r>
              <a:rPr lang="en-US" sz="1600" dirty="0"/>
              <a:t> </a:t>
            </a:r>
          </a:p>
          <a:p>
            <a:pPr eaLnBrk="1" hangingPunct="1">
              <a:lnSpc>
                <a:spcPct val="90000"/>
              </a:lnSpc>
              <a:spcBef>
                <a:spcPct val="5000"/>
              </a:spcBef>
              <a:spcAft>
                <a:spcPct val="5000"/>
              </a:spcAft>
            </a:pPr>
            <a:r>
              <a:rPr lang="en-US" sz="1600" dirty="0">
                <a:solidFill>
                  <a:srgbClr val="3333FF"/>
                </a:solidFill>
              </a:rPr>
              <a:t>Therefore, we need to choose a convenient </a:t>
            </a:r>
            <a:r>
              <a:rPr lang="en-US" sz="1600" i="1" dirty="0">
                <a:solidFill>
                  <a:srgbClr val="FF3300"/>
                </a:solidFill>
              </a:rPr>
              <a:t>reference state</a:t>
            </a:r>
            <a:r>
              <a:rPr lang="en-US" sz="1600" i="1" dirty="0">
                <a:solidFill>
                  <a:srgbClr val="3333FF"/>
                </a:solidFill>
              </a:rPr>
              <a:t> </a:t>
            </a:r>
            <a:r>
              <a:rPr lang="en-US" sz="1600" dirty="0">
                <a:solidFill>
                  <a:srgbClr val="3333FF"/>
                </a:solidFill>
              </a:rPr>
              <a:t>and assign a value of </a:t>
            </a:r>
            <a:r>
              <a:rPr lang="en-US" sz="1600" i="1" dirty="0">
                <a:solidFill>
                  <a:srgbClr val="FF3300"/>
                </a:solidFill>
              </a:rPr>
              <a:t>zero</a:t>
            </a:r>
            <a:r>
              <a:rPr lang="en-US" sz="1600" i="1" dirty="0">
                <a:solidFill>
                  <a:srgbClr val="3333FF"/>
                </a:solidFill>
              </a:rPr>
              <a:t> </a:t>
            </a:r>
            <a:r>
              <a:rPr lang="en-US" sz="1600" dirty="0">
                <a:solidFill>
                  <a:srgbClr val="3333FF"/>
                </a:solidFill>
              </a:rPr>
              <a:t>for a convenient property or properties at that state.</a:t>
            </a:r>
            <a:r>
              <a:rPr lang="en-US" sz="1600" dirty="0"/>
              <a:t> </a:t>
            </a:r>
          </a:p>
          <a:p>
            <a:pPr eaLnBrk="1" hangingPunct="1">
              <a:lnSpc>
                <a:spcPct val="90000"/>
              </a:lnSpc>
              <a:spcBef>
                <a:spcPct val="5000"/>
              </a:spcBef>
              <a:spcAft>
                <a:spcPct val="5000"/>
              </a:spcAft>
            </a:pPr>
            <a:r>
              <a:rPr lang="en-US" sz="1600" dirty="0">
                <a:solidFill>
                  <a:srgbClr val="008000"/>
                </a:solidFill>
              </a:rPr>
              <a:t>The reference state for water is 0.01°C and for R-134a is -40°C in tables.</a:t>
            </a:r>
          </a:p>
          <a:p>
            <a:pPr eaLnBrk="1" hangingPunct="1">
              <a:lnSpc>
                <a:spcPct val="90000"/>
              </a:lnSpc>
              <a:spcBef>
                <a:spcPct val="5000"/>
              </a:spcBef>
              <a:spcAft>
                <a:spcPct val="5000"/>
              </a:spcAft>
            </a:pPr>
            <a:r>
              <a:rPr lang="en-US" sz="1600" dirty="0">
                <a:solidFill>
                  <a:srgbClr val="CC00CC"/>
                </a:solidFill>
              </a:rPr>
              <a:t>Some properties may have negative values as a result of the reference state chosen.</a:t>
            </a:r>
          </a:p>
          <a:p>
            <a:pPr eaLnBrk="1" hangingPunct="1">
              <a:lnSpc>
                <a:spcPct val="90000"/>
              </a:lnSpc>
              <a:spcBef>
                <a:spcPct val="5000"/>
              </a:spcBef>
              <a:spcAft>
                <a:spcPct val="5000"/>
              </a:spcAft>
            </a:pPr>
            <a:r>
              <a:rPr lang="en-US" sz="1600" dirty="0">
                <a:solidFill>
                  <a:srgbClr val="3333FF"/>
                </a:solidFill>
              </a:rPr>
              <a:t>Sometimes different tables list different values for some properties at the same state as a result of using a different reference state.</a:t>
            </a:r>
            <a:r>
              <a:rPr lang="en-US" sz="1600" dirty="0"/>
              <a:t> </a:t>
            </a:r>
          </a:p>
          <a:p>
            <a:pPr eaLnBrk="1" hangingPunct="1">
              <a:lnSpc>
                <a:spcPct val="90000"/>
              </a:lnSpc>
              <a:spcBef>
                <a:spcPct val="5000"/>
              </a:spcBef>
              <a:spcAft>
                <a:spcPct val="5000"/>
              </a:spcAft>
            </a:pPr>
            <a:r>
              <a:rPr lang="en-US" sz="1600" dirty="0">
                <a:solidFill>
                  <a:srgbClr val="CC00CC"/>
                </a:solidFill>
              </a:rPr>
              <a:t>However, In thermodynamics we are concerned with the </a:t>
            </a:r>
            <a:r>
              <a:rPr lang="en-US" sz="1600" b="1" i="1" u="sng" dirty="0">
                <a:solidFill>
                  <a:srgbClr val="CC00CC"/>
                </a:solidFill>
              </a:rPr>
              <a:t>changes</a:t>
            </a:r>
            <a:r>
              <a:rPr lang="en-US" sz="1600" i="1" dirty="0">
                <a:solidFill>
                  <a:srgbClr val="CC00CC"/>
                </a:solidFill>
              </a:rPr>
              <a:t> </a:t>
            </a:r>
            <a:r>
              <a:rPr lang="en-US" sz="1600" dirty="0">
                <a:solidFill>
                  <a:srgbClr val="CC00CC"/>
                </a:solidFill>
              </a:rPr>
              <a:t>in properties, and the reference state chosen is of no consequence in calculations.</a:t>
            </a:r>
          </a:p>
        </p:txBody>
      </p:sp>
      <p:sp>
        <p:nvSpPr>
          <p:cNvPr id="27650" name="5 Slayt Numarası Yer Tutucusu"/>
          <p:cNvSpPr>
            <a:spLocks noGrp="1"/>
          </p:cNvSpPr>
          <p:nvPr>
            <p:ph type="sldNum" sz="quarter" idx="12"/>
          </p:nvPr>
        </p:nvSpPr>
        <p:spPr>
          <a:noFill/>
        </p:spPr>
        <p:txBody>
          <a:bodyPr/>
          <a:lstStyle/>
          <a:p>
            <a:fld id="{B4C2C51D-4D5D-43D2-90EA-F6595D47E38D}" type="slidenum">
              <a:rPr lang="en-US" smtClean="0"/>
              <a:pPr/>
              <a:t>33</a:t>
            </a:fld>
            <a:endParaRPr lang="en-US"/>
          </a:p>
        </p:txBody>
      </p:sp>
      <p:pic>
        <p:nvPicPr>
          <p:cNvPr id="27653" name="Picture 5"/>
          <p:cNvPicPr>
            <a:picLocks noChangeAspect="1" noChangeArrowheads="1"/>
          </p:cNvPicPr>
          <p:nvPr/>
        </p:nvPicPr>
        <p:blipFill>
          <a:blip r:embed="rId2"/>
          <a:srcRect/>
          <a:stretch>
            <a:fillRect/>
          </a:stretch>
        </p:blipFill>
        <p:spPr bwMode="auto">
          <a:xfrm>
            <a:off x="782638" y="5292725"/>
            <a:ext cx="7523162" cy="1412875"/>
          </a:xfrm>
          <a:prstGeom prst="rect">
            <a:avLst/>
          </a:prstGeom>
          <a:noFill/>
          <a:ln w="9525">
            <a:noFill/>
            <a:miter lim="800000"/>
            <a:headEnd/>
            <a:tailEnd/>
          </a:ln>
        </p:spPr>
      </p:pic>
      <p:pic>
        <p:nvPicPr>
          <p:cNvPr id="27654" name="Picture 6"/>
          <p:cNvPicPr>
            <a:picLocks noChangeAspect="1" noChangeArrowheads="1"/>
          </p:cNvPicPr>
          <p:nvPr/>
        </p:nvPicPr>
        <p:blipFill>
          <a:blip r:embed="rId3"/>
          <a:srcRect/>
          <a:stretch>
            <a:fillRect/>
          </a:stretch>
        </p:blipFill>
        <p:spPr bwMode="auto">
          <a:xfrm>
            <a:off x="762000" y="3657600"/>
            <a:ext cx="7424738" cy="1536700"/>
          </a:xfrm>
          <a:prstGeom prst="rect">
            <a:avLst/>
          </a:prstGeom>
          <a:noFill/>
          <a:ln w="9525">
            <a:noFill/>
            <a:miter lim="800000"/>
            <a:headEnd/>
            <a:tailEnd/>
          </a:ln>
        </p:spPr>
      </p:pic>
    </p:spTree>
    <p:extLst>
      <p:ext uri="{BB962C8B-B14F-4D97-AF65-F5344CB8AC3E}">
        <p14:creationId xmlns:p14="http://schemas.microsoft.com/office/powerpoint/2010/main" val="3299176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762000" y="198438"/>
            <a:ext cx="2362200" cy="639762"/>
          </a:xfrm>
        </p:spPr>
        <p:txBody>
          <a:bodyPr/>
          <a:lstStyle/>
          <a:p>
            <a:pPr eaLnBrk="1" hangingPunct="1"/>
            <a:r>
              <a:rPr lang="en-US">
                <a:solidFill>
                  <a:srgbClr val="C00000"/>
                </a:solidFill>
              </a:rPr>
              <a:t>Summary</a:t>
            </a:r>
          </a:p>
        </p:txBody>
      </p:sp>
      <p:sp>
        <p:nvSpPr>
          <p:cNvPr id="38916" name="Rectangle 3"/>
          <p:cNvSpPr>
            <a:spLocks noGrp="1" noChangeArrowheads="1"/>
          </p:cNvSpPr>
          <p:nvPr>
            <p:ph idx="1"/>
          </p:nvPr>
        </p:nvSpPr>
        <p:spPr>
          <a:xfrm>
            <a:off x="457200" y="914400"/>
            <a:ext cx="8382000" cy="5562600"/>
          </a:xfrm>
        </p:spPr>
        <p:txBody>
          <a:bodyPr/>
          <a:lstStyle/>
          <a:p>
            <a:pPr eaLnBrk="1" hangingPunct="1">
              <a:lnSpc>
                <a:spcPct val="80000"/>
              </a:lnSpc>
            </a:pPr>
            <a:r>
              <a:rPr lang="en-US" sz="1800" dirty="0"/>
              <a:t>Pure substance</a:t>
            </a:r>
          </a:p>
          <a:p>
            <a:pPr eaLnBrk="1" hangingPunct="1">
              <a:lnSpc>
                <a:spcPct val="80000"/>
              </a:lnSpc>
            </a:pPr>
            <a:r>
              <a:rPr lang="en-US" sz="1800" dirty="0"/>
              <a:t>Phases of a pure substance</a:t>
            </a:r>
          </a:p>
          <a:p>
            <a:pPr eaLnBrk="1" hangingPunct="1">
              <a:lnSpc>
                <a:spcPct val="80000"/>
              </a:lnSpc>
            </a:pPr>
            <a:r>
              <a:rPr lang="en-US" sz="1800" dirty="0"/>
              <a:t>Phase-change processes of pure substances</a:t>
            </a:r>
          </a:p>
          <a:p>
            <a:pPr lvl="1" eaLnBrk="1" hangingPunct="1">
              <a:lnSpc>
                <a:spcPct val="80000"/>
              </a:lnSpc>
            </a:pPr>
            <a:r>
              <a:rPr lang="en-US" sz="1600" dirty="0">
                <a:solidFill>
                  <a:srgbClr val="CC00CC"/>
                </a:solidFill>
              </a:rPr>
              <a:t>Compressed liquid, Saturated liquid, Saturated vapor, Superheated vapor</a:t>
            </a:r>
          </a:p>
          <a:p>
            <a:pPr lvl="1" eaLnBrk="1" hangingPunct="1">
              <a:lnSpc>
                <a:spcPct val="80000"/>
              </a:lnSpc>
            </a:pPr>
            <a:r>
              <a:rPr lang="en-US" sz="1600" dirty="0">
                <a:solidFill>
                  <a:srgbClr val="CC00CC"/>
                </a:solidFill>
              </a:rPr>
              <a:t>Saturation temperature and Saturation pressure</a:t>
            </a:r>
          </a:p>
          <a:p>
            <a:pPr>
              <a:lnSpc>
                <a:spcPct val="80000"/>
              </a:lnSpc>
            </a:pPr>
            <a:r>
              <a:rPr lang="en-US" sz="1800" dirty="0"/>
              <a:t>Property diagrams for phase change processes</a:t>
            </a:r>
          </a:p>
          <a:p>
            <a:pPr lvl="1">
              <a:lnSpc>
                <a:spcPct val="80000"/>
              </a:lnSpc>
            </a:pPr>
            <a:r>
              <a:rPr lang="en-US" sz="1600" dirty="0">
                <a:solidFill>
                  <a:srgbClr val="CC00CC"/>
                </a:solidFill>
              </a:rPr>
              <a:t>The </a:t>
            </a:r>
            <a:r>
              <a:rPr lang="en-US" sz="1600" i="1" dirty="0">
                <a:solidFill>
                  <a:srgbClr val="CC00CC"/>
                </a:solidFill>
              </a:rPr>
              <a:t>T-v</a:t>
            </a:r>
            <a:r>
              <a:rPr lang="en-US" sz="1600" dirty="0">
                <a:solidFill>
                  <a:srgbClr val="CC00CC"/>
                </a:solidFill>
              </a:rPr>
              <a:t> diagram, The </a:t>
            </a:r>
            <a:r>
              <a:rPr lang="en-US" sz="1600" i="1" dirty="0">
                <a:solidFill>
                  <a:srgbClr val="CC00CC"/>
                </a:solidFill>
              </a:rPr>
              <a:t>P-v</a:t>
            </a:r>
            <a:r>
              <a:rPr lang="en-US" sz="1600" dirty="0">
                <a:solidFill>
                  <a:srgbClr val="CC00CC"/>
                </a:solidFill>
              </a:rPr>
              <a:t> diagram, The </a:t>
            </a:r>
            <a:r>
              <a:rPr lang="en-US" sz="1600" i="1" dirty="0">
                <a:solidFill>
                  <a:srgbClr val="CC00CC"/>
                </a:solidFill>
              </a:rPr>
              <a:t>P-T</a:t>
            </a:r>
            <a:r>
              <a:rPr lang="en-US" sz="1600" dirty="0">
                <a:solidFill>
                  <a:srgbClr val="CC00CC"/>
                </a:solidFill>
              </a:rPr>
              <a:t> diagram, </a:t>
            </a:r>
            <a:r>
              <a:rPr lang="en-US" sz="1600" i="1" dirty="0">
                <a:solidFill>
                  <a:srgbClr val="CC00CC"/>
                </a:solidFill>
              </a:rPr>
              <a:t>The P-v-T</a:t>
            </a:r>
            <a:r>
              <a:rPr lang="en-US" sz="1600" dirty="0">
                <a:solidFill>
                  <a:srgbClr val="CC00CC"/>
                </a:solidFill>
              </a:rPr>
              <a:t> surface</a:t>
            </a:r>
          </a:p>
          <a:p>
            <a:pPr>
              <a:lnSpc>
                <a:spcPct val="80000"/>
              </a:lnSpc>
            </a:pPr>
            <a:r>
              <a:rPr lang="en-US" sz="1800" dirty="0"/>
              <a:t>Property tables</a:t>
            </a:r>
          </a:p>
          <a:p>
            <a:pPr lvl="1">
              <a:lnSpc>
                <a:spcPct val="80000"/>
              </a:lnSpc>
            </a:pPr>
            <a:r>
              <a:rPr lang="en-US" sz="1600" dirty="0">
                <a:solidFill>
                  <a:srgbClr val="CC00CC"/>
                </a:solidFill>
              </a:rPr>
              <a:t>Enthalpy</a:t>
            </a:r>
          </a:p>
          <a:p>
            <a:pPr lvl="1">
              <a:lnSpc>
                <a:spcPct val="80000"/>
              </a:lnSpc>
            </a:pPr>
            <a:r>
              <a:rPr lang="en-US" sz="1600" dirty="0">
                <a:solidFill>
                  <a:srgbClr val="CC00CC"/>
                </a:solidFill>
              </a:rPr>
              <a:t>Saturated liquid, saturated vapor, Saturated liquid vapor mixture, Superheated vapor, compressed liquid</a:t>
            </a:r>
          </a:p>
          <a:p>
            <a:pPr lvl="1">
              <a:lnSpc>
                <a:spcPct val="80000"/>
              </a:lnSpc>
            </a:pPr>
            <a:r>
              <a:rPr lang="en-US" sz="1600" dirty="0">
                <a:solidFill>
                  <a:srgbClr val="CC00CC"/>
                </a:solidFill>
              </a:rPr>
              <a:t>Reference state and reference values</a:t>
            </a:r>
          </a:p>
          <a:p>
            <a:pPr marL="342900" lvl="1" indent="0" eaLnBrk="1" hangingPunct="1">
              <a:lnSpc>
                <a:spcPct val="80000"/>
              </a:lnSpc>
              <a:buNone/>
            </a:pPr>
            <a:endParaRPr lang="en-US" sz="1600" dirty="0">
              <a:solidFill>
                <a:srgbClr val="CC00CC"/>
              </a:solidFill>
            </a:endParaRPr>
          </a:p>
        </p:txBody>
      </p:sp>
      <p:sp>
        <p:nvSpPr>
          <p:cNvPr id="38914" name="5 Slayt Numarası Yer Tutucusu"/>
          <p:cNvSpPr>
            <a:spLocks noGrp="1"/>
          </p:cNvSpPr>
          <p:nvPr>
            <p:ph type="sldNum" sz="quarter" idx="12"/>
          </p:nvPr>
        </p:nvSpPr>
        <p:spPr>
          <a:noFill/>
        </p:spPr>
        <p:txBody>
          <a:bodyPr/>
          <a:lstStyle/>
          <a:p>
            <a:fld id="{A1BAEB6E-1C01-434F-9800-8E7C7C68EA04}" type="slidenum">
              <a:rPr lang="en-US" smtClean="0"/>
              <a:pPr/>
              <a:t>34</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228600" y="381000"/>
            <a:ext cx="4191000" cy="1066800"/>
          </a:xfrm>
          <a:solidFill>
            <a:srgbClr val="92D050"/>
          </a:solidFill>
        </p:spPr>
        <p:txBody>
          <a:bodyPr/>
          <a:lstStyle/>
          <a:p>
            <a:pPr eaLnBrk="1" hangingPunct="1"/>
            <a:r>
              <a:rPr lang="en-US" dirty="0">
                <a:solidFill>
                  <a:srgbClr val="C00000"/>
                </a:solidFill>
              </a:rPr>
              <a:t>PHASES OF A PURE SUBSTANCE</a:t>
            </a:r>
            <a:endParaRPr lang="en-US" b="0" dirty="0">
              <a:solidFill>
                <a:srgbClr val="C00000"/>
              </a:solidFill>
            </a:endParaRPr>
          </a:p>
        </p:txBody>
      </p:sp>
      <p:sp>
        <p:nvSpPr>
          <p:cNvPr id="5122" name="5 Slayt Numarası Yer Tutucusu"/>
          <p:cNvSpPr>
            <a:spLocks noGrp="1"/>
          </p:cNvSpPr>
          <p:nvPr>
            <p:ph type="sldNum" sz="quarter" idx="12"/>
          </p:nvPr>
        </p:nvSpPr>
        <p:spPr>
          <a:noFill/>
        </p:spPr>
        <p:txBody>
          <a:bodyPr/>
          <a:lstStyle/>
          <a:p>
            <a:fld id="{7A5F9B7C-5E47-467E-B36D-A37F4AE67EE1}" type="slidenum">
              <a:rPr lang="en-US" smtClean="0"/>
              <a:pPr/>
              <a:t>4</a:t>
            </a:fld>
            <a:endParaRPr lang="en-US"/>
          </a:p>
        </p:txBody>
      </p:sp>
      <p:sp>
        <p:nvSpPr>
          <p:cNvPr id="5124" name="Rectangle 7"/>
          <p:cNvSpPr>
            <a:spLocks noChangeArrowheads="1"/>
          </p:cNvSpPr>
          <p:nvPr/>
        </p:nvSpPr>
        <p:spPr bwMode="auto">
          <a:xfrm>
            <a:off x="4343400" y="728663"/>
            <a:ext cx="1828800" cy="2014537"/>
          </a:xfrm>
          <a:prstGeom prst="rect">
            <a:avLst/>
          </a:prstGeom>
          <a:noFill/>
          <a:ln w="9525">
            <a:noFill/>
            <a:miter lim="800000"/>
            <a:headEnd/>
            <a:tailEnd/>
          </a:ln>
        </p:spPr>
        <p:txBody>
          <a:bodyPr>
            <a:spAutoFit/>
          </a:bodyPr>
          <a:lstStyle/>
          <a:p>
            <a:pPr algn="r"/>
            <a:r>
              <a:rPr lang="en-US">
                <a:solidFill>
                  <a:srgbClr val="3333FF"/>
                </a:solidFill>
              </a:rPr>
              <a:t>The molecules in a solid are kept at their positions by the large springlike inter-molecular forces.</a:t>
            </a:r>
          </a:p>
        </p:txBody>
      </p:sp>
      <p:pic>
        <p:nvPicPr>
          <p:cNvPr id="5125" name="Picture 13"/>
          <p:cNvPicPr>
            <a:picLocks noChangeAspect="1" noChangeArrowheads="1"/>
          </p:cNvPicPr>
          <p:nvPr/>
        </p:nvPicPr>
        <p:blipFill>
          <a:blip r:embed="rId2"/>
          <a:srcRect/>
          <a:stretch>
            <a:fillRect/>
          </a:stretch>
        </p:blipFill>
        <p:spPr bwMode="auto">
          <a:xfrm>
            <a:off x="271463" y="2895600"/>
            <a:ext cx="7780337" cy="3886200"/>
          </a:xfrm>
          <a:prstGeom prst="rect">
            <a:avLst/>
          </a:prstGeom>
          <a:noFill/>
          <a:ln w="9525">
            <a:noFill/>
            <a:miter lim="800000"/>
            <a:headEnd/>
            <a:tailEnd/>
          </a:ln>
        </p:spPr>
      </p:pic>
      <p:pic>
        <p:nvPicPr>
          <p:cNvPr id="5126" name="Picture 14"/>
          <p:cNvPicPr>
            <a:picLocks noChangeAspect="1" noChangeArrowheads="1"/>
          </p:cNvPicPr>
          <p:nvPr/>
        </p:nvPicPr>
        <p:blipFill>
          <a:blip r:embed="rId3"/>
          <a:srcRect/>
          <a:stretch>
            <a:fillRect/>
          </a:stretch>
        </p:blipFill>
        <p:spPr bwMode="auto">
          <a:xfrm>
            <a:off x="6172200" y="152400"/>
            <a:ext cx="2819400" cy="26162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457200" y="198438"/>
            <a:ext cx="7391400" cy="487362"/>
          </a:xfrm>
          <a:solidFill>
            <a:srgbClr val="92D050"/>
          </a:solidFill>
        </p:spPr>
        <p:txBody>
          <a:bodyPr anchor="t"/>
          <a:lstStyle/>
          <a:p>
            <a:pPr eaLnBrk="1" hangingPunct="1"/>
            <a:r>
              <a:rPr lang="en-US" sz="2800" dirty="0">
                <a:solidFill>
                  <a:srgbClr val="C00000"/>
                </a:solidFill>
              </a:rPr>
              <a:t>PHASE-CHANGE PROCESSES OF PURE SUBSTANCES</a:t>
            </a:r>
            <a:endParaRPr lang="en-US" sz="2800" b="0" dirty="0">
              <a:solidFill>
                <a:srgbClr val="C00000"/>
              </a:solidFill>
            </a:endParaRPr>
          </a:p>
        </p:txBody>
      </p:sp>
      <p:sp>
        <p:nvSpPr>
          <p:cNvPr id="6146" name="5 Slayt Numarası Yer Tutucusu"/>
          <p:cNvSpPr>
            <a:spLocks noGrp="1"/>
          </p:cNvSpPr>
          <p:nvPr>
            <p:ph type="sldNum" sz="quarter" idx="12"/>
          </p:nvPr>
        </p:nvSpPr>
        <p:spPr>
          <a:noFill/>
        </p:spPr>
        <p:txBody>
          <a:bodyPr/>
          <a:lstStyle/>
          <a:p>
            <a:fld id="{C643B988-319E-40CB-AA99-09E8911C8A9B}" type="slidenum">
              <a:rPr lang="en-US" smtClean="0"/>
              <a:pPr/>
              <a:t>5</a:t>
            </a:fld>
            <a:endParaRPr lang="en-US"/>
          </a:p>
        </p:txBody>
      </p:sp>
      <p:pic>
        <p:nvPicPr>
          <p:cNvPr id="6148" name="Picture 16"/>
          <p:cNvPicPr>
            <a:picLocks noChangeAspect="1" noChangeArrowheads="1"/>
          </p:cNvPicPr>
          <p:nvPr/>
        </p:nvPicPr>
        <p:blipFill>
          <a:blip r:embed="rId2"/>
          <a:srcRect/>
          <a:stretch>
            <a:fillRect/>
          </a:stretch>
        </p:blipFill>
        <p:spPr bwMode="auto">
          <a:xfrm>
            <a:off x="381000" y="2209800"/>
            <a:ext cx="3990975" cy="4562475"/>
          </a:xfrm>
          <a:prstGeom prst="rect">
            <a:avLst/>
          </a:prstGeom>
          <a:noFill/>
          <a:ln w="9525">
            <a:noFill/>
            <a:miter lim="800000"/>
            <a:headEnd/>
            <a:tailEnd/>
          </a:ln>
        </p:spPr>
      </p:pic>
      <p:pic>
        <p:nvPicPr>
          <p:cNvPr id="6149" name="Picture 17"/>
          <p:cNvPicPr>
            <a:picLocks noChangeAspect="1" noChangeArrowheads="1"/>
          </p:cNvPicPr>
          <p:nvPr/>
        </p:nvPicPr>
        <p:blipFill>
          <a:blip r:embed="rId3"/>
          <a:srcRect/>
          <a:stretch>
            <a:fillRect/>
          </a:stretch>
        </p:blipFill>
        <p:spPr bwMode="auto">
          <a:xfrm>
            <a:off x="5105400" y="1876425"/>
            <a:ext cx="3790950" cy="4905375"/>
          </a:xfrm>
          <a:prstGeom prst="rect">
            <a:avLst/>
          </a:prstGeom>
          <a:noFill/>
          <a:ln w="9525">
            <a:noFill/>
            <a:miter lim="800000"/>
            <a:headEnd/>
            <a:tailEnd/>
          </a:ln>
        </p:spPr>
      </p:pic>
      <p:sp>
        <p:nvSpPr>
          <p:cNvPr id="6150" name="15 Dikdörtgen"/>
          <p:cNvSpPr>
            <a:spLocks noChangeArrowheads="1"/>
          </p:cNvSpPr>
          <p:nvPr/>
        </p:nvSpPr>
        <p:spPr bwMode="auto">
          <a:xfrm>
            <a:off x="5105400" y="1143000"/>
            <a:ext cx="3657600" cy="708025"/>
          </a:xfrm>
          <a:prstGeom prst="rect">
            <a:avLst/>
          </a:prstGeom>
          <a:noFill/>
          <a:ln w="9525">
            <a:noFill/>
            <a:miter lim="800000"/>
            <a:headEnd/>
            <a:tailEnd/>
          </a:ln>
        </p:spPr>
        <p:txBody>
          <a:bodyPr>
            <a:spAutoFit/>
          </a:bodyPr>
          <a:lstStyle/>
          <a:p>
            <a:r>
              <a:rPr lang="en-US" sz="2000" b="1" dirty="0">
                <a:solidFill>
                  <a:srgbClr val="CC00CC"/>
                </a:solidFill>
              </a:rPr>
              <a:t>Saturated liquid</a:t>
            </a:r>
            <a:r>
              <a:rPr lang="en-US" sz="2000" dirty="0"/>
              <a:t>: A liquid that is </a:t>
            </a:r>
            <a:r>
              <a:rPr lang="en-US" sz="2000" i="1" dirty="0"/>
              <a:t>about to vaporize</a:t>
            </a:r>
            <a:endParaRPr lang="tr-TR" sz="2000" dirty="0"/>
          </a:p>
        </p:txBody>
      </p:sp>
      <p:sp>
        <p:nvSpPr>
          <p:cNvPr id="6151" name="16 Dikdörtgen"/>
          <p:cNvSpPr>
            <a:spLocks noChangeArrowheads="1"/>
          </p:cNvSpPr>
          <p:nvPr/>
        </p:nvSpPr>
        <p:spPr bwMode="auto">
          <a:xfrm>
            <a:off x="381000" y="1143000"/>
            <a:ext cx="4114800" cy="1016000"/>
          </a:xfrm>
          <a:prstGeom prst="rect">
            <a:avLst/>
          </a:prstGeom>
          <a:noFill/>
          <a:ln w="9525">
            <a:noFill/>
            <a:miter lim="800000"/>
            <a:headEnd/>
            <a:tailEnd/>
          </a:ln>
        </p:spPr>
        <p:txBody>
          <a:bodyPr>
            <a:spAutoFit/>
          </a:bodyPr>
          <a:lstStyle/>
          <a:p>
            <a:r>
              <a:rPr lang="en-US" sz="2000" b="1" dirty="0">
                <a:solidFill>
                  <a:srgbClr val="CC00CC"/>
                </a:solidFill>
              </a:rPr>
              <a:t>Compressed liquid (subcooled liquid)</a:t>
            </a:r>
            <a:r>
              <a:rPr lang="en-US" sz="2000" dirty="0">
                <a:solidFill>
                  <a:srgbClr val="CC00CC"/>
                </a:solidFill>
              </a:rPr>
              <a:t>:</a:t>
            </a:r>
            <a:r>
              <a:rPr lang="en-US" sz="2000" dirty="0"/>
              <a:t> A substance that it is </a:t>
            </a:r>
            <a:r>
              <a:rPr lang="en-US" sz="2000" i="1" dirty="0"/>
              <a:t>not about to vaporize</a:t>
            </a:r>
            <a:endParaRPr lang="tr-T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228600" y="152400"/>
            <a:ext cx="8686800" cy="1600200"/>
          </a:xfrm>
        </p:spPr>
        <p:txBody>
          <a:bodyPr>
            <a:normAutofit lnSpcReduction="10000"/>
          </a:bodyPr>
          <a:lstStyle/>
          <a:p>
            <a:pPr eaLnBrk="1" hangingPunct="1">
              <a:lnSpc>
                <a:spcPct val="90000"/>
              </a:lnSpc>
              <a:spcBef>
                <a:spcPct val="10000"/>
              </a:spcBef>
              <a:spcAft>
                <a:spcPct val="10000"/>
              </a:spcAft>
            </a:pPr>
            <a:r>
              <a:rPr lang="en-US" b="1" dirty="0">
                <a:solidFill>
                  <a:srgbClr val="CC00CC"/>
                </a:solidFill>
              </a:rPr>
              <a:t>Saturated vapor</a:t>
            </a:r>
            <a:r>
              <a:rPr lang="en-US" dirty="0"/>
              <a:t>: A vapor that is </a:t>
            </a:r>
            <a:r>
              <a:rPr lang="en-US" i="1" dirty="0"/>
              <a:t>about to condense.</a:t>
            </a:r>
            <a:endParaRPr lang="en-US" dirty="0"/>
          </a:p>
          <a:p>
            <a:pPr eaLnBrk="1" hangingPunct="1">
              <a:lnSpc>
                <a:spcPct val="90000"/>
              </a:lnSpc>
              <a:spcBef>
                <a:spcPct val="10000"/>
              </a:spcBef>
              <a:spcAft>
                <a:spcPct val="10000"/>
              </a:spcAft>
            </a:pPr>
            <a:r>
              <a:rPr lang="en-US" b="1" dirty="0">
                <a:solidFill>
                  <a:srgbClr val="CC00CC"/>
                </a:solidFill>
              </a:rPr>
              <a:t>Saturated liquid–vapor mixture</a:t>
            </a:r>
            <a:r>
              <a:rPr lang="en-US" dirty="0"/>
              <a:t>:</a:t>
            </a:r>
            <a:r>
              <a:rPr lang="en-US" b="1" dirty="0"/>
              <a:t> </a:t>
            </a:r>
            <a:r>
              <a:rPr lang="en-US" dirty="0"/>
              <a:t>The state at which the </a:t>
            </a:r>
            <a:r>
              <a:rPr lang="en-US" i="1" dirty="0"/>
              <a:t>liquid and vapor phases coexist </a:t>
            </a:r>
            <a:r>
              <a:rPr lang="en-US" dirty="0"/>
              <a:t>in equilibrium.</a:t>
            </a:r>
          </a:p>
          <a:p>
            <a:pPr eaLnBrk="1" hangingPunct="1">
              <a:lnSpc>
                <a:spcPct val="90000"/>
              </a:lnSpc>
              <a:spcBef>
                <a:spcPct val="10000"/>
              </a:spcBef>
              <a:spcAft>
                <a:spcPct val="10000"/>
              </a:spcAft>
            </a:pPr>
            <a:r>
              <a:rPr lang="en-US" b="1" dirty="0">
                <a:solidFill>
                  <a:srgbClr val="CC00CC"/>
                </a:solidFill>
              </a:rPr>
              <a:t>Superheated vapor</a:t>
            </a:r>
            <a:r>
              <a:rPr lang="en-US" dirty="0"/>
              <a:t>: A vapor that is </a:t>
            </a:r>
            <a:r>
              <a:rPr lang="en-US" i="1" dirty="0"/>
              <a:t>not about to condense </a:t>
            </a:r>
            <a:r>
              <a:rPr lang="en-US" dirty="0"/>
              <a:t>(i.e., not a saturated vapor).</a:t>
            </a:r>
          </a:p>
        </p:txBody>
      </p:sp>
      <p:sp>
        <p:nvSpPr>
          <p:cNvPr id="7170" name="5 Slayt Numarası Yer Tutucusu"/>
          <p:cNvSpPr>
            <a:spLocks noGrp="1"/>
          </p:cNvSpPr>
          <p:nvPr>
            <p:ph type="sldNum" sz="quarter" idx="12"/>
          </p:nvPr>
        </p:nvSpPr>
        <p:spPr>
          <a:noFill/>
        </p:spPr>
        <p:txBody>
          <a:bodyPr/>
          <a:lstStyle/>
          <a:p>
            <a:fld id="{70843350-C6A0-49F8-A047-597C86009D41}" type="slidenum">
              <a:rPr lang="en-US" smtClean="0"/>
              <a:pPr/>
              <a:t>6</a:t>
            </a:fld>
            <a:endParaRPr lang="en-US"/>
          </a:p>
        </p:txBody>
      </p:sp>
      <p:sp>
        <p:nvSpPr>
          <p:cNvPr id="7172" name="Rectangle 7"/>
          <p:cNvSpPr>
            <a:spLocks noChangeArrowheads="1"/>
          </p:cNvSpPr>
          <p:nvPr/>
        </p:nvSpPr>
        <p:spPr bwMode="auto">
          <a:xfrm>
            <a:off x="381000" y="5273675"/>
            <a:ext cx="3048000" cy="1127125"/>
          </a:xfrm>
          <a:prstGeom prst="rect">
            <a:avLst/>
          </a:prstGeom>
          <a:noFill/>
          <a:ln w="9525">
            <a:noFill/>
            <a:miter lim="800000"/>
            <a:headEnd/>
            <a:tailEnd/>
          </a:ln>
        </p:spPr>
        <p:txBody>
          <a:bodyPr>
            <a:spAutoFit/>
          </a:bodyPr>
          <a:lstStyle/>
          <a:p>
            <a:r>
              <a:rPr lang="en-US" sz="1700">
                <a:solidFill>
                  <a:srgbClr val="3333FF"/>
                </a:solidFill>
              </a:rPr>
              <a:t>As more heat is transferred, part of the saturated liquid vaporizes (</a:t>
            </a:r>
            <a:r>
              <a:rPr lang="en-US" sz="1700" b="1" i="1">
                <a:solidFill>
                  <a:srgbClr val="3333FF"/>
                </a:solidFill>
              </a:rPr>
              <a:t>saturated liquid–vapor mixture</a:t>
            </a:r>
            <a:r>
              <a:rPr lang="en-US" sz="1700">
                <a:solidFill>
                  <a:srgbClr val="3333FF"/>
                </a:solidFill>
              </a:rPr>
              <a:t>).</a:t>
            </a:r>
          </a:p>
        </p:txBody>
      </p:sp>
      <p:sp>
        <p:nvSpPr>
          <p:cNvPr id="7173" name="Rectangle 8"/>
          <p:cNvSpPr>
            <a:spLocks noChangeArrowheads="1"/>
          </p:cNvSpPr>
          <p:nvPr/>
        </p:nvSpPr>
        <p:spPr bwMode="auto">
          <a:xfrm>
            <a:off x="3352800" y="5105400"/>
            <a:ext cx="3048000" cy="1385888"/>
          </a:xfrm>
          <a:prstGeom prst="rect">
            <a:avLst/>
          </a:prstGeom>
          <a:noFill/>
          <a:ln w="9525">
            <a:noFill/>
            <a:miter lim="800000"/>
            <a:headEnd/>
            <a:tailEnd/>
          </a:ln>
        </p:spPr>
        <p:txBody>
          <a:bodyPr>
            <a:spAutoFit/>
          </a:bodyPr>
          <a:lstStyle/>
          <a:p>
            <a:pPr algn="r"/>
            <a:r>
              <a:rPr lang="en-US" sz="1700">
                <a:solidFill>
                  <a:srgbClr val="3333FF"/>
                </a:solidFill>
              </a:rPr>
              <a:t>At 1 atm pressure, the temperature remains constant at 100°C until the last drop of liquid is vaporized (</a:t>
            </a:r>
            <a:r>
              <a:rPr lang="en-US" sz="1700" b="1" i="1">
                <a:solidFill>
                  <a:srgbClr val="3333FF"/>
                </a:solidFill>
              </a:rPr>
              <a:t>saturated vapor</a:t>
            </a:r>
            <a:r>
              <a:rPr lang="en-US" sz="1700">
                <a:solidFill>
                  <a:srgbClr val="3333FF"/>
                </a:solidFill>
              </a:rPr>
              <a:t>).</a:t>
            </a:r>
          </a:p>
        </p:txBody>
      </p:sp>
      <p:sp>
        <p:nvSpPr>
          <p:cNvPr id="7174" name="Rectangle 9"/>
          <p:cNvSpPr>
            <a:spLocks noChangeArrowheads="1"/>
          </p:cNvSpPr>
          <p:nvPr/>
        </p:nvSpPr>
        <p:spPr bwMode="auto">
          <a:xfrm>
            <a:off x="6400800" y="5091113"/>
            <a:ext cx="2362200" cy="1385887"/>
          </a:xfrm>
          <a:prstGeom prst="rect">
            <a:avLst/>
          </a:prstGeom>
          <a:noFill/>
          <a:ln w="9525">
            <a:noFill/>
            <a:miter lim="800000"/>
            <a:headEnd/>
            <a:tailEnd/>
          </a:ln>
        </p:spPr>
        <p:txBody>
          <a:bodyPr>
            <a:spAutoFit/>
          </a:bodyPr>
          <a:lstStyle/>
          <a:p>
            <a:pPr algn="r"/>
            <a:r>
              <a:rPr lang="en-US" sz="1700">
                <a:solidFill>
                  <a:srgbClr val="3333FF"/>
                </a:solidFill>
              </a:rPr>
              <a:t>As more heat is transferred, the temperature of the vapor starts to rise (</a:t>
            </a:r>
            <a:r>
              <a:rPr lang="en-US" sz="1700" b="1" i="1">
                <a:solidFill>
                  <a:srgbClr val="3333FF"/>
                </a:solidFill>
              </a:rPr>
              <a:t>superheated vapor</a:t>
            </a:r>
            <a:r>
              <a:rPr lang="en-US" sz="1700">
                <a:solidFill>
                  <a:srgbClr val="3333FF"/>
                </a:solidFill>
              </a:rPr>
              <a:t>).</a:t>
            </a:r>
          </a:p>
        </p:txBody>
      </p:sp>
      <p:pic>
        <p:nvPicPr>
          <p:cNvPr id="7175" name="Picture 13"/>
          <p:cNvPicPr>
            <a:picLocks noChangeAspect="1" noChangeArrowheads="1"/>
          </p:cNvPicPr>
          <p:nvPr/>
        </p:nvPicPr>
        <p:blipFill>
          <a:blip r:embed="rId2"/>
          <a:srcRect/>
          <a:stretch>
            <a:fillRect/>
          </a:stretch>
        </p:blipFill>
        <p:spPr bwMode="auto">
          <a:xfrm>
            <a:off x="4419600" y="1676400"/>
            <a:ext cx="1828800" cy="3448050"/>
          </a:xfrm>
          <a:prstGeom prst="rect">
            <a:avLst/>
          </a:prstGeom>
          <a:noFill/>
          <a:ln w="9525">
            <a:noFill/>
            <a:miter lim="800000"/>
            <a:headEnd/>
            <a:tailEnd/>
          </a:ln>
        </p:spPr>
      </p:pic>
      <p:pic>
        <p:nvPicPr>
          <p:cNvPr id="7176" name="Picture 14"/>
          <p:cNvPicPr>
            <a:picLocks noChangeAspect="1" noChangeArrowheads="1"/>
          </p:cNvPicPr>
          <p:nvPr/>
        </p:nvPicPr>
        <p:blipFill>
          <a:blip r:embed="rId3"/>
          <a:srcRect/>
          <a:stretch>
            <a:fillRect/>
          </a:stretch>
        </p:blipFill>
        <p:spPr bwMode="auto">
          <a:xfrm>
            <a:off x="457200" y="1838325"/>
            <a:ext cx="2924175" cy="3419475"/>
          </a:xfrm>
          <a:prstGeom prst="rect">
            <a:avLst/>
          </a:prstGeom>
          <a:noFill/>
          <a:ln w="9525">
            <a:noFill/>
            <a:miter lim="800000"/>
            <a:headEnd/>
            <a:tailEnd/>
          </a:ln>
        </p:spPr>
      </p:pic>
      <p:pic>
        <p:nvPicPr>
          <p:cNvPr id="7177" name="Picture 15"/>
          <p:cNvPicPr>
            <a:picLocks noChangeAspect="1" noChangeArrowheads="1"/>
          </p:cNvPicPr>
          <p:nvPr/>
        </p:nvPicPr>
        <p:blipFill>
          <a:blip r:embed="rId4"/>
          <a:srcRect/>
          <a:stretch>
            <a:fillRect/>
          </a:stretch>
        </p:blipFill>
        <p:spPr bwMode="auto">
          <a:xfrm>
            <a:off x="6962775" y="1719263"/>
            <a:ext cx="1800225" cy="341947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5 Slayt Numarası Yer Tutucusu"/>
          <p:cNvSpPr>
            <a:spLocks noGrp="1"/>
          </p:cNvSpPr>
          <p:nvPr>
            <p:ph type="sldNum" sz="quarter" idx="12"/>
          </p:nvPr>
        </p:nvSpPr>
        <p:spPr>
          <a:noFill/>
        </p:spPr>
        <p:txBody>
          <a:bodyPr/>
          <a:lstStyle/>
          <a:p>
            <a:fld id="{E81E7E62-3034-4EED-B1D8-3C42D5F44A0C}" type="slidenum">
              <a:rPr lang="en-US" smtClean="0"/>
              <a:pPr/>
              <a:t>7</a:t>
            </a:fld>
            <a:endParaRPr lang="en-US"/>
          </a:p>
        </p:txBody>
      </p:sp>
      <p:sp>
        <p:nvSpPr>
          <p:cNvPr id="8195" name="Rectangle 5"/>
          <p:cNvSpPr>
            <a:spLocks noChangeArrowheads="1"/>
          </p:cNvSpPr>
          <p:nvPr/>
        </p:nvSpPr>
        <p:spPr bwMode="auto">
          <a:xfrm>
            <a:off x="6092825" y="5165725"/>
            <a:ext cx="2365375" cy="1311275"/>
          </a:xfrm>
          <a:prstGeom prst="rect">
            <a:avLst/>
          </a:prstGeom>
          <a:noFill/>
          <a:ln w="9525">
            <a:noFill/>
            <a:miter lim="800000"/>
            <a:headEnd/>
            <a:tailEnd/>
          </a:ln>
        </p:spPr>
        <p:txBody>
          <a:bodyPr>
            <a:spAutoFit/>
          </a:bodyPr>
          <a:lstStyle/>
          <a:p>
            <a:r>
              <a:rPr lang="en-US" sz="2000" i="1">
                <a:solidFill>
                  <a:srgbClr val="3333FF"/>
                </a:solidFill>
              </a:rPr>
              <a:t>T</a:t>
            </a:r>
            <a:r>
              <a:rPr lang="en-US" sz="2000">
                <a:solidFill>
                  <a:srgbClr val="3333FF"/>
                </a:solidFill>
              </a:rPr>
              <a:t>-</a:t>
            </a:r>
            <a:r>
              <a:rPr lang="en-US" sz="2000" i="1">
                <a:solidFill>
                  <a:srgbClr val="3333FF"/>
                </a:solidFill>
              </a:rPr>
              <a:t>v </a:t>
            </a:r>
            <a:r>
              <a:rPr lang="en-US" sz="2000">
                <a:solidFill>
                  <a:srgbClr val="3333FF"/>
                </a:solidFill>
              </a:rPr>
              <a:t>diagram for the heating process of  water at constant pressure.</a:t>
            </a:r>
          </a:p>
        </p:txBody>
      </p:sp>
      <p:sp>
        <p:nvSpPr>
          <p:cNvPr id="8196" name="Rectangle 7"/>
          <p:cNvSpPr>
            <a:spLocks noChangeArrowheads="1"/>
          </p:cNvSpPr>
          <p:nvPr/>
        </p:nvSpPr>
        <p:spPr bwMode="auto">
          <a:xfrm>
            <a:off x="533400" y="228600"/>
            <a:ext cx="8077200" cy="1465263"/>
          </a:xfrm>
          <a:prstGeom prst="rect">
            <a:avLst/>
          </a:prstGeom>
          <a:noFill/>
          <a:ln w="9525">
            <a:noFill/>
            <a:miter lim="800000"/>
            <a:headEnd/>
            <a:tailEnd/>
          </a:ln>
        </p:spPr>
        <p:txBody>
          <a:bodyPr>
            <a:spAutoFit/>
          </a:bodyPr>
          <a:lstStyle/>
          <a:p>
            <a:pPr>
              <a:lnSpc>
                <a:spcPct val="90000"/>
              </a:lnSpc>
              <a:spcBef>
                <a:spcPct val="20000"/>
              </a:spcBef>
              <a:spcAft>
                <a:spcPct val="20000"/>
              </a:spcAft>
              <a:buClr>
                <a:srgbClr val="FF0000"/>
              </a:buClr>
            </a:pPr>
            <a:r>
              <a:rPr lang="en-US" sz="2000"/>
              <a:t>If the entire process between state 1 and 5 is reversed by cooling the water while maintaining the pressure at the same value, the water will go back to state 1, retracing the same path, and in so doing, the amount of heat released will exactly match the amount of heat added during the heating process.</a:t>
            </a:r>
          </a:p>
        </p:txBody>
      </p:sp>
      <p:pic>
        <p:nvPicPr>
          <p:cNvPr id="8197" name="Picture 10"/>
          <p:cNvPicPr>
            <a:picLocks noChangeAspect="1" noChangeArrowheads="1"/>
          </p:cNvPicPr>
          <p:nvPr/>
        </p:nvPicPr>
        <p:blipFill>
          <a:blip r:embed="rId3"/>
          <a:srcRect/>
          <a:stretch>
            <a:fillRect/>
          </a:stretch>
        </p:blipFill>
        <p:spPr bwMode="auto">
          <a:xfrm>
            <a:off x="609600" y="1752600"/>
            <a:ext cx="5486400" cy="46863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228600" y="76200"/>
            <a:ext cx="8458200" cy="533400"/>
          </a:xfrm>
        </p:spPr>
        <p:txBody>
          <a:bodyPr/>
          <a:lstStyle/>
          <a:p>
            <a:pPr eaLnBrk="1" hangingPunct="1"/>
            <a:r>
              <a:rPr lang="en-US" sz="2800"/>
              <a:t>Saturation Temperature and Saturation Pressure</a:t>
            </a:r>
            <a:endParaRPr lang="en-US" sz="2800" b="0"/>
          </a:p>
        </p:txBody>
      </p:sp>
      <p:sp>
        <p:nvSpPr>
          <p:cNvPr id="76803" name="Rectangle 3"/>
          <p:cNvSpPr>
            <a:spLocks noGrp="1" noChangeArrowheads="1"/>
          </p:cNvSpPr>
          <p:nvPr>
            <p:ph idx="1"/>
          </p:nvPr>
        </p:nvSpPr>
        <p:spPr>
          <a:xfrm>
            <a:off x="228600" y="609600"/>
            <a:ext cx="8534400" cy="1143000"/>
          </a:xfrm>
        </p:spPr>
        <p:txBody>
          <a:bodyPr/>
          <a:lstStyle/>
          <a:p>
            <a:pPr marL="0" indent="0" eaLnBrk="1" hangingPunct="1">
              <a:spcBef>
                <a:spcPct val="10000"/>
              </a:spcBef>
              <a:spcAft>
                <a:spcPct val="10000"/>
              </a:spcAft>
              <a:buFontTx/>
              <a:buNone/>
              <a:defRPr/>
            </a:pPr>
            <a:r>
              <a:rPr lang="en-US" sz="1800" dirty="0"/>
              <a:t>The temperature at which water starts boiling depends on the pressure; therefore,</a:t>
            </a:r>
            <a:r>
              <a:rPr lang="tr-TR" sz="1800" dirty="0"/>
              <a:t> </a:t>
            </a:r>
            <a:r>
              <a:rPr lang="en-US" sz="1800" dirty="0"/>
              <a:t>if the pressure is fixed, so is the boiling temperature. </a:t>
            </a:r>
          </a:p>
          <a:p>
            <a:pPr marL="0" eaLnBrk="1" hangingPunct="1">
              <a:spcBef>
                <a:spcPct val="10000"/>
              </a:spcBef>
              <a:spcAft>
                <a:spcPct val="10000"/>
              </a:spcAft>
              <a:buFontTx/>
              <a:buNone/>
              <a:defRPr/>
            </a:pPr>
            <a:r>
              <a:rPr lang="en-US" sz="1800" i="1" dirty="0">
                <a:solidFill>
                  <a:srgbClr val="7030A0"/>
                </a:solidFill>
              </a:rPr>
              <a:t>Water boils at 100</a:t>
            </a:r>
            <a:r>
              <a:rPr lang="en-US" sz="1800" i="1" dirty="0">
                <a:solidFill>
                  <a:srgbClr val="7030A0"/>
                </a:solidFill>
                <a:sym typeface="Symbol" pitchFamily="18" charset="2"/>
              </a:rPr>
              <a:t></a:t>
            </a:r>
            <a:r>
              <a:rPr lang="en-US" sz="1800" i="1" dirty="0">
                <a:solidFill>
                  <a:srgbClr val="7030A0"/>
                </a:solidFill>
              </a:rPr>
              <a:t>C at 1 </a:t>
            </a:r>
            <a:r>
              <a:rPr lang="en-US" sz="1800" i="1" dirty="0" err="1">
                <a:solidFill>
                  <a:srgbClr val="7030A0"/>
                </a:solidFill>
              </a:rPr>
              <a:t>atm</a:t>
            </a:r>
            <a:r>
              <a:rPr lang="en-US" sz="1800" i="1" dirty="0">
                <a:solidFill>
                  <a:srgbClr val="7030A0"/>
                </a:solidFill>
              </a:rPr>
              <a:t> pressure.</a:t>
            </a:r>
          </a:p>
        </p:txBody>
      </p:sp>
      <p:sp>
        <p:nvSpPr>
          <p:cNvPr id="9218" name="5 Slayt Numarası Yer Tutucusu"/>
          <p:cNvSpPr>
            <a:spLocks noGrp="1"/>
          </p:cNvSpPr>
          <p:nvPr>
            <p:ph type="sldNum" sz="quarter" idx="12"/>
          </p:nvPr>
        </p:nvSpPr>
        <p:spPr>
          <a:noFill/>
        </p:spPr>
        <p:txBody>
          <a:bodyPr/>
          <a:lstStyle/>
          <a:p>
            <a:fld id="{4D4F316D-66C5-48E2-961B-3FE0A0936069}" type="slidenum">
              <a:rPr lang="en-US" smtClean="0"/>
              <a:pPr/>
              <a:t>8</a:t>
            </a:fld>
            <a:endParaRPr lang="en-US"/>
          </a:p>
        </p:txBody>
      </p:sp>
      <p:sp>
        <p:nvSpPr>
          <p:cNvPr id="9221" name="Rectangle 5"/>
          <p:cNvSpPr>
            <a:spLocks noChangeArrowheads="1"/>
          </p:cNvSpPr>
          <p:nvPr/>
        </p:nvSpPr>
        <p:spPr bwMode="auto">
          <a:xfrm>
            <a:off x="3886200" y="4691063"/>
            <a:ext cx="1905000" cy="2014537"/>
          </a:xfrm>
          <a:prstGeom prst="rect">
            <a:avLst/>
          </a:prstGeom>
          <a:noFill/>
          <a:ln w="9525">
            <a:noFill/>
            <a:miter lim="800000"/>
            <a:headEnd/>
            <a:tailEnd/>
          </a:ln>
        </p:spPr>
        <p:txBody>
          <a:bodyPr>
            <a:spAutoFit/>
          </a:bodyPr>
          <a:lstStyle/>
          <a:p>
            <a:r>
              <a:rPr lang="en-US">
                <a:solidFill>
                  <a:srgbClr val="3333FF"/>
                </a:solidFill>
              </a:rPr>
              <a:t>The liquid–vapor saturation curve of a pure substance (numerical values are for water).</a:t>
            </a:r>
          </a:p>
        </p:txBody>
      </p:sp>
      <p:pic>
        <p:nvPicPr>
          <p:cNvPr id="9222" name="Picture 11"/>
          <p:cNvPicPr>
            <a:picLocks noChangeAspect="1" noChangeArrowheads="1"/>
          </p:cNvPicPr>
          <p:nvPr/>
        </p:nvPicPr>
        <p:blipFill>
          <a:blip r:embed="rId2"/>
          <a:srcRect/>
          <a:stretch>
            <a:fillRect/>
          </a:stretch>
        </p:blipFill>
        <p:spPr bwMode="auto">
          <a:xfrm>
            <a:off x="228600" y="3333750"/>
            <a:ext cx="3686175" cy="3371850"/>
          </a:xfrm>
          <a:prstGeom prst="rect">
            <a:avLst/>
          </a:prstGeom>
          <a:noFill/>
          <a:ln w="9525">
            <a:noFill/>
            <a:miter lim="800000"/>
            <a:headEnd/>
            <a:tailEnd/>
          </a:ln>
        </p:spPr>
      </p:pic>
      <p:sp>
        <p:nvSpPr>
          <p:cNvPr id="9223" name="10 Dikdörtgen"/>
          <p:cNvSpPr>
            <a:spLocks noChangeArrowheads="1"/>
          </p:cNvSpPr>
          <p:nvPr/>
        </p:nvSpPr>
        <p:spPr bwMode="auto">
          <a:xfrm>
            <a:off x="228600" y="1600200"/>
            <a:ext cx="5410200" cy="1754188"/>
          </a:xfrm>
          <a:prstGeom prst="rect">
            <a:avLst/>
          </a:prstGeom>
          <a:noFill/>
          <a:ln w="9525">
            <a:noFill/>
            <a:miter lim="800000"/>
            <a:headEnd/>
            <a:tailEnd/>
          </a:ln>
        </p:spPr>
        <p:txBody>
          <a:bodyPr>
            <a:spAutoFit/>
          </a:bodyPr>
          <a:lstStyle/>
          <a:p>
            <a:r>
              <a:rPr lang="en-US" b="1" dirty="0">
                <a:solidFill>
                  <a:srgbClr val="CC00CC"/>
                </a:solidFill>
              </a:rPr>
              <a:t>Saturation temperature </a:t>
            </a:r>
            <a:r>
              <a:rPr lang="en-US" b="1" i="1" dirty="0" err="1">
                <a:solidFill>
                  <a:srgbClr val="CC00CC"/>
                </a:solidFill>
              </a:rPr>
              <a:t>T</a:t>
            </a:r>
            <a:r>
              <a:rPr lang="en-US" b="1" baseline="-25000" dirty="0" err="1">
                <a:solidFill>
                  <a:srgbClr val="CC00CC"/>
                </a:solidFill>
              </a:rPr>
              <a:t>sat</a:t>
            </a:r>
            <a:r>
              <a:rPr lang="en-US" dirty="0"/>
              <a:t>: The temperature at which a pure substance changes phase at a given pressure</a:t>
            </a:r>
            <a:r>
              <a:rPr lang="tr-TR" dirty="0"/>
              <a:t>.</a:t>
            </a:r>
            <a:r>
              <a:rPr lang="en-US" dirty="0"/>
              <a:t> </a:t>
            </a:r>
            <a:endParaRPr lang="tr-TR" dirty="0"/>
          </a:p>
          <a:p>
            <a:r>
              <a:rPr lang="en-US" b="1" dirty="0">
                <a:solidFill>
                  <a:srgbClr val="CC00CC"/>
                </a:solidFill>
              </a:rPr>
              <a:t>Saturation pressure </a:t>
            </a:r>
            <a:r>
              <a:rPr lang="en-US" b="1" i="1" dirty="0" err="1">
                <a:solidFill>
                  <a:srgbClr val="CC00CC"/>
                </a:solidFill>
              </a:rPr>
              <a:t>P</a:t>
            </a:r>
            <a:r>
              <a:rPr lang="en-US" b="1" baseline="-25000" dirty="0" err="1">
                <a:solidFill>
                  <a:srgbClr val="CC00CC"/>
                </a:solidFill>
              </a:rPr>
              <a:t>sat</a:t>
            </a:r>
            <a:r>
              <a:rPr lang="en-US" dirty="0"/>
              <a:t>: The pressure at which a pure substance changes phase at a given temperature.</a:t>
            </a:r>
            <a:endParaRPr lang="tr-TR" dirty="0"/>
          </a:p>
        </p:txBody>
      </p:sp>
      <p:pic>
        <p:nvPicPr>
          <p:cNvPr id="9224" name="Picture 12"/>
          <p:cNvPicPr>
            <a:picLocks noChangeAspect="1" noChangeArrowheads="1"/>
          </p:cNvPicPr>
          <p:nvPr/>
        </p:nvPicPr>
        <p:blipFill>
          <a:blip r:embed="rId3"/>
          <a:srcRect/>
          <a:stretch>
            <a:fillRect/>
          </a:stretch>
        </p:blipFill>
        <p:spPr bwMode="auto">
          <a:xfrm>
            <a:off x="5781675" y="1371600"/>
            <a:ext cx="3209925" cy="5324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381000"/>
            <a:ext cx="4800600" cy="6172200"/>
          </a:xfrm>
        </p:spPr>
        <p:txBody>
          <a:bodyPr/>
          <a:lstStyle/>
          <a:p>
            <a:pPr eaLnBrk="1" hangingPunct="1"/>
            <a:r>
              <a:rPr lang="en-US" sz="1800" b="1" dirty="0">
                <a:solidFill>
                  <a:srgbClr val="CC00CC"/>
                </a:solidFill>
              </a:rPr>
              <a:t>Latent heat</a:t>
            </a:r>
            <a:r>
              <a:rPr lang="en-US" sz="1800" dirty="0"/>
              <a:t>: The amount of energy absorbed or released during a phase-change process. </a:t>
            </a:r>
          </a:p>
          <a:p>
            <a:pPr eaLnBrk="1" hangingPunct="1"/>
            <a:r>
              <a:rPr lang="en-US" sz="1800" b="1" dirty="0">
                <a:solidFill>
                  <a:srgbClr val="CC00CC"/>
                </a:solidFill>
              </a:rPr>
              <a:t>Latent heat of fusion</a:t>
            </a:r>
            <a:r>
              <a:rPr lang="en-US" sz="1800" dirty="0"/>
              <a:t>: The amount of energy absorbed during melting. It is equivalent to the amount of energy released during freezing. </a:t>
            </a:r>
          </a:p>
          <a:p>
            <a:pPr eaLnBrk="1" hangingPunct="1"/>
            <a:r>
              <a:rPr lang="en-US" sz="1800" b="1" dirty="0">
                <a:solidFill>
                  <a:srgbClr val="CC00CC"/>
                </a:solidFill>
              </a:rPr>
              <a:t>Latent heat of vaporization</a:t>
            </a:r>
            <a:r>
              <a:rPr lang="en-US" sz="1800" b="1" dirty="0"/>
              <a:t>: </a:t>
            </a:r>
            <a:r>
              <a:rPr lang="en-US" sz="1800" dirty="0"/>
              <a:t>The amount of energy absorbed during vaporization and it is equivalent to the energy released during condensation.</a:t>
            </a:r>
          </a:p>
          <a:p>
            <a:pPr eaLnBrk="1" hangingPunct="1"/>
            <a:r>
              <a:rPr lang="en-US" sz="1800" dirty="0"/>
              <a:t>The </a:t>
            </a:r>
            <a:r>
              <a:rPr lang="en-US" sz="1800" u="sng" dirty="0"/>
              <a:t>magnitudes</a:t>
            </a:r>
            <a:r>
              <a:rPr lang="en-US" sz="1800" dirty="0"/>
              <a:t> of the latent heats depend on the temperature or pressure at which the phase change occurs.</a:t>
            </a:r>
          </a:p>
          <a:p>
            <a:pPr eaLnBrk="1" hangingPunct="1"/>
            <a:r>
              <a:rPr lang="en-US" sz="1800" dirty="0">
                <a:solidFill>
                  <a:srgbClr val="3333FF"/>
                </a:solidFill>
              </a:rPr>
              <a:t>At 1 </a:t>
            </a:r>
            <a:r>
              <a:rPr lang="en-US" sz="1800" dirty="0" err="1">
                <a:solidFill>
                  <a:srgbClr val="3333FF"/>
                </a:solidFill>
              </a:rPr>
              <a:t>atm</a:t>
            </a:r>
            <a:r>
              <a:rPr lang="en-US" sz="1800" dirty="0">
                <a:solidFill>
                  <a:srgbClr val="3333FF"/>
                </a:solidFill>
              </a:rPr>
              <a:t> pressure, the latent heat of fusion of water is 333.7 kJ/kg and the latent heat of vaporization is 2256.5 kJ/kg.</a:t>
            </a:r>
          </a:p>
          <a:p>
            <a:pPr eaLnBrk="1" hangingPunct="1"/>
            <a:r>
              <a:rPr lang="en-US" sz="1800" dirty="0"/>
              <a:t>The atmospheric pressure, and thus the boiling temperature of water, </a:t>
            </a:r>
            <a:r>
              <a:rPr lang="en-US" sz="1800" u="sng" dirty="0"/>
              <a:t>decreases</a:t>
            </a:r>
            <a:r>
              <a:rPr lang="en-US" sz="1800" dirty="0"/>
              <a:t> with elevation.</a:t>
            </a:r>
          </a:p>
        </p:txBody>
      </p:sp>
      <p:sp>
        <p:nvSpPr>
          <p:cNvPr id="10242" name="5 Slayt Numarası Yer Tutucusu"/>
          <p:cNvSpPr>
            <a:spLocks noGrp="1"/>
          </p:cNvSpPr>
          <p:nvPr>
            <p:ph type="sldNum" sz="quarter" idx="12"/>
          </p:nvPr>
        </p:nvSpPr>
        <p:spPr>
          <a:noFill/>
        </p:spPr>
        <p:txBody>
          <a:bodyPr/>
          <a:lstStyle/>
          <a:p>
            <a:fld id="{E60832F6-1473-4A82-A858-4B927E7B3BF1}" type="slidenum">
              <a:rPr lang="en-US" smtClean="0"/>
              <a:pPr/>
              <a:t>9</a:t>
            </a:fld>
            <a:endParaRPr lang="en-US"/>
          </a:p>
        </p:txBody>
      </p:sp>
      <p:pic>
        <p:nvPicPr>
          <p:cNvPr id="10244" name="Picture 8"/>
          <p:cNvPicPr>
            <a:picLocks noChangeAspect="1" noChangeArrowheads="1"/>
          </p:cNvPicPr>
          <p:nvPr/>
        </p:nvPicPr>
        <p:blipFill>
          <a:blip r:embed="rId2"/>
          <a:srcRect/>
          <a:stretch>
            <a:fillRect/>
          </a:stretch>
        </p:blipFill>
        <p:spPr bwMode="auto">
          <a:xfrm>
            <a:off x="5138738" y="457200"/>
            <a:ext cx="3852862" cy="42672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2220</TotalTime>
  <Words>2178</Words>
  <Application>Microsoft Office PowerPoint</Application>
  <PresentationFormat>On-screen Show (4:3)</PresentationFormat>
  <Paragraphs>227</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Topic 3 PROPERTIES OF PURE SUBSTANCES</vt:lpstr>
      <vt:lpstr>PowerPoint Presentation</vt:lpstr>
      <vt:lpstr>PURE SUBSTANCE</vt:lpstr>
      <vt:lpstr>PHASES OF A PURE SUBSTANCE</vt:lpstr>
      <vt:lpstr>PHASE-CHANGE PROCESSES OF PURE SUBSTANCES</vt:lpstr>
      <vt:lpstr>PowerPoint Presentation</vt:lpstr>
      <vt:lpstr>PowerPoint Presentation</vt:lpstr>
      <vt:lpstr>Saturation Temperature and Saturation Pressure</vt:lpstr>
      <vt:lpstr>PowerPoint Presentation</vt:lpstr>
      <vt:lpstr>Some Consequences of Tsat and Psat Dependence</vt:lpstr>
      <vt:lpstr>PROPERTY DIAGRAMS FOR PHASE-CHANGE PROCESSES</vt:lpstr>
      <vt:lpstr>PowerPoint Presentation</vt:lpstr>
      <vt:lpstr>PowerPoint Presentation</vt:lpstr>
      <vt:lpstr>Extending the Diagrams to Include the Solid Phase</vt:lpstr>
      <vt:lpstr>PowerPoint Presentation</vt:lpstr>
      <vt:lpstr>PowerPoint Presentation</vt:lpstr>
      <vt:lpstr>PROPERTY TABLES</vt:lpstr>
      <vt:lpstr>Saturated Liquid and Saturated Vapor States</vt:lpstr>
      <vt:lpstr>PowerPoint Presentation</vt:lpstr>
      <vt:lpstr>Some more examples</vt:lpstr>
      <vt:lpstr>Determine the specific volume of a saturated vapor of water at 93oC.</vt:lpstr>
      <vt:lpstr>Interpolation</vt:lpstr>
      <vt:lpstr>Determine the specific volume of a saturated vapor of water at 93oC.</vt:lpstr>
      <vt:lpstr>Saturated Liquid–Vapor Mixture</vt:lpstr>
      <vt:lpstr>PowerPoint Presentation</vt:lpstr>
      <vt:lpstr>PowerPoint Presentation</vt:lpstr>
      <vt:lpstr>Example</vt:lpstr>
      <vt:lpstr>Example</vt:lpstr>
      <vt:lpstr>Superheated Vapor</vt:lpstr>
      <vt:lpstr>Example</vt:lpstr>
      <vt:lpstr>Compressed Liquid</vt:lpstr>
      <vt:lpstr>PowerPoint Presentation</vt:lpstr>
      <vt:lpstr>Reference State and Reference Values</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222 - 03.Properties of Pure Substances</dc:title>
  <dc:creator>WinXP Tablet</dc:creator>
  <cp:lastModifiedBy>William Long</cp:lastModifiedBy>
  <cp:revision>506</cp:revision>
  <dcterms:created xsi:type="dcterms:W3CDTF">2007-03-22T19:44:56Z</dcterms:created>
  <dcterms:modified xsi:type="dcterms:W3CDTF">2023-11-28T19:41:19Z</dcterms:modified>
</cp:coreProperties>
</file>