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sldIdLst>
    <p:sldId id="256" r:id="rId2"/>
    <p:sldId id="257" r:id="rId3"/>
    <p:sldId id="258" r:id="rId4"/>
    <p:sldId id="259" r:id="rId5"/>
    <p:sldId id="260" r:id="rId6"/>
    <p:sldId id="290" r:id="rId7"/>
    <p:sldId id="261" r:id="rId8"/>
    <p:sldId id="299" r:id="rId9"/>
    <p:sldId id="262" r:id="rId10"/>
    <p:sldId id="263" r:id="rId11"/>
    <p:sldId id="291" r:id="rId12"/>
    <p:sldId id="264" r:id="rId13"/>
    <p:sldId id="292" r:id="rId14"/>
    <p:sldId id="293" r:id="rId15"/>
    <p:sldId id="265" r:id="rId16"/>
    <p:sldId id="269" r:id="rId17"/>
    <p:sldId id="275" r:id="rId18"/>
    <p:sldId id="276" r:id="rId19"/>
    <p:sldId id="302" r:id="rId20"/>
    <p:sldId id="278" r:id="rId21"/>
    <p:sldId id="294" r:id="rId22"/>
    <p:sldId id="279" r:id="rId23"/>
    <p:sldId id="280" r:id="rId24"/>
    <p:sldId id="281" r:id="rId25"/>
    <p:sldId id="282" r:id="rId26"/>
    <p:sldId id="303" r:id="rId27"/>
    <p:sldId id="283" r:id="rId28"/>
    <p:sldId id="286" r:id="rId29"/>
    <p:sldId id="304" r:id="rId30"/>
    <p:sldId id="305" r:id="rId31"/>
    <p:sldId id="284" r:id="rId32"/>
    <p:sldId id="310" r:id="rId33"/>
    <p:sldId id="285" r:id="rId34"/>
    <p:sldId id="306" r:id="rId35"/>
    <p:sldId id="311"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D60093"/>
    <a:srgbClr val="666633"/>
    <a:srgbClr val="0000FF"/>
    <a:srgbClr val="333300"/>
    <a:srgbClr val="B2B2B2"/>
    <a:srgbClr val="0066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7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863B2C9-D51D-4ABD-904B-44C94610A3D7}" type="slidenum">
              <a:rPr lang="en-US"/>
              <a:pPr>
                <a:defRPr/>
              </a:pPr>
              <a:t>‹#›</a:t>
            </a:fld>
            <a:endParaRPr lang="en-US"/>
          </a:p>
        </p:txBody>
      </p:sp>
    </p:spTree>
    <p:extLst>
      <p:ext uri="{BB962C8B-B14F-4D97-AF65-F5344CB8AC3E}">
        <p14:creationId xmlns:p14="http://schemas.microsoft.com/office/powerpoint/2010/main" val="33949007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4.449816 N from this calculation, or 4.45 N.</a:t>
            </a:r>
          </a:p>
        </p:txBody>
      </p:sp>
      <p:sp>
        <p:nvSpPr>
          <p:cNvPr id="4" name="Slide Number Placeholder 3"/>
          <p:cNvSpPr>
            <a:spLocks noGrp="1"/>
          </p:cNvSpPr>
          <p:nvPr>
            <p:ph type="sldNum" sz="quarter" idx="10"/>
          </p:nvPr>
        </p:nvSpPr>
        <p:spPr/>
        <p:txBody>
          <a:bodyPr/>
          <a:lstStyle/>
          <a:p>
            <a:pPr>
              <a:defRPr/>
            </a:pPr>
            <a:fld id="{1863B2C9-D51D-4ABD-904B-44C94610A3D7}" type="slidenum">
              <a:rPr lang="en-US" smtClean="0"/>
              <a:pPr>
                <a:defRPr/>
              </a:pPr>
              <a:t>14</a:t>
            </a:fld>
            <a:endParaRPr lang="en-US"/>
          </a:p>
        </p:txBody>
      </p:sp>
    </p:spTree>
    <p:extLst>
      <p:ext uri="{BB962C8B-B14F-4D97-AF65-F5344CB8AC3E}">
        <p14:creationId xmlns:p14="http://schemas.microsoft.com/office/powerpoint/2010/main" val="3161829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weighs</a:t>
            </a:r>
            <a:r>
              <a:rPr lang="en-US" baseline="0" dirty="0"/>
              <a:t> more: 1 L of water or 1 L of gasoline?</a:t>
            </a:r>
            <a:endParaRPr lang="en-US" dirty="0"/>
          </a:p>
        </p:txBody>
      </p:sp>
      <p:sp>
        <p:nvSpPr>
          <p:cNvPr id="4" name="Slide Number Placeholder 3"/>
          <p:cNvSpPr>
            <a:spLocks noGrp="1"/>
          </p:cNvSpPr>
          <p:nvPr>
            <p:ph type="sldNum" sz="quarter" idx="10"/>
          </p:nvPr>
        </p:nvSpPr>
        <p:spPr/>
        <p:txBody>
          <a:bodyPr/>
          <a:lstStyle/>
          <a:p>
            <a:pPr>
              <a:defRPr/>
            </a:pPr>
            <a:fld id="{1863B2C9-D51D-4ABD-904B-44C94610A3D7}" type="slidenum">
              <a:rPr lang="en-US" smtClean="0"/>
              <a:pPr>
                <a:defRPr/>
              </a:pPr>
              <a:t>16</a:t>
            </a:fld>
            <a:endParaRPr lang="en-US"/>
          </a:p>
        </p:txBody>
      </p:sp>
    </p:spTree>
    <p:extLst>
      <p:ext uri="{BB962C8B-B14F-4D97-AF65-F5344CB8AC3E}">
        <p14:creationId xmlns:p14="http://schemas.microsoft.com/office/powerpoint/2010/main" val="845220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only record values to 3 decimal places, then we can just add 273 to C to get K,</a:t>
            </a:r>
            <a:r>
              <a:rPr lang="en-US" baseline="0" dirty="0"/>
              <a:t> and 460 to F to get R</a:t>
            </a:r>
            <a:endParaRPr lang="en-US" dirty="0"/>
          </a:p>
        </p:txBody>
      </p:sp>
      <p:sp>
        <p:nvSpPr>
          <p:cNvPr id="4" name="Slide Number Placeholder 3"/>
          <p:cNvSpPr>
            <a:spLocks noGrp="1"/>
          </p:cNvSpPr>
          <p:nvPr>
            <p:ph type="sldNum" sz="quarter" idx="10"/>
          </p:nvPr>
        </p:nvSpPr>
        <p:spPr/>
        <p:txBody>
          <a:bodyPr/>
          <a:lstStyle/>
          <a:p>
            <a:pPr>
              <a:defRPr/>
            </a:pPr>
            <a:fld id="{1863B2C9-D51D-4ABD-904B-44C94610A3D7}" type="slidenum">
              <a:rPr lang="en-US" smtClean="0"/>
              <a:pPr>
                <a:defRPr/>
              </a:pPr>
              <a:t>20</a:t>
            </a:fld>
            <a:endParaRPr lang="en-US"/>
          </a:p>
        </p:txBody>
      </p:sp>
    </p:spTree>
    <p:extLst>
      <p:ext uri="{BB962C8B-B14F-4D97-AF65-F5344CB8AC3E}">
        <p14:creationId xmlns:p14="http://schemas.microsoft.com/office/powerpoint/2010/main" val="1313806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Slayt Görüntüsü Yer Tutucusu"/>
          <p:cNvSpPr>
            <a:spLocks noGrp="1" noRot="1" noChangeAspect="1" noTextEdit="1"/>
          </p:cNvSpPr>
          <p:nvPr>
            <p:ph type="sldImg"/>
          </p:nvPr>
        </p:nvSpPr>
        <p:spPr>
          <a:ln/>
        </p:spPr>
      </p:sp>
      <p:sp>
        <p:nvSpPr>
          <p:cNvPr id="53251" name="2 Not Yer Tutucusu"/>
          <p:cNvSpPr>
            <a:spLocks noGrp="1"/>
          </p:cNvSpPr>
          <p:nvPr>
            <p:ph type="body" idx="1"/>
          </p:nvPr>
        </p:nvSpPr>
        <p:spPr>
          <a:noFill/>
          <a:ln/>
        </p:spPr>
        <p:txBody>
          <a:bodyPr/>
          <a:lstStyle/>
          <a:p>
            <a:endParaRPr lang="tr-TR"/>
          </a:p>
        </p:txBody>
      </p:sp>
      <p:sp>
        <p:nvSpPr>
          <p:cNvPr id="53252" name="3 Slayt Numarası Yer Tutucusu"/>
          <p:cNvSpPr>
            <a:spLocks noGrp="1"/>
          </p:cNvSpPr>
          <p:nvPr>
            <p:ph type="sldNum" sz="quarter" idx="5"/>
          </p:nvPr>
        </p:nvSpPr>
        <p:spPr>
          <a:noFill/>
        </p:spPr>
        <p:txBody>
          <a:bodyPr/>
          <a:lstStyle/>
          <a:p>
            <a:fld id="{DCBBBDC7-0BA8-4569-8A3D-22FAD1B15B05}" type="slidenum">
              <a:rPr lang="en-US" smtClean="0"/>
              <a:pPr/>
              <a:t>26</a:t>
            </a:fld>
            <a:endParaRPr lang="en-US"/>
          </a:p>
        </p:txBody>
      </p:sp>
    </p:spTree>
    <p:extLst>
      <p:ext uri="{BB962C8B-B14F-4D97-AF65-F5344CB8AC3E}">
        <p14:creationId xmlns:p14="http://schemas.microsoft.com/office/powerpoint/2010/main" val="2943359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10449132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305048715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70283674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8363479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79955842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42821328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83654290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7770180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4779745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9096997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82699708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457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928230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hyperlink" Target="https://longapalooza.github.io/ENGR222_232/01.Example%201.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wmf"/><Relationship Id="rId4" Type="http://schemas.openxmlformats.org/officeDocument/2006/relationships/image" Target="../media/image31.wmf"/></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jpeg"/><Relationship Id="rId7" Type="http://schemas.openxmlformats.org/officeDocument/2006/relationships/image" Target="../media/image43.w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jpe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wmf"/><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wmf"/></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wmf"/><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2.xml.rels><?xml version="1.0" encoding="UTF-8" standalone="yes"?>
<Relationships xmlns="http://schemas.openxmlformats.org/package/2006/relationships"><Relationship Id="rId3" Type="http://schemas.openxmlformats.org/officeDocument/2006/relationships/hyperlink" Target="https://longapalooza.github.io/ENGR222_232/01.Example%202.pdf" TargetMode="External"/><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00200" y="2438400"/>
            <a:ext cx="5943600" cy="2057400"/>
          </a:xfrm>
        </p:spPr>
        <p:txBody>
          <a:bodyPr/>
          <a:lstStyle/>
          <a:p>
            <a:pPr algn="ctr" eaLnBrk="1" hangingPunct="1"/>
            <a:r>
              <a:rPr lang="en-US" sz="2800" b="1" dirty="0">
                <a:solidFill>
                  <a:srgbClr val="C00000"/>
                </a:solidFill>
              </a:rPr>
              <a:t>Topic 1</a:t>
            </a:r>
            <a:br>
              <a:rPr lang="en-US" b="1" dirty="0"/>
            </a:br>
            <a:r>
              <a:rPr lang="en-US" sz="3200" b="1" dirty="0">
                <a:solidFill>
                  <a:srgbClr val="0000FF"/>
                </a:solidFill>
              </a:rPr>
              <a:t>INTRODUCTION</a:t>
            </a:r>
          </a:p>
        </p:txBody>
      </p:sp>
      <p:sp>
        <p:nvSpPr>
          <p:cNvPr id="2051" name="Rectangle 3"/>
          <p:cNvSpPr>
            <a:spLocks noGrp="1" noChangeArrowheads="1"/>
          </p:cNvSpPr>
          <p:nvPr>
            <p:ph type="subTitle" idx="1"/>
          </p:nvPr>
        </p:nvSpPr>
        <p:spPr>
          <a:xfrm>
            <a:off x="0" y="5257800"/>
            <a:ext cx="9144000" cy="762000"/>
          </a:xfrm>
          <a:solidFill>
            <a:schemeClr val="accent5">
              <a:lumMod val="75000"/>
            </a:schemeClr>
          </a:solidFill>
        </p:spPr>
        <p:txBody>
          <a:bodyPr/>
          <a:lstStyle/>
          <a:p>
            <a:pPr eaLnBrk="1" hangingPunct="1">
              <a:spcBef>
                <a:spcPts val="300"/>
              </a:spcBef>
              <a:spcAft>
                <a:spcPts val="300"/>
              </a:spcAft>
              <a:defRPr/>
            </a:pPr>
            <a:r>
              <a:rPr lang="en-US" sz="1800" b="1" dirty="0">
                <a:solidFill>
                  <a:srgbClr val="996633"/>
                </a:solidFill>
                <a:latin typeface="Arial" charset="0"/>
              </a:rPr>
              <a:t> </a:t>
            </a: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a:solidFill>
                <a:schemeClr val="bg2"/>
              </a:solidFill>
            </a:endParaRPr>
          </a:p>
          <a:p>
            <a:pPr algn="ctr"/>
            <a:r>
              <a:rPr lang="en-US" sz="2200" b="1">
                <a:solidFill>
                  <a:schemeClr val="bg2"/>
                </a:solidFill>
              </a:rPr>
              <a:t>Thermodynamics: An Engineering Approach </a:t>
            </a:r>
            <a:endParaRPr lang="tr-TR" sz="2200" b="1">
              <a:solidFill>
                <a:schemeClr val="bg2"/>
              </a:solidFill>
            </a:endParaRPr>
          </a:p>
          <a:p>
            <a:pPr algn="ctr"/>
            <a:r>
              <a:rPr lang="tr-TR" sz="2000" b="1">
                <a:solidFill>
                  <a:schemeClr val="bg2"/>
                </a:solidFill>
              </a:rPr>
              <a:t>8th </a:t>
            </a:r>
            <a:r>
              <a:rPr lang="en-US" sz="2000" b="1">
                <a:solidFill>
                  <a:schemeClr val="bg2"/>
                </a:solidFill>
              </a:rPr>
              <a:t>Edition</a:t>
            </a:r>
            <a:br>
              <a:rPr lang="en-US" sz="2400" b="1">
                <a:solidFill>
                  <a:schemeClr val="bg2"/>
                </a:solidFill>
              </a:rPr>
            </a:br>
            <a:r>
              <a:rPr lang="en-US" b="1">
                <a:solidFill>
                  <a:schemeClr val="bg2"/>
                </a:solidFill>
              </a:rPr>
              <a:t>Yunus A. </a:t>
            </a:r>
            <a:r>
              <a:rPr lang="tr-TR" b="1">
                <a:solidFill>
                  <a:schemeClr val="bg2"/>
                </a:solidFill>
              </a:rPr>
              <a:t>Ç</a:t>
            </a:r>
            <a:r>
              <a:rPr lang="en-US" b="1">
                <a:solidFill>
                  <a:schemeClr val="bg2"/>
                </a:solidFill>
              </a:rPr>
              <a:t>engel, Michael A. Boles</a:t>
            </a:r>
          </a:p>
          <a:p>
            <a:pPr algn="ctr"/>
            <a:r>
              <a:rPr lang="en-US" b="1">
                <a:solidFill>
                  <a:schemeClr val="bg2"/>
                </a:solidFill>
              </a:rPr>
              <a:t>McGraw-Hill, 20</a:t>
            </a:r>
            <a:r>
              <a:rPr lang="tr-TR" b="1">
                <a:solidFill>
                  <a:schemeClr val="bg2"/>
                </a:solidFill>
              </a:rPr>
              <a:t>15</a:t>
            </a:r>
            <a:endParaRPr lang="en-US" b="1">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5 Slayt Numarası Yer Tutucusu"/>
          <p:cNvSpPr>
            <a:spLocks noGrp="1"/>
          </p:cNvSpPr>
          <p:nvPr>
            <p:ph type="sldNum" sz="quarter" idx="12"/>
          </p:nvPr>
        </p:nvSpPr>
        <p:spPr>
          <a:noFill/>
        </p:spPr>
        <p:txBody>
          <a:bodyPr/>
          <a:lstStyle/>
          <a:p>
            <a:fld id="{46425ADA-A41C-46E1-90BB-75BAFC7397D6}" type="slidenum">
              <a:rPr lang="en-US" smtClean="0"/>
              <a:pPr/>
              <a:t>10</a:t>
            </a:fld>
            <a:endParaRPr lang="en-US"/>
          </a:p>
        </p:txBody>
      </p:sp>
      <p:grpSp>
        <p:nvGrpSpPr>
          <p:cNvPr id="11267" name="Group 19"/>
          <p:cNvGrpSpPr>
            <a:grpSpLocks/>
          </p:cNvGrpSpPr>
          <p:nvPr/>
        </p:nvGrpSpPr>
        <p:grpSpPr bwMode="auto">
          <a:xfrm>
            <a:off x="7010400" y="3505200"/>
            <a:ext cx="1981200" cy="1752600"/>
            <a:chOff x="2016" y="192"/>
            <a:chExt cx="1248" cy="1104"/>
          </a:xfrm>
          <a:solidFill>
            <a:schemeClr val="accent1"/>
          </a:solidFill>
        </p:grpSpPr>
        <p:sp>
          <p:nvSpPr>
            <p:cNvPr id="11270" name="Rectangle 17"/>
            <p:cNvSpPr>
              <a:spLocks noChangeArrowheads="1"/>
            </p:cNvSpPr>
            <p:nvPr/>
          </p:nvSpPr>
          <p:spPr bwMode="auto">
            <a:xfrm>
              <a:off x="2016" y="192"/>
              <a:ext cx="1248" cy="1104"/>
            </a:xfrm>
            <a:prstGeom prst="rect">
              <a:avLst/>
            </a:prstGeom>
            <a:grpFill/>
            <a:ln w="9525">
              <a:solidFill>
                <a:schemeClr val="tx1"/>
              </a:solidFill>
              <a:miter lim="800000"/>
              <a:headEnd/>
              <a:tailEnd/>
            </a:ln>
          </p:spPr>
          <p:txBody>
            <a:bodyPr wrap="none" anchor="ctr"/>
            <a:lstStyle/>
            <a:p>
              <a:endParaRPr lang="tr-TR"/>
            </a:p>
          </p:txBody>
        </p:sp>
        <p:pic>
          <p:nvPicPr>
            <p:cNvPr id="11271" name="Picture 11"/>
            <p:cNvPicPr>
              <a:picLocks noChangeAspect="1" noChangeArrowheads="1"/>
            </p:cNvPicPr>
            <p:nvPr/>
          </p:nvPicPr>
          <p:blipFill>
            <a:blip r:embed="rId2"/>
            <a:srcRect/>
            <a:stretch>
              <a:fillRect/>
            </a:stretch>
          </p:blipFill>
          <p:spPr bwMode="auto">
            <a:xfrm>
              <a:off x="2064" y="288"/>
              <a:ext cx="1162" cy="206"/>
            </a:xfrm>
            <a:prstGeom prst="rect">
              <a:avLst/>
            </a:prstGeom>
            <a:grpFill/>
            <a:ln w="9525">
              <a:noFill/>
              <a:miter lim="800000"/>
              <a:headEnd/>
              <a:tailEnd/>
            </a:ln>
          </p:spPr>
        </p:pic>
        <p:sp>
          <p:nvSpPr>
            <p:cNvPr id="11272" name="Rectangle 16"/>
            <p:cNvSpPr>
              <a:spLocks noChangeArrowheads="1"/>
            </p:cNvSpPr>
            <p:nvPr/>
          </p:nvSpPr>
          <p:spPr bwMode="auto">
            <a:xfrm>
              <a:off x="2112" y="528"/>
              <a:ext cx="1104" cy="750"/>
            </a:xfrm>
            <a:prstGeom prst="rect">
              <a:avLst/>
            </a:prstGeom>
            <a:grpFill/>
            <a:ln w="9525">
              <a:noFill/>
              <a:miter lim="800000"/>
              <a:headEnd/>
              <a:tailEnd/>
            </a:ln>
          </p:spPr>
          <p:txBody>
            <a:bodyPr>
              <a:spAutoFit/>
            </a:bodyPr>
            <a:lstStyle/>
            <a:p>
              <a:r>
                <a:rPr lang="en-US" i="1">
                  <a:solidFill>
                    <a:srgbClr val="CC00CC"/>
                  </a:solidFill>
                </a:rPr>
                <a:t>W</a:t>
              </a:r>
              <a:r>
                <a:rPr lang="en-US"/>
                <a:t>  weight</a:t>
              </a:r>
            </a:p>
            <a:p>
              <a:r>
                <a:rPr lang="en-US" i="1">
                  <a:solidFill>
                    <a:srgbClr val="CC00CC"/>
                  </a:solidFill>
                </a:rPr>
                <a:t>m</a:t>
              </a:r>
              <a:r>
                <a:rPr lang="en-US"/>
                <a:t>  mass</a:t>
              </a:r>
            </a:p>
            <a:p>
              <a:r>
                <a:rPr lang="en-US" i="1">
                  <a:solidFill>
                    <a:srgbClr val="CC00CC"/>
                  </a:solidFill>
                </a:rPr>
                <a:t>g</a:t>
              </a:r>
              <a:r>
                <a:rPr lang="en-US"/>
                <a:t>  gravitational acceleration</a:t>
              </a:r>
            </a:p>
          </p:txBody>
        </p:sp>
      </p:grpSp>
      <p:pic>
        <p:nvPicPr>
          <p:cNvPr id="11268" name="Picture 24"/>
          <p:cNvPicPr>
            <a:picLocks noChangeAspect="1" noChangeArrowheads="1"/>
          </p:cNvPicPr>
          <p:nvPr/>
        </p:nvPicPr>
        <p:blipFill>
          <a:blip r:embed="rId3"/>
          <a:srcRect/>
          <a:stretch>
            <a:fillRect/>
          </a:stretch>
        </p:blipFill>
        <p:spPr bwMode="auto">
          <a:xfrm>
            <a:off x="76200" y="295275"/>
            <a:ext cx="3463925" cy="5953125"/>
          </a:xfrm>
          <a:prstGeom prst="rect">
            <a:avLst/>
          </a:prstGeom>
          <a:noFill/>
          <a:ln w="9525">
            <a:noFill/>
            <a:miter lim="800000"/>
            <a:headEnd/>
            <a:tailEnd/>
          </a:ln>
        </p:spPr>
      </p:pic>
      <p:pic>
        <p:nvPicPr>
          <p:cNvPr id="11269" name="Picture 25"/>
          <p:cNvPicPr>
            <a:picLocks noChangeAspect="1" noChangeArrowheads="1"/>
          </p:cNvPicPr>
          <p:nvPr/>
        </p:nvPicPr>
        <p:blipFill>
          <a:blip r:embed="rId4"/>
          <a:srcRect/>
          <a:stretch>
            <a:fillRect/>
          </a:stretch>
        </p:blipFill>
        <p:spPr bwMode="auto">
          <a:xfrm>
            <a:off x="3657600" y="304800"/>
            <a:ext cx="3278188" cy="4953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5 Slayt Numarası Yer Tutucusu"/>
          <p:cNvSpPr>
            <a:spLocks noGrp="1"/>
          </p:cNvSpPr>
          <p:nvPr>
            <p:ph type="sldNum" sz="quarter" idx="12"/>
          </p:nvPr>
        </p:nvSpPr>
        <p:spPr>
          <a:noFill/>
        </p:spPr>
        <p:txBody>
          <a:bodyPr/>
          <a:lstStyle/>
          <a:p>
            <a:fld id="{88849EDA-73B3-4260-A9F3-0418A1B2D3A4}" type="slidenum">
              <a:rPr lang="en-US" smtClean="0"/>
              <a:pPr/>
              <a:t>11</a:t>
            </a:fld>
            <a:endParaRPr lang="en-US"/>
          </a:p>
        </p:txBody>
      </p:sp>
      <p:sp>
        <p:nvSpPr>
          <p:cNvPr id="12291" name="Rectangle 13"/>
          <p:cNvSpPr>
            <a:spLocks noChangeArrowheads="1"/>
          </p:cNvSpPr>
          <p:nvPr/>
        </p:nvSpPr>
        <p:spPr bwMode="auto">
          <a:xfrm>
            <a:off x="533400" y="4572000"/>
            <a:ext cx="3581400" cy="641350"/>
          </a:xfrm>
          <a:prstGeom prst="rect">
            <a:avLst/>
          </a:prstGeom>
          <a:noFill/>
          <a:ln w="9525">
            <a:noFill/>
            <a:miter lim="800000"/>
            <a:headEnd/>
            <a:tailEnd/>
          </a:ln>
        </p:spPr>
        <p:txBody>
          <a:bodyPr>
            <a:spAutoFit/>
          </a:bodyPr>
          <a:lstStyle/>
          <a:p>
            <a:r>
              <a:rPr lang="tr-TR" b="1">
                <a:solidFill>
                  <a:srgbClr val="CC00CC"/>
                </a:solidFill>
              </a:rPr>
              <a:t>S</a:t>
            </a:r>
            <a:r>
              <a:rPr lang="en-US" b="1">
                <a:solidFill>
                  <a:srgbClr val="CC00CC"/>
                </a:solidFill>
              </a:rPr>
              <a:t>pecific weight</a:t>
            </a:r>
            <a:r>
              <a:rPr lang="tr-TR" b="1">
                <a:solidFill>
                  <a:srgbClr val="CC00CC"/>
                </a:solidFill>
              </a:rPr>
              <a:t> </a:t>
            </a:r>
            <a:r>
              <a:rPr lang="tr-TR" b="1">
                <a:solidFill>
                  <a:srgbClr val="CC00CC"/>
                </a:solidFill>
                <a:sym typeface="Symbol" pitchFamily="18" charset="2"/>
              </a:rPr>
              <a:t></a:t>
            </a:r>
            <a:r>
              <a:rPr lang="tr-TR" b="1">
                <a:solidFill>
                  <a:srgbClr val="CC00CC"/>
                </a:solidFill>
              </a:rPr>
              <a:t>:</a:t>
            </a:r>
            <a:r>
              <a:rPr lang="tr-TR" b="1"/>
              <a:t> </a:t>
            </a:r>
            <a:r>
              <a:rPr lang="tr-TR"/>
              <a:t>The weight </a:t>
            </a:r>
            <a:r>
              <a:rPr lang="en-US"/>
              <a:t>of a unit volume of a substance</a:t>
            </a:r>
            <a:r>
              <a:rPr lang="tr-TR"/>
              <a:t>.</a:t>
            </a:r>
            <a:endParaRPr lang="en-US"/>
          </a:p>
        </p:txBody>
      </p:sp>
      <p:pic>
        <p:nvPicPr>
          <p:cNvPr id="12292" name="Picture 14"/>
          <p:cNvPicPr>
            <a:picLocks noChangeAspect="1" noChangeArrowheads="1"/>
          </p:cNvPicPr>
          <p:nvPr/>
        </p:nvPicPr>
        <p:blipFill>
          <a:blip r:embed="rId2"/>
          <a:srcRect/>
          <a:stretch>
            <a:fillRect/>
          </a:stretch>
        </p:blipFill>
        <p:spPr bwMode="auto">
          <a:xfrm>
            <a:off x="1676400" y="5334000"/>
            <a:ext cx="857250" cy="333375"/>
          </a:xfrm>
          <a:prstGeom prst="rect">
            <a:avLst/>
          </a:prstGeom>
          <a:noFill/>
          <a:ln w="9525">
            <a:noFill/>
            <a:miter lim="800000"/>
            <a:headEnd/>
            <a:tailEnd/>
          </a:ln>
        </p:spPr>
      </p:pic>
      <p:pic>
        <p:nvPicPr>
          <p:cNvPr id="12293" name="Picture 16"/>
          <p:cNvPicPr>
            <a:picLocks noChangeAspect="1" noChangeArrowheads="1"/>
          </p:cNvPicPr>
          <p:nvPr/>
        </p:nvPicPr>
        <p:blipFill>
          <a:blip r:embed="rId3"/>
          <a:srcRect/>
          <a:stretch>
            <a:fillRect/>
          </a:stretch>
        </p:blipFill>
        <p:spPr bwMode="auto">
          <a:xfrm>
            <a:off x="381000" y="304800"/>
            <a:ext cx="4124325" cy="3629025"/>
          </a:xfrm>
          <a:prstGeom prst="rect">
            <a:avLst/>
          </a:prstGeom>
          <a:noFill/>
          <a:ln w="9525">
            <a:noFill/>
            <a:miter lim="800000"/>
            <a:headEnd/>
            <a:tailEnd/>
          </a:ln>
        </p:spPr>
      </p:pic>
      <p:pic>
        <p:nvPicPr>
          <p:cNvPr id="12294" name="Picture 17"/>
          <p:cNvPicPr>
            <a:picLocks noChangeAspect="1" noChangeArrowheads="1"/>
          </p:cNvPicPr>
          <p:nvPr/>
        </p:nvPicPr>
        <p:blipFill>
          <a:blip r:embed="rId4"/>
          <a:srcRect/>
          <a:stretch>
            <a:fillRect/>
          </a:stretch>
        </p:blipFill>
        <p:spPr bwMode="auto">
          <a:xfrm>
            <a:off x="4724400" y="304800"/>
            <a:ext cx="4124325" cy="51911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381000" y="1600200"/>
            <a:ext cx="5029200" cy="609600"/>
          </a:xfrm>
        </p:spPr>
        <p:txBody>
          <a:bodyPr/>
          <a:lstStyle/>
          <a:p>
            <a:pPr eaLnBrk="1" hangingPunct="1"/>
            <a:r>
              <a:rPr lang="en-US" sz="2800"/>
              <a:t>Unity Conversion Ratios</a:t>
            </a:r>
            <a:endParaRPr lang="en-US" sz="2800" b="0"/>
          </a:p>
        </p:txBody>
      </p:sp>
      <p:sp>
        <p:nvSpPr>
          <p:cNvPr id="13314" name="5 Slayt Numarası Yer Tutucusu"/>
          <p:cNvSpPr>
            <a:spLocks noGrp="1"/>
          </p:cNvSpPr>
          <p:nvPr>
            <p:ph type="sldNum" sz="quarter" idx="12"/>
          </p:nvPr>
        </p:nvSpPr>
        <p:spPr>
          <a:noFill/>
        </p:spPr>
        <p:txBody>
          <a:bodyPr/>
          <a:lstStyle/>
          <a:p>
            <a:fld id="{0CE87083-2B1F-4E06-87B2-48819AC0499E}" type="slidenum">
              <a:rPr lang="en-US" smtClean="0"/>
              <a:pPr/>
              <a:t>12</a:t>
            </a:fld>
            <a:endParaRPr lang="en-US"/>
          </a:p>
        </p:txBody>
      </p:sp>
      <p:pic>
        <p:nvPicPr>
          <p:cNvPr id="13316" name="Picture 6"/>
          <p:cNvPicPr>
            <a:picLocks noChangeAspect="1" noChangeArrowheads="1"/>
          </p:cNvPicPr>
          <p:nvPr/>
        </p:nvPicPr>
        <p:blipFill>
          <a:blip r:embed="rId2"/>
          <a:srcRect/>
          <a:stretch>
            <a:fillRect/>
          </a:stretch>
        </p:blipFill>
        <p:spPr bwMode="auto">
          <a:xfrm>
            <a:off x="457200" y="3200400"/>
            <a:ext cx="4881563" cy="685800"/>
          </a:xfrm>
          <a:prstGeom prst="rect">
            <a:avLst/>
          </a:prstGeom>
          <a:noFill/>
          <a:ln w="9525">
            <a:noFill/>
            <a:miter lim="800000"/>
            <a:headEnd/>
            <a:tailEnd/>
          </a:ln>
        </p:spPr>
      </p:pic>
      <p:pic>
        <p:nvPicPr>
          <p:cNvPr id="13317" name="Picture 7"/>
          <p:cNvPicPr>
            <a:picLocks noChangeAspect="1" noChangeArrowheads="1"/>
          </p:cNvPicPr>
          <p:nvPr/>
        </p:nvPicPr>
        <p:blipFill>
          <a:blip r:embed="rId3"/>
          <a:srcRect/>
          <a:stretch>
            <a:fillRect/>
          </a:stretch>
        </p:blipFill>
        <p:spPr bwMode="auto">
          <a:xfrm>
            <a:off x="457200" y="4940300"/>
            <a:ext cx="4953000" cy="668338"/>
          </a:xfrm>
          <a:prstGeom prst="rect">
            <a:avLst/>
          </a:prstGeom>
          <a:noFill/>
          <a:ln w="9525">
            <a:noFill/>
            <a:miter lim="800000"/>
            <a:headEnd/>
            <a:tailEnd/>
          </a:ln>
        </p:spPr>
      </p:pic>
      <p:sp>
        <p:nvSpPr>
          <p:cNvPr id="13318" name="Rectangle 8"/>
          <p:cNvSpPr>
            <a:spLocks noChangeArrowheads="1"/>
          </p:cNvSpPr>
          <p:nvPr/>
        </p:nvSpPr>
        <p:spPr bwMode="auto">
          <a:xfrm>
            <a:off x="381000" y="2209800"/>
            <a:ext cx="5334000" cy="915988"/>
          </a:xfrm>
          <a:prstGeom prst="rect">
            <a:avLst/>
          </a:prstGeom>
          <a:noFill/>
          <a:ln w="9525">
            <a:noFill/>
            <a:miter lim="800000"/>
            <a:headEnd/>
            <a:tailEnd/>
          </a:ln>
        </p:spPr>
        <p:txBody>
          <a:bodyPr>
            <a:spAutoFit/>
          </a:bodyPr>
          <a:lstStyle/>
          <a:p>
            <a:r>
              <a:rPr lang="en-US" i="1">
                <a:solidFill>
                  <a:srgbClr val="0000FF"/>
                </a:solidFill>
              </a:rPr>
              <a:t>All nonprimary units (secondary units) can be formed by combinations of primary units</a:t>
            </a:r>
            <a:r>
              <a:rPr lang="en-US"/>
              <a:t>. </a:t>
            </a:r>
          </a:p>
          <a:p>
            <a:r>
              <a:rPr lang="en-US"/>
              <a:t>Force units, for example, can be expressed as</a:t>
            </a:r>
          </a:p>
        </p:txBody>
      </p:sp>
      <p:sp>
        <p:nvSpPr>
          <p:cNvPr id="13319" name="Rectangle 10"/>
          <p:cNvSpPr>
            <a:spLocks noChangeArrowheads="1"/>
          </p:cNvSpPr>
          <p:nvPr/>
        </p:nvSpPr>
        <p:spPr bwMode="auto">
          <a:xfrm>
            <a:off x="381000" y="4159250"/>
            <a:ext cx="5029200" cy="641350"/>
          </a:xfrm>
          <a:prstGeom prst="rect">
            <a:avLst/>
          </a:prstGeom>
          <a:noFill/>
          <a:ln w="9525">
            <a:noFill/>
            <a:miter lim="800000"/>
            <a:headEnd/>
            <a:tailEnd/>
          </a:ln>
        </p:spPr>
        <p:txBody>
          <a:bodyPr>
            <a:spAutoFit/>
          </a:bodyPr>
          <a:lstStyle/>
          <a:p>
            <a:r>
              <a:rPr lang="en-US"/>
              <a:t>They can also be expressed more conveniently as </a:t>
            </a:r>
            <a:r>
              <a:rPr lang="en-US" b="1">
                <a:solidFill>
                  <a:srgbClr val="CC00CC"/>
                </a:solidFill>
              </a:rPr>
              <a:t>unity conversion ratios</a:t>
            </a:r>
            <a:r>
              <a:rPr lang="en-US" b="1"/>
              <a:t> </a:t>
            </a:r>
            <a:r>
              <a:rPr lang="en-US"/>
              <a:t>as</a:t>
            </a:r>
          </a:p>
        </p:txBody>
      </p:sp>
      <p:sp>
        <p:nvSpPr>
          <p:cNvPr id="13320" name="Rectangle 11"/>
          <p:cNvSpPr>
            <a:spLocks noChangeArrowheads="1"/>
          </p:cNvSpPr>
          <p:nvPr/>
        </p:nvSpPr>
        <p:spPr bwMode="auto">
          <a:xfrm>
            <a:off x="304800" y="5713413"/>
            <a:ext cx="7086600" cy="915987"/>
          </a:xfrm>
          <a:prstGeom prst="rect">
            <a:avLst/>
          </a:prstGeom>
          <a:noFill/>
          <a:ln w="9525">
            <a:noFill/>
            <a:miter lim="800000"/>
            <a:headEnd/>
            <a:tailEnd/>
          </a:ln>
        </p:spPr>
        <p:txBody>
          <a:bodyPr>
            <a:spAutoFit/>
          </a:bodyPr>
          <a:lstStyle/>
          <a:p>
            <a:r>
              <a:rPr lang="en-US"/>
              <a:t>Unity conversion ratios are identically equal to 1 and are unitless, and thus such ratios (or their inverses) can be inserted conveniently into any calculation to properly convert units.</a:t>
            </a:r>
          </a:p>
        </p:txBody>
      </p:sp>
      <p:sp>
        <p:nvSpPr>
          <p:cNvPr id="13321" name="Rectangle 12"/>
          <p:cNvSpPr>
            <a:spLocks noChangeArrowheads="1"/>
          </p:cNvSpPr>
          <p:nvPr/>
        </p:nvSpPr>
        <p:spPr bwMode="auto">
          <a:xfrm>
            <a:off x="381000" y="228600"/>
            <a:ext cx="8229600" cy="609600"/>
          </a:xfrm>
          <a:prstGeom prst="rect">
            <a:avLst/>
          </a:prstGeom>
          <a:noFill/>
          <a:ln w="9525">
            <a:noFill/>
            <a:miter lim="800000"/>
            <a:headEnd/>
            <a:tailEnd/>
          </a:ln>
        </p:spPr>
        <p:txBody>
          <a:bodyPr anchor="ctr"/>
          <a:lstStyle/>
          <a:p>
            <a:r>
              <a:rPr lang="en-US" sz="2800" b="1">
                <a:solidFill>
                  <a:srgbClr val="FF0000"/>
                </a:solidFill>
              </a:rPr>
              <a:t>Dimensional homogeneity</a:t>
            </a:r>
            <a:endParaRPr lang="en-US" sz="2800">
              <a:solidFill>
                <a:srgbClr val="FF0000"/>
              </a:solidFill>
            </a:endParaRPr>
          </a:p>
        </p:txBody>
      </p:sp>
      <p:sp>
        <p:nvSpPr>
          <p:cNvPr id="13322" name="Text Box 13"/>
          <p:cNvSpPr txBox="1">
            <a:spLocks noChangeArrowheads="1"/>
          </p:cNvSpPr>
          <p:nvPr/>
        </p:nvSpPr>
        <p:spPr bwMode="auto">
          <a:xfrm>
            <a:off x="381000" y="852488"/>
            <a:ext cx="6324600" cy="369887"/>
          </a:xfrm>
          <a:prstGeom prst="rect">
            <a:avLst/>
          </a:prstGeom>
          <a:noFill/>
          <a:ln w="9525">
            <a:noFill/>
            <a:miter lim="800000"/>
            <a:headEnd/>
            <a:tailEnd/>
          </a:ln>
        </p:spPr>
        <p:txBody>
          <a:bodyPr>
            <a:spAutoFit/>
          </a:bodyPr>
          <a:lstStyle/>
          <a:p>
            <a:pPr>
              <a:spcBef>
                <a:spcPct val="50000"/>
              </a:spcBef>
            </a:pPr>
            <a:r>
              <a:rPr lang="en-US"/>
              <a:t>All equations must be dimensionally </a:t>
            </a:r>
            <a:r>
              <a:rPr lang="en-US" b="1">
                <a:solidFill>
                  <a:srgbClr val="CC00CC"/>
                </a:solidFill>
              </a:rPr>
              <a:t>homogeneous</a:t>
            </a:r>
            <a:r>
              <a:rPr lang="en-US"/>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3 Slayt Numarası Yer Tutucusu"/>
          <p:cNvSpPr>
            <a:spLocks noGrp="1"/>
          </p:cNvSpPr>
          <p:nvPr>
            <p:ph type="sldNum" sz="quarter" idx="12"/>
          </p:nvPr>
        </p:nvSpPr>
        <p:spPr>
          <a:noFill/>
        </p:spPr>
        <p:txBody>
          <a:bodyPr/>
          <a:lstStyle/>
          <a:p>
            <a:fld id="{F98EF252-EEF5-4180-B04F-848934CEE46F}" type="slidenum">
              <a:rPr lang="en-US" smtClean="0"/>
              <a:pPr/>
              <a:t>13</a:t>
            </a:fld>
            <a:endParaRPr lang="en-US"/>
          </a:p>
        </p:txBody>
      </p:sp>
      <p:pic>
        <p:nvPicPr>
          <p:cNvPr id="14339" name="Picture 6"/>
          <p:cNvPicPr>
            <a:picLocks noChangeAspect="1" noChangeArrowheads="1"/>
          </p:cNvPicPr>
          <p:nvPr/>
        </p:nvPicPr>
        <p:blipFill>
          <a:blip r:embed="rId2"/>
          <a:srcRect/>
          <a:stretch>
            <a:fillRect/>
          </a:stretch>
        </p:blipFill>
        <p:spPr bwMode="auto">
          <a:xfrm>
            <a:off x="304800" y="457200"/>
            <a:ext cx="3600450" cy="5581650"/>
          </a:xfrm>
          <a:prstGeom prst="rect">
            <a:avLst/>
          </a:prstGeom>
          <a:noFill/>
          <a:ln w="9525">
            <a:noFill/>
            <a:miter lim="800000"/>
            <a:headEnd/>
            <a:tailEnd/>
          </a:ln>
        </p:spPr>
      </p:pic>
      <p:pic>
        <p:nvPicPr>
          <p:cNvPr id="14340" name="Picture 8"/>
          <p:cNvPicPr>
            <a:picLocks noChangeAspect="1" noChangeArrowheads="1"/>
          </p:cNvPicPr>
          <p:nvPr/>
        </p:nvPicPr>
        <p:blipFill>
          <a:blip r:embed="rId3"/>
          <a:srcRect/>
          <a:stretch>
            <a:fillRect/>
          </a:stretch>
        </p:blipFill>
        <p:spPr bwMode="auto">
          <a:xfrm>
            <a:off x="4267200" y="457200"/>
            <a:ext cx="4219575" cy="45624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3 Slayt Numarası Yer Tutucusu"/>
          <p:cNvSpPr>
            <a:spLocks noGrp="1"/>
          </p:cNvSpPr>
          <p:nvPr>
            <p:ph type="sldNum" sz="quarter" idx="12"/>
          </p:nvPr>
        </p:nvSpPr>
        <p:spPr>
          <a:noFill/>
        </p:spPr>
        <p:txBody>
          <a:bodyPr/>
          <a:lstStyle/>
          <a:p>
            <a:fld id="{DDED766D-05CF-4F10-880D-3A375E014FE8}" type="slidenum">
              <a:rPr lang="en-US" smtClean="0"/>
              <a:pPr/>
              <a:t>14</a:t>
            </a:fld>
            <a:endParaRPr lang="en-US"/>
          </a:p>
        </p:txBody>
      </p:sp>
      <p:pic>
        <p:nvPicPr>
          <p:cNvPr id="15363" name="Picture 7"/>
          <p:cNvPicPr>
            <a:picLocks noChangeAspect="1" noChangeArrowheads="1"/>
          </p:cNvPicPr>
          <p:nvPr/>
        </p:nvPicPr>
        <p:blipFill>
          <a:blip r:embed="rId3"/>
          <a:srcRect/>
          <a:stretch>
            <a:fillRect/>
          </a:stretch>
        </p:blipFill>
        <p:spPr bwMode="auto">
          <a:xfrm>
            <a:off x="457200" y="333375"/>
            <a:ext cx="3533775" cy="3400425"/>
          </a:xfrm>
          <a:prstGeom prst="rect">
            <a:avLst/>
          </a:prstGeom>
          <a:noFill/>
          <a:ln w="9525">
            <a:noFill/>
            <a:miter lim="800000"/>
            <a:headEnd/>
            <a:tailEnd/>
          </a:ln>
        </p:spPr>
      </p:pic>
      <p:pic>
        <p:nvPicPr>
          <p:cNvPr id="15364" name="Picture 8"/>
          <p:cNvPicPr>
            <a:picLocks noChangeAspect="1" noChangeArrowheads="1"/>
          </p:cNvPicPr>
          <p:nvPr/>
        </p:nvPicPr>
        <p:blipFill>
          <a:blip r:embed="rId4"/>
          <a:srcRect/>
          <a:stretch>
            <a:fillRect/>
          </a:stretch>
        </p:blipFill>
        <p:spPr bwMode="auto">
          <a:xfrm>
            <a:off x="5257800" y="285750"/>
            <a:ext cx="3429000" cy="6191250"/>
          </a:xfrm>
          <a:prstGeom prst="rect">
            <a:avLst/>
          </a:prstGeom>
          <a:noFill/>
          <a:ln w="9525">
            <a:noFill/>
            <a:miter lim="800000"/>
            <a:headEnd/>
            <a:tailEnd/>
          </a:ln>
        </p:spPr>
      </p:pic>
      <p:pic>
        <p:nvPicPr>
          <p:cNvPr id="15365" name="Picture 5"/>
          <p:cNvPicPr>
            <a:picLocks noChangeAspect="1" noChangeArrowheads="1"/>
          </p:cNvPicPr>
          <p:nvPr/>
        </p:nvPicPr>
        <p:blipFill>
          <a:blip r:embed="rId5"/>
          <a:srcRect/>
          <a:stretch>
            <a:fillRect/>
          </a:stretch>
        </p:blipFill>
        <p:spPr bwMode="auto">
          <a:xfrm>
            <a:off x="304800" y="4572000"/>
            <a:ext cx="5857875" cy="695325"/>
          </a:xfrm>
          <a:prstGeom prst="rect">
            <a:avLst/>
          </a:prstGeom>
          <a:noFill/>
          <a:ln w="9525">
            <a:solidFill>
              <a:schemeClr val="accent1"/>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09600" y="304800"/>
            <a:ext cx="4419600" cy="609600"/>
          </a:xfrm>
          <a:solidFill>
            <a:srgbClr val="92D050"/>
          </a:solidFill>
        </p:spPr>
        <p:txBody>
          <a:bodyPr/>
          <a:lstStyle/>
          <a:p>
            <a:pPr algn="l" eaLnBrk="1" hangingPunct="1"/>
            <a:r>
              <a:rPr lang="en-US" sz="2800" dirty="0">
                <a:solidFill>
                  <a:srgbClr val="C00000"/>
                </a:solidFill>
              </a:rPr>
              <a:t>Mass and Weight Example</a:t>
            </a:r>
            <a:endParaRPr lang="en-US" sz="2800" b="0" dirty="0">
              <a:solidFill>
                <a:srgbClr val="C00000"/>
              </a:solidFill>
            </a:endParaRPr>
          </a:p>
        </p:txBody>
      </p:sp>
      <p:sp>
        <p:nvSpPr>
          <p:cNvPr id="16388" name="Rectangle 3"/>
          <p:cNvSpPr>
            <a:spLocks noGrp="1" noChangeArrowheads="1"/>
          </p:cNvSpPr>
          <p:nvPr>
            <p:ph idx="1"/>
          </p:nvPr>
        </p:nvSpPr>
        <p:spPr>
          <a:xfrm>
            <a:off x="609600" y="1066800"/>
            <a:ext cx="8153400" cy="2286000"/>
          </a:xfrm>
        </p:spPr>
        <p:txBody>
          <a:bodyPr/>
          <a:lstStyle/>
          <a:p>
            <a:pPr marL="0" indent="0">
              <a:spcBef>
                <a:spcPts val="600"/>
              </a:spcBef>
              <a:spcAft>
                <a:spcPts val="600"/>
              </a:spcAft>
              <a:buNone/>
            </a:pPr>
            <a:r>
              <a:rPr lang="en-US" sz="2000" dirty="0">
                <a:latin typeface="Arial" charset="0"/>
              </a:rPr>
              <a:t>A Lunar Roving Vehicle (LRV) was used on the moon in the last three missions of the Apollo program (Apollo 15, 16, and 17). The LRV weighed 463 lbf on Earth. What is its mass on Earth in pounds-mass? In kilograms? What is its weight on Earth in Newtons? If the weight of the LRV on the Moon is 77 lbf, what is its mass on the Moon? What is the gravity on the Moon (in ft/s</a:t>
            </a:r>
            <a:r>
              <a:rPr lang="en-US" sz="2000" baseline="30000" dirty="0">
                <a:latin typeface="Arial" charset="0"/>
              </a:rPr>
              <a:t>2</a:t>
            </a:r>
            <a:r>
              <a:rPr lang="en-US" sz="2000" dirty="0">
                <a:latin typeface="Arial" charset="0"/>
              </a:rPr>
              <a:t> and m/s</a:t>
            </a:r>
            <a:r>
              <a:rPr lang="en-US" sz="2000" baseline="30000" dirty="0">
                <a:latin typeface="Arial" charset="0"/>
              </a:rPr>
              <a:t>2</a:t>
            </a:r>
            <a:r>
              <a:rPr lang="en-US" sz="2000" dirty="0">
                <a:latin typeface="Arial" charset="0"/>
              </a:rPr>
              <a:t>)? What is the weight on the Moon in Newtons?</a:t>
            </a:r>
            <a:endParaRPr lang="en-US" sz="2000" i="1" dirty="0">
              <a:latin typeface="Arial" charset="0"/>
            </a:endParaRPr>
          </a:p>
        </p:txBody>
      </p:sp>
      <p:sp>
        <p:nvSpPr>
          <p:cNvPr id="16386" name="5 Slayt Numarası Yer Tutucusu"/>
          <p:cNvSpPr>
            <a:spLocks noGrp="1"/>
          </p:cNvSpPr>
          <p:nvPr>
            <p:ph type="sldNum" sz="quarter" idx="12"/>
          </p:nvPr>
        </p:nvSpPr>
        <p:spPr>
          <a:noFill/>
        </p:spPr>
        <p:txBody>
          <a:bodyPr/>
          <a:lstStyle/>
          <a:p>
            <a:fld id="{DC59160F-9578-4865-8336-02792DCDB7C5}" type="slidenum">
              <a:rPr lang="en-US" smtClean="0"/>
              <a:pPr/>
              <a:t>15</a:t>
            </a:fld>
            <a:endParaRPr lang="en-US"/>
          </a:p>
        </p:txBody>
      </p:sp>
      <p:sp>
        <p:nvSpPr>
          <p:cNvPr id="5" name="TextBox 4">
            <a:extLst>
              <a:ext uri="{FF2B5EF4-FFF2-40B4-BE49-F238E27FC236}">
                <a16:creationId xmlns:a16="http://schemas.microsoft.com/office/drawing/2014/main" id="{67F4F24A-8249-4123-8C29-75F95D647202}"/>
              </a:ext>
            </a:extLst>
          </p:cNvPr>
          <p:cNvSpPr txBox="1"/>
          <p:nvPr/>
        </p:nvSpPr>
        <p:spPr>
          <a:xfrm>
            <a:off x="3908998" y="4232822"/>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Example 1</a:t>
            </a:r>
            <a:endParaRPr lang="en-US" b="1"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57200" y="152400"/>
            <a:ext cx="6248400" cy="609600"/>
          </a:xfrm>
          <a:solidFill>
            <a:srgbClr val="92D050"/>
          </a:solidFill>
        </p:spPr>
        <p:txBody>
          <a:bodyPr/>
          <a:lstStyle/>
          <a:p>
            <a:pPr eaLnBrk="1" hangingPunct="1"/>
            <a:r>
              <a:rPr lang="en-US" sz="2800" dirty="0">
                <a:solidFill>
                  <a:srgbClr val="C00000"/>
                </a:solidFill>
              </a:rPr>
              <a:t>DENSITY AND SPECIFIC GRAVITY</a:t>
            </a:r>
            <a:endParaRPr lang="en-US" sz="2800" b="0" dirty="0">
              <a:solidFill>
                <a:srgbClr val="C00000"/>
              </a:solidFill>
            </a:endParaRPr>
          </a:p>
        </p:txBody>
      </p:sp>
      <p:sp>
        <p:nvSpPr>
          <p:cNvPr id="21506" name="5 Slayt Numarası Yer Tutucusu"/>
          <p:cNvSpPr>
            <a:spLocks noGrp="1"/>
          </p:cNvSpPr>
          <p:nvPr>
            <p:ph type="sldNum" sz="quarter" idx="12"/>
          </p:nvPr>
        </p:nvSpPr>
        <p:spPr>
          <a:noFill/>
        </p:spPr>
        <p:txBody>
          <a:bodyPr/>
          <a:lstStyle/>
          <a:p>
            <a:fld id="{A68435B4-2D91-4288-AA59-22C9046FD79A}" type="slidenum">
              <a:rPr lang="en-US" smtClean="0"/>
              <a:pPr/>
              <a:t>16</a:t>
            </a:fld>
            <a:endParaRPr lang="en-US"/>
          </a:p>
        </p:txBody>
      </p:sp>
      <p:sp>
        <p:nvSpPr>
          <p:cNvPr id="21508" name="Rectangle 8"/>
          <p:cNvSpPr>
            <a:spLocks noChangeArrowheads="1"/>
          </p:cNvSpPr>
          <p:nvPr/>
        </p:nvSpPr>
        <p:spPr bwMode="auto">
          <a:xfrm>
            <a:off x="2362200" y="4419600"/>
            <a:ext cx="1752600" cy="1739900"/>
          </a:xfrm>
          <a:prstGeom prst="rect">
            <a:avLst/>
          </a:prstGeom>
          <a:noFill/>
          <a:ln w="9525">
            <a:noFill/>
            <a:miter lim="800000"/>
            <a:headEnd/>
            <a:tailEnd/>
          </a:ln>
        </p:spPr>
        <p:txBody>
          <a:bodyPr>
            <a:spAutoFit/>
          </a:bodyPr>
          <a:lstStyle/>
          <a:p>
            <a:r>
              <a:rPr lang="en-US">
                <a:solidFill>
                  <a:srgbClr val="3333FF"/>
                </a:solidFill>
              </a:rPr>
              <a:t>Density is mass per unit volume; specific volume is volume per unit mass.</a:t>
            </a:r>
          </a:p>
        </p:txBody>
      </p:sp>
      <p:pic>
        <p:nvPicPr>
          <p:cNvPr id="21509" name="Picture 9"/>
          <p:cNvPicPr>
            <a:picLocks noChangeAspect="1" noChangeArrowheads="1"/>
          </p:cNvPicPr>
          <p:nvPr/>
        </p:nvPicPr>
        <p:blipFill>
          <a:blip r:embed="rId3"/>
          <a:srcRect/>
          <a:stretch>
            <a:fillRect/>
          </a:stretch>
        </p:blipFill>
        <p:spPr bwMode="auto">
          <a:xfrm>
            <a:off x="434975" y="1219200"/>
            <a:ext cx="2536825" cy="617538"/>
          </a:xfrm>
          <a:prstGeom prst="rect">
            <a:avLst/>
          </a:prstGeom>
          <a:noFill/>
          <a:ln w="9525">
            <a:noFill/>
            <a:miter lim="800000"/>
            <a:headEnd/>
            <a:tailEnd/>
          </a:ln>
        </p:spPr>
      </p:pic>
      <p:pic>
        <p:nvPicPr>
          <p:cNvPr id="21510" name="Picture 11"/>
          <p:cNvPicPr>
            <a:picLocks noChangeAspect="1" noChangeArrowheads="1"/>
          </p:cNvPicPr>
          <p:nvPr/>
        </p:nvPicPr>
        <p:blipFill>
          <a:blip r:embed="rId4"/>
          <a:srcRect/>
          <a:stretch>
            <a:fillRect/>
          </a:stretch>
        </p:blipFill>
        <p:spPr bwMode="auto">
          <a:xfrm>
            <a:off x="457200" y="2362200"/>
            <a:ext cx="1425575" cy="709613"/>
          </a:xfrm>
          <a:prstGeom prst="rect">
            <a:avLst/>
          </a:prstGeom>
          <a:noFill/>
          <a:ln w="9525">
            <a:noFill/>
            <a:miter lim="800000"/>
            <a:headEnd/>
            <a:tailEnd/>
          </a:ln>
        </p:spPr>
      </p:pic>
      <p:pic>
        <p:nvPicPr>
          <p:cNvPr id="21511" name="Picture 12"/>
          <p:cNvPicPr>
            <a:picLocks noChangeAspect="1" noChangeArrowheads="1"/>
          </p:cNvPicPr>
          <p:nvPr/>
        </p:nvPicPr>
        <p:blipFill>
          <a:blip r:embed="rId5"/>
          <a:srcRect/>
          <a:stretch>
            <a:fillRect/>
          </a:stretch>
        </p:blipFill>
        <p:spPr bwMode="auto">
          <a:xfrm>
            <a:off x="6705600" y="1295400"/>
            <a:ext cx="1376363" cy="728663"/>
          </a:xfrm>
          <a:prstGeom prst="rect">
            <a:avLst/>
          </a:prstGeom>
          <a:noFill/>
          <a:ln w="9525">
            <a:noFill/>
            <a:miter lim="800000"/>
            <a:headEnd/>
            <a:tailEnd/>
          </a:ln>
        </p:spPr>
      </p:pic>
      <p:pic>
        <p:nvPicPr>
          <p:cNvPr id="21512" name="Picture 13"/>
          <p:cNvPicPr>
            <a:picLocks noChangeAspect="1" noChangeArrowheads="1"/>
          </p:cNvPicPr>
          <p:nvPr/>
        </p:nvPicPr>
        <p:blipFill>
          <a:blip r:embed="rId6"/>
          <a:srcRect/>
          <a:stretch>
            <a:fillRect/>
          </a:stretch>
        </p:blipFill>
        <p:spPr bwMode="auto">
          <a:xfrm>
            <a:off x="2819400" y="3579813"/>
            <a:ext cx="2560638" cy="382587"/>
          </a:xfrm>
          <a:prstGeom prst="rect">
            <a:avLst/>
          </a:prstGeom>
          <a:noFill/>
          <a:ln w="9525">
            <a:noFill/>
            <a:miter lim="800000"/>
            <a:headEnd/>
            <a:tailEnd/>
          </a:ln>
        </p:spPr>
      </p:pic>
      <p:sp>
        <p:nvSpPr>
          <p:cNvPr id="21513" name="Rectangle 14"/>
          <p:cNvSpPr>
            <a:spLocks noChangeArrowheads="1"/>
          </p:cNvSpPr>
          <p:nvPr/>
        </p:nvSpPr>
        <p:spPr bwMode="auto">
          <a:xfrm>
            <a:off x="3581400" y="838200"/>
            <a:ext cx="3048000" cy="1654175"/>
          </a:xfrm>
          <a:prstGeom prst="rect">
            <a:avLst/>
          </a:prstGeom>
          <a:noFill/>
          <a:ln w="9525">
            <a:noFill/>
            <a:miter lim="800000"/>
            <a:headEnd/>
            <a:tailEnd/>
          </a:ln>
        </p:spPr>
        <p:txBody>
          <a:bodyPr>
            <a:spAutoFit/>
          </a:bodyPr>
          <a:lstStyle/>
          <a:p>
            <a:pPr algn="r">
              <a:lnSpc>
                <a:spcPct val="95000"/>
              </a:lnSpc>
              <a:spcBef>
                <a:spcPct val="10000"/>
              </a:spcBef>
              <a:spcAft>
                <a:spcPct val="10000"/>
              </a:spcAft>
            </a:pPr>
            <a:r>
              <a:rPr lang="en-US" b="1">
                <a:solidFill>
                  <a:srgbClr val="CC00CC"/>
                </a:solidFill>
              </a:rPr>
              <a:t>Specific gravity</a:t>
            </a:r>
            <a:r>
              <a:rPr lang="en-US">
                <a:solidFill>
                  <a:srgbClr val="CC00CC"/>
                </a:solidFill>
              </a:rPr>
              <a:t>:</a:t>
            </a:r>
            <a:r>
              <a:rPr lang="en-US"/>
              <a:t> The ratio of the density of a substance to the density of some standard substance at a specified temperature (usually water at 4°C). </a:t>
            </a:r>
          </a:p>
        </p:txBody>
      </p:sp>
      <p:sp>
        <p:nvSpPr>
          <p:cNvPr id="21514" name="Rectangle 16"/>
          <p:cNvSpPr>
            <a:spLocks noChangeArrowheads="1"/>
          </p:cNvSpPr>
          <p:nvPr/>
        </p:nvSpPr>
        <p:spPr bwMode="auto">
          <a:xfrm>
            <a:off x="381000" y="838200"/>
            <a:ext cx="2438400" cy="366713"/>
          </a:xfrm>
          <a:prstGeom prst="rect">
            <a:avLst/>
          </a:prstGeom>
          <a:noFill/>
          <a:ln w="9525">
            <a:noFill/>
            <a:miter lim="800000"/>
            <a:headEnd/>
            <a:tailEnd/>
          </a:ln>
        </p:spPr>
        <p:txBody>
          <a:bodyPr>
            <a:spAutoFit/>
          </a:bodyPr>
          <a:lstStyle/>
          <a:p>
            <a:r>
              <a:rPr lang="en-US" b="1">
                <a:solidFill>
                  <a:srgbClr val="CC00CC"/>
                </a:solidFill>
              </a:rPr>
              <a:t>Density</a:t>
            </a:r>
          </a:p>
        </p:txBody>
      </p:sp>
      <p:pic>
        <p:nvPicPr>
          <p:cNvPr id="21515" name="Picture 19"/>
          <p:cNvPicPr>
            <a:picLocks noChangeAspect="1" noChangeArrowheads="1"/>
          </p:cNvPicPr>
          <p:nvPr/>
        </p:nvPicPr>
        <p:blipFill>
          <a:blip r:embed="rId7"/>
          <a:srcRect/>
          <a:stretch>
            <a:fillRect/>
          </a:stretch>
        </p:blipFill>
        <p:spPr bwMode="auto">
          <a:xfrm>
            <a:off x="533400" y="3657600"/>
            <a:ext cx="1844675" cy="2468563"/>
          </a:xfrm>
          <a:prstGeom prst="rect">
            <a:avLst/>
          </a:prstGeom>
          <a:noFill/>
          <a:ln w="9525">
            <a:noFill/>
            <a:miter lim="800000"/>
            <a:headEnd/>
            <a:tailEnd/>
          </a:ln>
        </p:spPr>
      </p:pic>
      <p:sp>
        <p:nvSpPr>
          <p:cNvPr id="21516" name="Rectangle 20"/>
          <p:cNvSpPr>
            <a:spLocks noChangeArrowheads="1"/>
          </p:cNvSpPr>
          <p:nvPr/>
        </p:nvSpPr>
        <p:spPr bwMode="auto">
          <a:xfrm>
            <a:off x="2743200" y="2667000"/>
            <a:ext cx="2590800" cy="873125"/>
          </a:xfrm>
          <a:prstGeom prst="rect">
            <a:avLst/>
          </a:prstGeom>
          <a:noFill/>
          <a:ln w="9525">
            <a:noFill/>
            <a:miter lim="800000"/>
            <a:headEnd/>
            <a:tailEnd/>
          </a:ln>
        </p:spPr>
        <p:txBody>
          <a:bodyPr>
            <a:spAutoFit/>
          </a:bodyPr>
          <a:lstStyle/>
          <a:p>
            <a:pPr>
              <a:lnSpc>
                <a:spcPct val="95000"/>
              </a:lnSpc>
              <a:spcBef>
                <a:spcPct val="10000"/>
              </a:spcBef>
              <a:spcAft>
                <a:spcPct val="10000"/>
              </a:spcAft>
            </a:pPr>
            <a:r>
              <a:rPr lang="en-US" b="1">
                <a:solidFill>
                  <a:srgbClr val="CC00CC"/>
                </a:solidFill>
              </a:rPr>
              <a:t>Specific weight</a:t>
            </a:r>
            <a:r>
              <a:rPr lang="en-US">
                <a:solidFill>
                  <a:srgbClr val="CC00CC"/>
                </a:solidFill>
              </a:rPr>
              <a:t>:</a:t>
            </a:r>
            <a:r>
              <a:rPr lang="en-US"/>
              <a:t> The weight of a unit volume of a substance.</a:t>
            </a:r>
          </a:p>
        </p:txBody>
      </p:sp>
      <p:sp>
        <p:nvSpPr>
          <p:cNvPr id="21517" name="Rectangle 21"/>
          <p:cNvSpPr>
            <a:spLocks noChangeArrowheads="1"/>
          </p:cNvSpPr>
          <p:nvPr/>
        </p:nvSpPr>
        <p:spPr bwMode="auto">
          <a:xfrm>
            <a:off x="381000" y="1981200"/>
            <a:ext cx="2133600" cy="366713"/>
          </a:xfrm>
          <a:prstGeom prst="rect">
            <a:avLst/>
          </a:prstGeom>
          <a:noFill/>
          <a:ln w="9525">
            <a:noFill/>
            <a:miter lim="800000"/>
            <a:headEnd/>
            <a:tailEnd/>
          </a:ln>
        </p:spPr>
        <p:txBody>
          <a:bodyPr>
            <a:spAutoFit/>
          </a:bodyPr>
          <a:lstStyle/>
          <a:p>
            <a:r>
              <a:rPr lang="en-US" b="1">
                <a:solidFill>
                  <a:srgbClr val="CC00CC"/>
                </a:solidFill>
              </a:rPr>
              <a:t>Specific volume</a:t>
            </a:r>
          </a:p>
        </p:txBody>
      </p:sp>
      <p:pic>
        <p:nvPicPr>
          <p:cNvPr id="21518" name="Picture 24"/>
          <p:cNvPicPr>
            <a:picLocks noChangeAspect="1" noChangeArrowheads="1"/>
          </p:cNvPicPr>
          <p:nvPr/>
        </p:nvPicPr>
        <p:blipFill>
          <a:blip r:embed="rId8"/>
          <a:srcRect/>
          <a:stretch>
            <a:fillRect/>
          </a:stretch>
        </p:blipFill>
        <p:spPr bwMode="auto">
          <a:xfrm>
            <a:off x="5448300" y="2562225"/>
            <a:ext cx="3543300" cy="41433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685800" y="228600"/>
            <a:ext cx="6324600" cy="1066800"/>
          </a:xfrm>
          <a:solidFill>
            <a:srgbClr val="92D050"/>
          </a:solidFill>
        </p:spPr>
        <p:txBody>
          <a:bodyPr/>
          <a:lstStyle/>
          <a:p>
            <a:pPr eaLnBrk="1" hangingPunct="1"/>
            <a:r>
              <a:rPr lang="en-US" sz="2800">
                <a:solidFill>
                  <a:srgbClr val="C00000"/>
                </a:solidFill>
              </a:rPr>
              <a:t>TEMPERATURE AND THE ZEROTH LAW OF THERMODYNAMICS</a:t>
            </a:r>
            <a:endParaRPr lang="en-US" sz="2800" b="0">
              <a:solidFill>
                <a:srgbClr val="C00000"/>
              </a:solidFill>
            </a:endParaRPr>
          </a:p>
        </p:txBody>
      </p:sp>
      <p:sp>
        <p:nvSpPr>
          <p:cNvPr id="28676" name="Rectangle 3"/>
          <p:cNvSpPr>
            <a:spLocks noGrp="1" noChangeArrowheads="1"/>
          </p:cNvSpPr>
          <p:nvPr>
            <p:ph idx="1"/>
          </p:nvPr>
        </p:nvSpPr>
        <p:spPr>
          <a:xfrm>
            <a:off x="228600" y="1447800"/>
            <a:ext cx="3657600" cy="4876800"/>
          </a:xfrm>
        </p:spPr>
        <p:txBody>
          <a:bodyPr/>
          <a:lstStyle/>
          <a:p>
            <a:pPr eaLnBrk="1" hangingPunct="1">
              <a:spcBef>
                <a:spcPts val="600"/>
              </a:spcBef>
              <a:spcAft>
                <a:spcPts val="600"/>
              </a:spcAft>
            </a:pPr>
            <a:r>
              <a:rPr lang="en-US" sz="2000" b="1">
                <a:solidFill>
                  <a:srgbClr val="CC00CC"/>
                </a:solidFill>
                <a:latin typeface="Arial" charset="0"/>
              </a:rPr>
              <a:t>The zeroth law of thermodynamics</a:t>
            </a:r>
            <a:r>
              <a:rPr lang="en-US" sz="2000">
                <a:solidFill>
                  <a:srgbClr val="CC00CC"/>
                </a:solidFill>
                <a:latin typeface="Arial" charset="0"/>
              </a:rPr>
              <a:t>:</a:t>
            </a:r>
            <a:r>
              <a:rPr lang="en-US" sz="2000">
                <a:latin typeface="Arial" charset="0"/>
              </a:rPr>
              <a:t> If two bodies are in thermal equilibrium with a third body, they are also in thermal equilibrium with each other.</a:t>
            </a:r>
          </a:p>
          <a:p>
            <a:pPr eaLnBrk="1" hangingPunct="1">
              <a:spcBef>
                <a:spcPts val="600"/>
              </a:spcBef>
              <a:spcAft>
                <a:spcPts val="600"/>
              </a:spcAft>
            </a:pPr>
            <a:r>
              <a:rPr lang="en-US" sz="2000">
                <a:latin typeface="Arial" charset="0"/>
              </a:rPr>
              <a:t>By replacing the third body with a thermometer, the zeroth law can be restated as </a:t>
            </a:r>
            <a:r>
              <a:rPr lang="en-US" sz="2000" i="1">
                <a:solidFill>
                  <a:srgbClr val="0000FF"/>
                </a:solidFill>
                <a:latin typeface="Arial" charset="0"/>
              </a:rPr>
              <a:t>two bodies are in </a:t>
            </a:r>
            <a:r>
              <a:rPr lang="en-US" sz="2000" i="1">
                <a:solidFill>
                  <a:srgbClr val="D60093"/>
                </a:solidFill>
                <a:latin typeface="Arial" charset="0"/>
              </a:rPr>
              <a:t>thermal equilibrium </a:t>
            </a:r>
            <a:r>
              <a:rPr lang="en-US" sz="2000" i="1">
                <a:solidFill>
                  <a:srgbClr val="0000FF"/>
                </a:solidFill>
                <a:latin typeface="Arial" charset="0"/>
              </a:rPr>
              <a:t>if both have the same temperature reading even if they are not in contact</a:t>
            </a:r>
            <a:r>
              <a:rPr lang="en-US" sz="2000">
                <a:solidFill>
                  <a:srgbClr val="0000FF"/>
                </a:solidFill>
                <a:latin typeface="Arial" charset="0"/>
              </a:rPr>
              <a:t>.</a:t>
            </a:r>
          </a:p>
        </p:txBody>
      </p:sp>
      <p:sp>
        <p:nvSpPr>
          <p:cNvPr id="28674" name="5 Slayt Numarası Yer Tutucusu"/>
          <p:cNvSpPr>
            <a:spLocks noGrp="1"/>
          </p:cNvSpPr>
          <p:nvPr>
            <p:ph type="sldNum" sz="quarter" idx="12"/>
          </p:nvPr>
        </p:nvSpPr>
        <p:spPr>
          <a:noFill/>
        </p:spPr>
        <p:txBody>
          <a:bodyPr/>
          <a:lstStyle/>
          <a:p>
            <a:fld id="{A16D2B4E-07BC-43AB-880C-AA689FC64F9A}" type="slidenum">
              <a:rPr lang="en-US" smtClean="0"/>
              <a:pPr/>
              <a:t>17</a:t>
            </a:fld>
            <a:endParaRPr lang="en-US"/>
          </a:p>
        </p:txBody>
      </p:sp>
      <p:pic>
        <p:nvPicPr>
          <p:cNvPr id="28677" name="Picture 6"/>
          <p:cNvPicPr>
            <a:picLocks noChangeAspect="1" noChangeArrowheads="1"/>
          </p:cNvPicPr>
          <p:nvPr/>
        </p:nvPicPr>
        <p:blipFill>
          <a:blip r:embed="rId2"/>
          <a:srcRect/>
          <a:stretch>
            <a:fillRect/>
          </a:stretch>
        </p:blipFill>
        <p:spPr bwMode="auto">
          <a:xfrm>
            <a:off x="4267200" y="1600200"/>
            <a:ext cx="4467225" cy="42672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762000" y="152400"/>
            <a:ext cx="4343400" cy="609600"/>
          </a:xfrm>
        </p:spPr>
        <p:txBody>
          <a:bodyPr/>
          <a:lstStyle/>
          <a:p>
            <a:pPr eaLnBrk="1" hangingPunct="1"/>
            <a:r>
              <a:rPr lang="en-US" sz="2800"/>
              <a:t>Temperature Scales</a:t>
            </a:r>
            <a:endParaRPr lang="en-US" sz="2800" b="0"/>
          </a:p>
        </p:txBody>
      </p:sp>
      <p:sp>
        <p:nvSpPr>
          <p:cNvPr id="29700" name="Rectangle 3"/>
          <p:cNvSpPr>
            <a:spLocks noGrp="1" noChangeArrowheads="1"/>
          </p:cNvSpPr>
          <p:nvPr>
            <p:ph idx="1"/>
          </p:nvPr>
        </p:nvSpPr>
        <p:spPr>
          <a:xfrm>
            <a:off x="457200" y="762000"/>
            <a:ext cx="7924800" cy="5867400"/>
          </a:xfrm>
        </p:spPr>
        <p:txBody>
          <a:bodyPr/>
          <a:lstStyle/>
          <a:p>
            <a:pPr eaLnBrk="1" hangingPunct="1">
              <a:spcBef>
                <a:spcPts val="600"/>
              </a:spcBef>
              <a:spcAft>
                <a:spcPts val="600"/>
              </a:spcAft>
            </a:pPr>
            <a:r>
              <a:rPr lang="en-US" sz="2000">
                <a:latin typeface="Arial" charset="0"/>
              </a:rPr>
              <a:t>All temperature scales are based on some easily reproducible states such as the freezing and boiling points of water: the </a:t>
            </a:r>
            <a:r>
              <a:rPr lang="en-US" sz="2000" i="1">
                <a:latin typeface="Arial" charset="0"/>
              </a:rPr>
              <a:t>ice point </a:t>
            </a:r>
            <a:r>
              <a:rPr lang="en-US" sz="2000">
                <a:latin typeface="Arial" charset="0"/>
              </a:rPr>
              <a:t>and the </a:t>
            </a:r>
            <a:r>
              <a:rPr lang="en-US" sz="2000" i="1">
                <a:latin typeface="Arial" charset="0"/>
              </a:rPr>
              <a:t>steam point.</a:t>
            </a:r>
            <a:r>
              <a:rPr lang="en-US" sz="2000">
                <a:latin typeface="Arial" charset="0"/>
              </a:rPr>
              <a:t> </a:t>
            </a:r>
          </a:p>
          <a:p>
            <a:pPr eaLnBrk="1" hangingPunct="1">
              <a:spcBef>
                <a:spcPts val="600"/>
              </a:spcBef>
              <a:spcAft>
                <a:spcPts val="600"/>
              </a:spcAft>
            </a:pPr>
            <a:r>
              <a:rPr lang="en-US" sz="2000" b="1">
                <a:solidFill>
                  <a:srgbClr val="CC00CC"/>
                </a:solidFill>
                <a:latin typeface="Arial" charset="0"/>
              </a:rPr>
              <a:t>Ice point</a:t>
            </a:r>
            <a:r>
              <a:rPr lang="en-US" sz="2000">
                <a:solidFill>
                  <a:srgbClr val="CC00CC"/>
                </a:solidFill>
                <a:latin typeface="Arial" charset="0"/>
              </a:rPr>
              <a:t>:</a:t>
            </a:r>
            <a:r>
              <a:rPr lang="en-US" sz="2000">
                <a:latin typeface="Arial" charset="0"/>
              </a:rPr>
              <a:t> A mixture of ice and water that is in equilibrium with air saturated with vapor at 1 atm pressure (0°C or 32°F). </a:t>
            </a:r>
          </a:p>
          <a:p>
            <a:pPr eaLnBrk="1" hangingPunct="1">
              <a:spcBef>
                <a:spcPts val="600"/>
              </a:spcBef>
              <a:spcAft>
                <a:spcPts val="600"/>
              </a:spcAft>
            </a:pPr>
            <a:r>
              <a:rPr lang="en-US" sz="2000" b="1">
                <a:solidFill>
                  <a:srgbClr val="CC00CC"/>
                </a:solidFill>
                <a:latin typeface="Arial" charset="0"/>
              </a:rPr>
              <a:t>Steam point</a:t>
            </a:r>
            <a:r>
              <a:rPr lang="en-US" sz="2000">
                <a:solidFill>
                  <a:srgbClr val="CC00CC"/>
                </a:solidFill>
                <a:latin typeface="Arial" charset="0"/>
              </a:rPr>
              <a:t>:</a:t>
            </a:r>
            <a:r>
              <a:rPr lang="en-US" sz="2000">
                <a:latin typeface="Arial" charset="0"/>
              </a:rPr>
              <a:t> A mixture of liquid water and water vapor (with no air) in equilibrium at 1 atm pressure (100°C or 212°F).</a:t>
            </a:r>
          </a:p>
          <a:p>
            <a:pPr eaLnBrk="1" hangingPunct="1">
              <a:spcBef>
                <a:spcPts val="600"/>
              </a:spcBef>
              <a:spcAft>
                <a:spcPts val="600"/>
              </a:spcAft>
            </a:pPr>
            <a:r>
              <a:rPr lang="en-US" sz="2000" b="1">
                <a:solidFill>
                  <a:srgbClr val="CC00CC"/>
                </a:solidFill>
                <a:latin typeface="Arial" charset="0"/>
              </a:rPr>
              <a:t>Celsius scale</a:t>
            </a:r>
            <a:r>
              <a:rPr lang="en-US" sz="2000">
                <a:solidFill>
                  <a:srgbClr val="CC00CC"/>
                </a:solidFill>
                <a:latin typeface="Arial" charset="0"/>
              </a:rPr>
              <a:t>:</a:t>
            </a:r>
            <a:r>
              <a:rPr lang="en-US" sz="2000" b="1">
                <a:solidFill>
                  <a:srgbClr val="3333FF"/>
                </a:solidFill>
                <a:latin typeface="Arial" charset="0"/>
              </a:rPr>
              <a:t> </a:t>
            </a:r>
            <a:r>
              <a:rPr lang="en-US" sz="2000">
                <a:latin typeface="Arial" charset="0"/>
              </a:rPr>
              <a:t>in SI unit system</a:t>
            </a:r>
          </a:p>
          <a:p>
            <a:pPr eaLnBrk="1" hangingPunct="1">
              <a:spcBef>
                <a:spcPts val="600"/>
              </a:spcBef>
              <a:spcAft>
                <a:spcPts val="600"/>
              </a:spcAft>
            </a:pPr>
            <a:r>
              <a:rPr lang="en-US" sz="2000" b="1">
                <a:solidFill>
                  <a:srgbClr val="CC00CC"/>
                </a:solidFill>
                <a:latin typeface="Arial" charset="0"/>
              </a:rPr>
              <a:t>Fahrenheit scale</a:t>
            </a:r>
            <a:r>
              <a:rPr lang="en-US" sz="2000">
                <a:solidFill>
                  <a:srgbClr val="CC00CC"/>
                </a:solidFill>
                <a:latin typeface="Arial" charset="0"/>
              </a:rPr>
              <a:t>:</a:t>
            </a:r>
            <a:r>
              <a:rPr lang="en-US" sz="2000">
                <a:latin typeface="Arial" charset="0"/>
              </a:rPr>
              <a:t> in English unit system</a:t>
            </a:r>
          </a:p>
          <a:p>
            <a:pPr eaLnBrk="1" hangingPunct="1">
              <a:spcBef>
                <a:spcPts val="600"/>
              </a:spcBef>
              <a:spcAft>
                <a:spcPts val="600"/>
              </a:spcAft>
            </a:pPr>
            <a:r>
              <a:rPr lang="en-US" sz="2000" b="1">
                <a:solidFill>
                  <a:srgbClr val="CC00CC"/>
                </a:solidFill>
                <a:latin typeface="Arial" charset="0"/>
              </a:rPr>
              <a:t>Thermodynamic temperature scale</a:t>
            </a:r>
            <a:r>
              <a:rPr lang="en-US" sz="2000">
                <a:solidFill>
                  <a:srgbClr val="CC00CC"/>
                </a:solidFill>
                <a:latin typeface="Arial" charset="0"/>
              </a:rPr>
              <a:t>:</a:t>
            </a:r>
            <a:r>
              <a:rPr lang="en-US" sz="2000">
                <a:latin typeface="Arial" charset="0"/>
              </a:rPr>
              <a:t> A temperature scale that is independent of the properties of any substance. </a:t>
            </a:r>
          </a:p>
          <a:p>
            <a:pPr eaLnBrk="1" hangingPunct="1">
              <a:spcBef>
                <a:spcPts val="600"/>
              </a:spcBef>
              <a:spcAft>
                <a:spcPts val="600"/>
              </a:spcAft>
            </a:pPr>
            <a:r>
              <a:rPr lang="en-US" sz="2000" b="1">
                <a:solidFill>
                  <a:srgbClr val="CC00CC"/>
                </a:solidFill>
                <a:latin typeface="Arial" charset="0"/>
              </a:rPr>
              <a:t>Kelvin scale</a:t>
            </a:r>
            <a:r>
              <a:rPr lang="en-US" sz="2000">
                <a:latin typeface="Arial" charset="0"/>
              </a:rPr>
              <a:t> (SI) </a:t>
            </a:r>
            <a:r>
              <a:rPr lang="en-US" sz="2000" b="1">
                <a:solidFill>
                  <a:srgbClr val="CC00CC"/>
                </a:solidFill>
                <a:latin typeface="Arial" charset="0"/>
              </a:rPr>
              <a:t>Rankine scale</a:t>
            </a:r>
            <a:r>
              <a:rPr lang="en-US" sz="2000">
                <a:latin typeface="Arial" charset="0"/>
              </a:rPr>
              <a:t> (E)</a:t>
            </a:r>
          </a:p>
          <a:p>
            <a:pPr eaLnBrk="1" hangingPunct="1">
              <a:spcBef>
                <a:spcPts val="600"/>
              </a:spcBef>
              <a:spcAft>
                <a:spcPts val="600"/>
              </a:spcAft>
            </a:pPr>
            <a:r>
              <a:rPr lang="en-US" sz="2000">
                <a:latin typeface="Arial" charset="0"/>
              </a:rPr>
              <a:t>A temperature scale nearly identical to the Kelvin scale is the </a:t>
            </a:r>
            <a:r>
              <a:rPr lang="en-US" sz="2000" b="1">
                <a:solidFill>
                  <a:srgbClr val="CC00CC"/>
                </a:solidFill>
                <a:latin typeface="Arial" charset="0"/>
              </a:rPr>
              <a:t>ideal-gas temperature scale</a:t>
            </a:r>
            <a:r>
              <a:rPr lang="en-US" sz="2000">
                <a:latin typeface="Arial" charset="0"/>
              </a:rPr>
              <a:t>. The temperatures on this scale are measured using a </a:t>
            </a:r>
            <a:r>
              <a:rPr lang="en-US" sz="2000">
                <a:solidFill>
                  <a:srgbClr val="0000FF"/>
                </a:solidFill>
                <a:latin typeface="Arial" charset="0"/>
              </a:rPr>
              <a:t>constant-volume gas thermometer</a:t>
            </a:r>
            <a:r>
              <a:rPr lang="en-US" sz="2000">
                <a:solidFill>
                  <a:srgbClr val="CC00CC"/>
                </a:solidFill>
                <a:latin typeface="Arial" charset="0"/>
              </a:rPr>
              <a:t>.</a:t>
            </a:r>
          </a:p>
        </p:txBody>
      </p:sp>
      <p:sp>
        <p:nvSpPr>
          <p:cNvPr id="29698" name="5 Slayt Numarası Yer Tutucusu"/>
          <p:cNvSpPr>
            <a:spLocks noGrp="1"/>
          </p:cNvSpPr>
          <p:nvPr>
            <p:ph type="sldNum" sz="quarter" idx="12"/>
          </p:nvPr>
        </p:nvSpPr>
        <p:spPr>
          <a:noFill/>
        </p:spPr>
        <p:txBody>
          <a:bodyPr/>
          <a:lstStyle/>
          <a:p>
            <a:fld id="{8CF7D7D3-053D-4C4B-AAFE-B859E2B7E5F9}"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3 Slayt Numarası Yer Tutucusu"/>
          <p:cNvSpPr>
            <a:spLocks noGrp="1"/>
          </p:cNvSpPr>
          <p:nvPr>
            <p:ph type="sldNum" sz="quarter" idx="12"/>
          </p:nvPr>
        </p:nvSpPr>
        <p:spPr>
          <a:noFill/>
        </p:spPr>
        <p:txBody>
          <a:bodyPr/>
          <a:lstStyle/>
          <a:p>
            <a:fld id="{7C1EEAF0-BAD8-4E2E-8CCE-8BA889D22F81}" type="slidenum">
              <a:rPr lang="en-US" smtClean="0"/>
              <a:pPr/>
              <a:t>19</a:t>
            </a:fld>
            <a:endParaRPr lang="en-US"/>
          </a:p>
        </p:txBody>
      </p:sp>
      <p:pic>
        <p:nvPicPr>
          <p:cNvPr id="30723" name="Picture 2"/>
          <p:cNvPicPr>
            <a:picLocks noChangeAspect="1" noChangeArrowheads="1"/>
          </p:cNvPicPr>
          <p:nvPr/>
        </p:nvPicPr>
        <p:blipFill>
          <a:blip r:embed="rId2"/>
          <a:srcRect/>
          <a:stretch>
            <a:fillRect/>
          </a:stretch>
        </p:blipFill>
        <p:spPr bwMode="auto">
          <a:xfrm>
            <a:off x="304800" y="685800"/>
            <a:ext cx="4038600" cy="5486400"/>
          </a:xfrm>
          <a:prstGeom prst="rect">
            <a:avLst/>
          </a:prstGeom>
          <a:noFill/>
          <a:ln w="9525">
            <a:noFill/>
            <a:miter lim="800000"/>
            <a:headEnd/>
            <a:tailEnd/>
          </a:ln>
        </p:spPr>
      </p:pic>
      <p:pic>
        <p:nvPicPr>
          <p:cNvPr id="30724" name="Picture 3"/>
          <p:cNvPicPr>
            <a:picLocks noChangeAspect="1" noChangeArrowheads="1"/>
          </p:cNvPicPr>
          <p:nvPr/>
        </p:nvPicPr>
        <p:blipFill>
          <a:blip r:embed="rId3"/>
          <a:srcRect/>
          <a:stretch>
            <a:fillRect/>
          </a:stretch>
        </p:blipFill>
        <p:spPr bwMode="auto">
          <a:xfrm>
            <a:off x="4714875" y="1319213"/>
            <a:ext cx="4124325" cy="42195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08ABE405-DC6A-449A-81FE-0C95FBD528AA}" type="slidenum">
              <a:rPr lang="en-US" smtClean="0"/>
              <a:pPr/>
              <a:t>2</a:t>
            </a:fld>
            <a:endParaRPr lang="en-US"/>
          </a:p>
        </p:txBody>
      </p:sp>
      <p:sp>
        <p:nvSpPr>
          <p:cNvPr id="3075" name="Rectangle 4"/>
          <p:cNvSpPr>
            <a:spLocks noChangeArrowheads="1"/>
          </p:cNvSpPr>
          <p:nvPr/>
        </p:nvSpPr>
        <p:spPr bwMode="auto">
          <a:xfrm>
            <a:off x="838200" y="390525"/>
            <a:ext cx="2003425" cy="523875"/>
          </a:xfrm>
          <a:prstGeom prst="rect">
            <a:avLst/>
          </a:prstGeom>
          <a:noFill/>
          <a:ln w="9525">
            <a:noFill/>
            <a:miter lim="800000"/>
            <a:headEnd/>
            <a:tailEnd/>
          </a:ln>
        </p:spPr>
        <p:txBody>
          <a:bodyPr wrap="none">
            <a:spAutoFit/>
          </a:bodyPr>
          <a:lstStyle/>
          <a:p>
            <a:r>
              <a:rPr lang="en-US" sz="2800" b="1">
                <a:solidFill>
                  <a:srgbClr val="C00000"/>
                </a:solidFill>
              </a:rPr>
              <a:t>Objectives</a:t>
            </a:r>
          </a:p>
        </p:txBody>
      </p:sp>
      <p:sp>
        <p:nvSpPr>
          <p:cNvPr id="3076" name="Rectangle 5"/>
          <p:cNvSpPr>
            <a:spLocks noChangeArrowheads="1"/>
          </p:cNvSpPr>
          <p:nvPr/>
        </p:nvSpPr>
        <p:spPr bwMode="auto">
          <a:xfrm>
            <a:off x="533400" y="1038225"/>
            <a:ext cx="7772400" cy="5115246"/>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400" dirty="0"/>
              <a:t>Identify the unique vocabulary associated with thermodynamics through the precise definition of basic concepts to form a sound foundation for the development of the principles of thermodynamics.</a:t>
            </a:r>
          </a:p>
          <a:p>
            <a:pPr marL="342900" indent="-342900">
              <a:spcBef>
                <a:spcPct val="20000"/>
              </a:spcBef>
              <a:spcAft>
                <a:spcPct val="20000"/>
              </a:spcAft>
              <a:buClr>
                <a:srgbClr val="FF0000"/>
              </a:buClr>
              <a:buFontTx/>
              <a:buChar char="•"/>
            </a:pPr>
            <a:r>
              <a:rPr lang="en-US" sz="2400" dirty="0"/>
              <a:t>Review the metric SI and the English unit systems.</a:t>
            </a:r>
          </a:p>
          <a:p>
            <a:pPr marL="342900" indent="-342900">
              <a:spcBef>
                <a:spcPct val="20000"/>
              </a:spcBef>
              <a:spcAft>
                <a:spcPct val="20000"/>
              </a:spcAft>
              <a:buClr>
                <a:srgbClr val="FF0000"/>
              </a:buClr>
              <a:buFontTx/>
              <a:buChar char="•"/>
            </a:pPr>
            <a:r>
              <a:rPr lang="en-US" sz="2400" dirty="0"/>
              <a:t>Explain the basic concepts of thermodynamics such as system, state, state postulate, equilibrium, process, and cycle.</a:t>
            </a:r>
          </a:p>
          <a:p>
            <a:pPr marL="342900" indent="-342900">
              <a:spcBef>
                <a:spcPct val="20000"/>
              </a:spcBef>
              <a:spcAft>
                <a:spcPct val="20000"/>
              </a:spcAft>
              <a:buClr>
                <a:srgbClr val="FF0000"/>
              </a:buClr>
              <a:buFontTx/>
              <a:buChar char="•"/>
            </a:pPr>
            <a:r>
              <a:rPr lang="en-US" sz="2400" dirty="0"/>
              <a:t>Review concepts of temperature, temperature scales, pressure, and absolute and gauge pressure.</a:t>
            </a:r>
          </a:p>
          <a:p>
            <a:pPr marL="342900" indent="-342900">
              <a:spcBef>
                <a:spcPct val="20000"/>
              </a:spcBef>
              <a:spcAft>
                <a:spcPct val="20000"/>
              </a:spcAft>
              <a:buClr>
                <a:srgbClr val="FF0000"/>
              </a:buClr>
              <a:buFontTx/>
              <a:buChar char="•"/>
            </a:pPr>
            <a:r>
              <a:rPr lang="en-US" sz="2400" dirty="0"/>
              <a:t>Introduce an intuitive systematic problem-solving technique.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5 Slayt Numarası Yer Tutucusu"/>
          <p:cNvSpPr>
            <a:spLocks noGrp="1"/>
          </p:cNvSpPr>
          <p:nvPr>
            <p:ph type="sldNum" sz="quarter" idx="12"/>
          </p:nvPr>
        </p:nvSpPr>
        <p:spPr>
          <a:noFill/>
        </p:spPr>
        <p:txBody>
          <a:bodyPr/>
          <a:lstStyle/>
          <a:p>
            <a:fld id="{F52E4129-74D6-4D2B-A94F-CB65A02CA0B6}" type="slidenum">
              <a:rPr lang="en-US" smtClean="0"/>
              <a:pPr/>
              <a:t>20</a:t>
            </a:fld>
            <a:endParaRPr lang="en-US"/>
          </a:p>
        </p:txBody>
      </p:sp>
      <p:pic>
        <p:nvPicPr>
          <p:cNvPr id="31747" name="Picture 8" descr="cen84959_01034"/>
          <p:cNvPicPr>
            <a:picLocks noChangeAspect="1" noChangeArrowheads="1"/>
          </p:cNvPicPr>
          <p:nvPr/>
        </p:nvPicPr>
        <p:blipFill>
          <a:blip r:embed="rId3"/>
          <a:srcRect/>
          <a:stretch>
            <a:fillRect/>
          </a:stretch>
        </p:blipFill>
        <p:spPr bwMode="auto">
          <a:xfrm>
            <a:off x="5940425" y="76200"/>
            <a:ext cx="2974975" cy="5029200"/>
          </a:xfrm>
          <a:prstGeom prst="rect">
            <a:avLst/>
          </a:prstGeom>
          <a:noFill/>
          <a:ln w="9525">
            <a:noFill/>
            <a:miter lim="800000"/>
            <a:headEnd/>
            <a:tailEnd/>
          </a:ln>
        </p:spPr>
      </p:pic>
      <p:pic>
        <p:nvPicPr>
          <p:cNvPr id="31748" name="Picture 10"/>
          <p:cNvPicPr>
            <a:picLocks noChangeAspect="1" noChangeArrowheads="1"/>
          </p:cNvPicPr>
          <p:nvPr/>
        </p:nvPicPr>
        <p:blipFill>
          <a:blip r:embed="rId4"/>
          <a:srcRect/>
          <a:stretch>
            <a:fillRect/>
          </a:stretch>
        </p:blipFill>
        <p:spPr bwMode="auto">
          <a:xfrm>
            <a:off x="533400" y="352425"/>
            <a:ext cx="3054350" cy="333375"/>
          </a:xfrm>
          <a:prstGeom prst="rect">
            <a:avLst/>
          </a:prstGeom>
          <a:noFill/>
          <a:ln w="9525">
            <a:noFill/>
            <a:miter lim="800000"/>
            <a:headEnd/>
            <a:tailEnd/>
          </a:ln>
        </p:spPr>
      </p:pic>
      <p:pic>
        <p:nvPicPr>
          <p:cNvPr id="31749" name="Picture 11"/>
          <p:cNvPicPr>
            <a:picLocks noChangeAspect="1" noChangeArrowheads="1"/>
          </p:cNvPicPr>
          <p:nvPr/>
        </p:nvPicPr>
        <p:blipFill>
          <a:blip r:embed="rId5"/>
          <a:srcRect/>
          <a:stretch>
            <a:fillRect/>
          </a:stretch>
        </p:blipFill>
        <p:spPr bwMode="auto">
          <a:xfrm>
            <a:off x="533400" y="828675"/>
            <a:ext cx="3005138" cy="314325"/>
          </a:xfrm>
          <a:prstGeom prst="rect">
            <a:avLst/>
          </a:prstGeom>
          <a:noFill/>
          <a:ln w="9525">
            <a:noFill/>
            <a:miter lim="800000"/>
            <a:headEnd/>
            <a:tailEnd/>
          </a:ln>
        </p:spPr>
      </p:pic>
      <p:pic>
        <p:nvPicPr>
          <p:cNvPr id="31750" name="Picture 12"/>
          <p:cNvPicPr>
            <a:picLocks noChangeAspect="1" noChangeArrowheads="1"/>
          </p:cNvPicPr>
          <p:nvPr/>
        </p:nvPicPr>
        <p:blipFill>
          <a:blip r:embed="rId6"/>
          <a:srcRect/>
          <a:stretch>
            <a:fillRect/>
          </a:stretch>
        </p:blipFill>
        <p:spPr bwMode="auto">
          <a:xfrm>
            <a:off x="523875" y="1270000"/>
            <a:ext cx="2981325" cy="863600"/>
          </a:xfrm>
          <a:prstGeom prst="rect">
            <a:avLst/>
          </a:prstGeom>
          <a:noFill/>
          <a:ln w="9525">
            <a:noFill/>
            <a:miter lim="800000"/>
            <a:headEnd/>
            <a:tailEnd/>
          </a:ln>
        </p:spPr>
      </p:pic>
      <p:sp>
        <p:nvSpPr>
          <p:cNvPr id="31751" name="Rectangle 15"/>
          <p:cNvSpPr>
            <a:spLocks noChangeArrowheads="1"/>
          </p:cNvSpPr>
          <p:nvPr/>
        </p:nvSpPr>
        <p:spPr bwMode="auto">
          <a:xfrm>
            <a:off x="4114800" y="381000"/>
            <a:ext cx="1828800" cy="915988"/>
          </a:xfrm>
          <a:prstGeom prst="rect">
            <a:avLst/>
          </a:prstGeom>
          <a:noFill/>
          <a:ln w="9525">
            <a:noFill/>
            <a:miter lim="800000"/>
            <a:headEnd/>
            <a:tailEnd/>
          </a:ln>
        </p:spPr>
        <p:txBody>
          <a:bodyPr>
            <a:spAutoFit/>
          </a:bodyPr>
          <a:lstStyle/>
          <a:p>
            <a:pPr algn="r"/>
            <a:r>
              <a:rPr lang="en-US">
                <a:solidFill>
                  <a:srgbClr val="3333FF"/>
                </a:solidFill>
              </a:rPr>
              <a:t>Comparison of temperature scales.</a:t>
            </a:r>
          </a:p>
        </p:txBody>
      </p:sp>
      <p:sp>
        <p:nvSpPr>
          <p:cNvPr id="31752" name="Rectangle 16"/>
          <p:cNvSpPr>
            <a:spLocks noChangeArrowheads="1"/>
          </p:cNvSpPr>
          <p:nvPr/>
        </p:nvSpPr>
        <p:spPr bwMode="auto">
          <a:xfrm>
            <a:off x="228600" y="5181600"/>
            <a:ext cx="8153400" cy="1519238"/>
          </a:xfrm>
          <a:prstGeom prst="rect">
            <a:avLst/>
          </a:prstGeom>
          <a:noFill/>
          <a:ln w="9525">
            <a:noFill/>
            <a:miter lim="800000"/>
            <a:headEnd/>
            <a:tailEnd/>
          </a:ln>
        </p:spPr>
        <p:txBody>
          <a:bodyPr>
            <a:spAutoFit/>
          </a:bodyPr>
          <a:lstStyle/>
          <a:p>
            <a:pPr marL="342900" indent="-342900">
              <a:spcBef>
                <a:spcPct val="10000"/>
              </a:spcBef>
              <a:spcAft>
                <a:spcPct val="10000"/>
              </a:spcAft>
              <a:buClr>
                <a:srgbClr val="FF3300"/>
              </a:buClr>
              <a:buFontTx/>
              <a:buChar char="•"/>
            </a:pPr>
            <a:r>
              <a:rPr lang="en-US"/>
              <a:t>The reference temperature in the original Kelvin scale was the </a:t>
            </a:r>
            <a:r>
              <a:rPr lang="en-US" b="1" i="1">
                <a:solidFill>
                  <a:srgbClr val="CC00CC"/>
                </a:solidFill>
              </a:rPr>
              <a:t>ice point</a:t>
            </a:r>
            <a:r>
              <a:rPr lang="en-US" b="1"/>
              <a:t>,</a:t>
            </a:r>
            <a:r>
              <a:rPr lang="en-US"/>
              <a:t> 273.15 K, which is the temperature at which water freezes (or ice melts).</a:t>
            </a:r>
          </a:p>
          <a:p>
            <a:pPr marL="342900" indent="-342900">
              <a:spcBef>
                <a:spcPct val="10000"/>
              </a:spcBef>
              <a:spcAft>
                <a:spcPct val="10000"/>
              </a:spcAft>
              <a:buClr>
                <a:srgbClr val="FF3300"/>
              </a:buClr>
              <a:buFontTx/>
              <a:buChar char="•"/>
            </a:pPr>
            <a:r>
              <a:rPr lang="en-US"/>
              <a:t>The reference point was changed to a much more precisely reproducible point, the </a:t>
            </a:r>
            <a:r>
              <a:rPr lang="en-US" b="1" i="1">
                <a:solidFill>
                  <a:srgbClr val="CC00CC"/>
                </a:solidFill>
              </a:rPr>
              <a:t>triple point</a:t>
            </a:r>
            <a:r>
              <a:rPr lang="en-US" i="1">
                <a:solidFill>
                  <a:srgbClr val="CC00CC"/>
                </a:solidFill>
              </a:rPr>
              <a:t> </a:t>
            </a:r>
            <a:r>
              <a:rPr lang="en-US"/>
              <a:t>of water (the state at which all three phases of water coexist in equilibrium), which is assigned the value 273.16 K.</a:t>
            </a:r>
          </a:p>
        </p:txBody>
      </p:sp>
      <p:pic>
        <p:nvPicPr>
          <p:cNvPr id="31753" name="Picture 17"/>
          <p:cNvPicPr>
            <a:picLocks noChangeAspect="1" noChangeArrowheads="1"/>
          </p:cNvPicPr>
          <p:nvPr/>
        </p:nvPicPr>
        <p:blipFill>
          <a:blip r:embed="rId7"/>
          <a:srcRect/>
          <a:stretch>
            <a:fillRect/>
          </a:stretch>
        </p:blipFill>
        <p:spPr bwMode="auto">
          <a:xfrm>
            <a:off x="530225" y="2233613"/>
            <a:ext cx="2289175" cy="1042987"/>
          </a:xfrm>
          <a:prstGeom prst="rect">
            <a:avLst/>
          </a:prstGeom>
          <a:noFill/>
          <a:ln w="9525">
            <a:noFill/>
            <a:miter lim="800000"/>
            <a:headEnd/>
            <a:tailEnd/>
          </a:ln>
        </p:spPr>
      </p:pic>
      <p:sp>
        <p:nvSpPr>
          <p:cNvPr id="31754" name="Rectangle 19"/>
          <p:cNvSpPr>
            <a:spLocks noChangeArrowheads="1"/>
          </p:cNvSpPr>
          <p:nvPr/>
        </p:nvSpPr>
        <p:spPr bwMode="auto">
          <a:xfrm>
            <a:off x="3886200" y="3505200"/>
            <a:ext cx="1676400" cy="1465263"/>
          </a:xfrm>
          <a:prstGeom prst="rect">
            <a:avLst/>
          </a:prstGeom>
          <a:noFill/>
          <a:ln w="9525">
            <a:noFill/>
            <a:miter lim="800000"/>
            <a:headEnd/>
            <a:tailEnd/>
          </a:ln>
        </p:spPr>
        <p:txBody>
          <a:bodyPr>
            <a:spAutoFit/>
          </a:bodyPr>
          <a:lstStyle/>
          <a:p>
            <a:r>
              <a:rPr lang="en-US">
                <a:solidFill>
                  <a:srgbClr val="3333FF"/>
                </a:solidFill>
              </a:rPr>
              <a:t>Comparison of magnitudes of various temperature units.</a:t>
            </a:r>
          </a:p>
        </p:txBody>
      </p:sp>
      <p:pic>
        <p:nvPicPr>
          <p:cNvPr id="31755" name="Picture 13"/>
          <p:cNvPicPr>
            <a:picLocks noChangeAspect="1" noChangeArrowheads="1"/>
          </p:cNvPicPr>
          <p:nvPr/>
        </p:nvPicPr>
        <p:blipFill>
          <a:blip r:embed="rId8"/>
          <a:srcRect/>
          <a:stretch>
            <a:fillRect/>
          </a:stretch>
        </p:blipFill>
        <p:spPr bwMode="auto">
          <a:xfrm>
            <a:off x="152400" y="3429000"/>
            <a:ext cx="3705225" cy="16192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3 Slayt Numarası Yer Tutucusu"/>
          <p:cNvSpPr>
            <a:spLocks noGrp="1"/>
          </p:cNvSpPr>
          <p:nvPr>
            <p:ph type="sldNum" sz="quarter" idx="12"/>
          </p:nvPr>
        </p:nvSpPr>
        <p:spPr>
          <a:noFill/>
        </p:spPr>
        <p:txBody>
          <a:bodyPr/>
          <a:lstStyle/>
          <a:p>
            <a:fld id="{D1A56B2A-7B00-4094-979F-886E85E6E513}" type="slidenum">
              <a:rPr lang="en-US" smtClean="0"/>
              <a:pPr/>
              <a:t>21</a:t>
            </a:fld>
            <a:endParaRPr lang="en-US"/>
          </a:p>
        </p:txBody>
      </p:sp>
      <p:sp>
        <p:nvSpPr>
          <p:cNvPr id="32771" name="Rectangle 4"/>
          <p:cNvSpPr>
            <a:spLocks noChangeArrowheads="1"/>
          </p:cNvSpPr>
          <p:nvPr/>
        </p:nvSpPr>
        <p:spPr bwMode="auto">
          <a:xfrm>
            <a:off x="304800" y="228600"/>
            <a:ext cx="8305800" cy="473075"/>
          </a:xfrm>
          <a:prstGeom prst="rect">
            <a:avLst/>
          </a:prstGeom>
          <a:noFill/>
          <a:ln w="9525">
            <a:noFill/>
            <a:miter lim="800000"/>
            <a:headEnd/>
            <a:tailEnd/>
          </a:ln>
        </p:spPr>
        <p:txBody>
          <a:bodyPr>
            <a:spAutoFit/>
          </a:bodyPr>
          <a:lstStyle/>
          <a:p>
            <a:r>
              <a:rPr lang="en-US" sz="2500" b="1">
                <a:solidFill>
                  <a:srgbClr val="FF3300"/>
                </a:solidFill>
              </a:rPr>
              <a:t>The International Temperature</a:t>
            </a:r>
            <a:r>
              <a:rPr lang="tr-TR" sz="2500" b="1">
                <a:solidFill>
                  <a:srgbClr val="FF3300"/>
                </a:solidFill>
              </a:rPr>
              <a:t> </a:t>
            </a:r>
            <a:r>
              <a:rPr lang="en-US" sz="2500" b="1">
                <a:solidFill>
                  <a:srgbClr val="FF3300"/>
                </a:solidFill>
              </a:rPr>
              <a:t>Scale of 1990 (ITS-90)</a:t>
            </a:r>
          </a:p>
        </p:txBody>
      </p:sp>
      <p:sp>
        <p:nvSpPr>
          <p:cNvPr id="32772" name="Rectangle 5"/>
          <p:cNvSpPr>
            <a:spLocks noChangeArrowheads="1"/>
          </p:cNvSpPr>
          <p:nvPr/>
        </p:nvSpPr>
        <p:spPr bwMode="auto">
          <a:xfrm>
            <a:off x="304800" y="762000"/>
            <a:ext cx="8305800" cy="5480050"/>
          </a:xfrm>
          <a:prstGeom prst="rect">
            <a:avLst/>
          </a:prstGeom>
          <a:noFill/>
          <a:ln w="9525">
            <a:noFill/>
            <a:miter lim="800000"/>
            <a:headEnd/>
            <a:tailEnd/>
          </a:ln>
        </p:spPr>
        <p:txBody>
          <a:bodyPr>
            <a:spAutoFit/>
          </a:bodyPr>
          <a:lstStyle/>
          <a:p>
            <a:pPr>
              <a:spcBef>
                <a:spcPct val="20000"/>
              </a:spcBef>
              <a:spcAft>
                <a:spcPct val="20000"/>
              </a:spcAft>
            </a:pPr>
            <a:r>
              <a:rPr lang="en-US"/>
              <a:t>The </a:t>
            </a:r>
            <a:r>
              <a:rPr lang="en-US" i="1"/>
              <a:t>International Temperature Scale of 1990 </a:t>
            </a:r>
            <a:r>
              <a:rPr lang="en-US"/>
              <a:t>supersedes the International</a:t>
            </a:r>
            <a:r>
              <a:rPr lang="tr-TR"/>
              <a:t> </a:t>
            </a:r>
            <a:r>
              <a:rPr lang="en-US"/>
              <a:t>Practical Temperature Scale of 1968 (</a:t>
            </a:r>
            <a:r>
              <a:rPr lang="en-US" b="1">
                <a:solidFill>
                  <a:srgbClr val="CC00CC"/>
                </a:solidFill>
              </a:rPr>
              <a:t>IPTS-68</a:t>
            </a:r>
            <a:r>
              <a:rPr lang="en-US"/>
              <a:t>), 1948 (</a:t>
            </a:r>
            <a:r>
              <a:rPr lang="en-US" b="1">
                <a:solidFill>
                  <a:srgbClr val="CC00CC"/>
                </a:solidFill>
              </a:rPr>
              <a:t>ITPS-48</a:t>
            </a:r>
            <a:r>
              <a:rPr lang="en-US"/>
              <a:t>), and</a:t>
            </a:r>
            <a:r>
              <a:rPr lang="tr-TR"/>
              <a:t> </a:t>
            </a:r>
            <a:r>
              <a:rPr lang="en-US"/>
              <a:t>1927 (</a:t>
            </a:r>
            <a:r>
              <a:rPr lang="en-US" b="1">
                <a:solidFill>
                  <a:srgbClr val="CC00CC"/>
                </a:solidFill>
              </a:rPr>
              <a:t>ITS-27</a:t>
            </a:r>
            <a:r>
              <a:rPr lang="en-US"/>
              <a:t>)</a:t>
            </a:r>
            <a:r>
              <a:rPr lang="tr-TR"/>
              <a:t>.</a:t>
            </a:r>
            <a:r>
              <a:rPr lang="en-US"/>
              <a:t> </a:t>
            </a:r>
            <a:endParaRPr lang="tr-TR"/>
          </a:p>
          <a:p>
            <a:pPr>
              <a:spcBef>
                <a:spcPct val="20000"/>
              </a:spcBef>
              <a:spcAft>
                <a:spcPct val="20000"/>
              </a:spcAft>
            </a:pPr>
            <a:r>
              <a:rPr lang="en-US">
                <a:solidFill>
                  <a:srgbClr val="0000FF"/>
                </a:solidFill>
              </a:rPr>
              <a:t>The ITS-90 is similar to its predecessors</a:t>
            </a:r>
            <a:r>
              <a:rPr lang="tr-TR">
                <a:solidFill>
                  <a:srgbClr val="0000FF"/>
                </a:solidFill>
              </a:rPr>
              <a:t> </a:t>
            </a:r>
            <a:r>
              <a:rPr lang="en-US">
                <a:solidFill>
                  <a:srgbClr val="0000FF"/>
                </a:solidFill>
              </a:rPr>
              <a:t>except that it is more refined with updated values of fixed temperatures,</a:t>
            </a:r>
            <a:r>
              <a:rPr lang="tr-TR">
                <a:solidFill>
                  <a:srgbClr val="0000FF"/>
                </a:solidFill>
              </a:rPr>
              <a:t> </a:t>
            </a:r>
            <a:r>
              <a:rPr lang="en-US">
                <a:solidFill>
                  <a:srgbClr val="0000FF"/>
                </a:solidFill>
              </a:rPr>
              <a:t>has an extended range, and conforms more closely to the thermodynamic</a:t>
            </a:r>
            <a:r>
              <a:rPr lang="tr-TR">
                <a:solidFill>
                  <a:srgbClr val="0000FF"/>
                </a:solidFill>
              </a:rPr>
              <a:t> </a:t>
            </a:r>
            <a:r>
              <a:rPr lang="en-US">
                <a:solidFill>
                  <a:srgbClr val="0000FF"/>
                </a:solidFill>
              </a:rPr>
              <a:t>temperature scale. </a:t>
            </a:r>
            <a:endParaRPr lang="tr-TR">
              <a:solidFill>
                <a:srgbClr val="0000FF"/>
              </a:solidFill>
            </a:endParaRPr>
          </a:p>
          <a:p>
            <a:pPr>
              <a:spcBef>
                <a:spcPct val="20000"/>
              </a:spcBef>
              <a:spcAft>
                <a:spcPct val="20000"/>
              </a:spcAft>
            </a:pPr>
            <a:r>
              <a:rPr lang="en-US"/>
              <a:t>On this scale, the unit of thermodynamic temperature </a:t>
            </a:r>
            <a:r>
              <a:rPr lang="en-US" i="1"/>
              <a:t>T </a:t>
            </a:r>
            <a:r>
              <a:rPr lang="en-US"/>
              <a:t>is</a:t>
            </a:r>
            <a:r>
              <a:rPr lang="tr-TR"/>
              <a:t> </a:t>
            </a:r>
            <a:r>
              <a:rPr lang="en-US"/>
              <a:t>again the kelvin (K), defined as the fraction 1/273.16 of the thermodynamic</a:t>
            </a:r>
            <a:r>
              <a:rPr lang="tr-TR"/>
              <a:t> </a:t>
            </a:r>
            <a:r>
              <a:rPr lang="en-US"/>
              <a:t>temperature of the triple point of water, which is sole defining fixed point of</a:t>
            </a:r>
            <a:r>
              <a:rPr lang="tr-TR"/>
              <a:t> </a:t>
            </a:r>
            <a:r>
              <a:rPr lang="en-US"/>
              <a:t>both the ITS-90 and the Kelvin scale and is the most important thermometric</a:t>
            </a:r>
            <a:r>
              <a:rPr lang="tr-TR"/>
              <a:t> </a:t>
            </a:r>
            <a:r>
              <a:rPr lang="en-US"/>
              <a:t>fixed point used in the calibration of thermometers to ITS-90.</a:t>
            </a:r>
            <a:r>
              <a:rPr lang="tr-TR"/>
              <a:t> </a:t>
            </a:r>
            <a:r>
              <a:rPr lang="en-US"/>
              <a:t>The unit of Celsius temperature is the degree Celsius (°C)</a:t>
            </a:r>
            <a:r>
              <a:rPr lang="tr-TR"/>
              <a:t>.</a:t>
            </a:r>
          </a:p>
          <a:p>
            <a:pPr>
              <a:spcBef>
                <a:spcPct val="20000"/>
              </a:spcBef>
              <a:spcAft>
                <a:spcPct val="20000"/>
              </a:spcAft>
            </a:pPr>
            <a:r>
              <a:rPr lang="en-US">
                <a:solidFill>
                  <a:srgbClr val="0000FF"/>
                </a:solidFill>
              </a:rPr>
              <a:t>The ice point remains the</a:t>
            </a:r>
            <a:r>
              <a:rPr lang="tr-TR">
                <a:solidFill>
                  <a:srgbClr val="0000FF"/>
                </a:solidFill>
              </a:rPr>
              <a:t> </a:t>
            </a:r>
            <a:r>
              <a:rPr lang="en-US">
                <a:solidFill>
                  <a:srgbClr val="0000FF"/>
                </a:solidFill>
              </a:rPr>
              <a:t>same at 0°C (273.15</a:t>
            </a:r>
            <a:r>
              <a:rPr lang="tr-TR">
                <a:solidFill>
                  <a:srgbClr val="0000FF"/>
                </a:solidFill>
              </a:rPr>
              <a:t> K</a:t>
            </a:r>
            <a:r>
              <a:rPr lang="en-US">
                <a:solidFill>
                  <a:srgbClr val="0000FF"/>
                </a:solidFill>
              </a:rPr>
              <a:t>) in both ITS-90 and ITPS-68, but the steam point is</a:t>
            </a:r>
            <a:r>
              <a:rPr lang="tr-TR">
                <a:solidFill>
                  <a:srgbClr val="0000FF"/>
                </a:solidFill>
              </a:rPr>
              <a:t> </a:t>
            </a:r>
            <a:r>
              <a:rPr lang="en-US">
                <a:solidFill>
                  <a:srgbClr val="0000FF"/>
                </a:solidFill>
              </a:rPr>
              <a:t>99.975°C in ITS-90 whereas it was</a:t>
            </a:r>
            <a:r>
              <a:rPr lang="tr-TR">
                <a:solidFill>
                  <a:srgbClr val="0000FF"/>
                </a:solidFill>
              </a:rPr>
              <a:t> </a:t>
            </a:r>
            <a:r>
              <a:rPr lang="en-US">
                <a:solidFill>
                  <a:srgbClr val="0000FF"/>
                </a:solidFill>
              </a:rPr>
              <a:t>100.000°C in IPTS-68.</a:t>
            </a:r>
            <a:r>
              <a:rPr lang="en-US"/>
              <a:t> </a:t>
            </a:r>
            <a:endParaRPr lang="tr-TR"/>
          </a:p>
          <a:p>
            <a:pPr>
              <a:spcBef>
                <a:spcPct val="20000"/>
              </a:spcBef>
              <a:spcAft>
                <a:spcPct val="20000"/>
              </a:spcAft>
            </a:pPr>
            <a:r>
              <a:rPr lang="en-US"/>
              <a:t>The change is due to precise measurements made by</a:t>
            </a:r>
            <a:r>
              <a:rPr lang="tr-TR"/>
              <a:t> </a:t>
            </a:r>
            <a:r>
              <a:rPr lang="en-US"/>
              <a:t>gas thermometry by paying particular attention to the effect of sorption (the</a:t>
            </a:r>
            <a:r>
              <a:rPr lang="tr-TR"/>
              <a:t> </a:t>
            </a:r>
            <a:r>
              <a:rPr lang="en-US"/>
              <a:t>impurities in a gas absorbed by the walls of the bulb at the reference temperature</a:t>
            </a:r>
            <a:r>
              <a:rPr lang="tr-TR"/>
              <a:t> </a:t>
            </a:r>
            <a:r>
              <a:rPr lang="en-US"/>
              <a:t>being desorbed at higher temperatures, causing the measured gas</a:t>
            </a:r>
            <a:r>
              <a:rPr lang="tr-TR"/>
              <a:t> </a:t>
            </a:r>
            <a:r>
              <a:rPr lang="en-US"/>
              <a:t>pressure to increase).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457200" y="228600"/>
            <a:ext cx="2286000" cy="609600"/>
          </a:xfrm>
          <a:solidFill>
            <a:srgbClr val="92D050"/>
          </a:solidFill>
        </p:spPr>
        <p:txBody>
          <a:bodyPr/>
          <a:lstStyle/>
          <a:p>
            <a:pPr eaLnBrk="1" hangingPunct="1"/>
            <a:r>
              <a:rPr lang="en-US" sz="2800">
                <a:solidFill>
                  <a:srgbClr val="C00000"/>
                </a:solidFill>
              </a:rPr>
              <a:t>PRESSURE</a:t>
            </a:r>
            <a:endParaRPr lang="en-US" sz="2800" b="0">
              <a:solidFill>
                <a:srgbClr val="C00000"/>
              </a:solidFill>
            </a:endParaRPr>
          </a:p>
        </p:txBody>
      </p:sp>
      <p:sp>
        <p:nvSpPr>
          <p:cNvPr id="33794" name="5 Slayt Numarası Yer Tutucusu"/>
          <p:cNvSpPr>
            <a:spLocks noGrp="1"/>
          </p:cNvSpPr>
          <p:nvPr>
            <p:ph type="sldNum" sz="quarter" idx="12"/>
          </p:nvPr>
        </p:nvSpPr>
        <p:spPr>
          <a:noFill/>
        </p:spPr>
        <p:txBody>
          <a:bodyPr/>
          <a:lstStyle/>
          <a:p>
            <a:fld id="{F2641A9C-781E-4E89-A6AC-93247914957A}" type="slidenum">
              <a:rPr lang="en-US" smtClean="0"/>
              <a:pPr/>
              <a:t>22</a:t>
            </a:fld>
            <a:endParaRPr lang="en-US"/>
          </a:p>
        </p:txBody>
      </p:sp>
      <p:pic>
        <p:nvPicPr>
          <p:cNvPr id="33796" name="Picture 8"/>
          <p:cNvPicPr>
            <a:picLocks noChangeAspect="1" noChangeArrowheads="1"/>
          </p:cNvPicPr>
          <p:nvPr/>
        </p:nvPicPr>
        <p:blipFill>
          <a:blip r:embed="rId2"/>
          <a:srcRect/>
          <a:stretch>
            <a:fillRect/>
          </a:stretch>
        </p:blipFill>
        <p:spPr bwMode="auto">
          <a:xfrm>
            <a:off x="1828800" y="1600200"/>
            <a:ext cx="1820863" cy="369888"/>
          </a:xfrm>
          <a:prstGeom prst="rect">
            <a:avLst/>
          </a:prstGeom>
          <a:noFill/>
          <a:ln w="9525">
            <a:noFill/>
            <a:miter lim="800000"/>
            <a:headEnd/>
            <a:tailEnd/>
          </a:ln>
        </p:spPr>
      </p:pic>
      <p:pic>
        <p:nvPicPr>
          <p:cNvPr id="33797" name="Picture 9"/>
          <p:cNvPicPr>
            <a:picLocks noChangeAspect="1" noChangeArrowheads="1"/>
          </p:cNvPicPr>
          <p:nvPr/>
        </p:nvPicPr>
        <p:blipFill>
          <a:blip r:embed="rId3"/>
          <a:srcRect/>
          <a:stretch>
            <a:fillRect/>
          </a:stretch>
        </p:blipFill>
        <p:spPr bwMode="auto">
          <a:xfrm>
            <a:off x="152400" y="2057400"/>
            <a:ext cx="5375275" cy="1624013"/>
          </a:xfrm>
          <a:prstGeom prst="rect">
            <a:avLst/>
          </a:prstGeom>
          <a:noFill/>
          <a:ln w="9525">
            <a:noFill/>
            <a:miter lim="800000"/>
            <a:headEnd/>
            <a:tailEnd/>
          </a:ln>
        </p:spPr>
      </p:pic>
      <p:sp>
        <p:nvSpPr>
          <p:cNvPr id="33798" name="Rectangle 11"/>
          <p:cNvSpPr>
            <a:spLocks noChangeArrowheads="1"/>
          </p:cNvSpPr>
          <p:nvPr/>
        </p:nvSpPr>
        <p:spPr bwMode="auto">
          <a:xfrm>
            <a:off x="3200400" y="5410200"/>
            <a:ext cx="1371600" cy="1190625"/>
          </a:xfrm>
          <a:prstGeom prst="rect">
            <a:avLst/>
          </a:prstGeom>
          <a:noFill/>
          <a:ln w="9525">
            <a:noFill/>
            <a:miter lim="800000"/>
            <a:headEnd/>
            <a:tailEnd/>
          </a:ln>
        </p:spPr>
        <p:txBody>
          <a:bodyPr>
            <a:spAutoFit/>
          </a:bodyPr>
          <a:lstStyle/>
          <a:p>
            <a:r>
              <a:rPr lang="en-US" dirty="0">
                <a:solidFill>
                  <a:srgbClr val="3333FF"/>
                </a:solidFill>
              </a:rPr>
              <a:t>Some basic pressure gauges.</a:t>
            </a:r>
          </a:p>
        </p:txBody>
      </p:sp>
      <p:sp>
        <p:nvSpPr>
          <p:cNvPr id="33799" name="Rectangle 12"/>
          <p:cNvSpPr>
            <a:spLocks noChangeArrowheads="1"/>
          </p:cNvSpPr>
          <p:nvPr/>
        </p:nvSpPr>
        <p:spPr bwMode="auto">
          <a:xfrm>
            <a:off x="381000" y="854075"/>
            <a:ext cx="4953000" cy="762000"/>
          </a:xfrm>
          <a:prstGeom prst="rect">
            <a:avLst/>
          </a:prstGeom>
          <a:noFill/>
          <a:ln w="9525">
            <a:noFill/>
            <a:miter lim="800000"/>
            <a:headEnd/>
            <a:tailEnd/>
          </a:ln>
        </p:spPr>
        <p:txBody>
          <a:bodyPr>
            <a:spAutoFit/>
          </a:bodyPr>
          <a:lstStyle/>
          <a:p>
            <a:r>
              <a:rPr lang="en-US" sz="2200" b="1">
                <a:solidFill>
                  <a:srgbClr val="CC00CC"/>
                </a:solidFill>
              </a:rPr>
              <a:t>Pressure</a:t>
            </a:r>
            <a:r>
              <a:rPr lang="en-US" sz="2200">
                <a:solidFill>
                  <a:srgbClr val="CC00CC"/>
                </a:solidFill>
              </a:rPr>
              <a:t>:</a:t>
            </a:r>
            <a:r>
              <a:rPr lang="en-US" sz="2200"/>
              <a:t> A normal force exerted by a fluid per unit area</a:t>
            </a:r>
          </a:p>
        </p:txBody>
      </p:sp>
      <p:pic>
        <p:nvPicPr>
          <p:cNvPr id="33800" name="Picture 10"/>
          <p:cNvPicPr>
            <a:picLocks noChangeAspect="1" noChangeArrowheads="1"/>
          </p:cNvPicPr>
          <p:nvPr/>
        </p:nvPicPr>
        <p:blipFill>
          <a:blip r:embed="rId4"/>
          <a:srcRect/>
          <a:stretch>
            <a:fillRect/>
          </a:stretch>
        </p:blipFill>
        <p:spPr bwMode="auto">
          <a:xfrm>
            <a:off x="5638800" y="228600"/>
            <a:ext cx="3400425" cy="5524500"/>
          </a:xfrm>
          <a:prstGeom prst="rect">
            <a:avLst/>
          </a:prstGeom>
          <a:noFill/>
          <a:ln w="9525">
            <a:noFill/>
            <a:miter lim="800000"/>
            <a:headEnd/>
            <a:tailEnd/>
          </a:ln>
        </p:spPr>
      </p:pic>
      <p:pic>
        <p:nvPicPr>
          <p:cNvPr id="33801" name="Picture 11"/>
          <p:cNvPicPr>
            <a:picLocks noChangeAspect="1" noChangeArrowheads="1"/>
          </p:cNvPicPr>
          <p:nvPr/>
        </p:nvPicPr>
        <p:blipFill>
          <a:blip r:embed="rId5"/>
          <a:srcRect/>
          <a:stretch>
            <a:fillRect/>
          </a:stretch>
        </p:blipFill>
        <p:spPr bwMode="auto">
          <a:xfrm>
            <a:off x="228600" y="3810000"/>
            <a:ext cx="3048000" cy="293846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a:xfrm>
            <a:off x="152400" y="304800"/>
            <a:ext cx="8458200" cy="2209800"/>
          </a:xfrm>
        </p:spPr>
        <p:txBody>
          <a:bodyPr/>
          <a:lstStyle/>
          <a:p>
            <a:pPr eaLnBrk="1" hangingPunct="1">
              <a:lnSpc>
                <a:spcPct val="90000"/>
              </a:lnSpc>
              <a:spcBef>
                <a:spcPct val="10000"/>
              </a:spcBef>
              <a:spcAft>
                <a:spcPct val="10000"/>
              </a:spcAft>
            </a:pPr>
            <a:r>
              <a:rPr lang="en-US" sz="2000" b="1" dirty="0">
                <a:solidFill>
                  <a:srgbClr val="CC00CC"/>
                </a:solidFill>
                <a:latin typeface="Arial" charset="0"/>
              </a:rPr>
              <a:t>Absolute pressure</a:t>
            </a:r>
            <a:r>
              <a:rPr lang="en-US" sz="2000" dirty="0">
                <a:solidFill>
                  <a:srgbClr val="CC00CC"/>
                </a:solidFill>
                <a:latin typeface="Arial" charset="0"/>
              </a:rPr>
              <a:t>:</a:t>
            </a:r>
            <a:r>
              <a:rPr lang="en-US" sz="2000" dirty="0">
                <a:latin typeface="Arial" charset="0"/>
              </a:rPr>
              <a:t> The actual pressure at a given position. It is measured relative to absolute vacuum (i.e., absolute zero pressure). </a:t>
            </a:r>
          </a:p>
          <a:p>
            <a:pPr eaLnBrk="1" hangingPunct="1">
              <a:lnSpc>
                <a:spcPct val="90000"/>
              </a:lnSpc>
              <a:spcBef>
                <a:spcPct val="10000"/>
              </a:spcBef>
              <a:spcAft>
                <a:spcPct val="10000"/>
              </a:spcAft>
            </a:pPr>
            <a:r>
              <a:rPr lang="en-US" sz="2000" b="1" dirty="0">
                <a:solidFill>
                  <a:srgbClr val="CC00CC"/>
                </a:solidFill>
                <a:latin typeface="Arial" charset="0"/>
              </a:rPr>
              <a:t>Gauge pressure</a:t>
            </a:r>
            <a:r>
              <a:rPr lang="en-US" sz="2000" dirty="0">
                <a:solidFill>
                  <a:srgbClr val="CC00CC"/>
                </a:solidFill>
                <a:latin typeface="Arial" charset="0"/>
              </a:rPr>
              <a:t>:</a:t>
            </a:r>
            <a:r>
              <a:rPr lang="en-US" sz="2000" dirty="0">
                <a:latin typeface="Arial" charset="0"/>
              </a:rPr>
              <a:t> The difference between the absolute pressure and the local atmospheric pressure. Most pressure-measuring devices are calibrated to read zero in the atmosphere, and so they indicate gauge pressure.</a:t>
            </a:r>
          </a:p>
          <a:p>
            <a:pPr eaLnBrk="1" hangingPunct="1">
              <a:lnSpc>
                <a:spcPct val="90000"/>
              </a:lnSpc>
              <a:spcBef>
                <a:spcPct val="10000"/>
              </a:spcBef>
              <a:spcAft>
                <a:spcPct val="10000"/>
              </a:spcAft>
            </a:pPr>
            <a:r>
              <a:rPr lang="en-US" sz="2000" b="1" dirty="0">
                <a:solidFill>
                  <a:srgbClr val="CC00CC"/>
                </a:solidFill>
                <a:latin typeface="Arial" charset="0"/>
              </a:rPr>
              <a:t>Vacuum pressures</a:t>
            </a:r>
            <a:r>
              <a:rPr lang="en-US" sz="2000" dirty="0">
                <a:solidFill>
                  <a:srgbClr val="CC00CC"/>
                </a:solidFill>
                <a:latin typeface="Arial" charset="0"/>
              </a:rPr>
              <a:t>:</a:t>
            </a:r>
            <a:r>
              <a:rPr lang="en-US" sz="2000" dirty="0">
                <a:latin typeface="Arial" charset="0"/>
              </a:rPr>
              <a:t> Pressures below atmospheric pressure.</a:t>
            </a:r>
            <a:endParaRPr lang="en-US" sz="2000" b="1" dirty="0">
              <a:latin typeface="Arial" charset="0"/>
            </a:endParaRPr>
          </a:p>
        </p:txBody>
      </p:sp>
      <p:sp>
        <p:nvSpPr>
          <p:cNvPr id="34818" name="5 Slayt Numarası Yer Tutucusu"/>
          <p:cNvSpPr>
            <a:spLocks noGrp="1"/>
          </p:cNvSpPr>
          <p:nvPr>
            <p:ph type="sldNum" sz="quarter" idx="12"/>
          </p:nvPr>
        </p:nvSpPr>
        <p:spPr>
          <a:noFill/>
        </p:spPr>
        <p:txBody>
          <a:bodyPr/>
          <a:lstStyle/>
          <a:p>
            <a:fld id="{BFB2CFE8-D1A9-4A39-B4EC-80C727C82762}" type="slidenum">
              <a:rPr lang="en-US" smtClean="0"/>
              <a:pPr/>
              <a:t>23</a:t>
            </a:fld>
            <a:endParaRPr lang="en-US"/>
          </a:p>
        </p:txBody>
      </p:sp>
      <p:pic>
        <p:nvPicPr>
          <p:cNvPr id="34819" name="Picture 7"/>
          <p:cNvPicPr>
            <a:picLocks noChangeAspect="1" noChangeArrowheads="1"/>
          </p:cNvPicPr>
          <p:nvPr/>
        </p:nvPicPr>
        <p:blipFill>
          <a:blip r:embed="rId2"/>
          <a:srcRect/>
          <a:stretch>
            <a:fillRect/>
          </a:stretch>
        </p:blipFill>
        <p:spPr bwMode="auto">
          <a:xfrm>
            <a:off x="2228850" y="2876550"/>
            <a:ext cx="6610350" cy="3676650"/>
          </a:xfrm>
          <a:prstGeom prst="rect">
            <a:avLst/>
          </a:prstGeom>
          <a:noFill/>
          <a:ln w="9525">
            <a:noFill/>
            <a:miter lim="800000"/>
            <a:headEnd/>
            <a:tailEnd/>
          </a:ln>
        </p:spPr>
      </p:pic>
      <p:sp>
        <p:nvSpPr>
          <p:cNvPr id="34821" name="Rectangle 12"/>
          <p:cNvSpPr>
            <a:spLocks noChangeArrowheads="1"/>
          </p:cNvSpPr>
          <p:nvPr/>
        </p:nvSpPr>
        <p:spPr bwMode="auto">
          <a:xfrm>
            <a:off x="228600" y="2633663"/>
            <a:ext cx="1981200" cy="2014537"/>
          </a:xfrm>
          <a:prstGeom prst="rect">
            <a:avLst/>
          </a:prstGeom>
          <a:noFill/>
          <a:ln w="9525">
            <a:noFill/>
            <a:miter lim="800000"/>
            <a:headEnd/>
            <a:tailEnd/>
          </a:ln>
        </p:spPr>
        <p:txBody>
          <a:bodyPr>
            <a:spAutoFit/>
          </a:bodyPr>
          <a:lstStyle/>
          <a:p>
            <a:pPr>
              <a:buClr>
                <a:srgbClr val="FF3300"/>
              </a:buClr>
              <a:buFont typeface="Wingdings" pitchFamily="2" charset="2"/>
              <a:buNone/>
            </a:pPr>
            <a:r>
              <a:rPr lang="en-US"/>
              <a:t>Throughout this text, the pressure </a:t>
            </a:r>
            <a:r>
              <a:rPr lang="en-US" b="1" i="1">
                <a:solidFill>
                  <a:srgbClr val="3333FF"/>
                </a:solidFill>
              </a:rPr>
              <a:t>P</a:t>
            </a:r>
            <a:r>
              <a:rPr lang="en-US" i="1">
                <a:solidFill>
                  <a:srgbClr val="3333FF"/>
                </a:solidFill>
              </a:rPr>
              <a:t> </a:t>
            </a:r>
            <a:r>
              <a:rPr lang="en-US"/>
              <a:t>will denote </a:t>
            </a:r>
            <a:r>
              <a:rPr lang="en-US" b="1" i="1">
                <a:solidFill>
                  <a:srgbClr val="3333FF"/>
                </a:solidFill>
              </a:rPr>
              <a:t>absolute pressure</a:t>
            </a:r>
            <a:r>
              <a:rPr lang="en-US" i="1"/>
              <a:t> </a:t>
            </a:r>
            <a:r>
              <a:rPr lang="en-US"/>
              <a:t>unless specified otherwise.</a:t>
            </a:r>
          </a:p>
        </p:txBody>
      </p:sp>
      <p:pic>
        <p:nvPicPr>
          <p:cNvPr id="34822" name="Picture 9"/>
          <p:cNvPicPr>
            <a:picLocks noChangeAspect="1" noChangeArrowheads="1"/>
          </p:cNvPicPr>
          <p:nvPr/>
        </p:nvPicPr>
        <p:blipFill>
          <a:blip r:embed="rId3"/>
          <a:srcRect/>
          <a:stretch>
            <a:fillRect/>
          </a:stretch>
        </p:blipFill>
        <p:spPr bwMode="auto">
          <a:xfrm>
            <a:off x="2333625" y="3003550"/>
            <a:ext cx="2314575" cy="882650"/>
          </a:xfrm>
          <a:prstGeom prst="rect">
            <a:avLst/>
          </a:prstGeom>
          <a:noFill/>
          <a:ln w="19050">
            <a:solidFill>
              <a:schemeClr val="bg2"/>
            </a:solid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304800" y="152400"/>
            <a:ext cx="6858000" cy="609600"/>
          </a:xfrm>
        </p:spPr>
        <p:txBody>
          <a:bodyPr/>
          <a:lstStyle/>
          <a:p>
            <a:pPr eaLnBrk="1" hangingPunct="1"/>
            <a:r>
              <a:rPr lang="en-US" sz="2400"/>
              <a:t>Variation of Pressure with Depth</a:t>
            </a:r>
            <a:endParaRPr lang="en-US" sz="2400" b="0"/>
          </a:p>
        </p:txBody>
      </p:sp>
      <p:sp>
        <p:nvSpPr>
          <p:cNvPr id="35842" name="5 Slayt Numarası Yer Tutucusu"/>
          <p:cNvSpPr>
            <a:spLocks noGrp="1"/>
          </p:cNvSpPr>
          <p:nvPr>
            <p:ph type="sldNum" sz="quarter" idx="12"/>
          </p:nvPr>
        </p:nvSpPr>
        <p:spPr>
          <a:noFill/>
        </p:spPr>
        <p:txBody>
          <a:bodyPr/>
          <a:lstStyle/>
          <a:p>
            <a:fld id="{F68A4066-2C98-4CCF-B605-48A09B7ADE56}" type="slidenum">
              <a:rPr lang="en-US" smtClean="0"/>
              <a:pPr/>
              <a:t>24</a:t>
            </a:fld>
            <a:endParaRPr lang="en-US"/>
          </a:p>
        </p:txBody>
      </p:sp>
      <p:pic>
        <p:nvPicPr>
          <p:cNvPr id="35844" name="Picture 11"/>
          <p:cNvPicPr>
            <a:picLocks noChangeAspect="1" noChangeArrowheads="1"/>
          </p:cNvPicPr>
          <p:nvPr/>
        </p:nvPicPr>
        <p:blipFill>
          <a:blip r:embed="rId2"/>
          <a:srcRect/>
          <a:stretch>
            <a:fillRect/>
          </a:stretch>
        </p:blipFill>
        <p:spPr bwMode="auto">
          <a:xfrm>
            <a:off x="381000" y="1143000"/>
            <a:ext cx="4041775" cy="327025"/>
          </a:xfrm>
          <a:prstGeom prst="rect">
            <a:avLst/>
          </a:prstGeom>
          <a:noFill/>
          <a:ln w="9525">
            <a:noFill/>
            <a:miter lim="800000"/>
            <a:headEnd/>
            <a:tailEnd/>
          </a:ln>
        </p:spPr>
      </p:pic>
      <p:pic>
        <p:nvPicPr>
          <p:cNvPr id="35845" name="Picture 12"/>
          <p:cNvPicPr>
            <a:picLocks noChangeAspect="1" noChangeArrowheads="1"/>
          </p:cNvPicPr>
          <p:nvPr/>
        </p:nvPicPr>
        <p:blipFill>
          <a:blip r:embed="rId3"/>
          <a:srcRect/>
          <a:stretch>
            <a:fillRect/>
          </a:stretch>
        </p:blipFill>
        <p:spPr bwMode="auto">
          <a:xfrm>
            <a:off x="381000" y="1676400"/>
            <a:ext cx="4313238" cy="352425"/>
          </a:xfrm>
          <a:prstGeom prst="rect">
            <a:avLst/>
          </a:prstGeom>
          <a:noFill/>
          <a:ln w="9525">
            <a:noFill/>
            <a:miter lim="800000"/>
            <a:headEnd/>
            <a:tailEnd/>
          </a:ln>
        </p:spPr>
      </p:pic>
      <p:pic>
        <p:nvPicPr>
          <p:cNvPr id="35846" name="Picture 13"/>
          <p:cNvPicPr>
            <a:picLocks noChangeAspect="1" noChangeArrowheads="1"/>
          </p:cNvPicPr>
          <p:nvPr/>
        </p:nvPicPr>
        <p:blipFill>
          <a:blip r:embed="rId4"/>
          <a:srcRect/>
          <a:stretch>
            <a:fillRect/>
          </a:stretch>
        </p:blipFill>
        <p:spPr bwMode="auto">
          <a:xfrm>
            <a:off x="5105400" y="1449388"/>
            <a:ext cx="3498850" cy="912812"/>
          </a:xfrm>
          <a:prstGeom prst="rect">
            <a:avLst/>
          </a:prstGeom>
          <a:noFill/>
          <a:ln w="9525">
            <a:noFill/>
            <a:miter lim="800000"/>
            <a:headEnd/>
            <a:tailEnd/>
          </a:ln>
        </p:spPr>
      </p:pic>
      <p:sp>
        <p:nvSpPr>
          <p:cNvPr id="35847" name="Rectangle 16"/>
          <p:cNvSpPr>
            <a:spLocks noChangeArrowheads="1"/>
          </p:cNvSpPr>
          <p:nvPr/>
        </p:nvSpPr>
        <p:spPr bwMode="auto">
          <a:xfrm>
            <a:off x="5029200" y="762000"/>
            <a:ext cx="3810000" cy="701675"/>
          </a:xfrm>
          <a:prstGeom prst="rect">
            <a:avLst/>
          </a:prstGeom>
          <a:noFill/>
          <a:ln w="9525">
            <a:noFill/>
            <a:miter lim="800000"/>
            <a:headEnd/>
            <a:tailEnd/>
          </a:ln>
        </p:spPr>
        <p:txBody>
          <a:bodyPr>
            <a:spAutoFit/>
          </a:bodyPr>
          <a:lstStyle/>
          <a:p>
            <a:r>
              <a:rPr lang="en-US" sz="2000"/>
              <a:t>When the variation of density with elevation is known</a:t>
            </a:r>
          </a:p>
        </p:txBody>
      </p:sp>
      <p:pic>
        <p:nvPicPr>
          <p:cNvPr id="35848" name="Picture 10"/>
          <p:cNvPicPr>
            <a:picLocks noChangeAspect="1" noChangeArrowheads="1"/>
          </p:cNvPicPr>
          <p:nvPr/>
        </p:nvPicPr>
        <p:blipFill>
          <a:blip r:embed="rId5"/>
          <a:srcRect/>
          <a:stretch>
            <a:fillRect/>
          </a:stretch>
        </p:blipFill>
        <p:spPr bwMode="auto">
          <a:xfrm>
            <a:off x="5086350" y="2514600"/>
            <a:ext cx="3143250" cy="3924300"/>
          </a:xfrm>
          <a:prstGeom prst="rect">
            <a:avLst/>
          </a:prstGeom>
          <a:noFill/>
          <a:ln w="9525">
            <a:noFill/>
            <a:miter lim="800000"/>
            <a:headEnd/>
            <a:tailEnd/>
          </a:ln>
        </p:spPr>
      </p:pic>
      <p:pic>
        <p:nvPicPr>
          <p:cNvPr id="35849" name="Picture 11"/>
          <p:cNvPicPr>
            <a:picLocks noChangeAspect="1" noChangeArrowheads="1"/>
          </p:cNvPicPr>
          <p:nvPr/>
        </p:nvPicPr>
        <p:blipFill>
          <a:blip r:embed="rId6"/>
          <a:srcRect/>
          <a:stretch>
            <a:fillRect/>
          </a:stretch>
        </p:blipFill>
        <p:spPr bwMode="auto">
          <a:xfrm>
            <a:off x="381000" y="2133600"/>
            <a:ext cx="3533775" cy="46101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5 Slayt Numarası Yer Tutucusu"/>
          <p:cNvSpPr>
            <a:spLocks noGrp="1"/>
          </p:cNvSpPr>
          <p:nvPr>
            <p:ph type="sldNum" sz="quarter" idx="12"/>
          </p:nvPr>
        </p:nvSpPr>
        <p:spPr>
          <a:noFill/>
        </p:spPr>
        <p:txBody>
          <a:bodyPr/>
          <a:lstStyle/>
          <a:p>
            <a:fld id="{8BD903B5-2CB8-4AD4-AF22-A3B624405CED}" type="slidenum">
              <a:rPr lang="en-US" smtClean="0"/>
              <a:pPr/>
              <a:t>25</a:t>
            </a:fld>
            <a:endParaRPr lang="en-US"/>
          </a:p>
        </p:txBody>
      </p:sp>
      <p:pic>
        <p:nvPicPr>
          <p:cNvPr id="36867" name="Picture 8"/>
          <p:cNvPicPr>
            <a:picLocks noChangeAspect="1" noChangeArrowheads="1"/>
          </p:cNvPicPr>
          <p:nvPr/>
        </p:nvPicPr>
        <p:blipFill>
          <a:blip r:embed="rId2"/>
          <a:srcRect/>
          <a:stretch>
            <a:fillRect/>
          </a:stretch>
        </p:blipFill>
        <p:spPr bwMode="auto">
          <a:xfrm>
            <a:off x="276225" y="814388"/>
            <a:ext cx="4219575" cy="5229225"/>
          </a:xfrm>
          <a:prstGeom prst="rect">
            <a:avLst/>
          </a:prstGeom>
          <a:noFill/>
          <a:ln w="9525">
            <a:noFill/>
            <a:miter lim="800000"/>
            <a:headEnd/>
            <a:tailEnd/>
          </a:ln>
        </p:spPr>
      </p:pic>
      <p:pic>
        <p:nvPicPr>
          <p:cNvPr id="36868" name="Picture 9"/>
          <p:cNvPicPr>
            <a:picLocks noChangeAspect="1" noChangeArrowheads="1"/>
          </p:cNvPicPr>
          <p:nvPr/>
        </p:nvPicPr>
        <p:blipFill>
          <a:blip r:embed="rId3"/>
          <a:srcRect/>
          <a:stretch>
            <a:fillRect/>
          </a:stretch>
        </p:blipFill>
        <p:spPr bwMode="auto">
          <a:xfrm>
            <a:off x="4943475" y="838200"/>
            <a:ext cx="3819525" cy="47529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5 Slayt Numarası Yer Tutucusu"/>
          <p:cNvSpPr>
            <a:spLocks noGrp="1"/>
          </p:cNvSpPr>
          <p:nvPr>
            <p:ph type="sldNum" sz="quarter" idx="12"/>
          </p:nvPr>
        </p:nvSpPr>
        <p:spPr>
          <a:noFill/>
        </p:spPr>
        <p:txBody>
          <a:bodyPr/>
          <a:lstStyle/>
          <a:p>
            <a:fld id="{67D20C6B-C233-43B3-8DE1-D9B623272CB4}" type="slidenum">
              <a:rPr lang="en-US" smtClean="0"/>
              <a:pPr/>
              <a:t>26</a:t>
            </a:fld>
            <a:endParaRPr lang="en-US"/>
          </a:p>
        </p:txBody>
      </p:sp>
      <p:pic>
        <p:nvPicPr>
          <p:cNvPr id="37891" name="Picture 2"/>
          <p:cNvPicPr>
            <a:picLocks noChangeAspect="1" noChangeArrowheads="1"/>
          </p:cNvPicPr>
          <p:nvPr/>
        </p:nvPicPr>
        <p:blipFill>
          <a:blip r:embed="rId3"/>
          <a:srcRect/>
          <a:stretch>
            <a:fillRect/>
          </a:stretch>
        </p:blipFill>
        <p:spPr bwMode="auto">
          <a:xfrm>
            <a:off x="152400" y="685800"/>
            <a:ext cx="8763000" cy="454183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5 Slayt Numarası Yer Tutucusu"/>
          <p:cNvSpPr>
            <a:spLocks noGrp="1"/>
          </p:cNvSpPr>
          <p:nvPr>
            <p:ph type="sldNum" sz="quarter" idx="12"/>
          </p:nvPr>
        </p:nvSpPr>
        <p:spPr>
          <a:noFill/>
        </p:spPr>
        <p:txBody>
          <a:bodyPr/>
          <a:lstStyle/>
          <a:p>
            <a:fld id="{6367742D-670F-4E64-9A62-DECA67788601}" type="slidenum">
              <a:rPr lang="en-US" smtClean="0"/>
              <a:pPr/>
              <a:t>27</a:t>
            </a:fld>
            <a:endParaRPr lang="en-US"/>
          </a:p>
        </p:txBody>
      </p:sp>
      <p:pic>
        <p:nvPicPr>
          <p:cNvPr id="38915" name="Picture 11"/>
          <p:cNvPicPr>
            <a:picLocks noChangeAspect="1" noChangeArrowheads="1"/>
          </p:cNvPicPr>
          <p:nvPr/>
        </p:nvPicPr>
        <p:blipFill>
          <a:blip r:embed="rId2"/>
          <a:srcRect/>
          <a:stretch>
            <a:fillRect/>
          </a:stretch>
        </p:blipFill>
        <p:spPr bwMode="auto">
          <a:xfrm>
            <a:off x="152400" y="1447800"/>
            <a:ext cx="4584700" cy="660400"/>
          </a:xfrm>
          <a:prstGeom prst="rect">
            <a:avLst/>
          </a:prstGeom>
          <a:noFill/>
          <a:ln w="9525">
            <a:noFill/>
            <a:miter lim="800000"/>
            <a:headEnd/>
            <a:tailEnd/>
          </a:ln>
        </p:spPr>
      </p:pic>
      <p:sp>
        <p:nvSpPr>
          <p:cNvPr id="38916" name="Rectangle 12"/>
          <p:cNvSpPr>
            <a:spLocks noChangeArrowheads="1"/>
          </p:cNvSpPr>
          <p:nvPr/>
        </p:nvSpPr>
        <p:spPr bwMode="auto">
          <a:xfrm>
            <a:off x="304800" y="2286000"/>
            <a:ext cx="3352800" cy="1311275"/>
          </a:xfrm>
          <a:prstGeom prst="rect">
            <a:avLst/>
          </a:prstGeom>
          <a:noFill/>
          <a:ln w="9525">
            <a:noFill/>
            <a:miter lim="800000"/>
            <a:headEnd/>
            <a:tailEnd/>
          </a:ln>
        </p:spPr>
        <p:txBody>
          <a:bodyPr>
            <a:spAutoFit/>
          </a:bodyPr>
          <a:lstStyle/>
          <a:p>
            <a:r>
              <a:rPr lang="en-US" sz="2000"/>
              <a:t>The area ratio </a:t>
            </a:r>
            <a:r>
              <a:rPr lang="en-US" sz="2000" i="1"/>
              <a:t>A</a:t>
            </a:r>
            <a:r>
              <a:rPr lang="en-US" sz="2000" baseline="-25000"/>
              <a:t>2</a:t>
            </a:r>
            <a:r>
              <a:rPr lang="en-US" sz="2000"/>
              <a:t>/</a:t>
            </a:r>
            <a:r>
              <a:rPr lang="en-US" sz="2000" i="1"/>
              <a:t>A</a:t>
            </a:r>
            <a:r>
              <a:rPr lang="en-US" sz="2000" baseline="-25000"/>
              <a:t>1</a:t>
            </a:r>
            <a:r>
              <a:rPr lang="en-US" sz="2000"/>
              <a:t> is called the </a:t>
            </a:r>
            <a:r>
              <a:rPr lang="en-US" sz="2000" i="1">
                <a:solidFill>
                  <a:srgbClr val="CC00CC"/>
                </a:solidFill>
              </a:rPr>
              <a:t>ideal mechanical advantage</a:t>
            </a:r>
            <a:r>
              <a:rPr lang="en-US" sz="2000" i="1"/>
              <a:t> </a:t>
            </a:r>
            <a:r>
              <a:rPr lang="en-US" sz="2000"/>
              <a:t>of the hydraulic lift.</a:t>
            </a:r>
          </a:p>
        </p:txBody>
      </p:sp>
      <p:pic>
        <p:nvPicPr>
          <p:cNvPr id="38917" name="Picture 9"/>
          <p:cNvPicPr>
            <a:picLocks noChangeAspect="1" noChangeArrowheads="1"/>
          </p:cNvPicPr>
          <p:nvPr/>
        </p:nvPicPr>
        <p:blipFill>
          <a:blip r:embed="rId3"/>
          <a:srcRect/>
          <a:stretch>
            <a:fillRect/>
          </a:stretch>
        </p:blipFill>
        <p:spPr bwMode="auto">
          <a:xfrm>
            <a:off x="4762500" y="157163"/>
            <a:ext cx="4229100" cy="6543675"/>
          </a:xfrm>
          <a:prstGeom prst="rect">
            <a:avLst/>
          </a:prstGeom>
          <a:noFill/>
          <a:ln w="9525">
            <a:noFill/>
            <a:miter lim="800000"/>
            <a:headEnd/>
            <a:tailEnd/>
          </a:ln>
        </p:spPr>
      </p:pic>
      <p:sp>
        <p:nvSpPr>
          <p:cNvPr id="38918" name="Rectangle 9"/>
          <p:cNvSpPr>
            <a:spLocks noChangeArrowheads="1"/>
          </p:cNvSpPr>
          <p:nvPr/>
        </p:nvSpPr>
        <p:spPr bwMode="auto">
          <a:xfrm>
            <a:off x="152400" y="304800"/>
            <a:ext cx="4800600" cy="1036638"/>
          </a:xfrm>
          <a:prstGeom prst="rect">
            <a:avLst/>
          </a:prstGeom>
          <a:noFill/>
          <a:ln w="9525">
            <a:noFill/>
            <a:miter lim="800000"/>
            <a:headEnd/>
            <a:tailEnd/>
          </a:ln>
        </p:spPr>
        <p:txBody>
          <a:bodyPr>
            <a:spAutoFit/>
          </a:bodyPr>
          <a:lstStyle/>
          <a:p>
            <a:r>
              <a:rPr lang="en-US" sz="2200" b="1">
                <a:solidFill>
                  <a:srgbClr val="CC00CC"/>
                </a:solidFill>
              </a:rPr>
              <a:t>Pascal’s law</a:t>
            </a:r>
            <a:r>
              <a:rPr lang="en-US" sz="2200">
                <a:solidFill>
                  <a:srgbClr val="CC00CC"/>
                </a:solidFill>
              </a:rPr>
              <a:t>:</a:t>
            </a:r>
            <a:r>
              <a:rPr lang="en-US" sz="2000"/>
              <a:t> The pressure applied to a confined fluid increases the pressure throughout by the same amount.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228600" y="228600"/>
            <a:ext cx="6781800" cy="609600"/>
          </a:xfrm>
          <a:solidFill>
            <a:srgbClr val="92D050"/>
          </a:solidFill>
        </p:spPr>
        <p:txBody>
          <a:bodyPr/>
          <a:lstStyle/>
          <a:p>
            <a:pPr eaLnBrk="1" hangingPunct="1"/>
            <a:r>
              <a:rPr lang="en-US" sz="2800">
                <a:solidFill>
                  <a:srgbClr val="C00000"/>
                </a:solidFill>
              </a:rPr>
              <a:t>PRESSURE</a:t>
            </a:r>
            <a:r>
              <a:rPr lang="tr-TR" sz="2800">
                <a:solidFill>
                  <a:srgbClr val="C00000"/>
                </a:solidFill>
              </a:rPr>
              <a:t> MEASUREMENT DEVICES</a:t>
            </a:r>
            <a:endParaRPr lang="en-US" sz="2800" b="0">
              <a:solidFill>
                <a:srgbClr val="C00000"/>
              </a:solidFill>
            </a:endParaRPr>
          </a:p>
        </p:txBody>
      </p:sp>
      <p:sp>
        <p:nvSpPr>
          <p:cNvPr id="39938" name="5 Slayt Numarası Yer Tutucusu"/>
          <p:cNvSpPr>
            <a:spLocks noGrp="1"/>
          </p:cNvSpPr>
          <p:nvPr>
            <p:ph type="sldNum" sz="quarter" idx="12"/>
          </p:nvPr>
        </p:nvSpPr>
        <p:spPr>
          <a:noFill/>
        </p:spPr>
        <p:txBody>
          <a:bodyPr/>
          <a:lstStyle/>
          <a:p>
            <a:fld id="{246E1B6E-75CF-4B34-95DB-8B12439B6E00}" type="slidenum">
              <a:rPr lang="en-US" smtClean="0"/>
              <a:pPr/>
              <a:t>28</a:t>
            </a:fld>
            <a:endParaRPr lang="en-US"/>
          </a:p>
        </p:txBody>
      </p:sp>
      <p:sp>
        <p:nvSpPr>
          <p:cNvPr id="39940" name="Rectangle 5"/>
          <p:cNvSpPr>
            <a:spLocks noChangeArrowheads="1"/>
          </p:cNvSpPr>
          <p:nvPr/>
        </p:nvSpPr>
        <p:spPr bwMode="auto">
          <a:xfrm>
            <a:off x="3962400" y="1524000"/>
            <a:ext cx="4648200" cy="3940175"/>
          </a:xfrm>
          <a:prstGeom prst="rect">
            <a:avLst/>
          </a:prstGeom>
          <a:noFill/>
          <a:ln w="9525">
            <a:noFill/>
            <a:miter lim="800000"/>
            <a:headEnd/>
            <a:tailEnd/>
          </a:ln>
        </p:spPr>
        <p:txBody>
          <a:bodyPr>
            <a:spAutoFit/>
          </a:bodyPr>
          <a:lstStyle/>
          <a:p>
            <a:pPr marL="342900" indent="-342900">
              <a:spcBef>
                <a:spcPts val="600"/>
              </a:spcBef>
              <a:spcAft>
                <a:spcPts val="600"/>
              </a:spcAft>
              <a:buClr>
                <a:srgbClr val="FF3300"/>
              </a:buClr>
              <a:buFontTx/>
              <a:buChar char="•"/>
            </a:pPr>
            <a:r>
              <a:rPr lang="en-US" sz="2000" dirty="0"/>
              <a:t>Atmospheric pressure is measured by a device called a </a:t>
            </a:r>
            <a:r>
              <a:rPr lang="en-US" sz="2000" b="1" dirty="0">
                <a:solidFill>
                  <a:srgbClr val="CC00CC"/>
                </a:solidFill>
              </a:rPr>
              <a:t>barometer</a:t>
            </a:r>
            <a:r>
              <a:rPr lang="en-US" sz="2000" dirty="0"/>
              <a:t>; thus, the atmospheric pressure is often referred to as the </a:t>
            </a:r>
            <a:r>
              <a:rPr lang="en-US" sz="2000" b="1" i="1" dirty="0">
                <a:solidFill>
                  <a:srgbClr val="CC00CC"/>
                </a:solidFill>
              </a:rPr>
              <a:t>barometric pressure</a:t>
            </a:r>
            <a:r>
              <a:rPr lang="en-US" sz="2000" dirty="0"/>
              <a:t>. </a:t>
            </a:r>
          </a:p>
          <a:p>
            <a:pPr marL="342900" indent="-342900">
              <a:spcBef>
                <a:spcPts val="600"/>
              </a:spcBef>
              <a:spcAft>
                <a:spcPts val="600"/>
              </a:spcAft>
              <a:buClr>
                <a:srgbClr val="FF3300"/>
              </a:buClr>
              <a:buFontTx/>
              <a:buChar char="•"/>
            </a:pPr>
            <a:r>
              <a:rPr lang="en-US" sz="2000" dirty="0"/>
              <a:t>A frequently used pressure unit is the </a:t>
            </a:r>
            <a:r>
              <a:rPr lang="en-US" sz="2000" i="1" dirty="0">
                <a:solidFill>
                  <a:srgbClr val="CC00CC"/>
                </a:solidFill>
              </a:rPr>
              <a:t>standard atmosphere</a:t>
            </a:r>
            <a:r>
              <a:rPr lang="en-US" sz="2000" dirty="0"/>
              <a:t>, which is defined as the pressure produced by a column of mercury 760 mm in height at 0°C </a:t>
            </a:r>
            <a:r>
              <a:rPr lang="tr-TR" sz="2000" dirty="0"/>
              <a:t>  </a:t>
            </a:r>
            <a:r>
              <a:rPr lang="en-US" sz="2000" dirty="0"/>
              <a:t>(</a:t>
            </a:r>
            <a:r>
              <a:rPr lang="en-US" sz="2000" i="1" dirty="0">
                <a:sym typeface="Symbol" pitchFamily="18" charset="2"/>
              </a:rPr>
              <a:t></a:t>
            </a:r>
            <a:r>
              <a:rPr lang="en-US" sz="2000" baseline="-25000" dirty="0"/>
              <a:t>Hg</a:t>
            </a:r>
            <a:r>
              <a:rPr lang="en-US" sz="2000" dirty="0"/>
              <a:t> = 13,595 kg/m</a:t>
            </a:r>
            <a:r>
              <a:rPr lang="en-US" sz="2000" baseline="30000" dirty="0"/>
              <a:t>3</a:t>
            </a:r>
            <a:r>
              <a:rPr lang="en-US" sz="2000" dirty="0"/>
              <a:t>) under standard gravitational acceleration (</a:t>
            </a:r>
            <a:r>
              <a:rPr lang="en-US" sz="2000" i="1" dirty="0"/>
              <a:t>g = </a:t>
            </a:r>
            <a:r>
              <a:rPr lang="en-US" sz="2000" dirty="0"/>
              <a:t>9.807 m/s</a:t>
            </a:r>
            <a:r>
              <a:rPr lang="en-US" sz="2000" baseline="30000" dirty="0"/>
              <a:t>2</a:t>
            </a:r>
            <a:r>
              <a:rPr lang="en-US" sz="2000" dirty="0"/>
              <a:t>).</a:t>
            </a:r>
          </a:p>
        </p:txBody>
      </p:sp>
      <p:sp>
        <p:nvSpPr>
          <p:cNvPr id="9" name="Rectangle 2"/>
          <p:cNvSpPr txBox="1">
            <a:spLocks noChangeArrowheads="1"/>
          </p:cNvSpPr>
          <p:nvPr/>
        </p:nvSpPr>
        <p:spPr bwMode="auto">
          <a:xfrm>
            <a:off x="4267200" y="914400"/>
            <a:ext cx="4267200" cy="609600"/>
          </a:xfrm>
          <a:prstGeom prst="rect">
            <a:avLst/>
          </a:prstGeom>
          <a:noFill/>
          <a:ln w="9525">
            <a:noFill/>
            <a:miter lim="800000"/>
            <a:headEnd/>
            <a:tailEnd/>
          </a:ln>
        </p:spPr>
        <p:txBody>
          <a:bodyPr anchor="ctr"/>
          <a:lstStyle/>
          <a:p>
            <a:pPr>
              <a:defRPr/>
            </a:pPr>
            <a:r>
              <a:rPr lang="en-US" sz="2800" b="1" kern="0" dirty="0">
                <a:solidFill>
                  <a:srgbClr val="FF0000"/>
                </a:solidFill>
                <a:latin typeface="+mj-lt"/>
                <a:ea typeface="+mj-ea"/>
                <a:cs typeface="+mj-cs"/>
              </a:rPr>
              <a:t>The </a:t>
            </a:r>
            <a:r>
              <a:rPr lang="tr-TR" sz="2800" b="1" kern="0" dirty="0">
                <a:solidFill>
                  <a:srgbClr val="FF0000"/>
                </a:solidFill>
                <a:latin typeface="+mj-lt"/>
                <a:ea typeface="+mj-ea"/>
                <a:cs typeface="+mj-cs"/>
              </a:rPr>
              <a:t>Barometer</a:t>
            </a:r>
            <a:endParaRPr lang="en-US" sz="2800" kern="0" dirty="0">
              <a:solidFill>
                <a:srgbClr val="FF0000"/>
              </a:solidFill>
              <a:latin typeface="+mj-lt"/>
              <a:ea typeface="+mj-ea"/>
              <a:cs typeface="+mj-cs"/>
            </a:endParaRPr>
          </a:p>
        </p:txBody>
      </p:sp>
      <p:pic>
        <p:nvPicPr>
          <p:cNvPr id="39942" name="Picture 10"/>
          <p:cNvPicPr>
            <a:picLocks noChangeAspect="1" noChangeArrowheads="1"/>
          </p:cNvPicPr>
          <p:nvPr/>
        </p:nvPicPr>
        <p:blipFill>
          <a:blip r:embed="rId2"/>
          <a:srcRect/>
          <a:stretch>
            <a:fillRect/>
          </a:stretch>
        </p:blipFill>
        <p:spPr bwMode="auto">
          <a:xfrm>
            <a:off x="228600" y="1085850"/>
            <a:ext cx="3533775" cy="4781550"/>
          </a:xfrm>
          <a:prstGeom prst="rect">
            <a:avLst/>
          </a:prstGeom>
          <a:noFill/>
          <a:ln w="9525">
            <a:noFill/>
            <a:miter lim="800000"/>
            <a:headEnd/>
            <a:tailEnd/>
          </a:ln>
        </p:spPr>
      </p:pic>
      <p:pic>
        <p:nvPicPr>
          <p:cNvPr id="39943" name="Picture 11"/>
          <p:cNvPicPr>
            <a:picLocks noChangeAspect="1" noChangeArrowheads="1"/>
          </p:cNvPicPr>
          <p:nvPr/>
        </p:nvPicPr>
        <p:blipFill>
          <a:blip r:embed="rId3"/>
          <a:srcRect/>
          <a:stretch>
            <a:fillRect/>
          </a:stretch>
        </p:blipFill>
        <p:spPr bwMode="auto">
          <a:xfrm>
            <a:off x="533400" y="5943600"/>
            <a:ext cx="1868488" cy="6858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3 Slayt Numarası Yer Tutucusu"/>
          <p:cNvSpPr>
            <a:spLocks noGrp="1"/>
          </p:cNvSpPr>
          <p:nvPr>
            <p:ph type="sldNum" sz="quarter" idx="12"/>
          </p:nvPr>
        </p:nvSpPr>
        <p:spPr>
          <a:noFill/>
        </p:spPr>
        <p:txBody>
          <a:bodyPr/>
          <a:lstStyle/>
          <a:p>
            <a:fld id="{B979816A-62A1-4BAE-83CF-C41B957D6D08}" type="slidenum">
              <a:rPr lang="en-US" smtClean="0"/>
              <a:pPr/>
              <a:t>29</a:t>
            </a:fld>
            <a:endParaRPr lang="en-US"/>
          </a:p>
        </p:txBody>
      </p:sp>
      <p:pic>
        <p:nvPicPr>
          <p:cNvPr id="40963" name="Picture 4"/>
          <p:cNvPicPr>
            <a:picLocks noChangeAspect="1" noChangeArrowheads="1"/>
          </p:cNvPicPr>
          <p:nvPr/>
        </p:nvPicPr>
        <p:blipFill>
          <a:blip r:embed="rId2"/>
          <a:srcRect/>
          <a:stretch>
            <a:fillRect/>
          </a:stretch>
        </p:blipFill>
        <p:spPr bwMode="auto">
          <a:xfrm>
            <a:off x="381000" y="180975"/>
            <a:ext cx="3952875" cy="6496050"/>
          </a:xfrm>
          <a:prstGeom prst="rect">
            <a:avLst/>
          </a:prstGeom>
          <a:noFill/>
          <a:ln w="9525">
            <a:noFill/>
            <a:miter lim="800000"/>
            <a:headEnd/>
            <a:tailEnd/>
          </a:ln>
        </p:spPr>
      </p:pic>
      <p:pic>
        <p:nvPicPr>
          <p:cNvPr id="40964" name="Picture 5"/>
          <p:cNvPicPr>
            <a:picLocks noChangeAspect="1" noChangeArrowheads="1"/>
          </p:cNvPicPr>
          <p:nvPr/>
        </p:nvPicPr>
        <p:blipFill>
          <a:blip r:embed="rId3"/>
          <a:srcRect/>
          <a:stretch>
            <a:fillRect/>
          </a:stretch>
        </p:blipFill>
        <p:spPr bwMode="auto">
          <a:xfrm>
            <a:off x="4724400" y="1295400"/>
            <a:ext cx="4010025" cy="4267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228600"/>
            <a:ext cx="6248400" cy="609600"/>
          </a:xfrm>
          <a:solidFill>
            <a:srgbClr val="92D050"/>
          </a:solidFill>
        </p:spPr>
        <p:txBody>
          <a:bodyPr/>
          <a:lstStyle/>
          <a:p>
            <a:pPr eaLnBrk="1" hangingPunct="1"/>
            <a:r>
              <a:rPr lang="en-US" sz="2800">
                <a:solidFill>
                  <a:srgbClr val="C00000"/>
                </a:solidFill>
              </a:rPr>
              <a:t>THERMODYNAMICS AND ENERGY</a:t>
            </a:r>
            <a:endParaRPr lang="en-US" sz="2800" b="0">
              <a:solidFill>
                <a:srgbClr val="C00000"/>
              </a:solidFill>
            </a:endParaRPr>
          </a:p>
        </p:txBody>
      </p:sp>
      <p:sp>
        <p:nvSpPr>
          <p:cNvPr id="4100" name="Rectangle 3"/>
          <p:cNvSpPr>
            <a:spLocks noGrp="1" noChangeArrowheads="1"/>
          </p:cNvSpPr>
          <p:nvPr>
            <p:ph idx="1"/>
          </p:nvPr>
        </p:nvSpPr>
        <p:spPr>
          <a:xfrm>
            <a:off x="228600" y="1066800"/>
            <a:ext cx="5257800" cy="5638800"/>
          </a:xfrm>
        </p:spPr>
        <p:txBody>
          <a:bodyPr/>
          <a:lstStyle/>
          <a:p>
            <a:pPr eaLnBrk="1" hangingPunct="1">
              <a:lnSpc>
                <a:spcPct val="90000"/>
              </a:lnSpc>
            </a:pPr>
            <a:r>
              <a:rPr lang="en-US" sz="2000" b="1">
                <a:solidFill>
                  <a:srgbClr val="CC00CC"/>
                </a:solidFill>
                <a:latin typeface="Arial" charset="0"/>
              </a:rPr>
              <a:t>Thermodynamics</a:t>
            </a:r>
            <a:r>
              <a:rPr lang="en-US" sz="2000">
                <a:solidFill>
                  <a:srgbClr val="CC00CC"/>
                </a:solidFill>
                <a:latin typeface="Arial" charset="0"/>
              </a:rPr>
              <a:t>:</a:t>
            </a:r>
            <a:r>
              <a:rPr lang="en-US" sz="2000">
                <a:latin typeface="Arial" charset="0"/>
              </a:rPr>
              <a:t> The science of </a:t>
            </a:r>
            <a:r>
              <a:rPr lang="en-US" sz="2000" i="1">
                <a:latin typeface="Arial" charset="0"/>
              </a:rPr>
              <a:t>energy. </a:t>
            </a:r>
          </a:p>
          <a:p>
            <a:pPr eaLnBrk="1" hangingPunct="1">
              <a:lnSpc>
                <a:spcPct val="90000"/>
              </a:lnSpc>
            </a:pPr>
            <a:r>
              <a:rPr lang="en-US" sz="2000" b="1">
                <a:solidFill>
                  <a:srgbClr val="CC00CC"/>
                </a:solidFill>
                <a:latin typeface="Arial" charset="0"/>
              </a:rPr>
              <a:t>Energy</a:t>
            </a:r>
            <a:r>
              <a:rPr lang="en-US" sz="2000">
                <a:solidFill>
                  <a:srgbClr val="CC00CC"/>
                </a:solidFill>
                <a:latin typeface="Arial" charset="0"/>
              </a:rPr>
              <a:t>:</a:t>
            </a:r>
            <a:r>
              <a:rPr lang="en-US" sz="2000">
                <a:latin typeface="Arial" charset="0"/>
              </a:rPr>
              <a:t> The ability to cause changes.</a:t>
            </a:r>
          </a:p>
          <a:p>
            <a:pPr eaLnBrk="1" hangingPunct="1">
              <a:lnSpc>
                <a:spcPct val="90000"/>
              </a:lnSpc>
            </a:pPr>
            <a:r>
              <a:rPr lang="en-US" sz="2000">
                <a:latin typeface="Arial" charset="0"/>
              </a:rPr>
              <a:t>The name </a:t>
            </a:r>
            <a:r>
              <a:rPr lang="en-US" sz="2000" i="1">
                <a:solidFill>
                  <a:srgbClr val="CC00CC"/>
                </a:solidFill>
                <a:latin typeface="Arial" charset="0"/>
              </a:rPr>
              <a:t>thermodynamics</a:t>
            </a:r>
            <a:r>
              <a:rPr lang="en-US" sz="2000" i="1">
                <a:latin typeface="Arial" charset="0"/>
              </a:rPr>
              <a:t> </a:t>
            </a:r>
            <a:r>
              <a:rPr lang="en-US" sz="2000">
                <a:latin typeface="Arial" charset="0"/>
              </a:rPr>
              <a:t>stems from the Greek words </a:t>
            </a:r>
            <a:r>
              <a:rPr lang="en-US" sz="2000" i="1">
                <a:solidFill>
                  <a:srgbClr val="0000FF"/>
                </a:solidFill>
                <a:latin typeface="Arial" charset="0"/>
              </a:rPr>
              <a:t>therme</a:t>
            </a:r>
            <a:r>
              <a:rPr lang="en-US" sz="2000" i="1">
                <a:solidFill>
                  <a:srgbClr val="CC00CC"/>
                </a:solidFill>
                <a:latin typeface="Arial" charset="0"/>
              </a:rPr>
              <a:t> </a:t>
            </a:r>
            <a:r>
              <a:rPr lang="en-US" sz="2000">
                <a:latin typeface="Arial" charset="0"/>
              </a:rPr>
              <a:t>(heat) and </a:t>
            </a:r>
            <a:r>
              <a:rPr lang="en-US" sz="2000" i="1">
                <a:solidFill>
                  <a:srgbClr val="0000FF"/>
                </a:solidFill>
                <a:latin typeface="Arial" charset="0"/>
              </a:rPr>
              <a:t>dynamis</a:t>
            </a:r>
            <a:r>
              <a:rPr lang="en-US" sz="2000" i="1">
                <a:solidFill>
                  <a:srgbClr val="CC00CC"/>
                </a:solidFill>
                <a:latin typeface="Arial" charset="0"/>
              </a:rPr>
              <a:t> </a:t>
            </a:r>
            <a:r>
              <a:rPr lang="en-US" sz="2000">
                <a:latin typeface="Arial" charset="0"/>
              </a:rPr>
              <a:t>(power).</a:t>
            </a:r>
          </a:p>
          <a:p>
            <a:pPr eaLnBrk="1" hangingPunct="1">
              <a:lnSpc>
                <a:spcPct val="90000"/>
              </a:lnSpc>
            </a:pPr>
            <a:r>
              <a:rPr lang="en-US" sz="2000" b="1">
                <a:solidFill>
                  <a:srgbClr val="CC00CC"/>
                </a:solidFill>
                <a:latin typeface="Arial" charset="0"/>
              </a:rPr>
              <a:t>Conservation of energy principle</a:t>
            </a:r>
            <a:r>
              <a:rPr lang="en-US" sz="2000">
                <a:solidFill>
                  <a:srgbClr val="CC00CC"/>
                </a:solidFill>
                <a:latin typeface="Arial" charset="0"/>
              </a:rPr>
              <a:t>:</a:t>
            </a:r>
            <a:r>
              <a:rPr lang="en-US" sz="2000">
                <a:solidFill>
                  <a:srgbClr val="0000CC"/>
                </a:solidFill>
                <a:latin typeface="Arial" charset="0"/>
              </a:rPr>
              <a:t> </a:t>
            </a:r>
            <a:r>
              <a:rPr lang="en-US" sz="2000">
                <a:latin typeface="Arial" charset="0"/>
              </a:rPr>
              <a:t>During an interaction, energy can change from one form to another but the total amount of energy remains constant. </a:t>
            </a:r>
          </a:p>
          <a:p>
            <a:pPr eaLnBrk="1" hangingPunct="1">
              <a:lnSpc>
                <a:spcPct val="90000"/>
              </a:lnSpc>
            </a:pPr>
            <a:r>
              <a:rPr lang="en-US" sz="2000">
                <a:latin typeface="Arial" charset="0"/>
              </a:rPr>
              <a:t>Energy cannot be created or destroyed.</a:t>
            </a:r>
          </a:p>
          <a:p>
            <a:pPr eaLnBrk="1" hangingPunct="1">
              <a:lnSpc>
                <a:spcPct val="90000"/>
              </a:lnSpc>
            </a:pPr>
            <a:r>
              <a:rPr lang="en-US" sz="2000" b="1">
                <a:solidFill>
                  <a:srgbClr val="CC00CC"/>
                </a:solidFill>
                <a:latin typeface="Arial" charset="0"/>
              </a:rPr>
              <a:t>The first law of thermodynamics</a:t>
            </a:r>
            <a:r>
              <a:rPr lang="en-US" sz="2000">
                <a:solidFill>
                  <a:srgbClr val="CC00CC"/>
                </a:solidFill>
                <a:latin typeface="Arial" charset="0"/>
              </a:rPr>
              <a:t>:</a:t>
            </a:r>
            <a:r>
              <a:rPr lang="en-US" sz="2000">
                <a:latin typeface="Arial" charset="0"/>
              </a:rPr>
              <a:t> An expression of the conservation of energy principle.</a:t>
            </a:r>
          </a:p>
          <a:p>
            <a:pPr eaLnBrk="1" hangingPunct="1">
              <a:lnSpc>
                <a:spcPct val="90000"/>
              </a:lnSpc>
            </a:pPr>
            <a:r>
              <a:rPr lang="en-US" sz="2000">
                <a:latin typeface="Arial" charset="0"/>
              </a:rPr>
              <a:t>The first law asserts that </a:t>
            </a:r>
            <a:r>
              <a:rPr lang="en-US" sz="2000" i="1">
                <a:latin typeface="Arial" charset="0"/>
              </a:rPr>
              <a:t>energy </a:t>
            </a:r>
            <a:r>
              <a:rPr lang="en-US" sz="2000">
                <a:latin typeface="Arial" charset="0"/>
              </a:rPr>
              <a:t>is a thermodynamic property.</a:t>
            </a:r>
          </a:p>
        </p:txBody>
      </p:sp>
      <p:sp>
        <p:nvSpPr>
          <p:cNvPr id="4098" name="5 Slayt Numarası Yer Tutucusu"/>
          <p:cNvSpPr>
            <a:spLocks noGrp="1"/>
          </p:cNvSpPr>
          <p:nvPr>
            <p:ph type="sldNum" sz="quarter" idx="12"/>
          </p:nvPr>
        </p:nvSpPr>
        <p:spPr>
          <a:noFill/>
        </p:spPr>
        <p:txBody>
          <a:bodyPr/>
          <a:lstStyle/>
          <a:p>
            <a:fld id="{20762C45-31E0-4126-8A13-92460802E1F7}" type="slidenum">
              <a:rPr lang="en-US" smtClean="0"/>
              <a:pPr/>
              <a:t>3</a:t>
            </a:fld>
            <a:endParaRPr lang="en-US"/>
          </a:p>
        </p:txBody>
      </p:sp>
      <p:pic>
        <p:nvPicPr>
          <p:cNvPr id="4101" name="Picture 12"/>
          <p:cNvPicPr>
            <a:picLocks noChangeAspect="1" noChangeArrowheads="1"/>
          </p:cNvPicPr>
          <p:nvPr/>
        </p:nvPicPr>
        <p:blipFill>
          <a:blip r:embed="rId2"/>
          <a:srcRect/>
          <a:stretch>
            <a:fillRect/>
          </a:stretch>
        </p:blipFill>
        <p:spPr bwMode="auto">
          <a:xfrm>
            <a:off x="5334000" y="1047750"/>
            <a:ext cx="3314700" cy="558165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a:xfrm>
            <a:off x="3733800" y="228600"/>
            <a:ext cx="4267200" cy="609600"/>
          </a:xfrm>
        </p:spPr>
        <p:txBody>
          <a:bodyPr/>
          <a:lstStyle/>
          <a:p>
            <a:pPr eaLnBrk="1" hangingPunct="1"/>
            <a:r>
              <a:rPr lang="en-US" sz="2800"/>
              <a:t>The Manometer</a:t>
            </a:r>
            <a:endParaRPr lang="en-US" sz="2800" b="0"/>
          </a:p>
        </p:txBody>
      </p:sp>
      <p:sp>
        <p:nvSpPr>
          <p:cNvPr id="41986" name="3 Slayt Numarası Yer Tutucusu"/>
          <p:cNvSpPr>
            <a:spLocks noGrp="1"/>
          </p:cNvSpPr>
          <p:nvPr>
            <p:ph type="sldNum" sz="quarter" idx="12"/>
          </p:nvPr>
        </p:nvSpPr>
        <p:spPr>
          <a:noFill/>
        </p:spPr>
        <p:txBody>
          <a:bodyPr/>
          <a:lstStyle/>
          <a:p>
            <a:fld id="{6E9D6FFE-5161-439F-9553-84CFF05F9B7B}" type="slidenum">
              <a:rPr lang="en-US" smtClean="0"/>
              <a:pPr/>
              <a:t>30</a:t>
            </a:fld>
            <a:endParaRPr lang="en-US"/>
          </a:p>
        </p:txBody>
      </p:sp>
      <p:pic>
        <p:nvPicPr>
          <p:cNvPr id="41987" name="Picture 2"/>
          <p:cNvPicPr>
            <a:picLocks noChangeAspect="1" noChangeArrowheads="1"/>
          </p:cNvPicPr>
          <p:nvPr/>
        </p:nvPicPr>
        <p:blipFill>
          <a:blip r:embed="rId2"/>
          <a:srcRect/>
          <a:stretch>
            <a:fillRect/>
          </a:stretch>
        </p:blipFill>
        <p:spPr bwMode="auto">
          <a:xfrm>
            <a:off x="533400" y="247650"/>
            <a:ext cx="2805113" cy="6457950"/>
          </a:xfrm>
          <a:prstGeom prst="rect">
            <a:avLst/>
          </a:prstGeom>
          <a:noFill/>
          <a:ln w="9525">
            <a:noFill/>
            <a:miter lim="800000"/>
            <a:headEnd/>
            <a:tailEnd/>
          </a:ln>
        </p:spPr>
      </p:pic>
      <p:pic>
        <p:nvPicPr>
          <p:cNvPr id="41988" name="Picture 3"/>
          <p:cNvPicPr>
            <a:picLocks noChangeAspect="1" noChangeArrowheads="1"/>
          </p:cNvPicPr>
          <p:nvPr/>
        </p:nvPicPr>
        <p:blipFill>
          <a:blip r:embed="rId3"/>
          <a:srcRect/>
          <a:stretch>
            <a:fillRect/>
          </a:stretch>
        </p:blipFill>
        <p:spPr bwMode="auto">
          <a:xfrm>
            <a:off x="4143375" y="2381250"/>
            <a:ext cx="3705225" cy="3943350"/>
          </a:xfrm>
          <a:prstGeom prst="rect">
            <a:avLst/>
          </a:prstGeom>
          <a:noFill/>
          <a:ln w="9525">
            <a:noFill/>
            <a:miter lim="800000"/>
            <a:headEnd/>
            <a:tailEnd/>
          </a:ln>
        </p:spPr>
      </p:pic>
      <p:sp>
        <p:nvSpPr>
          <p:cNvPr id="41990" name="Rectangle 20"/>
          <p:cNvSpPr>
            <a:spLocks noChangeArrowheads="1"/>
          </p:cNvSpPr>
          <p:nvPr/>
        </p:nvSpPr>
        <p:spPr bwMode="auto">
          <a:xfrm>
            <a:off x="3733800" y="838200"/>
            <a:ext cx="4876800" cy="1323975"/>
          </a:xfrm>
          <a:prstGeom prst="rect">
            <a:avLst/>
          </a:prstGeom>
          <a:noFill/>
          <a:ln w="9525">
            <a:noFill/>
            <a:miter lim="800000"/>
            <a:headEnd/>
            <a:tailEnd/>
          </a:ln>
        </p:spPr>
        <p:txBody>
          <a:bodyPr>
            <a:spAutoFit/>
          </a:bodyPr>
          <a:lstStyle/>
          <a:p>
            <a:r>
              <a:rPr lang="en-US" sz="2000"/>
              <a:t>It is commonly used to measure small and moderate pressure differences. A manometer contains one or more fluids such as mercury, water, alcohol, or oil.</a:t>
            </a:r>
          </a:p>
        </p:txBody>
      </p:sp>
      <p:pic>
        <p:nvPicPr>
          <p:cNvPr id="41991" name="Picture 16"/>
          <p:cNvPicPr>
            <a:picLocks noChangeAspect="1" noChangeArrowheads="1"/>
          </p:cNvPicPr>
          <p:nvPr/>
        </p:nvPicPr>
        <p:blipFill>
          <a:blip r:embed="rId4"/>
          <a:srcRect/>
          <a:stretch>
            <a:fillRect/>
          </a:stretch>
        </p:blipFill>
        <p:spPr bwMode="auto">
          <a:xfrm>
            <a:off x="3581400" y="5195888"/>
            <a:ext cx="2438400" cy="366712"/>
          </a:xfrm>
          <a:prstGeom prst="rect">
            <a:avLst/>
          </a:prstGeom>
          <a:noFill/>
          <a:ln w="15875">
            <a:solidFill>
              <a:schemeClr val="bg2"/>
            </a:solid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5 Slayt Numarası Yer Tutucusu"/>
          <p:cNvSpPr>
            <a:spLocks noGrp="1"/>
          </p:cNvSpPr>
          <p:nvPr>
            <p:ph type="sldNum" sz="quarter" idx="12"/>
          </p:nvPr>
        </p:nvSpPr>
        <p:spPr>
          <a:noFill/>
        </p:spPr>
        <p:txBody>
          <a:bodyPr/>
          <a:lstStyle/>
          <a:p>
            <a:fld id="{893C2F2A-EC18-4697-A47E-4C3CBA5AF5E9}" type="slidenum">
              <a:rPr lang="en-US" smtClean="0"/>
              <a:pPr/>
              <a:t>31</a:t>
            </a:fld>
            <a:endParaRPr lang="en-US"/>
          </a:p>
        </p:txBody>
      </p:sp>
      <p:pic>
        <p:nvPicPr>
          <p:cNvPr id="43011" name="Picture 22"/>
          <p:cNvPicPr>
            <a:picLocks noChangeAspect="1" noChangeArrowheads="1"/>
          </p:cNvPicPr>
          <p:nvPr/>
        </p:nvPicPr>
        <p:blipFill>
          <a:blip r:embed="rId2"/>
          <a:srcRect/>
          <a:stretch>
            <a:fillRect/>
          </a:stretch>
        </p:blipFill>
        <p:spPr bwMode="auto">
          <a:xfrm>
            <a:off x="184150" y="4748213"/>
            <a:ext cx="4387850" cy="357187"/>
          </a:xfrm>
          <a:prstGeom prst="rect">
            <a:avLst/>
          </a:prstGeom>
          <a:noFill/>
          <a:ln w="9525">
            <a:noFill/>
            <a:miter lim="800000"/>
            <a:headEnd/>
            <a:tailEnd/>
          </a:ln>
        </p:spPr>
      </p:pic>
      <p:pic>
        <p:nvPicPr>
          <p:cNvPr id="43012" name="Picture 23"/>
          <p:cNvPicPr>
            <a:picLocks noChangeAspect="1" noChangeArrowheads="1"/>
          </p:cNvPicPr>
          <p:nvPr/>
        </p:nvPicPr>
        <p:blipFill>
          <a:blip r:embed="rId3"/>
          <a:srcRect/>
          <a:stretch>
            <a:fillRect/>
          </a:stretch>
        </p:blipFill>
        <p:spPr bwMode="auto">
          <a:xfrm>
            <a:off x="4191000" y="5638800"/>
            <a:ext cx="4733925" cy="333375"/>
          </a:xfrm>
          <a:prstGeom prst="rect">
            <a:avLst/>
          </a:prstGeom>
          <a:noFill/>
          <a:ln w="9525">
            <a:noFill/>
            <a:miter lim="800000"/>
            <a:headEnd/>
            <a:tailEnd/>
          </a:ln>
        </p:spPr>
      </p:pic>
      <p:pic>
        <p:nvPicPr>
          <p:cNvPr id="43013" name="Picture 24"/>
          <p:cNvPicPr>
            <a:picLocks noChangeAspect="1" noChangeArrowheads="1"/>
          </p:cNvPicPr>
          <p:nvPr/>
        </p:nvPicPr>
        <p:blipFill>
          <a:blip r:embed="rId4"/>
          <a:srcRect/>
          <a:stretch>
            <a:fillRect/>
          </a:stretch>
        </p:blipFill>
        <p:spPr bwMode="auto">
          <a:xfrm>
            <a:off x="4191000" y="6096000"/>
            <a:ext cx="2906713" cy="314325"/>
          </a:xfrm>
          <a:prstGeom prst="rect">
            <a:avLst/>
          </a:prstGeom>
          <a:noFill/>
          <a:ln w="9525">
            <a:noFill/>
            <a:miter lim="800000"/>
            <a:headEnd/>
            <a:tailEnd/>
          </a:ln>
        </p:spPr>
      </p:pic>
      <p:pic>
        <p:nvPicPr>
          <p:cNvPr id="43014" name="Picture 14"/>
          <p:cNvPicPr>
            <a:picLocks noChangeAspect="1" noChangeArrowheads="1"/>
          </p:cNvPicPr>
          <p:nvPr/>
        </p:nvPicPr>
        <p:blipFill>
          <a:blip r:embed="rId5"/>
          <a:srcRect/>
          <a:stretch>
            <a:fillRect/>
          </a:stretch>
        </p:blipFill>
        <p:spPr bwMode="auto">
          <a:xfrm>
            <a:off x="219075" y="323850"/>
            <a:ext cx="3971925" cy="4324350"/>
          </a:xfrm>
          <a:prstGeom prst="rect">
            <a:avLst/>
          </a:prstGeom>
          <a:noFill/>
          <a:ln w="9525">
            <a:noFill/>
            <a:miter lim="800000"/>
            <a:headEnd/>
            <a:tailEnd/>
          </a:ln>
        </p:spPr>
      </p:pic>
      <p:pic>
        <p:nvPicPr>
          <p:cNvPr id="43015" name="Picture 15"/>
          <p:cNvPicPr>
            <a:picLocks noChangeAspect="1" noChangeArrowheads="1"/>
          </p:cNvPicPr>
          <p:nvPr/>
        </p:nvPicPr>
        <p:blipFill>
          <a:blip r:embed="rId6"/>
          <a:srcRect/>
          <a:stretch>
            <a:fillRect/>
          </a:stretch>
        </p:blipFill>
        <p:spPr bwMode="auto">
          <a:xfrm>
            <a:off x="4800600" y="314325"/>
            <a:ext cx="4114800" cy="517207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4D67EB-B5B6-4B9B-8187-B8E9AF98217C}"/>
              </a:ext>
            </a:extLst>
          </p:cNvPr>
          <p:cNvPicPr>
            <a:picLocks noChangeAspect="1"/>
          </p:cNvPicPr>
          <p:nvPr/>
        </p:nvPicPr>
        <p:blipFill>
          <a:blip r:embed="rId2"/>
          <a:stretch>
            <a:fillRect/>
          </a:stretch>
        </p:blipFill>
        <p:spPr>
          <a:xfrm>
            <a:off x="179816" y="1463926"/>
            <a:ext cx="5534025" cy="5191125"/>
          </a:xfrm>
          <a:prstGeom prst="rect">
            <a:avLst/>
          </a:prstGeom>
        </p:spPr>
      </p:pic>
      <p:sp>
        <p:nvSpPr>
          <p:cNvPr id="39939" name="Rectangle 2"/>
          <p:cNvSpPr>
            <a:spLocks noGrp="1" noChangeArrowheads="1"/>
          </p:cNvSpPr>
          <p:nvPr>
            <p:ph type="title"/>
          </p:nvPr>
        </p:nvSpPr>
        <p:spPr>
          <a:xfrm>
            <a:off x="228600" y="228600"/>
            <a:ext cx="3505200" cy="609600"/>
          </a:xfrm>
          <a:solidFill>
            <a:srgbClr val="92D050"/>
          </a:solidFill>
        </p:spPr>
        <p:txBody>
          <a:bodyPr/>
          <a:lstStyle/>
          <a:p>
            <a:pPr algn="l" eaLnBrk="1" hangingPunct="1"/>
            <a:r>
              <a:rPr lang="en-US" sz="2800" dirty="0">
                <a:solidFill>
                  <a:srgbClr val="C00000"/>
                </a:solidFill>
              </a:rPr>
              <a:t>Manometer Example</a:t>
            </a:r>
            <a:endParaRPr lang="en-US" sz="2800" b="0" dirty="0">
              <a:solidFill>
                <a:srgbClr val="C00000"/>
              </a:solidFill>
            </a:endParaRPr>
          </a:p>
        </p:txBody>
      </p:sp>
      <p:sp>
        <p:nvSpPr>
          <p:cNvPr id="39938" name="5 Slayt Numarası Yer Tutucusu"/>
          <p:cNvSpPr>
            <a:spLocks noGrp="1"/>
          </p:cNvSpPr>
          <p:nvPr>
            <p:ph type="sldNum" sz="quarter" idx="12"/>
          </p:nvPr>
        </p:nvSpPr>
        <p:spPr>
          <a:noFill/>
        </p:spPr>
        <p:txBody>
          <a:bodyPr/>
          <a:lstStyle/>
          <a:p>
            <a:fld id="{246E1B6E-75CF-4B34-95DB-8B12439B6E00}" type="slidenum">
              <a:rPr lang="en-US" smtClean="0"/>
              <a:pPr/>
              <a:t>32</a:t>
            </a:fld>
            <a:endParaRPr lang="en-US"/>
          </a:p>
        </p:txBody>
      </p:sp>
      <p:sp>
        <p:nvSpPr>
          <p:cNvPr id="8" name="Rectangle 3">
            <a:extLst>
              <a:ext uri="{FF2B5EF4-FFF2-40B4-BE49-F238E27FC236}">
                <a16:creationId xmlns:a16="http://schemas.microsoft.com/office/drawing/2014/main" id="{2AC6629E-01F0-4314-836B-23B06A5589CC}"/>
              </a:ext>
            </a:extLst>
          </p:cNvPr>
          <p:cNvSpPr>
            <a:spLocks noGrp="1" noChangeArrowheads="1"/>
          </p:cNvSpPr>
          <p:nvPr>
            <p:ph idx="1"/>
          </p:nvPr>
        </p:nvSpPr>
        <p:spPr>
          <a:xfrm>
            <a:off x="228600" y="980068"/>
            <a:ext cx="8153400" cy="609600"/>
          </a:xfrm>
        </p:spPr>
        <p:txBody>
          <a:bodyPr/>
          <a:lstStyle/>
          <a:p>
            <a:pPr marL="0" indent="0">
              <a:spcBef>
                <a:spcPts val="600"/>
              </a:spcBef>
              <a:spcAft>
                <a:spcPts val="600"/>
              </a:spcAft>
              <a:buNone/>
            </a:pPr>
            <a:r>
              <a:rPr lang="en-US" sz="2000" dirty="0">
                <a:latin typeface="Arial" charset="0"/>
              </a:rPr>
              <a:t>Determine the absolute and gauge pressure of the natural gas.</a:t>
            </a:r>
            <a:endParaRPr lang="en-US" sz="2000" i="1" dirty="0">
              <a:latin typeface="Arial" charset="0"/>
            </a:endParaRPr>
          </a:p>
        </p:txBody>
      </p:sp>
      <p:sp>
        <p:nvSpPr>
          <p:cNvPr id="11" name="TextBox 10">
            <a:extLst>
              <a:ext uri="{FF2B5EF4-FFF2-40B4-BE49-F238E27FC236}">
                <a16:creationId xmlns:a16="http://schemas.microsoft.com/office/drawing/2014/main" id="{9538D705-184D-4DDF-A9E0-C100CD3FE663}"/>
              </a:ext>
            </a:extLst>
          </p:cNvPr>
          <p:cNvSpPr txBox="1"/>
          <p:nvPr/>
        </p:nvSpPr>
        <p:spPr>
          <a:xfrm>
            <a:off x="5732129" y="1536244"/>
            <a:ext cx="2936383" cy="4708981"/>
          </a:xfrm>
          <a:prstGeom prst="rect">
            <a:avLst/>
          </a:prstGeom>
          <a:noFill/>
        </p:spPr>
        <p:txBody>
          <a:bodyPr wrap="square" rtlCol="0">
            <a:spAutoFit/>
          </a:bodyPr>
          <a:lstStyle/>
          <a:p>
            <a:r>
              <a:rPr lang="en-US" sz="2400" b="1" dirty="0">
                <a:latin typeface="+mn-lt"/>
              </a:rPr>
              <a:t>Useful information</a:t>
            </a:r>
          </a:p>
          <a:p>
            <a:endParaRPr lang="en-US" sz="1200" b="1" dirty="0">
              <a:latin typeface="+mn-lt"/>
            </a:endParaRPr>
          </a:p>
          <a:p>
            <a:r>
              <a:rPr lang="en-US" sz="2400" dirty="0" err="1">
                <a:latin typeface="Symbol" panose="05050102010706020507" pitchFamily="18" charset="2"/>
              </a:rPr>
              <a:t>r</a:t>
            </a:r>
            <a:r>
              <a:rPr lang="en-US" sz="2400" baseline="-25000" dirty="0" err="1">
                <a:latin typeface="+mn-lt"/>
              </a:rPr>
              <a:t>water</a:t>
            </a:r>
            <a:r>
              <a:rPr lang="en-US" sz="2400" dirty="0">
                <a:latin typeface="+mn-lt"/>
              </a:rPr>
              <a:t> = 62.4lbm/ft</a:t>
            </a:r>
            <a:r>
              <a:rPr lang="en-US" sz="2400" baseline="30000" dirty="0">
                <a:latin typeface="+mn-lt"/>
              </a:rPr>
              <a:t>3</a:t>
            </a:r>
          </a:p>
          <a:p>
            <a:endParaRPr lang="en-US" sz="1200" dirty="0">
              <a:latin typeface="+mn-lt"/>
            </a:endParaRPr>
          </a:p>
          <a:p>
            <a:r>
              <a:rPr lang="en-US" sz="2400" dirty="0" err="1">
                <a:latin typeface="+mn-lt"/>
              </a:rPr>
              <a:t>SG</a:t>
            </a:r>
            <a:r>
              <a:rPr lang="en-US" sz="2400" baseline="-25000" dirty="0" err="1">
                <a:latin typeface="+mn-lt"/>
              </a:rPr>
              <a:t>Hg</a:t>
            </a:r>
            <a:r>
              <a:rPr lang="en-US" sz="2400" dirty="0">
                <a:latin typeface="+mn-lt"/>
              </a:rPr>
              <a:t> = 13.6</a:t>
            </a:r>
          </a:p>
          <a:p>
            <a:endParaRPr lang="en-US" sz="1200" dirty="0">
              <a:latin typeface="+mn-lt"/>
            </a:endParaRPr>
          </a:p>
          <a:p>
            <a:r>
              <a:rPr lang="en-US" sz="2400" dirty="0" err="1">
                <a:latin typeface="+mn-lt"/>
              </a:rPr>
              <a:t>SG</a:t>
            </a:r>
            <a:r>
              <a:rPr lang="en-US" sz="2400" baseline="-25000" dirty="0" err="1">
                <a:latin typeface="+mn-lt"/>
              </a:rPr>
              <a:t>air</a:t>
            </a:r>
            <a:r>
              <a:rPr lang="en-US" sz="2400" dirty="0">
                <a:latin typeface="+mn-lt"/>
              </a:rPr>
              <a:t> = 0.0013</a:t>
            </a:r>
          </a:p>
          <a:p>
            <a:endParaRPr lang="en-US" sz="1200" dirty="0">
              <a:latin typeface="+mn-lt"/>
            </a:endParaRPr>
          </a:p>
          <a:p>
            <a:r>
              <a:rPr lang="en-US" sz="2400" dirty="0" err="1">
                <a:latin typeface="+mn-lt"/>
              </a:rPr>
              <a:t>P</a:t>
            </a:r>
            <a:r>
              <a:rPr lang="en-US" sz="2400" baseline="-25000" dirty="0" err="1">
                <a:latin typeface="+mn-lt"/>
              </a:rPr>
              <a:t>atm</a:t>
            </a:r>
            <a:r>
              <a:rPr lang="en-US" sz="2400" dirty="0">
                <a:latin typeface="+mn-lt"/>
              </a:rPr>
              <a:t> = 14.2 psi</a:t>
            </a:r>
          </a:p>
          <a:p>
            <a:endParaRPr lang="en-US" sz="1200" dirty="0">
              <a:latin typeface="+mn-lt"/>
            </a:endParaRPr>
          </a:p>
          <a:p>
            <a:r>
              <a:rPr lang="en-US" sz="2400" dirty="0" err="1">
                <a:latin typeface="+mn-lt"/>
              </a:rPr>
              <a:t>h</a:t>
            </a:r>
            <a:r>
              <a:rPr lang="en-US" sz="2400" baseline="-25000" dirty="0" err="1">
                <a:latin typeface="+mn-lt"/>
              </a:rPr>
              <a:t>Hg</a:t>
            </a:r>
            <a:r>
              <a:rPr lang="en-US" sz="2400" dirty="0">
                <a:latin typeface="+mn-lt"/>
              </a:rPr>
              <a:t> = 6 in</a:t>
            </a:r>
          </a:p>
          <a:p>
            <a:endParaRPr lang="en-US" sz="1200" dirty="0">
              <a:latin typeface="+mn-lt"/>
            </a:endParaRPr>
          </a:p>
          <a:p>
            <a:r>
              <a:rPr lang="en-US" sz="2400" dirty="0" err="1">
                <a:latin typeface="+mn-lt"/>
              </a:rPr>
              <a:t>h</a:t>
            </a:r>
            <a:r>
              <a:rPr lang="en-US" sz="2400" baseline="-25000" dirty="0" err="1">
                <a:latin typeface="+mn-lt"/>
              </a:rPr>
              <a:t>water</a:t>
            </a:r>
            <a:r>
              <a:rPr lang="en-US" sz="2400" dirty="0">
                <a:latin typeface="+mn-lt"/>
              </a:rPr>
              <a:t> = 27 in</a:t>
            </a:r>
          </a:p>
          <a:p>
            <a:endParaRPr lang="en-US" sz="1200" dirty="0">
              <a:latin typeface="+mn-lt"/>
            </a:endParaRPr>
          </a:p>
          <a:p>
            <a:r>
              <a:rPr lang="en-US" sz="2400" dirty="0" err="1">
                <a:latin typeface="+mn-lt"/>
              </a:rPr>
              <a:t>lbf</a:t>
            </a:r>
            <a:r>
              <a:rPr lang="en-US" sz="2400" dirty="0">
                <a:latin typeface="+mn-lt"/>
              </a:rPr>
              <a:t> =32.2 </a:t>
            </a:r>
            <a:r>
              <a:rPr lang="en-US" sz="2400" dirty="0" err="1">
                <a:latin typeface="+mn-lt"/>
              </a:rPr>
              <a:t>lbm</a:t>
            </a:r>
            <a:r>
              <a:rPr lang="en-US" sz="2400" dirty="0">
                <a:latin typeface="+mn-lt"/>
              </a:rPr>
              <a:t> </a:t>
            </a:r>
            <a:r>
              <a:rPr lang="en-US" sz="2400" dirty="0" err="1">
                <a:latin typeface="+mn-lt"/>
              </a:rPr>
              <a:t>ft</a:t>
            </a:r>
            <a:r>
              <a:rPr lang="en-US" sz="2400" dirty="0">
                <a:latin typeface="+mn-lt"/>
              </a:rPr>
              <a:t>/s</a:t>
            </a:r>
            <a:r>
              <a:rPr lang="en-US" sz="2400" baseline="30000" dirty="0">
                <a:latin typeface="+mn-lt"/>
              </a:rPr>
              <a:t>2</a:t>
            </a:r>
            <a:endParaRPr lang="en-US" sz="2400" dirty="0">
              <a:latin typeface="+mn-lt"/>
            </a:endParaRPr>
          </a:p>
          <a:p>
            <a:endParaRPr lang="en-US" sz="2400" dirty="0">
              <a:latin typeface="+mn-lt"/>
            </a:endParaRPr>
          </a:p>
        </p:txBody>
      </p:sp>
      <p:sp>
        <p:nvSpPr>
          <p:cNvPr id="12" name="TextBox 11">
            <a:extLst>
              <a:ext uri="{FF2B5EF4-FFF2-40B4-BE49-F238E27FC236}">
                <a16:creationId xmlns:a16="http://schemas.microsoft.com/office/drawing/2014/main" id="{74CBEE16-4D95-4126-B7D4-F6A0036AF39F}"/>
              </a:ext>
            </a:extLst>
          </p:cNvPr>
          <p:cNvSpPr txBox="1"/>
          <p:nvPr/>
        </p:nvSpPr>
        <p:spPr>
          <a:xfrm>
            <a:off x="469392" y="1731536"/>
            <a:ext cx="1326004" cy="369332"/>
          </a:xfrm>
          <a:prstGeom prst="rect">
            <a:avLst/>
          </a:prstGeom>
          <a:noFill/>
          <a:ln w="25400">
            <a:solidFill>
              <a:srgbClr val="FF0000"/>
            </a:solidFill>
          </a:ln>
        </p:spPr>
        <p:txBody>
          <a:bodyPr wrap="none" rtlCol="0">
            <a:spAutoFit/>
          </a:bodyPr>
          <a:lstStyle/>
          <a:p>
            <a:r>
              <a:rPr lang="en-US" b="1" dirty="0">
                <a:solidFill>
                  <a:srgbClr val="FF0000"/>
                </a:solidFill>
                <a:hlinkClick r:id="rId3"/>
              </a:rPr>
              <a:t>Example 2</a:t>
            </a:r>
            <a:endParaRPr lang="en-US" b="1" dirty="0">
              <a:solidFill>
                <a:srgbClr val="FF0000"/>
              </a:solidFill>
            </a:endParaRPr>
          </a:p>
        </p:txBody>
      </p:sp>
    </p:spTree>
    <p:extLst>
      <p:ext uri="{BB962C8B-B14F-4D97-AF65-F5344CB8AC3E}">
        <p14:creationId xmlns:p14="http://schemas.microsoft.com/office/powerpoint/2010/main" val="2577504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457200" y="228600"/>
            <a:ext cx="4876800" cy="609600"/>
          </a:xfrm>
        </p:spPr>
        <p:txBody>
          <a:bodyPr/>
          <a:lstStyle/>
          <a:p>
            <a:pPr eaLnBrk="1" hangingPunct="1"/>
            <a:r>
              <a:rPr lang="en-US" sz="2800"/>
              <a:t>Other Pressure Measurement Devices</a:t>
            </a:r>
            <a:endParaRPr lang="en-US" sz="2800" b="0"/>
          </a:p>
        </p:txBody>
      </p:sp>
      <p:sp>
        <p:nvSpPr>
          <p:cNvPr id="44034" name="5 Slayt Numarası Yer Tutucusu"/>
          <p:cNvSpPr>
            <a:spLocks noGrp="1"/>
          </p:cNvSpPr>
          <p:nvPr>
            <p:ph type="sldNum" sz="quarter" idx="12"/>
          </p:nvPr>
        </p:nvSpPr>
        <p:spPr>
          <a:noFill/>
        </p:spPr>
        <p:txBody>
          <a:bodyPr/>
          <a:lstStyle/>
          <a:p>
            <a:fld id="{608C00F6-107A-4DFB-96F0-A5E6CA8D1416}" type="slidenum">
              <a:rPr lang="en-US" smtClean="0"/>
              <a:pPr/>
              <a:t>33</a:t>
            </a:fld>
            <a:endParaRPr lang="en-US"/>
          </a:p>
        </p:txBody>
      </p:sp>
      <p:sp>
        <p:nvSpPr>
          <p:cNvPr id="44036" name="Rectangle 13"/>
          <p:cNvSpPr>
            <a:spLocks noChangeArrowheads="1"/>
          </p:cNvSpPr>
          <p:nvPr/>
        </p:nvSpPr>
        <p:spPr bwMode="auto">
          <a:xfrm>
            <a:off x="152400" y="990600"/>
            <a:ext cx="5181600" cy="5521325"/>
          </a:xfrm>
          <a:prstGeom prst="rect">
            <a:avLst/>
          </a:prstGeom>
          <a:noFill/>
          <a:ln w="9525">
            <a:noFill/>
            <a:miter lim="800000"/>
            <a:headEnd/>
            <a:tailEnd/>
          </a:ln>
        </p:spPr>
        <p:txBody>
          <a:bodyPr>
            <a:spAutoFit/>
          </a:bodyPr>
          <a:lstStyle/>
          <a:p>
            <a:pPr marL="342900" indent="-342900">
              <a:spcBef>
                <a:spcPct val="20000"/>
              </a:spcBef>
              <a:spcAft>
                <a:spcPct val="20000"/>
              </a:spcAft>
              <a:buClr>
                <a:srgbClr val="FF3300"/>
              </a:buClr>
              <a:buFontTx/>
              <a:buChar char="•"/>
            </a:pPr>
            <a:r>
              <a:rPr lang="en-US" b="1" dirty="0">
                <a:solidFill>
                  <a:srgbClr val="CC00CC"/>
                </a:solidFill>
              </a:rPr>
              <a:t>Bourdon tube</a:t>
            </a:r>
            <a:r>
              <a:rPr lang="en-US" dirty="0">
                <a:solidFill>
                  <a:srgbClr val="CC00CC"/>
                </a:solidFill>
              </a:rPr>
              <a:t>:</a:t>
            </a:r>
            <a:r>
              <a:rPr lang="en-US" dirty="0"/>
              <a:t> Consists of a hollow metal tube bent like a hook whose end is closed and connected to a dial indicator needle.</a:t>
            </a:r>
          </a:p>
          <a:p>
            <a:pPr marL="342900" indent="-342900">
              <a:spcBef>
                <a:spcPct val="20000"/>
              </a:spcBef>
              <a:spcAft>
                <a:spcPct val="20000"/>
              </a:spcAft>
              <a:buClr>
                <a:srgbClr val="FF3300"/>
              </a:buClr>
              <a:buFontTx/>
              <a:buChar char="•"/>
            </a:pPr>
            <a:r>
              <a:rPr lang="en-US" b="1" dirty="0">
                <a:solidFill>
                  <a:srgbClr val="CC00CC"/>
                </a:solidFill>
              </a:rPr>
              <a:t>Pressure transducers</a:t>
            </a:r>
            <a:r>
              <a:rPr lang="en-US" dirty="0">
                <a:solidFill>
                  <a:srgbClr val="CC00CC"/>
                </a:solidFill>
              </a:rPr>
              <a:t>:</a:t>
            </a:r>
            <a:r>
              <a:rPr lang="en-US" dirty="0"/>
              <a:t> Use various techniques to convert the pressure effect to an electrical effect such as a change in voltage, resistance, or capacitance. </a:t>
            </a:r>
          </a:p>
          <a:p>
            <a:pPr marL="342900" indent="-342900">
              <a:spcBef>
                <a:spcPct val="20000"/>
              </a:spcBef>
              <a:spcAft>
                <a:spcPct val="20000"/>
              </a:spcAft>
              <a:buClr>
                <a:srgbClr val="FF3300"/>
              </a:buClr>
              <a:buFontTx/>
              <a:buChar char="•"/>
            </a:pPr>
            <a:r>
              <a:rPr lang="en-US" dirty="0"/>
              <a:t>Pressure transducers are smaller and faster, and they can be more sensitive, reliable, and precise than their mechanical counterparts.</a:t>
            </a:r>
          </a:p>
          <a:p>
            <a:pPr marL="342900" indent="-342900">
              <a:spcBef>
                <a:spcPct val="20000"/>
              </a:spcBef>
              <a:spcAft>
                <a:spcPct val="20000"/>
              </a:spcAft>
              <a:buClr>
                <a:srgbClr val="FF3300"/>
              </a:buClr>
              <a:buFontTx/>
              <a:buChar char="•"/>
            </a:pPr>
            <a:r>
              <a:rPr lang="en-US" b="1" dirty="0">
                <a:solidFill>
                  <a:srgbClr val="CC00CC"/>
                </a:solidFill>
              </a:rPr>
              <a:t>Strain-Gauge pressure transducers:</a:t>
            </a:r>
            <a:r>
              <a:rPr lang="en-US" b="1" dirty="0"/>
              <a:t> </a:t>
            </a:r>
            <a:r>
              <a:rPr lang="en-US" dirty="0"/>
              <a:t>Work by having a diaphragm deflect between two chambers open to the pressure inputs.</a:t>
            </a:r>
          </a:p>
          <a:p>
            <a:pPr marL="342900" indent="-342900">
              <a:spcBef>
                <a:spcPct val="20000"/>
              </a:spcBef>
              <a:spcAft>
                <a:spcPct val="20000"/>
              </a:spcAft>
              <a:buClr>
                <a:srgbClr val="FF3300"/>
              </a:buClr>
              <a:buFontTx/>
              <a:buChar char="•"/>
            </a:pPr>
            <a:r>
              <a:rPr lang="en-US" b="1" dirty="0">
                <a:solidFill>
                  <a:srgbClr val="CC00CC"/>
                </a:solidFill>
              </a:rPr>
              <a:t>Piezoelectric transducers</a:t>
            </a:r>
            <a:r>
              <a:rPr lang="en-US" dirty="0">
                <a:solidFill>
                  <a:srgbClr val="CC00CC"/>
                </a:solidFill>
              </a:rPr>
              <a:t>:</a:t>
            </a:r>
            <a:r>
              <a:rPr lang="en-US" dirty="0"/>
              <a:t> Also called </a:t>
            </a:r>
            <a:r>
              <a:rPr lang="en-US" dirty="0">
                <a:solidFill>
                  <a:srgbClr val="CC00CC"/>
                </a:solidFill>
              </a:rPr>
              <a:t>solid-state pressure transducers</a:t>
            </a:r>
            <a:r>
              <a:rPr lang="en-US" dirty="0"/>
              <a:t>, work on the principle that an electric potential is generated in a crystalline substance when it is subjected to mechanical pressure.</a:t>
            </a:r>
          </a:p>
        </p:txBody>
      </p:sp>
      <p:pic>
        <p:nvPicPr>
          <p:cNvPr id="44037" name="Picture 7"/>
          <p:cNvPicPr>
            <a:picLocks noChangeAspect="1" noChangeArrowheads="1"/>
          </p:cNvPicPr>
          <p:nvPr/>
        </p:nvPicPr>
        <p:blipFill>
          <a:blip r:embed="rId2"/>
          <a:srcRect/>
          <a:stretch>
            <a:fillRect/>
          </a:stretch>
        </p:blipFill>
        <p:spPr bwMode="auto">
          <a:xfrm>
            <a:off x="5638800" y="119063"/>
            <a:ext cx="3181350" cy="6662737"/>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3 Slayt Numarası Yer Tutucusu"/>
          <p:cNvSpPr>
            <a:spLocks noGrp="1"/>
          </p:cNvSpPr>
          <p:nvPr>
            <p:ph type="sldNum" sz="quarter" idx="12"/>
          </p:nvPr>
        </p:nvSpPr>
        <p:spPr>
          <a:noFill/>
        </p:spPr>
        <p:txBody>
          <a:bodyPr/>
          <a:lstStyle/>
          <a:p>
            <a:fld id="{423CD565-7133-40F3-89C6-7C67CCCF7EE6}" type="slidenum">
              <a:rPr lang="en-US" smtClean="0"/>
              <a:pPr/>
              <a:t>34</a:t>
            </a:fld>
            <a:endParaRPr lang="en-US"/>
          </a:p>
        </p:txBody>
      </p:sp>
      <p:pic>
        <p:nvPicPr>
          <p:cNvPr id="45059" name="Picture 2"/>
          <p:cNvPicPr>
            <a:picLocks noChangeAspect="1" noChangeArrowheads="1"/>
          </p:cNvPicPr>
          <p:nvPr/>
        </p:nvPicPr>
        <p:blipFill>
          <a:blip r:embed="rId2"/>
          <a:srcRect/>
          <a:stretch>
            <a:fillRect/>
          </a:stretch>
        </p:blipFill>
        <p:spPr bwMode="auto">
          <a:xfrm>
            <a:off x="2119313" y="642938"/>
            <a:ext cx="4905375" cy="557212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381000" y="304800"/>
            <a:ext cx="8305800" cy="563563"/>
          </a:xfrm>
        </p:spPr>
        <p:txBody>
          <a:bodyPr/>
          <a:lstStyle/>
          <a:p>
            <a:pPr algn="l" eaLnBrk="1" hangingPunct="1"/>
            <a:r>
              <a:rPr lang="en-US" sz="3200" dirty="0">
                <a:solidFill>
                  <a:srgbClr val="C00000"/>
                </a:solidFill>
              </a:rPr>
              <a:t>Summary</a:t>
            </a:r>
          </a:p>
        </p:txBody>
      </p:sp>
      <p:sp>
        <p:nvSpPr>
          <p:cNvPr id="51204" name="Rectangle 3"/>
          <p:cNvSpPr>
            <a:spLocks noGrp="1" noChangeArrowheads="1"/>
          </p:cNvSpPr>
          <p:nvPr>
            <p:ph idx="1"/>
          </p:nvPr>
        </p:nvSpPr>
        <p:spPr>
          <a:xfrm>
            <a:off x="381000" y="868363"/>
            <a:ext cx="6019800" cy="5989637"/>
          </a:xfrm>
        </p:spPr>
        <p:txBody>
          <a:bodyPr/>
          <a:lstStyle/>
          <a:p>
            <a:pPr eaLnBrk="1" hangingPunct="1">
              <a:lnSpc>
                <a:spcPct val="80000"/>
              </a:lnSpc>
              <a:spcBef>
                <a:spcPct val="15000"/>
              </a:spcBef>
              <a:spcAft>
                <a:spcPct val="15000"/>
              </a:spcAft>
            </a:pPr>
            <a:r>
              <a:rPr lang="en-US" sz="2000" dirty="0">
                <a:latin typeface="Arial" charset="0"/>
              </a:rPr>
              <a:t>Thermodynamics and energy</a:t>
            </a:r>
          </a:p>
          <a:p>
            <a:pPr lvl="1" eaLnBrk="1" hangingPunct="1">
              <a:lnSpc>
                <a:spcPct val="80000"/>
              </a:lnSpc>
              <a:spcBef>
                <a:spcPct val="15000"/>
              </a:spcBef>
              <a:spcAft>
                <a:spcPct val="15000"/>
              </a:spcAft>
            </a:pPr>
            <a:r>
              <a:rPr lang="en-US" sz="2000" dirty="0">
                <a:latin typeface="Arial" charset="0"/>
              </a:rPr>
              <a:t>Application areas of thermodynamics</a:t>
            </a:r>
          </a:p>
          <a:p>
            <a:pPr eaLnBrk="1" hangingPunct="1">
              <a:lnSpc>
                <a:spcPct val="80000"/>
              </a:lnSpc>
              <a:spcBef>
                <a:spcPct val="15000"/>
              </a:spcBef>
              <a:spcAft>
                <a:spcPct val="15000"/>
              </a:spcAft>
            </a:pPr>
            <a:r>
              <a:rPr lang="en-US" sz="2000" dirty="0">
                <a:latin typeface="Arial" charset="0"/>
              </a:rPr>
              <a:t>Importance of dimensions and units</a:t>
            </a:r>
          </a:p>
          <a:p>
            <a:pPr lvl="1" eaLnBrk="1" hangingPunct="1">
              <a:lnSpc>
                <a:spcPct val="80000"/>
              </a:lnSpc>
              <a:spcBef>
                <a:spcPct val="15000"/>
              </a:spcBef>
              <a:spcAft>
                <a:spcPct val="15000"/>
              </a:spcAft>
            </a:pPr>
            <a:r>
              <a:rPr lang="en-US" sz="2000" dirty="0">
                <a:latin typeface="Arial" charset="0"/>
              </a:rPr>
              <a:t>Some SI and English units, Dimensional homogeneity, Unity conversion ratios </a:t>
            </a:r>
          </a:p>
          <a:p>
            <a:pPr eaLnBrk="1" hangingPunct="1">
              <a:lnSpc>
                <a:spcPct val="80000"/>
              </a:lnSpc>
              <a:spcBef>
                <a:spcPct val="15000"/>
              </a:spcBef>
              <a:spcAft>
                <a:spcPct val="15000"/>
              </a:spcAft>
            </a:pPr>
            <a:r>
              <a:rPr lang="en-US" sz="2000" dirty="0">
                <a:latin typeface="Arial" charset="0"/>
              </a:rPr>
              <a:t>Density and specific gravity</a:t>
            </a:r>
          </a:p>
          <a:p>
            <a:pPr eaLnBrk="1" hangingPunct="1">
              <a:lnSpc>
                <a:spcPct val="80000"/>
              </a:lnSpc>
              <a:spcBef>
                <a:spcPct val="15000"/>
              </a:spcBef>
              <a:spcAft>
                <a:spcPct val="15000"/>
              </a:spcAft>
            </a:pPr>
            <a:r>
              <a:rPr lang="en-US" sz="2000" dirty="0">
                <a:latin typeface="Arial" charset="0"/>
              </a:rPr>
              <a:t>Temperature and the zeroth law of thermodynamics</a:t>
            </a:r>
          </a:p>
          <a:p>
            <a:pPr lvl="1" eaLnBrk="1" hangingPunct="1">
              <a:lnSpc>
                <a:spcPct val="80000"/>
              </a:lnSpc>
              <a:spcBef>
                <a:spcPct val="15000"/>
              </a:spcBef>
              <a:spcAft>
                <a:spcPct val="15000"/>
              </a:spcAft>
            </a:pPr>
            <a:r>
              <a:rPr lang="en-US" sz="2000" dirty="0">
                <a:latin typeface="Arial" charset="0"/>
              </a:rPr>
              <a:t>Temperature scales</a:t>
            </a:r>
          </a:p>
          <a:p>
            <a:pPr lvl="1" eaLnBrk="1" hangingPunct="1">
              <a:lnSpc>
                <a:spcPct val="80000"/>
              </a:lnSpc>
              <a:spcBef>
                <a:spcPct val="15000"/>
              </a:spcBef>
              <a:spcAft>
                <a:spcPct val="15000"/>
              </a:spcAft>
            </a:pPr>
            <a:r>
              <a:rPr lang="en-US" sz="2000" dirty="0">
                <a:latin typeface="Arial" charset="0"/>
              </a:rPr>
              <a:t>ITS-90</a:t>
            </a:r>
          </a:p>
          <a:p>
            <a:pPr eaLnBrk="1" hangingPunct="1">
              <a:lnSpc>
                <a:spcPct val="80000"/>
              </a:lnSpc>
              <a:spcBef>
                <a:spcPct val="15000"/>
              </a:spcBef>
              <a:spcAft>
                <a:spcPct val="15000"/>
              </a:spcAft>
            </a:pPr>
            <a:r>
              <a:rPr lang="en-US" sz="2000" dirty="0">
                <a:latin typeface="Arial" charset="0"/>
              </a:rPr>
              <a:t>Pressure</a:t>
            </a:r>
          </a:p>
          <a:p>
            <a:pPr lvl="1" eaLnBrk="1" hangingPunct="1">
              <a:lnSpc>
                <a:spcPct val="80000"/>
              </a:lnSpc>
              <a:spcBef>
                <a:spcPct val="15000"/>
              </a:spcBef>
              <a:spcAft>
                <a:spcPct val="15000"/>
              </a:spcAft>
            </a:pPr>
            <a:r>
              <a:rPr lang="en-US" sz="2000" dirty="0">
                <a:latin typeface="Arial" charset="0"/>
              </a:rPr>
              <a:t>Variation of pressure with depth</a:t>
            </a:r>
          </a:p>
          <a:p>
            <a:pPr eaLnBrk="1" hangingPunct="1">
              <a:lnSpc>
                <a:spcPct val="80000"/>
              </a:lnSpc>
              <a:spcBef>
                <a:spcPct val="15000"/>
              </a:spcBef>
              <a:spcAft>
                <a:spcPct val="15000"/>
              </a:spcAft>
            </a:pPr>
            <a:r>
              <a:rPr lang="en-US" sz="2000" dirty="0">
                <a:latin typeface="Arial" charset="0"/>
              </a:rPr>
              <a:t>The manometer</a:t>
            </a:r>
          </a:p>
          <a:p>
            <a:pPr lvl="1" eaLnBrk="1" hangingPunct="1">
              <a:lnSpc>
                <a:spcPct val="80000"/>
              </a:lnSpc>
              <a:spcBef>
                <a:spcPct val="15000"/>
              </a:spcBef>
              <a:spcAft>
                <a:spcPct val="15000"/>
              </a:spcAft>
            </a:pPr>
            <a:r>
              <a:rPr lang="en-US" sz="2000" dirty="0">
                <a:latin typeface="Arial" charset="0"/>
              </a:rPr>
              <a:t>Other pressure measurement devices</a:t>
            </a:r>
          </a:p>
          <a:p>
            <a:pPr eaLnBrk="1" hangingPunct="1">
              <a:lnSpc>
                <a:spcPct val="80000"/>
              </a:lnSpc>
              <a:spcBef>
                <a:spcPct val="15000"/>
              </a:spcBef>
              <a:spcAft>
                <a:spcPct val="15000"/>
              </a:spcAft>
            </a:pPr>
            <a:r>
              <a:rPr lang="en-US" sz="2000" dirty="0">
                <a:latin typeface="Arial" charset="0"/>
              </a:rPr>
              <a:t>The barometer and atmospheric pressure</a:t>
            </a:r>
          </a:p>
        </p:txBody>
      </p:sp>
      <p:sp>
        <p:nvSpPr>
          <p:cNvPr id="51202" name="5 Slayt Numarası Yer Tutucusu"/>
          <p:cNvSpPr>
            <a:spLocks noGrp="1"/>
          </p:cNvSpPr>
          <p:nvPr>
            <p:ph type="sldNum" sz="quarter" idx="12"/>
          </p:nvPr>
        </p:nvSpPr>
        <p:spPr>
          <a:noFill/>
        </p:spPr>
        <p:txBody>
          <a:bodyPr/>
          <a:lstStyle/>
          <a:p>
            <a:fld id="{CAA4D160-B367-4DC2-BAFC-A61D9495AB69}" type="slidenum">
              <a:rPr lang="en-US" smtClean="0"/>
              <a:pPr/>
              <a:t>35</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228600" y="381000"/>
            <a:ext cx="4953000" cy="6019800"/>
          </a:xfrm>
        </p:spPr>
        <p:txBody>
          <a:bodyPr/>
          <a:lstStyle/>
          <a:p>
            <a:pPr eaLnBrk="1" hangingPunct="1">
              <a:lnSpc>
                <a:spcPct val="95000"/>
              </a:lnSpc>
            </a:pPr>
            <a:r>
              <a:rPr lang="en-US" sz="2000" b="1">
                <a:solidFill>
                  <a:srgbClr val="CC00CC"/>
                </a:solidFill>
                <a:latin typeface="Arial" charset="0"/>
              </a:rPr>
              <a:t>The second law of thermodynamics:</a:t>
            </a:r>
            <a:r>
              <a:rPr lang="en-US" sz="2000">
                <a:latin typeface="Arial" charset="0"/>
              </a:rPr>
              <a:t> It asserts that energy has </a:t>
            </a:r>
            <a:r>
              <a:rPr lang="en-US" sz="2000" i="1">
                <a:solidFill>
                  <a:srgbClr val="0000FF"/>
                </a:solidFill>
                <a:latin typeface="Arial" charset="0"/>
              </a:rPr>
              <a:t>quality</a:t>
            </a:r>
            <a:r>
              <a:rPr lang="en-US" sz="2000" i="1">
                <a:latin typeface="Arial" charset="0"/>
              </a:rPr>
              <a:t> </a:t>
            </a:r>
            <a:r>
              <a:rPr lang="en-US" sz="2000">
                <a:latin typeface="Arial" charset="0"/>
              </a:rPr>
              <a:t>as well as </a:t>
            </a:r>
            <a:r>
              <a:rPr lang="en-US" sz="2000" i="1">
                <a:solidFill>
                  <a:srgbClr val="0000FF"/>
                </a:solidFill>
                <a:latin typeface="Arial" charset="0"/>
              </a:rPr>
              <a:t>quantity</a:t>
            </a:r>
            <a:r>
              <a:rPr lang="en-US" sz="2000" i="1">
                <a:latin typeface="Arial" charset="0"/>
              </a:rPr>
              <a:t>, </a:t>
            </a:r>
            <a:r>
              <a:rPr lang="en-US" sz="2000">
                <a:latin typeface="Arial" charset="0"/>
              </a:rPr>
              <a:t>and actual processes occur in the direction of decreasing quality of energy.</a:t>
            </a:r>
          </a:p>
          <a:p>
            <a:pPr eaLnBrk="1" hangingPunct="1">
              <a:lnSpc>
                <a:spcPct val="95000"/>
              </a:lnSpc>
            </a:pPr>
            <a:r>
              <a:rPr lang="en-US" sz="2000" b="1">
                <a:solidFill>
                  <a:srgbClr val="CC00CC"/>
                </a:solidFill>
                <a:latin typeface="Arial" charset="0"/>
              </a:rPr>
              <a:t>Classical thermodynamics</a:t>
            </a:r>
            <a:r>
              <a:rPr lang="en-US" sz="2000">
                <a:solidFill>
                  <a:srgbClr val="CC00CC"/>
                </a:solidFill>
                <a:latin typeface="Arial" charset="0"/>
              </a:rPr>
              <a:t>:</a:t>
            </a:r>
            <a:r>
              <a:rPr lang="en-US" sz="2000">
                <a:latin typeface="Arial" charset="0"/>
              </a:rPr>
              <a:t> A </a:t>
            </a:r>
            <a:r>
              <a:rPr lang="en-US" sz="2000">
                <a:solidFill>
                  <a:srgbClr val="0000FF"/>
                </a:solidFill>
                <a:latin typeface="Arial" charset="0"/>
              </a:rPr>
              <a:t>macroscopic approach</a:t>
            </a:r>
            <a:r>
              <a:rPr lang="en-US" sz="2000">
                <a:latin typeface="Arial" charset="0"/>
              </a:rPr>
              <a:t> to the study of thermodynamics that does not require a knowledge of the behavior of individual particles. </a:t>
            </a:r>
          </a:p>
          <a:p>
            <a:pPr eaLnBrk="1" hangingPunct="1">
              <a:lnSpc>
                <a:spcPct val="95000"/>
              </a:lnSpc>
            </a:pPr>
            <a:r>
              <a:rPr lang="en-US" sz="2000">
                <a:latin typeface="Arial" charset="0"/>
              </a:rPr>
              <a:t>It provides a direct and easy way to the solution of engineering problems and it is used in this text. </a:t>
            </a:r>
          </a:p>
          <a:p>
            <a:pPr eaLnBrk="1" hangingPunct="1">
              <a:lnSpc>
                <a:spcPct val="95000"/>
              </a:lnSpc>
            </a:pPr>
            <a:r>
              <a:rPr lang="en-US" sz="2000" b="1">
                <a:solidFill>
                  <a:srgbClr val="CC00CC"/>
                </a:solidFill>
                <a:latin typeface="Arial" charset="0"/>
              </a:rPr>
              <a:t>Statistical thermodynamics</a:t>
            </a:r>
            <a:r>
              <a:rPr lang="en-US" sz="2000">
                <a:solidFill>
                  <a:srgbClr val="CC00CC"/>
                </a:solidFill>
                <a:latin typeface="Arial" charset="0"/>
              </a:rPr>
              <a:t>:</a:t>
            </a:r>
            <a:r>
              <a:rPr lang="en-US" sz="2000">
                <a:solidFill>
                  <a:srgbClr val="CC3300"/>
                </a:solidFill>
                <a:latin typeface="Arial" charset="0"/>
              </a:rPr>
              <a:t> </a:t>
            </a:r>
            <a:r>
              <a:rPr lang="en-US" sz="2000">
                <a:latin typeface="Arial" charset="0"/>
              </a:rPr>
              <a:t>A </a:t>
            </a:r>
            <a:r>
              <a:rPr lang="en-US" sz="2000">
                <a:solidFill>
                  <a:srgbClr val="0000FF"/>
                </a:solidFill>
                <a:latin typeface="Arial" charset="0"/>
              </a:rPr>
              <a:t>microscopic approach</a:t>
            </a:r>
            <a:r>
              <a:rPr lang="en-US" sz="2000">
                <a:latin typeface="Arial" charset="0"/>
              </a:rPr>
              <a:t>, based on the average behavior of large groups of individual particles.</a:t>
            </a:r>
          </a:p>
          <a:p>
            <a:pPr eaLnBrk="1" hangingPunct="1">
              <a:lnSpc>
                <a:spcPct val="95000"/>
              </a:lnSpc>
            </a:pPr>
            <a:r>
              <a:rPr lang="en-US" sz="2000">
                <a:latin typeface="Arial" charset="0"/>
              </a:rPr>
              <a:t>It is used in this text only in the supporting role.</a:t>
            </a:r>
          </a:p>
        </p:txBody>
      </p:sp>
      <p:sp>
        <p:nvSpPr>
          <p:cNvPr id="5122" name="5 Slayt Numarası Yer Tutucusu"/>
          <p:cNvSpPr>
            <a:spLocks noGrp="1"/>
          </p:cNvSpPr>
          <p:nvPr>
            <p:ph type="sldNum" sz="quarter" idx="12"/>
          </p:nvPr>
        </p:nvSpPr>
        <p:spPr>
          <a:noFill/>
        </p:spPr>
        <p:txBody>
          <a:bodyPr/>
          <a:lstStyle/>
          <a:p>
            <a:fld id="{762C406E-FDCF-4303-9EDF-782A26F8E092}" type="slidenum">
              <a:rPr lang="en-US" smtClean="0"/>
              <a:pPr/>
              <a:t>4</a:t>
            </a:fld>
            <a:endParaRPr lang="en-US"/>
          </a:p>
        </p:txBody>
      </p:sp>
      <p:pic>
        <p:nvPicPr>
          <p:cNvPr id="5124" name="Picture 15"/>
          <p:cNvPicPr>
            <a:picLocks noChangeAspect="1" noChangeArrowheads="1"/>
          </p:cNvPicPr>
          <p:nvPr/>
        </p:nvPicPr>
        <p:blipFill>
          <a:blip r:embed="rId2"/>
          <a:srcRect/>
          <a:stretch>
            <a:fillRect/>
          </a:stretch>
        </p:blipFill>
        <p:spPr bwMode="auto">
          <a:xfrm>
            <a:off x="5622925" y="76200"/>
            <a:ext cx="3263900" cy="3200400"/>
          </a:xfrm>
          <a:prstGeom prst="rect">
            <a:avLst/>
          </a:prstGeom>
          <a:noFill/>
          <a:ln w="9525">
            <a:noFill/>
            <a:miter lim="800000"/>
            <a:headEnd/>
            <a:tailEnd/>
          </a:ln>
        </p:spPr>
      </p:pic>
      <p:pic>
        <p:nvPicPr>
          <p:cNvPr id="5125" name="Picture 16"/>
          <p:cNvPicPr>
            <a:picLocks noChangeAspect="1" noChangeArrowheads="1"/>
          </p:cNvPicPr>
          <p:nvPr/>
        </p:nvPicPr>
        <p:blipFill>
          <a:blip r:embed="rId3"/>
          <a:srcRect/>
          <a:stretch>
            <a:fillRect/>
          </a:stretch>
        </p:blipFill>
        <p:spPr bwMode="auto">
          <a:xfrm>
            <a:off x="5638800" y="3344863"/>
            <a:ext cx="3219450" cy="343693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381000" y="228600"/>
            <a:ext cx="8229600" cy="609600"/>
          </a:xfrm>
        </p:spPr>
        <p:txBody>
          <a:bodyPr/>
          <a:lstStyle/>
          <a:p>
            <a:pPr eaLnBrk="1" hangingPunct="1"/>
            <a:r>
              <a:rPr lang="en-US" sz="2800"/>
              <a:t>Application Areas of Thermodynamics</a:t>
            </a:r>
            <a:endParaRPr lang="en-US" sz="2800" b="0"/>
          </a:p>
        </p:txBody>
      </p:sp>
      <p:sp>
        <p:nvSpPr>
          <p:cNvPr id="6146" name="5 Slayt Numarası Yer Tutucusu"/>
          <p:cNvSpPr>
            <a:spLocks noGrp="1"/>
          </p:cNvSpPr>
          <p:nvPr>
            <p:ph type="sldNum" sz="quarter" idx="12"/>
          </p:nvPr>
        </p:nvSpPr>
        <p:spPr>
          <a:noFill/>
        </p:spPr>
        <p:txBody>
          <a:bodyPr/>
          <a:lstStyle/>
          <a:p>
            <a:fld id="{C53214D3-CB61-4A38-9CEC-8C3AF6AEFF7F}" type="slidenum">
              <a:rPr lang="en-US" smtClean="0"/>
              <a:pPr/>
              <a:t>5</a:t>
            </a:fld>
            <a:endParaRPr lang="en-US"/>
          </a:p>
        </p:txBody>
      </p:sp>
      <p:sp>
        <p:nvSpPr>
          <p:cNvPr id="6148" name="Rectangle 18"/>
          <p:cNvSpPr>
            <a:spLocks noChangeArrowheads="1"/>
          </p:cNvSpPr>
          <p:nvPr/>
        </p:nvSpPr>
        <p:spPr bwMode="auto">
          <a:xfrm>
            <a:off x="228600" y="5638800"/>
            <a:ext cx="5943600" cy="915988"/>
          </a:xfrm>
          <a:prstGeom prst="rect">
            <a:avLst/>
          </a:prstGeom>
          <a:noFill/>
          <a:ln w="9525">
            <a:noFill/>
            <a:miter lim="800000"/>
            <a:headEnd/>
            <a:tailEnd/>
          </a:ln>
        </p:spPr>
        <p:txBody>
          <a:bodyPr>
            <a:spAutoFit/>
          </a:bodyPr>
          <a:lstStyle/>
          <a:p>
            <a:r>
              <a:rPr lang="en-US">
                <a:solidFill>
                  <a:srgbClr val="0000FF"/>
                </a:solidFill>
              </a:rPr>
              <a:t>All activities in nature involve some interaction between energy and matter;</a:t>
            </a:r>
            <a:r>
              <a:rPr lang="tr-TR">
                <a:solidFill>
                  <a:srgbClr val="0000FF"/>
                </a:solidFill>
              </a:rPr>
              <a:t> </a:t>
            </a:r>
            <a:r>
              <a:rPr lang="en-US">
                <a:solidFill>
                  <a:srgbClr val="0000FF"/>
                </a:solidFill>
              </a:rPr>
              <a:t>thus, it is hard to imagine an area that does not relate to thermodynamics</a:t>
            </a:r>
            <a:r>
              <a:rPr lang="tr-TR">
                <a:solidFill>
                  <a:srgbClr val="0000FF"/>
                </a:solidFill>
              </a:rPr>
              <a:t> </a:t>
            </a:r>
            <a:r>
              <a:rPr lang="en-US">
                <a:solidFill>
                  <a:srgbClr val="0000FF"/>
                </a:solidFill>
              </a:rPr>
              <a:t>in some manner.</a:t>
            </a:r>
          </a:p>
        </p:txBody>
      </p:sp>
      <p:pic>
        <p:nvPicPr>
          <p:cNvPr id="6149" name="Picture 19"/>
          <p:cNvPicPr>
            <a:picLocks noChangeAspect="1" noChangeArrowheads="1"/>
          </p:cNvPicPr>
          <p:nvPr/>
        </p:nvPicPr>
        <p:blipFill>
          <a:blip r:embed="rId2"/>
          <a:srcRect/>
          <a:stretch>
            <a:fillRect/>
          </a:stretch>
        </p:blipFill>
        <p:spPr bwMode="auto">
          <a:xfrm>
            <a:off x="381000" y="990600"/>
            <a:ext cx="2762250" cy="4314825"/>
          </a:xfrm>
          <a:prstGeom prst="rect">
            <a:avLst/>
          </a:prstGeom>
          <a:noFill/>
          <a:ln w="9525">
            <a:noFill/>
            <a:miter lim="800000"/>
            <a:headEnd/>
            <a:tailEnd/>
          </a:ln>
        </p:spPr>
      </p:pic>
      <p:pic>
        <p:nvPicPr>
          <p:cNvPr id="6150" name="Picture 20"/>
          <p:cNvPicPr>
            <a:picLocks noChangeAspect="1" noChangeArrowheads="1"/>
          </p:cNvPicPr>
          <p:nvPr/>
        </p:nvPicPr>
        <p:blipFill>
          <a:blip r:embed="rId3"/>
          <a:srcRect/>
          <a:stretch>
            <a:fillRect/>
          </a:stretch>
        </p:blipFill>
        <p:spPr bwMode="auto">
          <a:xfrm>
            <a:off x="3429000" y="990600"/>
            <a:ext cx="5048250" cy="2076450"/>
          </a:xfrm>
          <a:prstGeom prst="rect">
            <a:avLst/>
          </a:prstGeom>
          <a:noFill/>
          <a:ln w="9525">
            <a:noFill/>
            <a:miter lim="800000"/>
            <a:headEnd/>
            <a:tailEnd/>
          </a:ln>
        </p:spPr>
      </p:pic>
      <p:pic>
        <p:nvPicPr>
          <p:cNvPr id="6151" name="Picture 21"/>
          <p:cNvPicPr>
            <a:picLocks noChangeAspect="1" noChangeArrowheads="1"/>
          </p:cNvPicPr>
          <p:nvPr/>
        </p:nvPicPr>
        <p:blipFill>
          <a:blip r:embed="rId4"/>
          <a:srcRect/>
          <a:stretch>
            <a:fillRect/>
          </a:stretch>
        </p:blipFill>
        <p:spPr bwMode="auto">
          <a:xfrm>
            <a:off x="3429000" y="3276600"/>
            <a:ext cx="2409825" cy="2085975"/>
          </a:xfrm>
          <a:prstGeom prst="rect">
            <a:avLst/>
          </a:prstGeom>
          <a:noFill/>
          <a:ln w="9525">
            <a:noFill/>
            <a:miter lim="800000"/>
            <a:headEnd/>
            <a:tailEnd/>
          </a:ln>
        </p:spPr>
      </p:pic>
      <p:pic>
        <p:nvPicPr>
          <p:cNvPr id="6152" name="Picture 22"/>
          <p:cNvPicPr>
            <a:picLocks noChangeAspect="1" noChangeArrowheads="1"/>
          </p:cNvPicPr>
          <p:nvPr/>
        </p:nvPicPr>
        <p:blipFill>
          <a:blip r:embed="rId5"/>
          <a:srcRect/>
          <a:stretch>
            <a:fillRect/>
          </a:stretch>
        </p:blipFill>
        <p:spPr bwMode="auto">
          <a:xfrm>
            <a:off x="6038850" y="3200400"/>
            <a:ext cx="2495550" cy="23907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5 Slayt Numarası Yer Tutucusu"/>
          <p:cNvSpPr>
            <a:spLocks noGrp="1"/>
          </p:cNvSpPr>
          <p:nvPr>
            <p:ph type="sldNum" sz="quarter" idx="12"/>
          </p:nvPr>
        </p:nvSpPr>
        <p:spPr>
          <a:noFill/>
        </p:spPr>
        <p:txBody>
          <a:bodyPr/>
          <a:lstStyle/>
          <a:p>
            <a:fld id="{A8696FC3-64DD-4FD3-9D97-C61C7F44F94D}" type="slidenum">
              <a:rPr lang="en-US" smtClean="0"/>
              <a:pPr/>
              <a:t>6</a:t>
            </a:fld>
            <a:endParaRPr lang="en-US"/>
          </a:p>
        </p:txBody>
      </p:sp>
      <p:pic>
        <p:nvPicPr>
          <p:cNvPr id="7171" name="Picture 15"/>
          <p:cNvPicPr>
            <a:picLocks noChangeAspect="1" noChangeArrowheads="1"/>
          </p:cNvPicPr>
          <p:nvPr/>
        </p:nvPicPr>
        <p:blipFill>
          <a:blip r:embed="rId2"/>
          <a:srcRect/>
          <a:stretch>
            <a:fillRect/>
          </a:stretch>
        </p:blipFill>
        <p:spPr bwMode="auto">
          <a:xfrm>
            <a:off x="381000" y="304800"/>
            <a:ext cx="6667500" cy="2943225"/>
          </a:xfrm>
          <a:prstGeom prst="rect">
            <a:avLst/>
          </a:prstGeom>
          <a:noFill/>
          <a:ln w="9525">
            <a:noFill/>
            <a:miter lim="800000"/>
            <a:headEnd/>
            <a:tailEnd/>
          </a:ln>
        </p:spPr>
      </p:pic>
      <p:pic>
        <p:nvPicPr>
          <p:cNvPr id="7172" name="Picture 16"/>
          <p:cNvPicPr>
            <a:picLocks noChangeAspect="1" noChangeArrowheads="1"/>
          </p:cNvPicPr>
          <p:nvPr/>
        </p:nvPicPr>
        <p:blipFill>
          <a:blip r:embed="rId3"/>
          <a:srcRect/>
          <a:stretch>
            <a:fillRect/>
          </a:stretch>
        </p:blipFill>
        <p:spPr bwMode="auto">
          <a:xfrm>
            <a:off x="152400" y="3505200"/>
            <a:ext cx="8843963" cy="2489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09600" y="381000"/>
            <a:ext cx="7620000" cy="609600"/>
          </a:xfrm>
          <a:solidFill>
            <a:srgbClr val="92D050"/>
          </a:solidFill>
        </p:spPr>
        <p:txBody>
          <a:bodyPr/>
          <a:lstStyle/>
          <a:p>
            <a:pPr eaLnBrk="1" hangingPunct="1"/>
            <a:r>
              <a:rPr lang="en-US" sz="2800" dirty="0">
                <a:solidFill>
                  <a:srgbClr val="C00000"/>
                </a:solidFill>
              </a:rPr>
              <a:t>IMPORTANCE OF DIMENSIONS AND UNITS</a:t>
            </a:r>
            <a:endParaRPr lang="en-US" sz="2800" b="0" dirty="0">
              <a:solidFill>
                <a:srgbClr val="C00000"/>
              </a:solidFill>
            </a:endParaRPr>
          </a:p>
        </p:txBody>
      </p:sp>
      <p:sp>
        <p:nvSpPr>
          <p:cNvPr id="8196" name="Rectangle 3"/>
          <p:cNvSpPr>
            <a:spLocks noGrp="1" noChangeArrowheads="1"/>
          </p:cNvSpPr>
          <p:nvPr>
            <p:ph idx="1"/>
          </p:nvPr>
        </p:nvSpPr>
        <p:spPr>
          <a:xfrm>
            <a:off x="228600" y="1143000"/>
            <a:ext cx="7315200" cy="5410200"/>
          </a:xfrm>
        </p:spPr>
        <p:txBody>
          <a:bodyPr/>
          <a:lstStyle/>
          <a:p>
            <a:pPr eaLnBrk="1" hangingPunct="1">
              <a:lnSpc>
                <a:spcPct val="95000"/>
              </a:lnSpc>
            </a:pPr>
            <a:r>
              <a:rPr lang="en-US" sz="2000">
                <a:latin typeface="Arial" charset="0"/>
              </a:rPr>
              <a:t>Any physical quantity can be characterized by </a:t>
            </a:r>
            <a:r>
              <a:rPr lang="en-US" sz="2000" b="1">
                <a:solidFill>
                  <a:srgbClr val="CC00CC"/>
                </a:solidFill>
                <a:latin typeface="Arial" charset="0"/>
              </a:rPr>
              <a:t>dimensions</a:t>
            </a:r>
            <a:r>
              <a:rPr lang="en-US" sz="2000">
                <a:latin typeface="Arial" charset="0"/>
              </a:rPr>
              <a:t>. </a:t>
            </a:r>
          </a:p>
          <a:p>
            <a:pPr eaLnBrk="1" hangingPunct="1">
              <a:lnSpc>
                <a:spcPct val="95000"/>
              </a:lnSpc>
            </a:pPr>
            <a:r>
              <a:rPr lang="en-US" sz="2000">
                <a:latin typeface="Arial" charset="0"/>
              </a:rPr>
              <a:t>The magnitudes assigned to the dimensions are called </a:t>
            </a:r>
            <a:r>
              <a:rPr lang="en-US" sz="2000" b="1">
                <a:solidFill>
                  <a:srgbClr val="CC00CC"/>
                </a:solidFill>
                <a:latin typeface="Arial" charset="0"/>
              </a:rPr>
              <a:t>units</a:t>
            </a:r>
            <a:r>
              <a:rPr lang="en-US" sz="2000">
                <a:solidFill>
                  <a:srgbClr val="CC00CC"/>
                </a:solidFill>
                <a:latin typeface="Arial" charset="0"/>
              </a:rPr>
              <a:t>. </a:t>
            </a:r>
          </a:p>
          <a:p>
            <a:pPr eaLnBrk="1" hangingPunct="1">
              <a:lnSpc>
                <a:spcPct val="95000"/>
              </a:lnSpc>
            </a:pPr>
            <a:r>
              <a:rPr lang="en-US" sz="2000">
                <a:latin typeface="Arial" charset="0"/>
              </a:rPr>
              <a:t>Some basic dimensions such as mass </a:t>
            </a:r>
            <a:r>
              <a:rPr lang="en-US" sz="2000" i="1">
                <a:latin typeface="Arial" charset="0"/>
              </a:rPr>
              <a:t>m</a:t>
            </a:r>
            <a:r>
              <a:rPr lang="en-US" sz="2000">
                <a:latin typeface="Arial" charset="0"/>
              </a:rPr>
              <a:t>, length </a:t>
            </a:r>
            <a:r>
              <a:rPr lang="en-US" sz="2000" i="1">
                <a:latin typeface="Arial" charset="0"/>
              </a:rPr>
              <a:t>L</a:t>
            </a:r>
            <a:r>
              <a:rPr lang="en-US" sz="2000">
                <a:latin typeface="Arial" charset="0"/>
              </a:rPr>
              <a:t>, time </a:t>
            </a:r>
            <a:r>
              <a:rPr lang="en-US" sz="2000" i="1">
                <a:latin typeface="Arial" charset="0"/>
              </a:rPr>
              <a:t>t</a:t>
            </a:r>
            <a:r>
              <a:rPr lang="en-US" sz="2000">
                <a:latin typeface="Arial" charset="0"/>
              </a:rPr>
              <a:t>, and temperature </a:t>
            </a:r>
            <a:r>
              <a:rPr lang="en-US" sz="2000" i="1">
                <a:latin typeface="Arial" charset="0"/>
              </a:rPr>
              <a:t>T </a:t>
            </a:r>
            <a:r>
              <a:rPr lang="en-US" sz="2000">
                <a:latin typeface="Arial" charset="0"/>
              </a:rPr>
              <a:t>are selected as </a:t>
            </a:r>
            <a:r>
              <a:rPr lang="en-US" sz="2000" b="1">
                <a:solidFill>
                  <a:srgbClr val="CC00CC"/>
                </a:solidFill>
                <a:latin typeface="Arial" charset="0"/>
              </a:rPr>
              <a:t>primary</a:t>
            </a:r>
            <a:r>
              <a:rPr lang="en-US" sz="2000" b="1">
                <a:solidFill>
                  <a:srgbClr val="CC3300"/>
                </a:solidFill>
                <a:latin typeface="Arial" charset="0"/>
              </a:rPr>
              <a:t> </a:t>
            </a:r>
            <a:r>
              <a:rPr lang="en-US" sz="2000">
                <a:latin typeface="Arial" charset="0"/>
              </a:rPr>
              <a:t>or </a:t>
            </a:r>
            <a:r>
              <a:rPr lang="en-US" sz="2000" b="1">
                <a:solidFill>
                  <a:srgbClr val="CC00CC"/>
                </a:solidFill>
                <a:latin typeface="Arial" charset="0"/>
              </a:rPr>
              <a:t>fundamental dimensions</a:t>
            </a:r>
            <a:r>
              <a:rPr lang="en-US" sz="2000">
                <a:latin typeface="Arial" charset="0"/>
              </a:rPr>
              <a:t>, while others such as velocity </a:t>
            </a:r>
            <a:r>
              <a:rPr lang="en-US" sz="2000" i="1">
                <a:latin typeface="Arial" charset="0"/>
              </a:rPr>
              <a:t>V</a:t>
            </a:r>
            <a:r>
              <a:rPr lang="en-US" sz="2000">
                <a:latin typeface="Arial" charset="0"/>
              </a:rPr>
              <a:t>, energy </a:t>
            </a:r>
            <a:r>
              <a:rPr lang="en-US" sz="2000" i="1">
                <a:latin typeface="Arial" charset="0"/>
              </a:rPr>
              <a:t>E</a:t>
            </a:r>
            <a:r>
              <a:rPr lang="en-US" sz="2000">
                <a:latin typeface="Arial" charset="0"/>
              </a:rPr>
              <a:t>, and volume </a:t>
            </a:r>
            <a:r>
              <a:rPr lang="en-US" sz="2000" i="1">
                <a:latin typeface="Arial" charset="0"/>
              </a:rPr>
              <a:t>V </a:t>
            </a:r>
            <a:r>
              <a:rPr lang="en-US" sz="2000">
                <a:latin typeface="Arial" charset="0"/>
              </a:rPr>
              <a:t>are expressed in terms of the primary dimensions and are called </a:t>
            </a:r>
            <a:r>
              <a:rPr lang="en-US" sz="2000" b="1">
                <a:solidFill>
                  <a:srgbClr val="CC00CC"/>
                </a:solidFill>
                <a:latin typeface="Arial" charset="0"/>
              </a:rPr>
              <a:t>secondary dimensions</a:t>
            </a:r>
            <a:r>
              <a:rPr lang="en-US" sz="2000">
                <a:latin typeface="Arial" charset="0"/>
              </a:rPr>
              <a:t>, or </a:t>
            </a:r>
            <a:r>
              <a:rPr lang="en-US" sz="2000" b="1">
                <a:solidFill>
                  <a:srgbClr val="CC00CC"/>
                </a:solidFill>
                <a:latin typeface="Arial" charset="0"/>
              </a:rPr>
              <a:t>derived dimensions</a:t>
            </a:r>
            <a:r>
              <a:rPr lang="en-US" sz="2000">
                <a:latin typeface="Arial" charset="0"/>
              </a:rPr>
              <a:t>.</a:t>
            </a:r>
          </a:p>
          <a:p>
            <a:pPr eaLnBrk="1" hangingPunct="1">
              <a:lnSpc>
                <a:spcPct val="95000"/>
              </a:lnSpc>
            </a:pPr>
            <a:r>
              <a:rPr lang="en-US" sz="2000" b="1">
                <a:solidFill>
                  <a:srgbClr val="CC00CC"/>
                </a:solidFill>
                <a:latin typeface="Arial" charset="0"/>
              </a:rPr>
              <a:t>Metric SI system</a:t>
            </a:r>
            <a:r>
              <a:rPr lang="en-US" sz="2000">
                <a:solidFill>
                  <a:srgbClr val="CC00CC"/>
                </a:solidFill>
                <a:latin typeface="Arial" charset="0"/>
              </a:rPr>
              <a:t>:</a:t>
            </a:r>
            <a:r>
              <a:rPr lang="en-US" sz="2000">
                <a:latin typeface="Arial" charset="0"/>
              </a:rPr>
              <a:t> A simple and logical system based on a decimal relationship between the various units.</a:t>
            </a:r>
          </a:p>
          <a:p>
            <a:pPr eaLnBrk="1" hangingPunct="1">
              <a:lnSpc>
                <a:spcPct val="95000"/>
              </a:lnSpc>
            </a:pPr>
            <a:r>
              <a:rPr lang="en-US" sz="2000" b="1">
                <a:solidFill>
                  <a:srgbClr val="CC00CC"/>
                </a:solidFill>
                <a:latin typeface="Arial" charset="0"/>
              </a:rPr>
              <a:t>English system</a:t>
            </a:r>
            <a:r>
              <a:rPr lang="en-US" sz="2000">
                <a:solidFill>
                  <a:srgbClr val="CC00CC"/>
                </a:solidFill>
                <a:latin typeface="Arial" charset="0"/>
              </a:rPr>
              <a:t>:</a:t>
            </a:r>
            <a:r>
              <a:rPr lang="en-US" sz="2000">
                <a:latin typeface="Arial" charset="0"/>
              </a:rPr>
              <a:t> It has no apparent systematic numerical base, and various units in this system are related to each other rather arbitrarily.</a:t>
            </a:r>
          </a:p>
        </p:txBody>
      </p:sp>
      <p:sp>
        <p:nvSpPr>
          <p:cNvPr id="8194" name="5 Slayt Numarası Yer Tutucusu"/>
          <p:cNvSpPr>
            <a:spLocks noGrp="1"/>
          </p:cNvSpPr>
          <p:nvPr>
            <p:ph type="sldNum" sz="quarter" idx="12"/>
          </p:nvPr>
        </p:nvSpPr>
        <p:spPr>
          <a:noFill/>
        </p:spPr>
        <p:txBody>
          <a:bodyPr/>
          <a:lstStyle/>
          <a:p>
            <a:fld id="{EA38ACE3-D36A-4D30-B148-9A8A2A9D2213}"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Slayt Numarası Yer Tutucusu"/>
          <p:cNvSpPr>
            <a:spLocks noGrp="1"/>
          </p:cNvSpPr>
          <p:nvPr>
            <p:ph type="sldNum" sz="quarter" idx="12"/>
          </p:nvPr>
        </p:nvSpPr>
        <p:spPr>
          <a:noFill/>
        </p:spPr>
        <p:txBody>
          <a:bodyPr/>
          <a:lstStyle/>
          <a:p>
            <a:fld id="{EC3E8D82-87F1-49B8-B62F-16765957E3FD}" type="slidenum">
              <a:rPr lang="en-US" smtClean="0"/>
              <a:pPr/>
              <a:t>8</a:t>
            </a:fld>
            <a:endParaRPr lang="en-US"/>
          </a:p>
        </p:txBody>
      </p:sp>
      <p:pic>
        <p:nvPicPr>
          <p:cNvPr id="9219" name="Picture 2"/>
          <p:cNvPicPr>
            <a:picLocks noChangeAspect="1" noChangeArrowheads="1"/>
          </p:cNvPicPr>
          <p:nvPr/>
        </p:nvPicPr>
        <p:blipFill>
          <a:blip r:embed="rId2"/>
          <a:srcRect/>
          <a:stretch>
            <a:fillRect/>
          </a:stretch>
        </p:blipFill>
        <p:spPr bwMode="auto">
          <a:xfrm>
            <a:off x="381000" y="228600"/>
            <a:ext cx="3571875" cy="3200400"/>
          </a:xfrm>
          <a:prstGeom prst="rect">
            <a:avLst/>
          </a:prstGeom>
          <a:noFill/>
          <a:ln w="9525">
            <a:noFill/>
            <a:miter lim="800000"/>
            <a:headEnd/>
            <a:tailEnd/>
          </a:ln>
        </p:spPr>
      </p:pic>
      <p:pic>
        <p:nvPicPr>
          <p:cNvPr id="9220" name="Picture 3"/>
          <p:cNvPicPr>
            <a:picLocks noChangeAspect="1" noChangeArrowheads="1"/>
          </p:cNvPicPr>
          <p:nvPr/>
        </p:nvPicPr>
        <p:blipFill>
          <a:blip r:embed="rId3"/>
          <a:srcRect/>
          <a:stretch>
            <a:fillRect/>
          </a:stretch>
        </p:blipFill>
        <p:spPr bwMode="auto">
          <a:xfrm>
            <a:off x="4343400" y="228600"/>
            <a:ext cx="3543300" cy="60864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381000" y="457200"/>
            <a:ext cx="2971800" cy="762000"/>
          </a:xfrm>
        </p:spPr>
        <p:txBody>
          <a:bodyPr/>
          <a:lstStyle/>
          <a:p>
            <a:pPr eaLnBrk="1" hangingPunct="1"/>
            <a:r>
              <a:rPr lang="en-US" sz="2800"/>
              <a:t>Some SI and English Units</a:t>
            </a:r>
            <a:endParaRPr lang="en-US" sz="2800" b="0"/>
          </a:p>
        </p:txBody>
      </p:sp>
      <p:sp>
        <p:nvSpPr>
          <p:cNvPr id="10242" name="5 Slayt Numarası Yer Tutucusu"/>
          <p:cNvSpPr>
            <a:spLocks noGrp="1"/>
          </p:cNvSpPr>
          <p:nvPr>
            <p:ph type="sldNum" sz="quarter" idx="12"/>
          </p:nvPr>
        </p:nvSpPr>
        <p:spPr>
          <a:noFill/>
        </p:spPr>
        <p:txBody>
          <a:bodyPr/>
          <a:lstStyle/>
          <a:p>
            <a:fld id="{73BFF86F-F58E-4228-87C4-3281279D27BA}" type="slidenum">
              <a:rPr lang="en-US" smtClean="0"/>
              <a:pPr/>
              <a:t>9</a:t>
            </a:fld>
            <a:endParaRPr lang="en-US"/>
          </a:p>
        </p:txBody>
      </p:sp>
      <p:sp>
        <p:nvSpPr>
          <p:cNvPr id="10244" name="Rectangle 19"/>
          <p:cNvSpPr>
            <a:spLocks noChangeArrowheads="1"/>
          </p:cNvSpPr>
          <p:nvPr/>
        </p:nvSpPr>
        <p:spPr bwMode="auto">
          <a:xfrm>
            <a:off x="457200" y="5029200"/>
            <a:ext cx="3200400" cy="1247775"/>
          </a:xfrm>
          <a:prstGeom prst="rect">
            <a:avLst/>
          </a:prstGeom>
          <a:solidFill>
            <a:srgbClr val="FFFFFF"/>
          </a:solidFill>
          <a:ln w="9525">
            <a:noFill/>
            <a:miter lim="800000"/>
            <a:headEnd/>
            <a:tailEnd/>
          </a:ln>
        </p:spPr>
        <p:txBody>
          <a:bodyPr>
            <a:spAutoFit/>
          </a:bodyPr>
          <a:lstStyle/>
          <a:p>
            <a:pPr algn="ctr"/>
            <a:r>
              <a:rPr lang="en-US" sz="1900"/>
              <a:t>Work = Force </a:t>
            </a:r>
            <a:r>
              <a:rPr lang="en-US" sz="1900">
                <a:sym typeface="Symbol" pitchFamily="18" charset="2"/>
              </a:rPr>
              <a:t> Distance</a:t>
            </a:r>
          </a:p>
          <a:p>
            <a:pPr algn="ctr"/>
            <a:r>
              <a:rPr lang="en-US" sz="1900">
                <a:sym typeface="Symbol" pitchFamily="18" charset="2"/>
              </a:rPr>
              <a:t>1 J = 1 N</a:t>
            </a:r>
            <a:r>
              <a:rPr lang="en-US" sz="1900">
                <a:cs typeface="Arial" charset="0"/>
                <a:sym typeface="Symbol" pitchFamily="18" charset="2"/>
              </a:rPr>
              <a:t>∙m</a:t>
            </a:r>
          </a:p>
          <a:p>
            <a:pPr algn="ctr"/>
            <a:r>
              <a:rPr lang="en-US" sz="1900">
                <a:cs typeface="Arial" charset="0"/>
                <a:sym typeface="Symbol" pitchFamily="18" charset="2"/>
              </a:rPr>
              <a:t>1 cal = 4.1868 J</a:t>
            </a:r>
          </a:p>
          <a:p>
            <a:pPr algn="ctr"/>
            <a:r>
              <a:rPr lang="en-US" sz="1900">
                <a:cs typeface="Arial" charset="0"/>
                <a:sym typeface="Symbol" pitchFamily="18" charset="2"/>
              </a:rPr>
              <a:t>1 Btu = 1.0551 kJ</a:t>
            </a:r>
            <a:endParaRPr lang="en-US" sz="1900">
              <a:cs typeface="Arial" charset="0"/>
            </a:endParaRPr>
          </a:p>
        </p:txBody>
      </p:sp>
      <p:pic>
        <p:nvPicPr>
          <p:cNvPr id="10245" name="Picture 23"/>
          <p:cNvPicPr>
            <a:picLocks noChangeAspect="1" noChangeArrowheads="1"/>
          </p:cNvPicPr>
          <p:nvPr/>
        </p:nvPicPr>
        <p:blipFill>
          <a:blip r:embed="rId2"/>
          <a:srcRect/>
          <a:stretch>
            <a:fillRect/>
          </a:stretch>
        </p:blipFill>
        <p:spPr bwMode="auto">
          <a:xfrm>
            <a:off x="457200" y="2514600"/>
            <a:ext cx="3181350" cy="1238250"/>
          </a:xfrm>
          <a:prstGeom prst="rect">
            <a:avLst/>
          </a:prstGeom>
          <a:noFill/>
          <a:ln w="9525">
            <a:noFill/>
            <a:miter lim="800000"/>
            <a:headEnd/>
            <a:tailEnd/>
          </a:ln>
        </p:spPr>
      </p:pic>
      <p:pic>
        <p:nvPicPr>
          <p:cNvPr id="10246" name="Picture 24"/>
          <p:cNvPicPr>
            <a:picLocks noChangeAspect="1" noChangeArrowheads="1"/>
          </p:cNvPicPr>
          <p:nvPr/>
        </p:nvPicPr>
        <p:blipFill>
          <a:blip r:embed="rId3"/>
          <a:srcRect/>
          <a:stretch>
            <a:fillRect/>
          </a:stretch>
        </p:blipFill>
        <p:spPr bwMode="auto">
          <a:xfrm>
            <a:off x="457200" y="3962400"/>
            <a:ext cx="2533650" cy="819150"/>
          </a:xfrm>
          <a:prstGeom prst="rect">
            <a:avLst/>
          </a:prstGeom>
          <a:noFill/>
          <a:ln w="9525">
            <a:noFill/>
            <a:miter lim="800000"/>
            <a:headEnd/>
            <a:tailEnd/>
          </a:ln>
        </p:spPr>
      </p:pic>
      <p:pic>
        <p:nvPicPr>
          <p:cNvPr id="10247" name="Picture 27"/>
          <p:cNvPicPr>
            <a:picLocks noChangeAspect="1" noChangeArrowheads="1"/>
          </p:cNvPicPr>
          <p:nvPr/>
        </p:nvPicPr>
        <p:blipFill>
          <a:blip r:embed="rId4"/>
          <a:srcRect/>
          <a:stretch>
            <a:fillRect/>
          </a:stretch>
        </p:blipFill>
        <p:spPr bwMode="auto">
          <a:xfrm>
            <a:off x="457200" y="1600200"/>
            <a:ext cx="2105025" cy="733425"/>
          </a:xfrm>
          <a:prstGeom prst="rect">
            <a:avLst/>
          </a:prstGeom>
          <a:noFill/>
          <a:ln w="9525">
            <a:noFill/>
            <a:miter lim="800000"/>
            <a:headEnd/>
            <a:tailEnd/>
          </a:ln>
        </p:spPr>
      </p:pic>
      <p:pic>
        <p:nvPicPr>
          <p:cNvPr id="10248" name="Picture 29"/>
          <p:cNvPicPr>
            <a:picLocks noChangeAspect="1" noChangeArrowheads="1"/>
          </p:cNvPicPr>
          <p:nvPr/>
        </p:nvPicPr>
        <p:blipFill>
          <a:blip r:embed="rId5"/>
          <a:srcRect/>
          <a:stretch>
            <a:fillRect/>
          </a:stretch>
        </p:blipFill>
        <p:spPr bwMode="auto">
          <a:xfrm>
            <a:off x="4600575" y="466725"/>
            <a:ext cx="4162425" cy="2657475"/>
          </a:xfrm>
          <a:prstGeom prst="rect">
            <a:avLst/>
          </a:prstGeom>
          <a:noFill/>
          <a:ln w="9525">
            <a:noFill/>
            <a:miter lim="800000"/>
            <a:headEnd/>
            <a:tailEnd/>
          </a:ln>
        </p:spPr>
      </p:pic>
      <p:pic>
        <p:nvPicPr>
          <p:cNvPr id="10249" name="Picture 30"/>
          <p:cNvPicPr>
            <a:picLocks noChangeAspect="1" noChangeArrowheads="1"/>
          </p:cNvPicPr>
          <p:nvPr/>
        </p:nvPicPr>
        <p:blipFill>
          <a:blip r:embed="rId6"/>
          <a:srcRect/>
          <a:stretch>
            <a:fillRect/>
          </a:stretch>
        </p:blipFill>
        <p:spPr bwMode="auto">
          <a:xfrm>
            <a:off x="4876800" y="3429000"/>
            <a:ext cx="3857625" cy="2667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ech">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ch" id="{4838842F-00B4-4406-A95E-0D6FFE1DD4C4}" vid="{207D4641-01C3-4EA7-BF0A-9A5437045ACA}"/>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Template>
  <TotalTime>2522</TotalTime>
  <Words>1924</Words>
  <Application>Microsoft Office PowerPoint</Application>
  <PresentationFormat>On-screen Show (4:3)</PresentationFormat>
  <Paragraphs>176</Paragraphs>
  <Slides>35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Symbol</vt:lpstr>
      <vt:lpstr>Wingdings</vt:lpstr>
      <vt:lpstr>Tech</vt:lpstr>
      <vt:lpstr>Topic 1 INTRODUCTION</vt:lpstr>
      <vt:lpstr>PowerPoint Presentation</vt:lpstr>
      <vt:lpstr>THERMODYNAMICS AND ENERGY</vt:lpstr>
      <vt:lpstr>PowerPoint Presentation</vt:lpstr>
      <vt:lpstr>Application Areas of Thermodynamics</vt:lpstr>
      <vt:lpstr>PowerPoint Presentation</vt:lpstr>
      <vt:lpstr>IMPORTANCE OF DIMENSIONS AND UNITS</vt:lpstr>
      <vt:lpstr>PowerPoint Presentation</vt:lpstr>
      <vt:lpstr>Some SI and English Units</vt:lpstr>
      <vt:lpstr>PowerPoint Presentation</vt:lpstr>
      <vt:lpstr>PowerPoint Presentation</vt:lpstr>
      <vt:lpstr>Unity Conversion Ratios</vt:lpstr>
      <vt:lpstr>PowerPoint Presentation</vt:lpstr>
      <vt:lpstr>PowerPoint Presentation</vt:lpstr>
      <vt:lpstr>Mass and Weight Example</vt:lpstr>
      <vt:lpstr>DENSITY AND SPECIFIC GRAVITY</vt:lpstr>
      <vt:lpstr>TEMPERATURE AND THE ZEROTH LAW OF THERMODYNAMICS</vt:lpstr>
      <vt:lpstr>Temperature Scales</vt:lpstr>
      <vt:lpstr>PowerPoint Presentation</vt:lpstr>
      <vt:lpstr>PowerPoint Presentation</vt:lpstr>
      <vt:lpstr>PowerPoint Presentation</vt:lpstr>
      <vt:lpstr>PRESSURE</vt:lpstr>
      <vt:lpstr>PowerPoint Presentation</vt:lpstr>
      <vt:lpstr>Variation of Pressure with Depth</vt:lpstr>
      <vt:lpstr>PowerPoint Presentation</vt:lpstr>
      <vt:lpstr>PowerPoint Presentation</vt:lpstr>
      <vt:lpstr>PowerPoint Presentation</vt:lpstr>
      <vt:lpstr>PRESSURE MEASUREMENT DEVICES</vt:lpstr>
      <vt:lpstr>PowerPoint Presentation</vt:lpstr>
      <vt:lpstr>The Manometer</vt:lpstr>
      <vt:lpstr>PowerPoint Presentation</vt:lpstr>
      <vt:lpstr>Manometer Example</vt:lpstr>
      <vt:lpstr>Other Pressure Measurement Devices</vt:lpstr>
      <vt:lpstr>PowerPoint Presentation</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222 - 01.Introduction</dc:title>
  <dc:creator>WinXP Tablet</dc:creator>
  <cp:lastModifiedBy>William Long</cp:lastModifiedBy>
  <cp:revision>311</cp:revision>
  <dcterms:created xsi:type="dcterms:W3CDTF">2007-03-22T19:44:56Z</dcterms:created>
  <dcterms:modified xsi:type="dcterms:W3CDTF">2022-11-29T16:29:15Z</dcterms:modified>
</cp:coreProperties>
</file>