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13" r:id="rId2"/>
    <p:sldId id="357" r:id="rId3"/>
    <p:sldId id="390" r:id="rId4"/>
    <p:sldId id="429" r:id="rId5"/>
    <p:sldId id="405" r:id="rId6"/>
    <p:sldId id="391" r:id="rId7"/>
    <p:sldId id="431" r:id="rId8"/>
    <p:sldId id="392" r:id="rId9"/>
    <p:sldId id="434" r:id="rId10"/>
    <p:sldId id="393" r:id="rId11"/>
    <p:sldId id="438" r:id="rId12"/>
    <p:sldId id="3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660"/>
  </p:normalViewPr>
  <p:slideViewPr>
    <p:cSldViewPr>
      <p:cViewPr varScale="1">
        <p:scale>
          <a:sx n="106" d="100"/>
          <a:sy n="106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9.Example%204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32/09.Example%20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09.Example%202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32/09.Example%20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9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 (cont.)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4B906-F769-457E-B93C-BEF9099476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533400" y="1524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Pipe and duct f</a:t>
            </a:r>
            <a:r>
              <a:rPr lang="tr-TR" sz="2800" b="1">
                <a:solidFill>
                  <a:srgbClr val="FF0000"/>
                </a:solidFill>
              </a:rPr>
              <a:t>l</a:t>
            </a:r>
            <a:r>
              <a:rPr lang="en-US" sz="2800" b="1">
                <a:solidFill>
                  <a:srgbClr val="FF0000"/>
                </a:solidFill>
              </a:rPr>
              <a:t>ow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33400" y="838200"/>
            <a:ext cx="609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transport of liquids or gases in pipes and ducts is of great importance in many engineering applications. </a:t>
            </a:r>
            <a:endParaRPr lang="tr-TR" sz="2000"/>
          </a:p>
          <a:p>
            <a:endParaRPr lang="tr-TR" sz="2000"/>
          </a:p>
          <a:p>
            <a:r>
              <a:rPr lang="en-US" sz="2000"/>
              <a:t>Flow through a pipe or a duct usually satisfies</a:t>
            </a:r>
            <a:r>
              <a:rPr lang="tr-TR" sz="2000"/>
              <a:t> </a:t>
            </a:r>
            <a:r>
              <a:rPr lang="en-US" sz="2000"/>
              <a:t>the steady-flow conditions.</a:t>
            </a:r>
          </a:p>
        </p:txBody>
      </p:sp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3143250"/>
            <a:ext cx="3638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09900"/>
            <a:ext cx="4086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Heating of Air in a 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electrical heating systems used in many houses consist of a simple duct with resistance heaters. Air is heated as it flows over the resistance wires. Consider a 15-kW electric heating system where air enters at 100 </a:t>
            </a:r>
            <a:r>
              <a:rPr lang="en-US" dirty="0" err="1"/>
              <a:t>kPa</a:t>
            </a:r>
            <a:r>
              <a:rPr lang="en-US" dirty="0"/>
              <a:t> and 17</a:t>
            </a:r>
            <a:r>
              <a:rPr lang="en-US" baseline="30000" dirty="0"/>
              <a:t>o</a:t>
            </a:r>
            <a:r>
              <a:rPr lang="en-US" dirty="0"/>
              <a:t>C with a flow rate of 150 m</a:t>
            </a:r>
            <a:r>
              <a:rPr lang="en-US" baseline="30000" dirty="0"/>
              <a:t>3</a:t>
            </a:r>
            <a:r>
              <a:rPr lang="en-US" dirty="0"/>
              <a:t>/min. If the rate of heat loss from the air duct to the surroundings is 200 W, determine the final temperature of the 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6" y="3429000"/>
            <a:ext cx="3829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F2A69-33C5-4A0C-92D6-B0A68836D2FA}"/>
              </a:ext>
            </a:extLst>
          </p:cNvPr>
          <p:cNvSpPr txBox="1"/>
          <p:nvPr/>
        </p:nvSpPr>
        <p:spPr>
          <a:xfrm>
            <a:off x="5618735" y="3810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Mixing chambers and Heat exchangers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Pipe and Duct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throttling valves, mixers, heaters, and heat exchangers.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B71C3-1A0B-4334-96AA-3676460767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" y="228600"/>
            <a:ext cx="2057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Throttling valves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057400" y="123825"/>
            <a:ext cx="69342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/>
              <a:t>Throttling valves</a:t>
            </a:r>
            <a:r>
              <a:rPr lang="en-US" dirty="0"/>
              <a:t> are </a:t>
            </a:r>
            <a:r>
              <a:rPr lang="en-US" i="1" dirty="0">
                <a:solidFill>
                  <a:srgbClr val="CC00CC"/>
                </a:solidFill>
              </a:rPr>
              <a:t>any kind of flow-restricting</a:t>
            </a:r>
            <a:r>
              <a:rPr lang="en-US" i="1" dirty="0"/>
              <a:t> devices </a:t>
            </a:r>
            <a:r>
              <a:rPr lang="en-US" dirty="0"/>
              <a:t>that cause a significant pressure drop in the fluid.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dirty="0">
                <a:solidFill>
                  <a:srgbClr val="3333FF"/>
                </a:solidFill>
              </a:rPr>
              <a:t>What is the difference between a turbine and a throttling valve?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pressure drop in the fluid is often accompanied by a </a:t>
            </a:r>
            <a:r>
              <a:rPr lang="en-US" i="1" u="sng" dirty="0">
                <a:solidFill>
                  <a:srgbClr val="CC00CC"/>
                </a:solidFill>
              </a:rPr>
              <a:t>large drop in temperature</a:t>
            </a:r>
            <a:r>
              <a:rPr lang="en-US" dirty="0"/>
              <a:t>, and for that reason throttling devices are commonly used in refrigeration and air-conditioning applications.</a:t>
            </a:r>
          </a:p>
        </p:txBody>
      </p:sp>
      <p:pic>
        <p:nvPicPr>
          <p:cNvPr id="2458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963" y="2438400"/>
            <a:ext cx="8334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819400"/>
            <a:ext cx="2413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7363" y="3200400"/>
            <a:ext cx="43132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4267200" y="24384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</a:t>
            </a:r>
          </a:p>
        </p:txBody>
      </p:sp>
      <p:pic>
        <p:nvPicPr>
          <p:cNvPr id="2458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590800"/>
            <a:ext cx="3533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657600"/>
            <a:ext cx="3571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of R-134a in a Refrigerator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R-134a enters the capillary tube of a refrigerator as a saturated liquid at 0.8 MPa and is throttled to a pressure of 0.12 MPa. Determine the quality of the R-134a at its final state and the temperature drop during the process.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5EC5B-F89C-4AA5-B76B-024ECD58B35B}"/>
              </a:ext>
            </a:extLst>
          </p:cNvPr>
          <p:cNvSpPr txBox="1"/>
          <p:nvPr/>
        </p:nvSpPr>
        <p:spPr>
          <a:xfrm>
            <a:off x="3908998" y="3625334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Example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12A26-31B0-43F5-8FB6-4C5EBB19E66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1450"/>
            <a:ext cx="47529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4102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6019800"/>
            <a:ext cx="501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876800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6 Dikdörtgen"/>
          <p:cNvSpPr>
            <a:spLocks noChangeArrowheads="1"/>
          </p:cNvSpPr>
          <p:nvPr/>
        </p:nvSpPr>
        <p:spPr bwMode="auto">
          <a:xfrm>
            <a:off x="6324600" y="4572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Expansion of Refrigerant-134a in a Refrigerator</a:t>
            </a:r>
            <a:endParaRPr lang="tr-T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AFD2B-E6E4-450C-B05C-4A5D3A97B7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762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Mixing chambers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685800"/>
            <a:ext cx="41148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engineering applications, the section where the mixing process takes place is commonly referred to as a </a:t>
            </a:r>
            <a:r>
              <a:rPr lang="en-US" b="1" u="sng" dirty="0"/>
              <a:t>mixing chamber</a:t>
            </a:r>
            <a:r>
              <a:rPr lang="en-US" dirty="0"/>
              <a:t>.</a:t>
            </a:r>
            <a:endParaRPr lang="tr-T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mixing chamber does not have to be a distinct</a:t>
            </a:r>
            <a:r>
              <a:rPr lang="tr-TR" dirty="0"/>
              <a:t> </a:t>
            </a:r>
            <a:r>
              <a:rPr lang="en-US" dirty="0"/>
              <a:t>“chamber.” An ordinary T-elbow or a Y-elbow in a shower, for example,</a:t>
            </a:r>
            <a:r>
              <a:rPr lang="tr-TR" dirty="0"/>
              <a:t> </a:t>
            </a:r>
            <a:r>
              <a:rPr lang="en-US" dirty="0"/>
              <a:t>serves as the mixing chamber for the cold- and hot-water streams</a:t>
            </a:r>
            <a:r>
              <a:rPr lang="tr-TR" dirty="0"/>
              <a:t>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conservation of mass principle for a mixing chamber requires that the</a:t>
            </a:r>
            <a:r>
              <a:rPr lang="tr-TR" dirty="0"/>
              <a:t> </a:t>
            </a:r>
            <a:r>
              <a:rPr lang="en-US" dirty="0"/>
              <a:t>sum of the incoming mass flow rates equal the mass flow rate of the outgoing</a:t>
            </a:r>
            <a:r>
              <a:rPr lang="tr-TR" dirty="0"/>
              <a:t> mixture.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dirty="0"/>
              <a:t>T</a:t>
            </a:r>
            <a:r>
              <a:rPr lang="en-US" dirty="0"/>
              <a:t>he conservation of energy equation</a:t>
            </a:r>
            <a:r>
              <a:rPr lang="tr-TR" dirty="0"/>
              <a:t> is</a:t>
            </a:r>
            <a:r>
              <a:rPr lang="en-US" dirty="0"/>
              <a:t> analogous to the conservation of mass equation.</a:t>
            </a:r>
          </a:p>
        </p:txBody>
      </p:sp>
      <p:pic>
        <p:nvPicPr>
          <p:cNvPr id="2662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14325"/>
            <a:ext cx="40100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Hot and Cold Water in a Shower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ordinary shower, hot water at 140</a:t>
            </a:r>
            <a:r>
              <a:rPr lang="en-US" baseline="30000" dirty="0"/>
              <a:t>o</a:t>
            </a:r>
            <a:r>
              <a:rPr lang="en-US" dirty="0"/>
              <a:t>F is mixed with cold water at 50</a:t>
            </a:r>
            <a:r>
              <a:rPr lang="en-US" baseline="30000" dirty="0"/>
              <a:t>o</a:t>
            </a:r>
            <a:r>
              <a:rPr lang="en-US" dirty="0"/>
              <a:t>F. The desired temperature of the water stream leaving the shower head is 110</a:t>
            </a:r>
            <a:r>
              <a:rPr lang="en-US" baseline="30000" dirty="0"/>
              <a:t>o</a:t>
            </a:r>
            <a:r>
              <a:rPr lang="en-US" dirty="0"/>
              <a:t>F. Assuming there is no heat loss and the mixing takes place at a pressure of 20 </a:t>
            </a:r>
            <a:r>
              <a:rPr lang="en-US" dirty="0" err="1"/>
              <a:t>psia</a:t>
            </a:r>
            <a:r>
              <a:rPr lang="en-US" dirty="0"/>
              <a:t>, determine the mass flow rate ratio of hot to cold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05200"/>
            <a:ext cx="3771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99E72-6447-4C5C-B4E9-28364179BFDF}"/>
              </a:ext>
            </a:extLst>
          </p:cNvPr>
          <p:cNvSpPr txBox="1"/>
          <p:nvPr/>
        </p:nvSpPr>
        <p:spPr>
          <a:xfrm>
            <a:off x="5791200" y="40386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CC0E3A-68F1-4B09-9331-5F2FEF46C4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505200" y="3810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Heat exchangers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505200" y="1066800"/>
            <a:ext cx="480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/>
              <a:t>Heat exchangers</a:t>
            </a:r>
            <a:r>
              <a:rPr lang="en-US" b="1" dirty="0"/>
              <a:t> </a:t>
            </a:r>
            <a:r>
              <a:rPr lang="en-US" dirty="0"/>
              <a:t>are devices where two moving fluid streams exchange heat without mixing. </a:t>
            </a:r>
            <a:endParaRPr lang="tr-TR" dirty="0"/>
          </a:p>
          <a:p>
            <a:endParaRPr lang="tr-TR" dirty="0"/>
          </a:p>
          <a:p>
            <a:r>
              <a:rPr lang="en-US" dirty="0"/>
              <a:t>Heat exchangers are widely used in various industries, and they come in various designs.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33400" y="4876800"/>
            <a:ext cx="2209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3333FF"/>
                </a:solidFill>
              </a:rPr>
              <a:t>The heat transfer associated with a heat exchanger may be zero or nonzero depending on how the control volume is selected.</a:t>
            </a:r>
          </a:p>
        </p:txBody>
      </p:sp>
      <p:pic>
        <p:nvPicPr>
          <p:cNvPr id="2867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00438"/>
            <a:ext cx="6324600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31242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of R-134a by Water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R-134a is to be cooled by water in a condenser. R-134a enters the condenser with a mass flow rate of 6 kg/min at 1 MPa and 70</a:t>
            </a:r>
            <a:r>
              <a:rPr lang="en-US" baseline="30000" dirty="0"/>
              <a:t>o</a:t>
            </a:r>
            <a:r>
              <a:rPr lang="en-US" dirty="0"/>
              <a:t>C and leaves at 35</a:t>
            </a:r>
            <a:r>
              <a:rPr lang="en-US" baseline="30000" dirty="0"/>
              <a:t>o</a:t>
            </a:r>
            <a:r>
              <a:rPr lang="en-US" dirty="0"/>
              <a:t>C. The cooling water enters at 300 </a:t>
            </a:r>
            <a:r>
              <a:rPr lang="en-US" dirty="0" err="1"/>
              <a:t>kPa</a:t>
            </a:r>
            <a:r>
              <a:rPr lang="en-US" dirty="0"/>
              <a:t> and 15</a:t>
            </a:r>
            <a:r>
              <a:rPr lang="en-US" baseline="30000" dirty="0"/>
              <a:t>o</a:t>
            </a:r>
            <a:r>
              <a:rPr lang="en-US" dirty="0"/>
              <a:t>C and leaves at 25</a:t>
            </a:r>
            <a:r>
              <a:rPr lang="en-US" baseline="30000" dirty="0"/>
              <a:t>o</a:t>
            </a:r>
            <a:r>
              <a:rPr lang="en-US" dirty="0"/>
              <a:t>C. Assuming the pressure drop is negligible, determine the mass flow rate of the cooling water and the rate of heat transfer from R-134a to the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34E7E-2570-42A0-8ABA-76F3D059CDCE}"/>
              </a:ext>
            </a:extLst>
          </p:cNvPr>
          <p:cNvSpPr txBox="1"/>
          <p:nvPr/>
        </p:nvSpPr>
        <p:spPr>
          <a:xfrm>
            <a:off x="3908998" y="4191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Example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9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641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Default Design</vt:lpstr>
      <vt:lpstr>Topic 9  Steady-Flow Devices (cont.)</vt:lpstr>
      <vt:lpstr>PowerPoint Presentation</vt:lpstr>
      <vt:lpstr>PowerPoint Presentation</vt:lpstr>
      <vt:lpstr>Expansion of R-134a in a Refrigerator</vt:lpstr>
      <vt:lpstr>PowerPoint Presentation</vt:lpstr>
      <vt:lpstr>PowerPoint Presentation</vt:lpstr>
      <vt:lpstr>Mixing Hot and Cold Water in a Shower</vt:lpstr>
      <vt:lpstr>PowerPoint Presentation</vt:lpstr>
      <vt:lpstr>Cooling of R-134a by Water</vt:lpstr>
      <vt:lpstr>PowerPoint Presentation</vt:lpstr>
      <vt:lpstr>Electrical Heating of Air in a House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222 - 09.Steady-Flow Devices (cont.)</dc:title>
  <dc:creator>WinXP Tablet</dc:creator>
  <cp:lastModifiedBy>William Long</cp:lastModifiedBy>
  <cp:revision>681</cp:revision>
  <dcterms:created xsi:type="dcterms:W3CDTF">2007-03-22T19:44:56Z</dcterms:created>
  <dcterms:modified xsi:type="dcterms:W3CDTF">2022-11-29T17:43:27Z</dcterms:modified>
</cp:coreProperties>
</file>