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71"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Google Shape;21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_232/12.Example%201.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ongapalooza.github.io/ENGR222_232/12.Example%202.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ongapalooza.github.io/ENGR222_232/12.Example%203.pdf"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longapalooza.github.io/ENGR222_232/12.Example%204.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longapalooza.github.io/ENGR222_232/12.Example%205.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longapalooza.github.io/ENGR222_232/12.Example%206.pdf"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longapalooza.github.io/ENGR222_232/12.Example%207.pd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12</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SECOND LAW OF THERMODYNAMICS</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0"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164" name="Google Shape;164;p22"/>
          <p:cNvSpPr/>
          <p:nvPr/>
        </p:nvSpPr>
        <p:spPr>
          <a:xfrm>
            <a:off x="304800" y="152400"/>
            <a:ext cx="8458200" cy="519113"/>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REVERSIBLE AND IRREVERSIBLE PROCESSES</a:t>
            </a:r>
            <a:endParaRPr/>
          </a:p>
        </p:txBody>
      </p:sp>
      <p:sp>
        <p:nvSpPr>
          <p:cNvPr id="165" name="Google Shape;165;p22"/>
          <p:cNvSpPr/>
          <p:nvPr/>
        </p:nvSpPr>
        <p:spPr>
          <a:xfrm>
            <a:off x="2971800" y="6064250"/>
            <a:ext cx="44196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Reversible processes deliver the most and consume the least work.</a:t>
            </a:r>
            <a:endParaRPr/>
          </a:p>
        </p:txBody>
      </p:sp>
      <p:sp>
        <p:nvSpPr>
          <p:cNvPr id="166" name="Google Shape;166;p22"/>
          <p:cNvSpPr/>
          <p:nvPr/>
        </p:nvSpPr>
        <p:spPr>
          <a:xfrm>
            <a:off x="304800" y="762000"/>
            <a:ext cx="8458200" cy="915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rgbClr val="CC00CC"/>
                </a:solidFill>
              </a:rPr>
              <a:t>Reversible Process</a:t>
            </a:r>
            <a:r>
              <a:rPr lang="en-US" sz="1800" b="1">
                <a:solidFill>
                  <a:srgbClr val="CC00CC"/>
                </a:solidFill>
                <a:latin typeface="Arial"/>
                <a:ea typeface="Arial"/>
                <a:cs typeface="Arial"/>
                <a:sym typeface="Arial"/>
              </a:rPr>
              <a:t>:</a:t>
            </a:r>
            <a:r>
              <a:rPr lang="en-US" sz="1800" b="1">
                <a:solidFill>
                  <a:schemeClr val="dk1"/>
                </a:solidFill>
                <a:latin typeface="Arial"/>
                <a:ea typeface="Arial"/>
                <a:cs typeface="Arial"/>
                <a:sym typeface="Arial"/>
              </a:rPr>
              <a:t> </a:t>
            </a:r>
            <a:r>
              <a:rPr lang="en-US" sz="1800" i="1">
                <a:solidFill>
                  <a:schemeClr val="dk1"/>
                </a:solidFill>
                <a:latin typeface="Arial"/>
                <a:ea typeface="Arial"/>
                <a:cs typeface="Arial"/>
                <a:sym typeface="Arial"/>
              </a:rPr>
              <a:t>A process that can be  reversed without leaving any trace on the surroundings. </a:t>
            </a:r>
            <a:endParaRPr/>
          </a:p>
          <a:p>
            <a:pPr marL="0" marR="0" lvl="0" indent="0" algn="l" rtl="0">
              <a:spcBef>
                <a:spcPts val="0"/>
              </a:spcBef>
              <a:spcAft>
                <a:spcPts val="0"/>
              </a:spcAft>
              <a:buNone/>
            </a:pPr>
            <a:r>
              <a:rPr lang="en-US" sz="1800" u="sng">
                <a:solidFill>
                  <a:srgbClr val="CC00CC"/>
                </a:solidFill>
              </a:rPr>
              <a:t>Irreversible Process</a:t>
            </a:r>
            <a:r>
              <a:rPr lang="en-US" sz="1800" b="1">
                <a:solidFill>
                  <a:srgbClr val="CC00CC"/>
                </a:solidFill>
                <a:latin typeface="Arial"/>
                <a:ea typeface="Arial"/>
                <a:cs typeface="Arial"/>
                <a:sym typeface="Arial"/>
              </a:rPr>
              <a:t>:</a:t>
            </a:r>
            <a:r>
              <a:rPr lang="en-US" sz="1800" b="1">
                <a:solidFill>
                  <a:schemeClr val="dk1"/>
                </a:solidFill>
                <a:latin typeface="Arial"/>
                <a:ea typeface="Arial"/>
                <a:cs typeface="Arial"/>
                <a:sym typeface="Arial"/>
              </a:rPr>
              <a:t> </a:t>
            </a:r>
            <a:r>
              <a:rPr lang="en-US" sz="1800">
                <a:solidFill>
                  <a:schemeClr val="dk1"/>
                </a:solidFill>
                <a:latin typeface="Arial"/>
                <a:ea typeface="Arial"/>
                <a:cs typeface="Arial"/>
                <a:sym typeface="Arial"/>
              </a:rPr>
              <a:t>A process that is not reversible.</a:t>
            </a:r>
            <a:endParaRPr/>
          </a:p>
        </p:txBody>
      </p:sp>
      <p:sp>
        <p:nvSpPr>
          <p:cNvPr id="167" name="Google Shape;167;p22"/>
          <p:cNvSpPr/>
          <p:nvPr/>
        </p:nvSpPr>
        <p:spPr>
          <a:xfrm>
            <a:off x="3048000" y="1709738"/>
            <a:ext cx="5867400" cy="225266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a:solidFill>
                  <a:schemeClr val="dk1"/>
                </a:solidFill>
                <a:latin typeface="Arial"/>
                <a:ea typeface="Arial"/>
                <a:cs typeface="Arial"/>
                <a:sym typeface="Arial"/>
              </a:rPr>
              <a:t>All the processes occurring in nature are irreversible.</a:t>
            </a:r>
            <a:endParaRPr/>
          </a:p>
          <a:p>
            <a:pPr marL="342900" marR="0" lvl="0" indent="-342900" algn="l" rtl="0">
              <a:spcBef>
                <a:spcPts val="360"/>
              </a:spcBef>
              <a:spcAft>
                <a:spcPts val="0"/>
              </a:spcAft>
              <a:buClr>
                <a:srgbClr val="FF3300"/>
              </a:buClr>
              <a:buSzPts val="1800"/>
              <a:buFont typeface="Arial"/>
              <a:buChar char="•"/>
            </a:pPr>
            <a:r>
              <a:rPr lang="en-US" sz="1800" b="1" i="1">
                <a:solidFill>
                  <a:schemeClr val="dk1"/>
                </a:solidFill>
                <a:latin typeface="Arial"/>
                <a:ea typeface="Arial"/>
                <a:cs typeface="Arial"/>
                <a:sym typeface="Arial"/>
              </a:rPr>
              <a:t>Why are we interested</a:t>
            </a:r>
            <a:r>
              <a:rPr lang="en-US" sz="1800" b="1">
                <a:solidFill>
                  <a:schemeClr val="dk1"/>
                </a:solidFill>
                <a:latin typeface="Arial"/>
                <a:ea typeface="Arial"/>
                <a:cs typeface="Arial"/>
                <a:sym typeface="Arial"/>
              </a:rPr>
              <a:t> in reversible processes?</a:t>
            </a:r>
            <a:endParaRPr/>
          </a:p>
          <a:p>
            <a:pPr marL="342900" marR="0" lvl="0" indent="-342900" algn="l" rtl="0">
              <a:spcBef>
                <a:spcPts val="360"/>
              </a:spcBef>
              <a:spcAft>
                <a:spcPts val="0"/>
              </a:spcAft>
              <a:buClr>
                <a:srgbClr val="FF3300"/>
              </a:buClr>
              <a:buSzPts val="1800"/>
              <a:buFont typeface="Arial"/>
              <a:buChar char="•"/>
            </a:pPr>
            <a:r>
              <a:rPr lang="en-US" sz="1800" b="1">
                <a:solidFill>
                  <a:schemeClr val="dk1"/>
                </a:solidFill>
                <a:latin typeface="Arial"/>
                <a:ea typeface="Arial"/>
                <a:cs typeface="Arial"/>
                <a:sym typeface="Arial"/>
              </a:rPr>
              <a:t>(1)</a:t>
            </a:r>
            <a:r>
              <a:rPr lang="en-US" sz="1800">
                <a:solidFill>
                  <a:srgbClr val="CC00CC"/>
                </a:solidFill>
                <a:latin typeface="Arial"/>
                <a:ea typeface="Arial"/>
                <a:cs typeface="Arial"/>
                <a:sym typeface="Arial"/>
              </a:rPr>
              <a:t> they are </a:t>
            </a:r>
            <a:r>
              <a:rPr lang="en-US" sz="1800" u="sng">
                <a:solidFill>
                  <a:srgbClr val="CC00CC"/>
                </a:solidFill>
              </a:rPr>
              <a:t>easy to analyze</a:t>
            </a:r>
            <a:r>
              <a:rPr lang="en-US" sz="1800">
                <a:solidFill>
                  <a:srgbClr val="CC00CC"/>
                </a:solidFill>
              </a:rPr>
              <a:t> </a:t>
            </a:r>
            <a:r>
              <a:rPr lang="en-US" sz="1800">
                <a:solidFill>
                  <a:srgbClr val="CC00CC"/>
                </a:solidFill>
                <a:latin typeface="Arial"/>
                <a:ea typeface="Arial"/>
                <a:cs typeface="Arial"/>
                <a:sym typeface="Arial"/>
              </a:rPr>
              <a:t>and </a:t>
            </a:r>
            <a:r>
              <a:rPr lang="en-US" sz="1800" b="1">
                <a:solidFill>
                  <a:schemeClr val="dk1"/>
                </a:solidFill>
                <a:latin typeface="Arial"/>
                <a:ea typeface="Arial"/>
                <a:cs typeface="Arial"/>
                <a:sym typeface="Arial"/>
              </a:rPr>
              <a:t>(2)</a:t>
            </a:r>
            <a:r>
              <a:rPr lang="en-US" sz="1800">
                <a:solidFill>
                  <a:srgbClr val="CC00CC"/>
                </a:solidFill>
                <a:latin typeface="Arial"/>
                <a:ea typeface="Arial"/>
                <a:cs typeface="Arial"/>
                <a:sym typeface="Arial"/>
              </a:rPr>
              <a:t> they serve as idealized models (</a:t>
            </a:r>
            <a:r>
              <a:rPr lang="en-US" sz="1800" u="sng">
                <a:solidFill>
                  <a:srgbClr val="CC00CC"/>
                </a:solidFill>
              </a:rPr>
              <a:t>theoretical limits</a:t>
            </a:r>
            <a:r>
              <a:rPr lang="en-US" sz="1800">
                <a:solidFill>
                  <a:srgbClr val="CC00CC"/>
                </a:solidFill>
                <a:latin typeface="Arial"/>
                <a:ea typeface="Arial"/>
                <a:cs typeface="Arial"/>
                <a:sym typeface="Arial"/>
              </a:rPr>
              <a:t>) to which actual processes can be compared. </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Some processes are more irreversible than others.</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We try to approximate reversible processes. </a:t>
            </a:r>
            <a:r>
              <a:rPr lang="en-US" sz="1800" b="1">
                <a:solidFill>
                  <a:srgbClr val="CC00CC"/>
                </a:solidFill>
                <a:latin typeface="Arial"/>
                <a:ea typeface="Arial"/>
                <a:cs typeface="Arial"/>
                <a:sym typeface="Arial"/>
              </a:rPr>
              <a:t>Why?</a:t>
            </a:r>
            <a:endParaRPr/>
          </a:p>
        </p:txBody>
      </p:sp>
      <p:pic>
        <p:nvPicPr>
          <p:cNvPr id="168" name="Google Shape;168;p22"/>
          <p:cNvPicPr preferRelativeResize="0"/>
          <p:nvPr/>
        </p:nvPicPr>
        <p:blipFill rotWithShape="1">
          <a:blip r:embed="rId3">
            <a:alphaModFix/>
          </a:blip>
          <a:srcRect/>
          <a:stretch/>
        </p:blipFill>
        <p:spPr>
          <a:xfrm>
            <a:off x="76200" y="2190750"/>
            <a:ext cx="2870200" cy="4438650"/>
          </a:xfrm>
          <a:prstGeom prst="rect">
            <a:avLst/>
          </a:prstGeom>
          <a:noFill/>
          <a:ln>
            <a:noFill/>
          </a:ln>
        </p:spPr>
      </p:pic>
      <p:pic>
        <p:nvPicPr>
          <p:cNvPr id="169" name="Google Shape;169;p22"/>
          <p:cNvPicPr preferRelativeResize="0"/>
          <p:nvPr/>
        </p:nvPicPr>
        <p:blipFill rotWithShape="1">
          <a:blip r:embed="rId4">
            <a:alphaModFix/>
          </a:blip>
          <a:srcRect/>
          <a:stretch/>
        </p:blipFill>
        <p:spPr>
          <a:xfrm>
            <a:off x="2986088" y="4114800"/>
            <a:ext cx="3040062" cy="1981200"/>
          </a:xfrm>
          <a:prstGeom prst="rect">
            <a:avLst/>
          </a:prstGeom>
          <a:noFill/>
          <a:ln>
            <a:noFill/>
          </a:ln>
        </p:spPr>
      </p:pic>
      <p:pic>
        <p:nvPicPr>
          <p:cNvPr id="170" name="Google Shape;170;p22"/>
          <p:cNvPicPr preferRelativeResize="0"/>
          <p:nvPr/>
        </p:nvPicPr>
        <p:blipFill rotWithShape="1">
          <a:blip r:embed="rId5">
            <a:alphaModFix/>
          </a:blip>
          <a:srcRect/>
          <a:stretch/>
        </p:blipFill>
        <p:spPr>
          <a:xfrm>
            <a:off x="6172200" y="4098925"/>
            <a:ext cx="2895600" cy="199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176" name="Google Shape;176;p23"/>
          <p:cNvSpPr/>
          <p:nvPr/>
        </p:nvSpPr>
        <p:spPr>
          <a:xfrm>
            <a:off x="3505200" y="3290888"/>
            <a:ext cx="2716213" cy="519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3300"/>
                </a:solidFill>
                <a:latin typeface="Arial"/>
                <a:ea typeface="Arial"/>
                <a:cs typeface="Arial"/>
                <a:sym typeface="Arial"/>
              </a:rPr>
              <a:t>Irreversibilities</a:t>
            </a:r>
            <a:endParaRPr/>
          </a:p>
        </p:txBody>
      </p:sp>
      <p:sp>
        <p:nvSpPr>
          <p:cNvPr id="177" name="Google Shape;177;p23"/>
          <p:cNvSpPr/>
          <p:nvPr/>
        </p:nvSpPr>
        <p:spPr>
          <a:xfrm>
            <a:off x="1676400" y="914400"/>
            <a:ext cx="1371600" cy="11906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Friction renders a process irreversible.</a:t>
            </a:r>
            <a:endParaRPr/>
          </a:p>
        </p:txBody>
      </p:sp>
      <p:sp>
        <p:nvSpPr>
          <p:cNvPr id="178" name="Google Shape;178;p23"/>
          <p:cNvSpPr/>
          <p:nvPr/>
        </p:nvSpPr>
        <p:spPr>
          <a:xfrm>
            <a:off x="4953000" y="5257800"/>
            <a:ext cx="1524000" cy="14652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rgbClr val="3333FF"/>
                </a:solidFill>
                <a:latin typeface="Arial"/>
                <a:ea typeface="Arial"/>
                <a:cs typeface="Arial"/>
                <a:sym typeface="Arial"/>
              </a:rPr>
              <a:t>Irreversible compression and expansion processes.</a:t>
            </a:r>
            <a:endParaRPr/>
          </a:p>
        </p:txBody>
      </p:sp>
      <p:sp>
        <p:nvSpPr>
          <p:cNvPr id="179" name="Google Shape;179;p23"/>
          <p:cNvSpPr/>
          <p:nvPr/>
        </p:nvSpPr>
        <p:spPr>
          <a:xfrm>
            <a:off x="3048000" y="4264025"/>
            <a:ext cx="1828800" cy="2289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a:t>
            </a:r>
            <a:r>
              <a:rPr lang="en-US" sz="1800" i="1">
                <a:solidFill>
                  <a:srgbClr val="3333FF"/>
                </a:solidFill>
                <a:latin typeface="Arial"/>
                <a:ea typeface="Arial"/>
                <a:cs typeface="Arial"/>
                <a:sym typeface="Arial"/>
              </a:rPr>
              <a:t>a</a:t>
            </a:r>
            <a:r>
              <a:rPr lang="en-US" sz="1800">
                <a:solidFill>
                  <a:srgbClr val="3333FF"/>
                </a:solidFill>
                <a:latin typeface="Arial"/>
                <a:ea typeface="Arial"/>
                <a:cs typeface="Arial"/>
                <a:sym typeface="Arial"/>
              </a:rPr>
              <a:t>) Heat transfer through a temperature difference is irreversible, and (</a:t>
            </a:r>
            <a:r>
              <a:rPr lang="en-US" sz="1800" i="1">
                <a:solidFill>
                  <a:srgbClr val="3333FF"/>
                </a:solidFill>
                <a:latin typeface="Arial"/>
                <a:ea typeface="Arial"/>
                <a:cs typeface="Arial"/>
                <a:sym typeface="Arial"/>
              </a:rPr>
              <a:t>b</a:t>
            </a:r>
            <a:r>
              <a:rPr lang="en-US" sz="1800">
                <a:solidFill>
                  <a:srgbClr val="3333FF"/>
                </a:solidFill>
                <a:latin typeface="Arial"/>
                <a:ea typeface="Arial"/>
                <a:cs typeface="Arial"/>
                <a:sym typeface="Arial"/>
              </a:rPr>
              <a:t>) the reverse process is impossible.</a:t>
            </a:r>
            <a:endParaRPr/>
          </a:p>
        </p:txBody>
      </p:sp>
      <p:sp>
        <p:nvSpPr>
          <p:cNvPr id="180" name="Google Shape;180;p23"/>
          <p:cNvSpPr/>
          <p:nvPr/>
        </p:nvSpPr>
        <p:spPr>
          <a:xfrm>
            <a:off x="3124200" y="76200"/>
            <a:ext cx="5486400" cy="26717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a:solidFill>
                  <a:schemeClr val="dk1"/>
                </a:solidFill>
                <a:latin typeface="Arial"/>
                <a:ea typeface="Arial"/>
                <a:cs typeface="Arial"/>
                <a:sym typeface="Arial"/>
              </a:rPr>
              <a:t>The factors that cause a process to be irreversible are called </a:t>
            </a:r>
            <a:r>
              <a:rPr lang="en-US" sz="1800" u="sng">
                <a:solidFill>
                  <a:srgbClr val="CC00CC"/>
                </a:solidFill>
              </a:rPr>
              <a:t>irreversibilities</a:t>
            </a:r>
            <a:r>
              <a:rPr lang="en-US" sz="1800">
                <a:solidFill>
                  <a:schemeClr val="dk1"/>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They include </a:t>
            </a:r>
            <a:r>
              <a:rPr lang="en-US" sz="1800" u="sng">
                <a:solidFill>
                  <a:srgbClr val="CC00CC"/>
                </a:solidFill>
              </a:rPr>
              <a:t>friction</a:t>
            </a:r>
            <a:r>
              <a:rPr lang="en-US" sz="1800">
                <a:solidFill>
                  <a:srgbClr val="CC00CC"/>
                </a:solidFill>
                <a:latin typeface="Arial"/>
                <a:ea typeface="Arial"/>
                <a:cs typeface="Arial"/>
                <a:sym typeface="Arial"/>
              </a:rPr>
              <a:t>, unrestrained expansion, mixing of two fluids, heat transfer across a finite temperature difference, </a:t>
            </a:r>
            <a:r>
              <a:rPr lang="en-US" sz="1800" u="sng">
                <a:solidFill>
                  <a:srgbClr val="CC00CC"/>
                </a:solidFill>
              </a:rPr>
              <a:t>electric resistance</a:t>
            </a:r>
            <a:r>
              <a:rPr lang="en-US" sz="1800">
                <a:solidFill>
                  <a:srgbClr val="CC00CC"/>
                </a:solidFill>
                <a:latin typeface="Arial"/>
                <a:ea typeface="Arial"/>
                <a:cs typeface="Arial"/>
                <a:sym typeface="Arial"/>
              </a:rPr>
              <a:t>, inelastic deformation of solids, and </a:t>
            </a:r>
            <a:r>
              <a:rPr lang="en-US" sz="1800" u="sng">
                <a:solidFill>
                  <a:srgbClr val="CC00CC"/>
                </a:solidFill>
              </a:rPr>
              <a:t>chemical</a:t>
            </a:r>
            <a:r>
              <a:rPr lang="en-US" sz="1800" u="sng">
                <a:solidFill>
                  <a:srgbClr val="CC00CC"/>
                </a:solidFill>
                <a:latin typeface="Arial"/>
                <a:ea typeface="Arial"/>
                <a:cs typeface="Arial"/>
                <a:sym typeface="Arial"/>
              </a:rPr>
              <a:t> </a:t>
            </a:r>
            <a:r>
              <a:rPr lang="en-US" sz="1800" u="sng">
                <a:solidFill>
                  <a:srgbClr val="CC00CC"/>
                </a:solidFill>
              </a:rPr>
              <a:t>reactions</a:t>
            </a:r>
            <a:r>
              <a:rPr lang="en-US" sz="1800">
                <a:solidFill>
                  <a:schemeClr val="dk1"/>
                </a:solidFill>
                <a:latin typeface="Arial"/>
                <a:ea typeface="Arial"/>
                <a:cs typeface="Arial"/>
                <a:sym typeface="Arial"/>
              </a:rPr>
              <a:t>. </a:t>
            </a:r>
            <a:endParaRPr/>
          </a:p>
          <a:p>
            <a:pPr marL="342900" marR="0" lvl="0" indent="-342900" algn="l" rtl="0">
              <a:spcBef>
                <a:spcPts val="360"/>
              </a:spcBef>
              <a:spcAft>
                <a:spcPts val="0"/>
              </a:spcAft>
              <a:buClr>
                <a:srgbClr val="FF3300"/>
              </a:buClr>
              <a:buSzPts val="1800"/>
              <a:buFont typeface="Arial"/>
              <a:buChar char="•"/>
            </a:pPr>
            <a:r>
              <a:rPr lang="en-US" sz="1800">
                <a:solidFill>
                  <a:schemeClr val="dk1"/>
                </a:solidFill>
                <a:latin typeface="Arial"/>
                <a:ea typeface="Arial"/>
                <a:cs typeface="Arial"/>
                <a:sym typeface="Arial"/>
              </a:rPr>
              <a:t>The presence of any of these effects renders a process irreversible. </a:t>
            </a:r>
            <a:endParaRPr/>
          </a:p>
        </p:txBody>
      </p:sp>
      <p:pic>
        <p:nvPicPr>
          <p:cNvPr id="181" name="Google Shape;181;p23"/>
          <p:cNvPicPr preferRelativeResize="0"/>
          <p:nvPr/>
        </p:nvPicPr>
        <p:blipFill rotWithShape="1">
          <a:blip r:embed="rId3">
            <a:alphaModFix/>
          </a:blip>
          <a:srcRect/>
          <a:stretch/>
        </p:blipFill>
        <p:spPr>
          <a:xfrm>
            <a:off x="304800" y="76200"/>
            <a:ext cx="1419225" cy="2038350"/>
          </a:xfrm>
          <a:prstGeom prst="rect">
            <a:avLst/>
          </a:prstGeom>
          <a:noFill/>
          <a:ln>
            <a:noFill/>
          </a:ln>
        </p:spPr>
      </p:pic>
      <p:pic>
        <p:nvPicPr>
          <p:cNvPr id="182" name="Google Shape;182;p23"/>
          <p:cNvPicPr preferRelativeResize="0"/>
          <p:nvPr/>
        </p:nvPicPr>
        <p:blipFill rotWithShape="1">
          <a:blip r:embed="rId4">
            <a:alphaModFix/>
          </a:blip>
          <a:srcRect/>
          <a:stretch/>
        </p:blipFill>
        <p:spPr>
          <a:xfrm>
            <a:off x="6410325" y="2495550"/>
            <a:ext cx="2657475" cy="4286250"/>
          </a:xfrm>
          <a:prstGeom prst="rect">
            <a:avLst/>
          </a:prstGeom>
          <a:noFill/>
          <a:ln>
            <a:noFill/>
          </a:ln>
        </p:spPr>
      </p:pic>
      <p:pic>
        <p:nvPicPr>
          <p:cNvPr id="183" name="Google Shape;183;p23"/>
          <p:cNvPicPr preferRelativeResize="0"/>
          <p:nvPr/>
        </p:nvPicPr>
        <p:blipFill rotWithShape="1">
          <a:blip r:embed="rId5">
            <a:alphaModFix/>
          </a:blip>
          <a:srcRect/>
          <a:stretch/>
        </p:blipFill>
        <p:spPr>
          <a:xfrm>
            <a:off x="304800" y="2149475"/>
            <a:ext cx="2743200" cy="463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
        <p:nvSpPr>
          <p:cNvPr id="189" name="Google Shape;189;p24"/>
          <p:cNvSpPr/>
          <p:nvPr/>
        </p:nvSpPr>
        <p:spPr>
          <a:xfrm>
            <a:off x="457200" y="152400"/>
            <a:ext cx="6943725"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Internally and Externally Reversible Processes</a:t>
            </a:r>
            <a:endParaRPr/>
          </a:p>
        </p:txBody>
      </p:sp>
      <p:sp>
        <p:nvSpPr>
          <p:cNvPr id="190" name="Google Shape;190;p24"/>
          <p:cNvSpPr/>
          <p:nvPr/>
        </p:nvSpPr>
        <p:spPr>
          <a:xfrm>
            <a:off x="152400" y="609600"/>
            <a:ext cx="8686800" cy="234218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700"/>
              <a:buFont typeface="Arial"/>
              <a:buChar char="•"/>
            </a:pPr>
            <a:r>
              <a:rPr lang="en-US" sz="1800" b="1" u="sng">
                <a:solidFill>
                  <a:srgbClr val="CC00CC"/>
                </a:solidFill>
              </a:rPr>
              <a:t>Internally</a:t>
            </a:r>
            <a:r>
              <a:rPr lang="en-US" sz="1700" b="1">
                <a:solidFill>
                  <a:srgbClr val="CC00CC"/>
                </a:solidFill>
                <a:latin typeface="Arial"/>
                <a:ea typeface="Arial"/>
                <a:cs typeface="Arial"/>
                <a:sym typeface="Arial"/>
              </a:rPr>
              <a:t> reversible process:</a:t>
            </a:r>
            <a:r>
              <a:rPr lang="en-US" sz="1700" b="1">
                <a:solidFill>
                  <a:schemeClr val="dk1"/>
                </a:solidFill>
                <a:latin typeface="Arial"/>
                <a:ea typeface="Arial"/>
                <a:cs typeface="Arial"/>
                <a:sym typeface="Arial"/>
              </a:rPr>
              <a:t> </a:t>
            </a:r>
            <a:r>
              <a:rPr lang="en-US" sz="1700">
                <a:solidFill>
                  <a:schemeClr val="dk1"/>
                </a:solidFill>
                <a:latin typeface="Arial"/>
                <a:ea typeface="Arial"/>
                <a:cs typeface="Arial"/>
                <a:sym typeface="Arial"/>
              </a:rPr>
              <a:t>If no irreversibilities occur within the boundaries of the system during the process.</a:t>
            </a:r>
            <a:endParaRPr/>
          </a:p>
          <a:p>
            <a:pPr marL="342900" marR="0" lvl="0" indent="-342900" algn="l" rtl="0">
              <a:spcBef>
                <a:spcPts val="340"/>
              </a:spcBef>
              <a:spcAft>
                <a:spcPts val="0"/>
              </a:spcAft>
              <a:buClr>
                <a:srgbClr val="FF3300"/>
              </a:buClr>
              <a:buSzPts val="1700"/>
              <a:buFont typeface="Arial"/>
              <a:buChar char="•"/>
            </a:pPr>
            <a:r>
              <a:rPr lang="en-US" sz="1800" b="1" u="sng">
                <a:solidFill>
                  <a:srgbClr val="CC00CC"/>
                </a:solidFill>
              </a:rPr>
              <a:t>Externally</a:t>
            </a:r>
            <a:r>
              <a:rPr lang="en-US" sz="1700" b="1">
                <a:solidFill>
                  <a:srgbClr val="CC00CC"/>
                </a:solidFill>
                <a:latin typeface="Arial"/>
                <a:ea typeface="Arial"/>
                <a:cs typeface="Arial"/>
                <a:sym typeface="Arial"/>
              </a:rPr>
              <a:t> reversible:</a:t>
            </a:r>
            <a:r>
              <a:rPr lang="en-US" sz="1700" b="1">
                <a:solidFill>
                  <a:schemeClr val="dk1"/>
                </a:solidFill>
                <a:latin typeface="Arial"/>
                <a:ea typeface="Arial"/>
                <a:cs typeface="Arial"/>
                <a:sym typeface="Arial"/>
              </a:rPr>
              <a:t> </a:t>
            </a:r>
            <a:r>
              <a:rPr lang="en-US" sz="1700">
                <a:solidFill>
                  <a:schemeClr val="dk1"/>
                </a:solidFill>
                <a:latin typeface="Arial"/>
                <a:ea typeface="Arial"/>
                <a:cs typeface="Arial"/>
                <a:sym typeface="Arial"/>
              </a:rPr>
              <a:t>If no irreversibilities occur outside the system boundaries.</a:t>
            </a:r>
            <a:endParaRPr/>
          </a:p>
          <a:p>
            <a:pPr marL="342900" marR="0" lvl="0" indent="-342900" algn="l" rtl="0">
              <a:spcBef>
                <a:spcPts val="340"/>
              </a:spcBef>
              <a:spcAft>
                <a:spcPts val="0"/>
              </a:spcAft>
              <a:buClr>
                <a:srgbClr val="FF3300"/>
              </a:buClr>
              <a:buSzPts val="1700"/>
              <a:buFont typeface="Arial"/>
              <a:buChar char="•"/>
            </a:pPr>
            <a:r>
              <a:rPr lang="en-US" sz="1800" b="1" u="sng">
                <a:solidFill>
                  <a:srgbClr val="CC00CC"/>
                </a:solidFill>
              </a:rPr>
              <a:t>Totally</a:t>
            </a:r>
            <a:r>
              <a:rPr lang="en-US" sz="1700" b="1">
                <a:solidFill>
                  <a:srgbClr val="CC00CC"/>
                </a:solidFill>
                <a:latin typeface="Arial"/>
                <a:ea typeface="Arial"/>
                <a:cs typeface="Arial"/>
                <a:sym typeface="Arial"/>
              </a:rPr>
              <a:t> reversible process:</a:t>
            </a:r>
            <a:r>
              <a:rPr lang="en-US" sz="1700">
                <a:solidFill>
                  <a:schemeClr val="dk1"/>
                </a:solidFill>
                <a:latin typeface="Arial"/>
                <a:ea typeface="Arial"/>
                <a:cs typeface="Arial"/>
                <a:sym typeface="Arial"/>
              </a:rPr>
              <a:t> It involves no irreversibilities within the system or its surroundings. </a:t>
            </a:r>
            <a:endParaRPr/>
          </a:p>
          <a:p>
            <a:pPr marL="342900" marR="0" lvl="0" indent="-342900" algn="l" rtl="0">
              <a:spcBef>
                <a:spcPts val="340"/>
              </a:spcBef>
              <a:spcAft>
                <a:spcPts val="0"/>
              </a:spcAft>
              <a:buClr>
                <a:srgbClr val="FF3300"/>
              </a:buClr>
              <a:buSzPts val="1700"/>
              <a:buFont typeface="Arial"/>
              <a:buChar char="•"/>
            </a:pPr>
            <a:r>
              <a:rPr lang="en-US" sz="1700">
                <a:solidFill>
                  <a:schemeClr val="dk1"/>
                </a:solidFill>
                <a:latin typeface="Arial"/>
                <a:ea typeface="Arial"/>
                <a:cs typeface="Arial"/>
                <a:sym typeface="Arial"/>
              </a:rPr>
              <a:t>A totally reversible process involves no heat transfer through a finite temperature difference, no nonquasi-equilibrium changes, and no friction or other dissipative effects.</a:t>
            </a:r>
            <a:endParaRPr/>
          </a:p>
        </p:txBody>
      </p:sp>
      <p:pic>
        <p:nvPicPr>
          <p:cNvPr id="191" name="Google Shape;191;p24"/>
          <p:cNvPicPr preferRelativeResize="0"/>
          <p:nvPr/>
        </p:nvPicPr>
        <p:blipFill rotWithShape="1">
          <a:blip r:embed="rId3">
            <a:alphaModFix/>
          </a:blip>
          <a:srcRect/>
          <a:stretch/>
        </p:blipFill>
        <p:spPr>
          <a:xfrm>
            <a:off x="4114800" y="2819400"/>
            <a:ext cx="2057400" cy="3048000"/>
          </a:xfrm>
          <a:prstGeom prst="rect">
            <a:avLst/>
          </a:prstGeom>
          <a:noFill/>
          <a:ln>
            <a:noFill/>
          </a:ln>
        </p:spPr>
      </p:pic>
      <p:pic>
        <p:nvPicPr>
          <p:cNvPr id="192" name="Google Shape;192;p24"/>
          <p:cNvPicPr preferRelativeResize="0"/>
          <p:nvPr/>
        </p:nvPicPr>
        <p:blipFill rotWithShape="1">
          <a:blip r:embed="rId4">
            <a:alphaModFix/>
          </a:blip>
          <a:srcRect/>
          <a:stretch/>
        </p:blipFill>
        <p:spPr>
          <a:xfrm>
            <a:off x="6305550" y="2819400"/>
            <a:ext cx="2609850" cy="3028950"/>
          </a:xfrm>
          <a:prstGeom prst="rect">
            <a:avLst/>
          </a:prstGeom>
          <a:noFill/>
          <a:ln>
            <a:noFill/>
          </a:ln>
        </p:spPr>
      </p:pic>
      <p:pic>
        <p:nvPicPr>
          <p:cNvPr id="193" name="Google Shape;193;p24"/>
          <p:cNvPicPr preferRelativeResize="0"/>
          <p:nvPr/>
        </p:nvPicPr>
        <p:blipFill rotWithShape="1">
          <a:blip r:embed="rId5">
            <a:alphaModFix/>
          </a:blip>
          <a:srcRect/>
          <a:stretch/>
        </p:blipFill>
        <p:spPr>
          <a:xfrm>
            <a:off x="5838825" y="5905500"/>
            <a:ext cx="3076575" cy="876300"/>
          </a:xfrm>
          <a:prstGeom prst="rect">
            <a:avLst/>
          </a:prstGeom>
          <a:noFill/>
          <a:ln>
            <a:noFill/>
          </a:ln>
        </p:spPr>
      </p:pic>
      <p:pic>
        <p:nvPicPr>
          <p:cNvPr id="194" name="Google Shape;194;p24"/>
          <p:cNvPicPr preferRelativeResize="0"/>
          <p:nvPr/>
        </p:nvPicPr>
        <p:blipFill rotWithShape="1">
          <a:blip r:embed="rId6">
            <a:alphaModFix/>
          </a:blip>
          <a:srcRect/>
          <a:stretch/>
        </p:blipFill>
        <p:spPr>
          <a:xfrm>
            <a:off x="238125" y="3305175"/>
            <a:ext cx="3571875" cy="340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Review</a:t>
            </a:r>
            <a:endParaRPr sz="3200" b="1" i="0" u="none" strike="noStrike" cap="none">
              <a:solidFill>
                <a:srgbClr val="FF0000"/>
              </a:solidFill>
              <a:latin typeface="Arial"/>
              <a:ea typeface="Arial"/>
              <a:cs typeface="Arial"/>
              <a:sym typeface="Arial"/>
            </a:endParaRPr>
          </a:p>
        </p:txBody>
      </p:sp>
      <p:sp>
        <p:nvSpPr>
          <p:cNvPr id="200" name="Google Shape;200;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sp>
        <p:nvSpPr>
          <p:cNvPr id="201" name="Google Shape;201;p25"/>
          <p:cNvSpPr txBox="1"/>
          <p:nvPr/>
        </p:nvSpPr>
        <p:spPr>
          <a:xfrm>
            <a:off x="457200" y="914400"/>
            <a:ext cx="8229600" cy="1842000"/>
          </a:xfrm>
          <a:prstGeom prst="rect">
            <a:avLst/>
          </a:prstGeom>
          <a:noFill/>
          <a:ln>
            <a:noFill/>
          </a:ln>
        </p:spPr>
        <p:txBody>
          <a:bodyPr spcFirstLastPara="1" wrap="square" lIns="91425" tIns="45700" rIns="91425" bIns="45700" anchor="t" anchorCtr="0">
            <a:noAutofit/>
          </a:bodyPr>
          <a:lstStyle/>
          <a:p>
            <a:pPr marL="0" lvl="0" indent="0" rtl="0">
              <a:spcBef>
                <a:spcPts val="800"/>
              </a:spcBef>
              <a:spcAft>
                <a:spcPts val="0"/>
              </a:spcAft>
              <a:buNone/>
            </a:pPr>
            <a:r>
              <a:rPr lang="en-US" sz="2000"/>
              <a:t>A coal burning steam power plant produces a net power of 300 MW with an overall thermal efficiency of 32%. The actual air-fuel ratio in the furnace is calculated to be 12 (kg air) : 1 (kg fuel). The heating value of the coal is 28,000 kJ/kg. Determine the amount of coal consumed during a 24 hour period and the rate of air flowing through the furnace.</a:t>
            </a:r>
            <a:endParaRPr sz="2000">
              <a:solidFill>
                <a:srgbClr val="000000"/>
              </a:solidFill>
            </a:endParaRPr>
          </a:p>
        </p:txBody>
      </p:sp>
      <p:sp>
        <p:nvSpPr>
          <p:cNvPr id="202" name="Google Shape;202;p25"/>
          <p:cNvSpPr txBox="1">
            <a:spLocks noGrp="1"/>
          </p:cNvSpPr>
          <p:nvPr>
            <p:ph type="title"/>
          </p:nvPr>
        </p:nvSpPr>
        <p:spPr>
          <a:xfrm>
            <a:off x="3390600" y="3805700"/>
            <a:ext cx="23628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1</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Review</a:t>
            </a:r>
            <a:endParaRPr sz="3200" b="1" i="0" u="none" strike="noStrike" cap="none">
              <a:solidFill>
                <a:srgbClr val="FF0000"/>
              </a:solidFill>
              <a:latin typeface="Arial"/>
              <a:ea typeface="Arial"/>
              <a:cs typeface="Arial"/>
              <a:sym typeface="Arial"/>
            </a:endParaRPr>
          </a:p>
        </p:txBody>
      </p:sp>
      <p:sp>
        <p:nvSpPr>
          <p:cNvPr id="208" name="Google Shape;208;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sp>
        <p:nvSpPr>
          <p:cNvPr id="209" name="Google Shape;209;p26"/>
          <p:cNvSpPr txBox="1"/>
          <p:nvPr/>
        </p:nvSpPr>
        <p:spPr>
          <a:xfrm>
            <a:off x="457200" y="914400"/>
            <a:ext cx="8229600" cy="1842000"/>
          </a:xfrm>
          <a:prstGeom prst="rect">
            <a:avLst/>
          </a:prstGeom>
          <a:noFill/>
          <a:ln>
            <a:noFill/>
          </a:ln>
        </p:spPr>
        <p:txBody>
          <a:bodyPr spcFirstLastPara="1" wrap="square" lIns="91425" tIns="45700" rIns="91425" bIns="45700" anchor="t" anchorCtr="0">
            <a:noAutofit/>
          </a:bodyPr>
          <a:lstStyle/>
          <a:p>
            <a:pPr marL="0" lvl="0" indent="0" rtl="0">
              <a:spcBef>
                <a:spcPts val="800"/>
              </a:spcBef>
              <a:spcAft>
                <a:spcPts val="0"/>
              </a:spcAft>
              <a:buNone/>
            </a:pPr>
            <a:r>
              <a:rPr lang="en-US" sz="2000"/>
              <a:t>R-134a enters the condenser of a residential heat pump at 800 kPa and 35°C at a rate of 0.018 kg/s and leaves at 800 kPa as a saturated liquid. If the compressor consumes 1.2 kW of power, determine the COP of the heat pump and the rate of heat absorption from the outside air.</a:t>
            </a:r>
            <a:endParaRPr sz="2000">
              <a:solidFill>
                <a:srgbClr val="000000"/>
              </a:solidFill>
            </a:endParaRPr>
          </a:p>
        </p:txBody>
      </p:sp>
      <p:sp>
        <p:nvSpPr>
          <p:cNvPr id="210" name="Google Shape;210;p26"/>
          <p:cNvSpPr txBox="1">
            <a:spLocks noGrp="1"/>
          </p:cNvSpPr>
          <p:nvPr>
            <p:ph type="title"/>
          </p:nvPr>
        </p:nvSpPr>
        <p:spPr>
          <a:xfrm>
            <a:off x="3390600" y="3805700"/>
            <a:ext cx="23628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2</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Review</a:t>
            </a:r>
            <a:endParaRPr sz="3200" b="1" i="0" u="none" strike="noStrike" cap="none">
              <a:solidFill>
                <a:srgbClr val="FF0000"/>
              </a:solidFill>
              <a:latin typeface="Arial"/>
              <a:ea typeface="Arial"/>
              <a:cs typeface="Arial"/>
              <a:sym typeface="Arial"/>
            </a:endParaRPr>
          </a:p>
        </p:txBody>
      </p:sp>
      <p:sp>
        <p:nvSpPr>
          <p:cNvPr id="216" name="Google Shape;216;p2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17" name="Google Shape;217;p27"/>
          <p:cNvSpPr txBox="1"/>
          <p:nvPr/>
        </p:nvSpPr>
        <p:spPr>
          <a:xfrm>
            <a:off x="457200" y="914400"/>
            <a:ext cx="8229600" cy="2363400"/>
          </a:xfrm>
          <a:prstGeom prst="rect">
            <a:avLst/>
          </a:prstGeom>
          <a:noFill/>
          <a:ln>
            <a:noFill/>
          </a:ln>
        </p:spPr>
        <p:txBody>
          <a:bodyPr spcFirstLastPara="1" wrap="square" lIns="91425" tIns="45700" rIns="91425" bIns="45700" anchor="t" anchorCtr="0">
            <a:noAutofit/>
          </a:bodyPr>
          <a:lstStyle/>
          <a:p>
            <a:pPr marL="0" lvl="0" indent="0" rtl="0">
              <a:spcBef>
                <a:spcPts val="800"/>
              </a:spcBef>
              <a:spcAft>
                <a:spcPts val="0"/>
              </a:spcAft>
              <a:buNone/>
            </a:pPr>
            <a:r>
              <a:rPr lang="en-US" sz="2000"/>
              <a:t>Consider a building whose annual air-conditioning load is estimated to be 40,000 kWhr in an area where the unit cost of electricity is $0.10/kWhr. Two air conditioners are considered for the building. Air conditioner A has a seasonal average COP of 2.3 and costs $5,500 to install. Air conditioner B has a seasonal average COP of 3.6 and costs $7,000 to install. In how many years, will the total cost to install and operate be equal between the two conditioners?</a:t>
            </a:r>
            <a:endParaRPr sz="2000">
              <a:solidFill>
                <a:srgbClr val="000000"/>
              </a:solidFill>
            </a:endParaRPr>
          </a:p>
        </p:txBody>
      </p:sp>
      <p:sp>
        <p:nvSpPr>
          <p:cNvPr id="218" name="Google Shape;218;p27"/>
          <p:cNvSpPr txBox="1">
            <a:spLocks noGrp="1"/>
          </p:cNvSpPr>
          <p:nvPr>
            <p:ph type="title"/>
          </p:nvPr>
        </p:nvSpPr>
        <p:spPr>
          <a:xfrm>
            <a:off x="3390600" y="3805700"/>
            <a:ext cx="23628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3</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16</a:t>
            </a:fld>
            <a:endParaRPr sz="1400">
              <a:solidFill>
                <a:schemeClr val="dk1"/>
              </a:solidFill>
              <a:latin typeface="Arial"/>
              <a:ea typeface="Arial"/>
              <a:cs typeface="Arial"/>
              <a:sym typeface="Arial"/>
            </a:endParaRPr>
          </a:p>
        </p:txBody>
      </p:sp>
      <p:sp>
        <p:nvSpPr>
          <p:cNvPr id="104" name="Google Shape;104;p15"/>
          <p:cNvSpPr/>
          <p:nvPr/>
        </p:nvSpPr>
        <p:spPr>
          <a:xfrm>
            <a:off x="2438400" y="152400"/>
            <a:ext cx="3962400" cy="5238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THE </a:t>
            </a:r>
            <a:r>
              <a:rPr lang="en-US" sz="2800" b="1" u="sng">
                <a:solidFill>
                  <a:srgbClr val="C00000"/>
                </a:solidFill>
              </a:rPr>
              <a:t>CARNOT CYCLE</a:t>
            </a:r>
            <a:endParaRPr sz="2800" b="1"/>
          </a:p>
        </p:txBody>
      </p:sp>
      <p:sp>
        <p:nvSpPr>
          <p:cNvPr id="105" name="Google Shape;105;p15"/>
          <p:cNvSpPr/>
          <p:nvPr/>
        </p:nvSpPr>
        <p:spPr>
          <a:xfrm>
            <a:off x="304800" y="5257800"/>
            <a:ext cx="8385175" cy="1371600"/>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Isothermal Expansion</a:t>
            </a:r>
            <a:r>
              <a:rPr lang="en-US" sz="1800">
                <a:solidFill>
                  <a:schemeClr val="dk1"/>
                </a:solidFill>
              </a:rPr>
              <a:t> </a:t>
            </a:r>
            <a:r>
              <a:rPr lang="en-US" sz="1800">
                <a:solidFill>
                  <a:schemeClr val="dk1"/>
                </a:solidFill>
                <a:latin typeface="Arial"/>
                <a:ea typeface="Arial"/>
                <a:cs typeface="Arial"/>
                <a:sym typeface="Arial"/>
              </a:rPr>
              <a:t>(process 1-2,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H</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 constant)</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Adiabatic Expansion</a:t>
            </a:r>
            <a:r>
              <a:rPr lang="en-US" sz="1800">
                <a:solidFill>
                  <a:schemeClr val="dk1"/>
                </a:solidFill>
              </a:rPr>
              <a:t> </a:t>
            </a:r>
            <a:r>
              <a:rPr lang="en-US" sz="1800">
                <a:solidFill>
                  <a:schemeClr val="dk1"/>
                </a:solidFill>
                <a:latin typeface="Arial"/>
                <a:ea typeface="Arial"/>
                <a:cs typeface="Arial"/>
                <a:sym typeface="Arial"/>
              </a:rPr>
              <a:t>(process 2-3, temperature drops from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H</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to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L</a:t>
            </a:r>
            <a:r>
              <a:rPr lang="en-US" sz="1800">
                <a:solidFill>
                  <a:schemeClr val="dk1"/>
                </a:solidFill>
                <a:latin typeface="Arial"/>
                <a:ea typeface="Arial"/>
                <a:cs typeface="Arial"/>
                <a:sym typeface="Arial"/>
              </a:rPr>
              <a:t>)</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Isothermal Compression</a:t>
            </a:r>
            <a:r>
              <a:rPr lang="en-US" sz="1800">
                <a:solidFill>
                  <a:schemeClr val="dk1"/>
                </a:solidFill>
              </a:rPr>
              <a:t> </a:t>
            </a:r>
            <a:r>
              <a:rPr lang="en-US" sz="1800">
                <a:solidFill>
                  <a:schemeClr val="dk1"/>
                </a:solidFill>
                <a:latin typeface="Arial"/>
                <a:ea typeface="Arial"/>
                <a:cs typeface="Arial"/>
                <a:sym typeface="Arial"/>
              </a:rPr>
              <a:t>(process 3-4,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L</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 constant)</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Reversible </a:t>
            </a:r>
            <a:r>
              <a:rPr lang="en-US" sz="1800" u="sng">
                <a:solidFill>
                  <a:schemeClr val="dk1"/>
                </a:solidFill>
              </a:rPr>
              <a:t>Adiabatic Compression</a:t>
            </a:r>
            <a:r>
              <a:rPr lang="en-US" sz="1800">
                <a:solidFill>
                  <a:schemeClr val="dk1"/>
                </a:solidFill>
              </a:rPr>
              <a:t> </a:t>
            </a:r>
            <a:r>
              <a:rPr lang="en-US" sz="1800">
                <a:solidFill>
                  <a:schemeClr val="dk1"/>
                </a:solidFill>
                <a:latin typeface="Arial"/>
                <a:ea typeface="Arial"/>
                <a:cs typeface="Arial"/>
                <a:sym typeface="Arial"/>
              </a:rPr>
              <a:t>(process 4-1, temperature rises from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L</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to </a:t>
            </a:r>
            <a:r>
              <a:rPr lang="en-US" sz="1800" i="1">
                <a:solidFill>
                  <a:schemeClr val="dk1"/>
                </a:solidFill>
                <a:latin typeface="Arial"/>
                <a:ea typeface="Arial"/>
                <a:cs typeface="Arial"/>
                <a:sym typeface="Arial"/>
              </a:rPr>
              <a:t>T</a:t>
            </a:r>
            <a:r>
              <a:rPr lang="en-US" sz="1800" i="1" baseline="-25000">
                <a:solidFill>
                  <a:schemeClr val="dk1"/>
                </a:solidFill>
                <a:latin typeface="Arial"/>
                <a:ea typeface="Arial"/>
                <a:cs typeface="Arial"/>
                <a:sym typeface="Arial"/>
              </a:rPr>
              <a:t>H</a:t>
            </a:r>
            <a:r>
              <a:rPr lang="en-US" sz="1800">
                <a:solidFill>
                  <a:schemeClr val="dk1"/>
                </a:solidFill>
                <a:latin typeface="Arial"/>
                <a:ea typeface="Arial"/>
                <a:cs typeface="Arial"/>
                <a:sym typeface="Arial"/>
              </a:rPr>
              <a:t>)</a:t>
            </a:r>
            <a:endParaRPr/>
          </a:p>
        </p:txBody>
      </p:sp>
      <p:sp>
        <p:nvSpPr>
          <p:cNvPr id="106" name="Google Shape;106;p15"/>
          <p:cNvSpPr/>
          <p:nvPr/>
        </p:nvSpPr>
        <p:spPr>
          <a:xfrm>
            <a:off x="304800" y="4800600"/>
            <a:ext cx="7315200" cy="39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3333FF"/>
                </a:solidFill>
                <a:latin typeface="Arial"/>
                <a:ea typeface="Arial"/>
                <a:cs typeface="Arial"/>
                <a:sym typeface="Arial"/>
              </a:rPr>
              <a:t>Execution of the Carnot cycle in a closed system.</a:t>
            </a:r>
            <a:endParaRPr/>
          </a:p>
        </p:txBody>
      </p:sp>
      <p:pic>
        <p:nvPicPr>
          <p:cNvPr id="107" name="Google Shape;107;p15"/>
          <p:cNvPicPr preferRelativeResize="0"/>
          <p:nvPr/>
        </p:nvPicPr>
        <p:blipFill rotWithShape="1">
          <a:blip r:embed="rId3">
            <a:alphaModFix/>
          </a:blip>
          <a:srcRect/>
          <a:stretch/>
        </p:blipFill>
        <p:spPr>
          <a:xfrm>
            <a:off x="304800" y="762000"/>
            <a:ext cx="4019550" cy="4067175"/>
          </a:xfrm>
          <a:prstGeom prst="rect">
            <a:avLst/>
          </a:prstGeom>
          <a:noFill/>
          <a:ln>
            <a:noFill/>
          </a:ln>
        </p:spPr>
      </p:pic>
      <p:pic>
        <p:nvPicPr>
          <p:cNvPr id="108" name="Google Shape;108;p15"/>
          <p:cNvPicPr preferRelativeResize="0"/>
          <p:nvPr/>
        </p:nvPicPr>
        <p:blipFill rotWithShape="1">
          <a:blip r:embed="rId4">
            <a:alphaModFix/>
          </a:blip>
          <a:srcRect/>
          <a:stretch/>
        </p:blipFill>
        <p:spPr>
          <a:xfrm>
            <a:off x="4572000" y="762000"/>
            <a:ext cx="4010025" cy="403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17</a:t>
            </a:fld>
            <a:endParaRPr sz="1400">
              <a:solidFill>
                <a:schemeClr val="dk1"/>
              </a:solidFill>
              <a:latin typeface="Arial"/>
              <a:ea typeface="Arial"/>
              <a:cs typeface="Arial"/>
              <a:sym typeface="Arial"/>
            </a:endParaRPr>
          </a:p>
        </p:txBody>
      </p:sp>
      <p:sp>
        <p:nvSpPr>
          <p:cNvPr id="114" name="Google Shape;114;p16"/>
          <p:cNvSpPr/>
          <p:nvPr/>
        </p:nvSpPr>
        <p:spPr>
          <a:xfrm>
            <a:off x="381000" y="5140325"/>
            <a:ext cx="7162800" cy="15652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The Reversed Carnot Cycle</a:t>
            </a:r>
            <a:endParaRPr/>
          </a:p>
          <a:p>
            <a:pPr marL="0" marR="0" lvl="0" indent="0" algn="l" rtl="0">
              <a:spcBef>
                <a:spcPts val="660"/>
              </a:spcBef>
              <a:spcAft>
                <a:spcPts val="0"/>
              </a:spcAft>
              <a:buNone/>
            </a:pPr>
            <a:r>
              <a:rPr lang="en-US" sz="2000">
                <a:solidFill>
                  <a:schemeClr val="dk1"/>
                </a:solidFill>
                <a:latin typeface="Arial"/>
                <a:ea typeface="Arial"/>
                <a:cs typeface="Arial"/>
                <a:sym typeface="Arial"/>
              </a:rPr>
              <a:t>The Carnot heat-engine cycle is a totally </a:t>
            </a:r>
            <a:r>
              <a:rPr lang="en-US" sz="2000" u="sng">
                <a:solidFill>
                  <a:schemeClr val="dk1"/>
                </a:solidFill>
              </a:rPr>
              <a:t>reversible</a:t>
            </a:r>
            <a:r>
              <a:rPr lang="en-US" sz="2000">
                <a:solidFill>
                  <a:schemeClr val="dk1"/>
                </a:solidFill>
                <a:latin typeface="Arial"/>
                <a:ea typeface="Arial"/>
                <a:cs typeface="Arial"/>
                <a:sym typeface="Arial"/>
              </a:rPr>
              <a:t> cycle.</a:t>
            </a:r>
            <a:endParaRPr/>
          </a:p>
          <a:p>
            <a:pPr marL="0" marR="0" lvl="0" indent="0" algn="l" rtl="0">
              <a:spcBef>
                <a:spcPts val="600"/>
              </a:spcBef>
              <a:spcAft>
                <a:spcPts val="0"/>
              </a:spcAft>
              <a:buNone/>
            </a:pPr>
            <a:r>
              <a:rPr lang="en-US" sz="2000">
                <a:solidFill>
                  <a:schemeClr val="dk1"/>
                </a:solidFill>
                <a:latin typeface="Arial"/>
                <a:ea typeface="Arial"/>
                <a:cs typeface="Arial"/>
                <a:sym typeface="Arial"/>
              </a:rPr>
              <a:t>Therefore, all the processes that comprise it can be </a:t>
            </a:r>
            <a:r>
              <a:rPr lang="en-US" sz="2000" i="1">
                <a:solidFill>
                  <a:schemeClr val="dk1"/>
                </a:solidFill>
                <a:latin typeface="Arial"/>
                <a:ea typeface="Arial"/>
                <a:cs typeface="Arial"/>
                <a:sym typeface="Arial"/>
              </a:rPr>
              <a:t>reversed</a:t>
            </a:r>
            <a:r>
              <a:rPr lang="en-US" sz="2000">
                <a:solidFill>
                  <a:schemeClr val="dk1"/>
                </a:solidFill>
                <a:latin typeface="Arial"/>
                <a:ea typeface="Arial"/>
                <a:cs typeface="Arial"/>
                <a:sym typeface="Arial"/>
              </a:rPr>
              <a:t>, in which case it becomes the </a:t>
            </a:r>
            <a:r>
              <a:rPr lang="en-US" sz="2000" u="sng">
                <a:solidFill>
                  <a:srgbClr val="CC00CC"/>
                </a:solidFill>
              </a:rPr>
              <a:t>Carnot refrigeration cycle</a:t>
            </a:r>
            <a:r>
              <a:rPr lang="en-US" sz="2000">
                <a:solidFill>
                  <a:schemeClr val="dk1"/>
                </a:solidFill>
                <a:latin typeface="Arial"/>
                <a:ea typeface="Arial"/>
                <a:cs typeface="Arial"/>
                <a:sym typeface="Arial"/>
              </a:rPr>
              <a:t>.</a:t>
            </a:r>
            <a:endParaRPr/>
          </a:p>
        </p:txBody>
      </p:sp>
      <p:pic>
        <p:nvPicPr>
          <p:cNvPr id="115" name="Google Shape;115;p16"/>
          <p:cNvPicPr preferRelativeResize="0"/>
          <p:nvPr/>
        </p:nvPicPr>
        <p:blipFill rotWithShape="1">
          <a:blip r:embed="rId3">
            <a:alphaModFix/>
          </a:blip>
          <a:srcRect/>
          <a:stretch/>
        </p:blipFill>
        <p:spPr>
          <a:xfrm>
            <a:off x="304800" y="366713"/>
            <a:ext cx="4038600" cy="4433887"/>
          </a:xfrm>
          <a:prstGeom prst="rect">
            <a:avLst/>
          </a:prstGeom>
          <a:noFill/>
          <a:ln>
            <a:noFill/>
          </a:ln>
        </p:spPr>
      </p:pic>
      <p:pic>
        <p:nvPicPr>
          <p:cNvPr id="116" name="Google Shape;116;p16"/>
          <p:cNvPicPr preferRelativeResize="0"/>
          <p:nvPr/>
        </p:nvPicPr>
        <p:blipFill rotWithShape="1">
          <a:blip r:embed="rId4">
            <a:alphaModFix/>
          </a:blip>
          <a:srcRect/>
          <a:stretch/>
        </p:blipFill>
        <p:spPr>
          <a:xfrm>
            <a:off x="4724400" y="339725"/>
            <a:ext cx="4114800" cy="475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18</a:t>
            </a:fld>
            <a:endParaRPr sz="1400">
              <a:solidFill>
                <a:schemeClr val="dk1"/>
              </a:solidFill>
              <a:latin typeface="Arial"/>
              <a:ea typeface="Arial"/>
              <a:cs typeface="Arial"/>
              <a:sym typeface="Arial"/>
            </a:endParaRPr>
          </a:p>
        </p:txBody>
      </p:sp>
      <p:sp>
        <p:nvSpPr>
          <p:cNvPr id="122" name="Google Shape;122;p17"/>
          <p:cNvSpPr/>
          <p:nvPr/>
        </p:nvSpPr>
        <p:spPr>
          <a:xfrm>
            <a:off x="457200" y="258763"/>
            <a:ext cx="5486400" cy="579437"/>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C00000"/>
                </a:solidFill>
                <a:latin typeface="Arial"/>
                <a:ea typeface="Arial"/>
                <a:cs typeface="Arial"/>
                <a:sym typeface="Arial"/>
              </a:rPr>
              <a:t>THE CARNOT PRINCIPLES</a:t>
            </a:r>
            <a:endParaRPr/>
          </a:p>
        </p:txBody>
      </p:sp>
      <p:sp>
        <p:nvSpPr>
          <p:cNvPr id="123" name="Google Shape;123;p17"/>
          <p:cNvSpPr/>
          <p:nvPr/>
        </p:nvSpPr>
        <p:spPr>
          <a:xfrm>
            <a:off x="457200" y="1371600"/>
            <a:ext cx="3962400" cy="3209100"/>
          </a:xfrm>
          <a:prstGeom prst="rect">
            <a:avLst/>
          </a:prstGeom>
          <a:solidFill>
            <a:srgbClr val="FFCC99"/>
          </a:solidFill>
          <a:ln w="1587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5000"/>
              </a:lnSpc>
              <a:spcBef>
                <a:spcPts val="0"/>
              </a:spcBef>
              <a:spcAft>
                <a:spcPts val="0"/>
              </a:spcAft>
              <a:buClr>
                <a:srgbClr val="FF3300"/>
              </a:buClr>
              <a:buSzPts val="2000"/>
              <a:buFont typeface="Arial"/>
              <a:buAutoNum type="arabicPeriod"/>
            </a:pPr>
            <a:r>
              <a:rPr lang="en-US" sz="2000">
                <a:solidFill>
                  <a:schemeClr val="dk1"/>
                </a:solidFill>
                <a:latin typeface="Arial"/>
                <a:ea typeface="Arial"/>
                <a:cs typeface="Arial"/>
                <a:sym typeface="Arial"/>
              </a:rPr>
              <a:t>The efficiency of an </a:t>
            </a:r>
            <a:r>
              <a:rPr lang="en-US" sz="2000" u="sng">
                <a:solidFill>
                  <a:schemeClr val="dk1"/>
                </a:solidFill>
              </a:rPr>
              <a:t>irreversible</a:t>
            </a:r>
            <a:r>
              <a:rPr lang="en-US" sz="2000">
                <a:solidFill>
                  <a:schemeClr val="dk1"/>
                </a:solidFill>
                <a:latin typeface="Arial"/>
                <a:ea typeface="Arial"/>
                <a:cs typeface="Arial"/>
                <a:sym typeface="Arial"/>
              </a:rPr>
              <a:t> heat engine is </a:t>
            </a:r>
            <a:r>
              <a:rPr lang="en-US" sz="2000" u="sng">
                <a:solidFill>
                  <a:schemeClr val="dk1"/>
                </a:solidFill>
              </a:rPr>
              <a:t>always less</a:t>
            </a:r>
            <a:r>
              <a:rPr lang="en-US" sz="2000">
                <a:solidFill>
                  <a:schemeClr val="dk1"/>
                </a:solidFill>
              </a:rPr>
              <a:t> </a:t>
            </a:r>
            <a:r>
              <a:rPr lang="en-US" sz="2000">
                <a:solidFill>
                  <a:schemeClr val="dk1"/>
                </a:solidFill>
                <a:latin typeface="Arial"/>
                <a:ea typeface="Arial"/>
                <a:cs typeface="Arial"/>
                <a:sym typeface="Arial"/>
              </a:rPr>
              <a:t>than the efficiency of a reversible one operating between the same two reservoirs.</a:t>
            </a:r>
            <a:endParaRPr/>
          </a:p>
          <a:p>
            <a:pPr marL="342900" marR="0" lvl="0" indent="-342900" algn="l" rtl="0">
              <a:lnSpc>
                <a:spcPct val="95000"/>
              </a:lnSpc>
              <a:spcBef>
                <a:spcPts val="400"/>
              </a:spcBef>
              <a:spcAft>
                <a:spcPts val="0"/>
              </a:spcAft>
              <a:buClr>
                <a:srgbClr val="FF3300"/>
              </a:buClr>
              <a:buSzPts val="2000"/>
              <a:buFont typeface="Arial"/>
              <a:buAutoNum type="arabicPeriod"/>
            </a:pPr>
            <a:r>
              <a:rPr lang="en-US" sz="2000">
                <a:solidFill>
                  <a:schemeClr val="dk1"/>
                </a:solidFill>
                <a:latin typeface="Arial"/>
                <a:ea typeface="Arial"/>
                <a:cs typeface="Arial"/>
                <a:sym typeface="Arial"/>
              </a:rPr>
              <a:t>The efficiencies of all reversible heat engines operating between the same two reservoirs are the same.</a:t>
            </a:r>
            <a:endParaRPr/>
          </a:p>
        </p:txBody>
      </p:sp>
      <p:pic>
        <p:nvPicPr>
          <p:cNvPr id="124" name="Google Shape;124;p17"/>
          <p:cNvPicPr preferRelativeResize="0"/>
          <p:nvPr/>
        </p:nvPicPr>
        <p:blipFill rotWithShape="1">
          <a:blip r:embed="rId3">
            <a:alphaModFix/>
          </a:blip>
          <a:srcRect/>
          <a:stretch/>
        </p:blipFill>
        <p:spPr>
          <a:xfrm>
            <a:off x="4800600" y="1095375"/>
            <a:ext cx="4057650" cy="553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19</a:t>
            </a:fld>
            <a:endParaRPr sz="1400">
              <a:solidFill>
                <a:schemeClr val="dk1"/>
              </a:solidFill>
              <a:latin typeface="Arial"/>
              <a:ea typeface="Arial"/>
              <a:cs typeface="Arial"/>
              <a:sym typeface="Arial"/>
            </a:endParaRPr>
          </a:p>
        </p:txBody>
      </p:sp>
      <p:pic>
        <p:nvPicPr>
          <p:cNvPr id="130" name="Google Shape;130;p18"/>
          <p:cNvPicPr preferRelativeResize="0"/>
          <p:nvPr/>
        </p:nvPicPr>
        <p:blipFill rotWithShape="1">
          <a:blip r:embed="rId3">
            <a:alphaModFix/>
          </a:blip>
          <a:srcRect/>
          <a:stretch/>
        </p:blipFill>
        <p:spPr>
          <a:xfrm>
            <a:off x="609600" y="152400"/>
            <a:ext cx="7620000" cy="5756275"/>
          </a:xfrm>
          <a:prstGeom prst="rect">
            <a:avLst/>
          </a:prstGeom>
          <a:noFill/>
          <a:ln>
            <a:noFill/>
          </a:ln>
        </p:spPr>
      </p:pic>
      <p:pic>
        <p:nvPicPr>
          <p:cNvPr id="131" name="Google Shape;131;p18"/>
          <p:cNvPicPr preferRelativeResize="0"/>
          <p:nvPr/>
        </p:nvPicPr>
        <p:blipFill rotWithShape="1">
          <a:blip r:embed="rId4">
            <a:alphaModFix/>
          </a:blip>
          <a:srcRect/>
          <a:stretch/>
        </p:blipFill>
        <p:spPr>
          <a:xfrm>
            <a:off x="4648200" y="5981700"/>
            <a:ext cx="3562350"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38200" y="273050"/>
            <a:ext cx="2255838" cy="5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457200" y="990600"/>
            <a:ext cx="7848600" cy="172662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Introduce the second law of thermodynamics.</a:t>
            </a:r>
            <a:endParaRPr dirty="0"/>
          </a:p>
          <a:p>
            <a:pPr marL="342900" marR="0" lvl="0" indent="-342900" algn="l" rtl="0">
              <a:spcBef>
                <a:spcPts val="540"/>
              </a:spcBef>
              <a:spcAft>
                <a:spcPts val="0"/>
              </a:spcAft>
              <a:buClr>
                <a:srgbClr val="FF0000"/>
              </a:buClr>
              <a:buSzPts val="1800"/>
              <a:buFont typeface="Arial"/>
              <a:buChar char="•"/>
            </a:pPr>
            <a:r>
              <a:rPr lang="en-US" sz="1800" dirty="0">
                <a:solidFill>
                  <a:srgbClr val="CC00CC"/>
                </a:solidFill>
                <a:latin typeface="Arial"/>
                <a:ea typeface="Arial"/>
                <a:cs typeface="Arial"/>
                <a:sym typeface="Arial"/>
              </a:rPr>
              <a:t>Identify valid processes as those that satisfy both the first and second laws of thermodynamics.</a:t>
            </a:r>
            <a:endParaRPr dirty="0"/>
          </a:p>
          <a:p>
            <a:pPr marL="342900" marR="0" lvl="0" indent="-342900" algn="l" rtl="0">
              <a:spcBef>
                <a:spcPts val="54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Discuss the concepts of perpetual-motion machines.</a:t>
            </a:r>
            <a:endParaRPr dirty="0"/>
          </a:p>
          <a:p>
            <a:pPr marL="342900" marR="0" lvl="0" indent="-342900" algn="l" rtl="0">
              <a:spcBef>
                <a:spcPts val="540"/>
              </a:spcBef>
              <a:spcAft>
                <a:spcPts val="0"/>
              </a:spcAft>
              <a:buClr>
                <a:srgbClr val="FF0000"/>
              </a:buClr>
              <a:buSzPts val="1800"/>
              <a:buFont typeface="Arial"/>
              <a:buChar char="•"/>
            </a:pPr>
            <a:r>
              <a:rPr lang="en-US" sz="1800" dirty="0">
                <a:solidFill>
                  <a:srgbClr val="CC00CC"/>
                </a:solidFill>
                <a:latin typeface="Arial"/>
                <a:ea typeface="Arial"/>
                <a:cs typeface="Arial"/>
                <a:sym typeface="Arial"/>
              </a:rPr>
              <a:t>Discuss the differences between reversible and irreversible processes.</a:t>
            </a:r>
          </a:p>
          <a:p>
            <a:pPr marL="342900" lvl="0" indent="-342900">
              <a:buClr>
                <a:srgbClr val="FF0000"/>
              </a:buClr>
              <a:buSzPts val="1800"/>
              <a:buFont typeface="Arial"/>
              <a:buChar char="•"/>
            </a:pPr>
            <a:r>
              <a:rPr lang="en-US" sz="1800" dirty="0">
                <a:solidFill>
                  <a:srgbClr val="CC00CC"/>
                </a:solidFill>
              </a:rPr>
              <a:t>Apply the second law of thermodynamics to cycles and cyclic devices.</a:t>
            </a:r>
            <a:endParaRPr lang="en-US" sz="1800" dirty="0"/>
          </a:p>
          <a:p>
            <a:pPr marL="342900" lvl="0" indent="-342900">
              <a:spcBef>
                <a:spcPts val="540"/>
              </a:spcBef>
              <a:buClr>
                <a:srgbClr val="FF0000"/>
              </a:buClr>
              <a:buSzPts val="1800"/>
              <a:buFont typeface="Arial"/>
              <a:buChar char="•"/>
            </a:pPr>
            <a:r>
              <a:rPr lang="en-US" sz="1800" dirty="0">
                <a:solidFill>
                  <a:schemeClr val="dk1"/>
                </a:solidFill>
              </a:rPr>
              <a:t>Apply the second law to develop the absolute thermodynamic temperature scale.</a:t>
            </a:r>
            <a:endParaRPr lang="en-US" sz="1800" dirty="0"/>
          </a:p>
          <a:p>
            <a:pPr marL="342900" lvl="0" indent="-342900">
              <a:spcBef>
                <a:spcPts val="540"/>
              </a:spcBef>
              <a:buClr>
                <a:srgbClr val="FF0000"/>
              </a:buClr>
              <a:buSzPts val="1800"/>
              <a:buFont typeface="Arial"/>
              <a:buChar char="•"/>
            </a:pPr>
            <a:r>
              <a:rPr lang="en-US" sz="1800" dirty="0">
                <a:solidFill>
                  <a:srgbClr val="CC00CC"/>
                </a:solidFill>
              </a:rPr>
              <a:t>Describe the Carnot cycle.</a:t>
            </a:r>
            <a:endParaRPr lang="en-US" sz="1800" dirty="0"/>
          </a:p>
          <a:p>
            <a:pPr marL="342900" lvl="0" indent="-342900">
              <a:spcBef>
                <a:spcPts val="540"/>
              </a:spcBef>
              <a:buClr>
                <a:srgbClr val="FF0000"/>
              </a:buClr>
              <a:buSzPts val="1800"/>
              <a:buFont typeface="Arial"/>
              <a:buChar char="•"/>
            </a:pPr>
            <a:r>
              <a:rPr lang="en-US" sz="1800" dirty="0">
                <a:solidFill>
                  <a:schemeClr val="dk1"/>
                </a:solidFill>
              </a:rPr>
              <a:t>Examine the Carnot principles, idealized Carnot heat engines, refrigerators, and heat pumps.</a:t>
            </a:r>
            <a:endParaRPr lang="en-US" sz="1800" dirty="0"/>
          </a:p>
          <a:p>
            <a:pPr marL="342900" lvl="0" indent="-342900">
              <a:spcBef>
                <a:spcPts val="540"/>
              </a:spcBef>
              <a:buClr>
                <a:srgbClr val="FF0000"/>
              </a:buClr>
              <a:buSzPts val="1800"/>
              <a:buFont typeface="Arial"/>
              <a:buChar char="•"/>
            </a:pPr>
            <a:r>
              <a:rPr lang="en-US" sz="1800" dirty="0">
                <a:solidFill>
                  <a:srgbClr val="CC00CC"/>
                </a:solidFill>
              </a:rPr>
              <a:t>Determine the expressions for the thermal efficiencies and coefficients of performance for reversible heat engines, heat pumps, and refrigerators.</a:t>
            </a:r>
            <a:endParaRPr lang="en-US" sz="1800" dirty="0"/>
          </a:p>
          <a:p>
            <a:pPr marL="342900" marR="0" lvl="0" indent="-342900" algn="l" rtl="0">
              <a:spcBef>
                <a:spcPts val="540"/>
              </a:spcBef>
              <a:spcAft>
                <a:spcPts val="0"/>
              </a:spcAft>
              <a:buClr>
                <a:srgbClr val="FF0000"/>
              </a:buClr>
              <a:buSzPts val="1800"/>
              <a:buFont typeface="Arial"/>
              <a:buChar char="•"/>
            </a:pPr>
            <a:endParaRPr sz="1800"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20</a:t>
            </a:fld>
            <a:endParaRPr sz="14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2519363" y="119063"/>
            <a:ext cx="4105275" cy="6619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21</a:t>
            </a:fld>
            <a:endParaRPr sz="1400">
              <a:solidFill>
                <a:schemeClr val="dk1"/>
              </a:solidFill>
              <a:latin typeface="Arial"/>
              <a:ea typeface="Arial"/>
              <a:cs typeface="Arial"/>
              <a:sym typeface="Arial"/>
            </a:endParaRPr>
          </a:p>
        </p:txBody>
      </p:sp>
      <p:sp>
        <p:nvSpPr>
          <p:cNvPr id="143" name="Google Shape;143;p20"/>
          <p:cNvSpPr/>
          <p:nvPr/>
        </p:nvSpPr>
        <p:spPr>
          <a:xfrm>
            <a:off x="381000" y="304800"/>
            <a:ext cx="4648200" cy="10160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1">
                <a:solidFill>
                  <a:srgbClr val="C00000"/>
                </a:solidFill>
                <a:latin typeface="Arial"/>
                <a:ea typeface="Arial"/>
                <a:cs typeface="Arial"/>
                <a:sym typeface="Arial"/>
              </a:rPr>
              <a:t>THE THERMODYNAMIC TEMPERATURE SCALE</a:t>
            </a:r>
            <a:endParaRPr/>
          </a:p>
        </p:txBody>
      </p:sp>
      <p:sp>
        <p:nvSpPr>
          <p:cNvPr id="144" name="Google Shape;144;p20"/>
          <p:cNvSpPr/>
          <p:nvPr/>
        </p:nvSpPr>
        <p:spPr>
          <a:xfrm>
            <a:off x="533400" y="1598613"/>
            <a:ext cx="4114800" cy="3016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A temperature scale that is independent of the properties of the substances that are used to measure temperature is called a </a:t>
            </a:r>
            <a:r>
              <a:rPr lang="en-US" sz="2000" b="1" u="sng">
                <a:solidFill>
                  <a:srgbClr val="CC00CC"/>
                </a:solidFill>
              </a:rPr>
              <a:t>thermodynamic</a:t>
            </a:r>
            <a:r>
              <a:rPr lang="en-US" sz="2000" b="1">
                <a:solidFill>
                  <a:srgbClr val="CC00CC"/>
                </a:solidFill>
                <a:latin typeface="Arial"/>
                <a:ea typeface="Arial"/>
                <a:cs typeface="Arial"/>
                <a:sym typeface="Arial"/>
              </a:rPr>
              <a:t> temperature scale</a:t>
            </a:r>
            <a:r>
              <a:rPr lang="en-US" sz="2000">
                <a:solidFill>
                  <a:schemeClr val="dk1"/>
                </a:solidFill>
                <a:latin typeface="Arial"/>
                <a:ea typeface="Arial"/>
                <a:cs typeface="Arial"/>
                <a:sym typeface="Arial"/>
              </a:rPr>
              <a:t>. </a:t>
            </a:r>
            <a:endParaRPr/>
          </a:p>
          <a:p>
            <a:pPr marL="0" marR="0" lvl="0" indent="0" algn="l" rtl="0">
              <a:spcBef>
                <a:spcPts val="1200"/>
              </a:spcBef>
              <a:spcAft>
                <a:spcPts val="0"/>
              </a:spcAft>
              <a:buNone/>
            </a:pPr>
            <a:r>
              <a:rPr lang="en-US" sz="2000">
                <a:solidFill>
                  <a:schemeClr val="dk1"/>
                </a:solidFill>
                <a:latin typeface="Arial"/>
                <a:ea typeface="Arial"/>
                <a:cs typeface="Arial"/>
                <a:sym typeface="Arial"/>
              </a:rPr>
              <a:t>Such a temperature scale offers great conveniences in thermodynamic calculations.</a:t>
            </a:r>
            <a:endParaRPr/>
          </a:p>
        </p:txBody>
      </p:sp>
      <p:pic>
        <p:nvPicPr>
          <p:cNvPr id="145" name="Google Shape;145;p20"/>
          <p:cNvPicPr preferRelativeResize="0"/>
          <p:nvPr/>
        </p:nvPicPr>
        <p:blipFill rotWithShape="1">
          <a:blip r:embed="rId3">
            <a:alphaModFix/>
          </a:blip>
          <a:srcRect/>
          <a:stretch/>
        </p:blipFill>
        <p:spPr>
          <a:xfrm>
            <a:off x="5562600" y="152400"/>
            <a:ext cx="3279775" cy="662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22</a:t>
            </a:fld>
            <a:endParaRPr sz="1400">
              <a:solidFill>
                <a:schemeClr val="dk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52400" y="304800"/>
            <a:ext cx="3429000" cy="5772150"/>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3657600" y="357188"/>
            <a:ext cx="3257550" cy="6143625"/>
          </a:xfrm>
          <a:prstGeom prst="rect">
            <a:avLst/>
          </a:prstGeom>
          <a:noFill/>
          <a:ln>
            <a:noFill/>
          </a:ln>
        </p:spPr>
      </p:pic>
      <p:sp>
        <p:nvSpPr>
          <p:cNvPr id="153" name="Google Shape;153;p21"/>
          <p:cNvSpPr/>
          <p:nvPr/>
        </p:nvSpPr>
        <p:spPr>
          <a:xfrm>
            <a:off x="6248400" y="2971800"/>
            <a:ext cx="2819400" cy="1465263"/>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This temperature scale is called the </a:t>
            </a:r>
            <a:r>
              <a:rPr lang="en-US" sz="1800" b="1" u="sng">
                <a:solidFill>
                  <a:srgbClr val="CC00CC"/>
                </a:solidFill>
              </a:rPr>
              <a:t>Kelvin scale</a:t>
            </a:r>
            <a:r>
              <a:rPr lang="en-US" sz="1800">
                <a:solidFill>
                  <a:schemeClr val="dk1"/>
                </a:solidFill>
                <a:latin typeface="Arial"/>
                <a:ea typeface="Arial"/>
                <a:cs typeface="Arial"/>
                <a:sym typeface="Arial"/>
              </a:rPr>
              <a:t>, and the temperatures on this scale are called </a:t>
            </a:r>
            <a:r>
              <a:rPr lang="en-US" sz="1800" b="1" u="sng">
                <a:solidFill>
                  <a:srgbClr val="CC00CC"/>
                </a:solidFill>
              </a:rPr>
              <a:t>absolute</a:t>
            </a:r>
            <a:r>
              <a:rPr lang="en-US" sz="1800" b="1">
                <a:solidFill>
                  <a:srgbClr val="CC00CC"/>
                </a:solidFill>
                <a:latin typeface="Arial"/>
                <a:ea typeface="Arial"/>
                <a:cs typeface="Arial"/>
                <a:sym typeface="Arial"/>
              </a:rPr>
              <a:t> temperatures</a:t>
            </a:r>
            <a:r>
              <a:rPr lang="en-US" sz="1800">
                <a:solidFill>
                  <a:schemeClr val="dk1"/>
                </a:solidFill>
                <a:latin typeface="Arial"/>
                <a:ea typeface="Arial"/>
                <a:cs typeface="Arial"/>
                <a:sym typeface="Arial"/>
              </a:rPr>
              <a:t>.</a:t>
            </a:r>
            <a:endParaRPr/>
          </a:p>
        </p:txBody>
      </p:sp>
      <p:pic>
        <p:nvPicPr>
          <p:cNvPr id="154" name="Google Shape;154;p21"/>
          <p:cNvPicPr preferRelativeResize="0"/>
          <p:nvPr/>
        </p:nvPicPr>
        <p:blipFill rotWithShape="1">
          <a:blip r:embed="rId5">
            <a:alphaModFix/>
          </a:blip>
          <a:srcRect/>
          <a:stretch/>
        </p:blipFill>
        <p:spPr>
          <a:xfrm>
            <a:off x="7048500" y="1905000"/>
            <a:ext cx="1866900" cy="857250"/>
          </a:xfrm>
          <a:prstGeom prst="rect">
            <a:avLst/>
          </a:prstGeom>
          <a:noFill/>
          <a:ln>
            <a:noFill/>
          </a:ln>
        </p:spPr>
      </p:pic>
      <p:pic>
        <p:nvPicPr>
          <p:cNvPr id="155" name="Google Shape;155;p21"/>
          <p:cNvPicPr preferRelativeResize="0"/>
          <p:nvPr/>
        </p:nvPicPr>
        <p:blipFill rotWithShape="1">
          <a:blip r:embed="rId6">
            <a:alphaModFix/>
          </a:blip>
          <a:srcRect/>
          <a:stretch/>
        </p:blipFill>
        <p:spPr>
          <a:xfrm>
            <a:off x="6115050" y="4629150"/>
            <a:ext cx="2876550" cy="400050"/>
          </a:xfrm>
          <a:prstGeom prst="rect">
            <a:avLst/>
          </a:prstGeom>
          <a:noFill/>
          <a:ln w="9525" cap="flat" cmpd="sng">
            <a:solidFill>
              <a:schemeClr val="accent1"/>
            </a:solidFill>
            <a:prstDash val="solid"/>
            <a:miter lim="800000"/>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23</a:t>
            </a:fld>
            <a:endParaRPr sz="1400">
              <a:solidFill>
                <a:schemeClr val="dk1"/>
              </a:solidFill>
              <a:latin typeface="Arial"/>
              <a:ea typeface="Arial"/>
              <a:cs typeface="Arial"/>
              <a:sym typeface="Arial"/>
            </a:endParaRPr>
          </a:p>
        </p:txBody>
      </p:sp>
      <p:sp>
        <p:nvSpPr>
          <p:cNvPr id="161" name="Google Shape;161;p22"/>
          <p:cNvSpPr/>
          <p:nvPr/>
        </p:nvSpPr>
        <p:spPr>
          <a:xfrm>
            <a:off x="357188" y="152400"/>
            <a:ext cx="5815012" cy="57943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C00000"/>
                </a:solidFill>
                <a:latin typeface="Arial"/>
                <a:ea typeface="Arial"/>
                <a:cs typeface="Arial"/>
                <a:sym typeface="Arial"/>
              </a:rPr>
              <a:t>THE CARNOT HEAT ENGINE</a:t>
            </a:r>
            <a:endParaRPr/>
          </a:p>
        </p:txBody>
      </p:sp>
      <p:sp>
        <p:nvSpPr>
          <p:cNvPr id="162" name="Google Shape;162;p22"/>
          <p:cNvSpPr txBox="1"/>
          <p:nvPr/>
        </p:nvSpPr>
        <p:spPr>
          <a:xfrm>
            <a:off x="2209800" y="1339850"/>
            <a:ext cx="13716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Any heat engine</a:t>
            </a:r>
            <a:endParaRPr/>
          </a:p>
        </p:txBody>
      </p:sp>
      <p:sp>
        <p:nvSpPr>
          <p:cNvPr id="163" name="Google Shape;163;p22"/>
          <p:cNvSpPr txBox="1"/>
          <p:nvPr/>
        </p:nvSpPr>
        <p:spPr>
          <a:xfrm>
            <a:off x="2514600" y="2667000"/>
            <a:ext cx="14478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Carnot heat engine</a:t>
            </a:r>
            <a:endParaRPr/>
          </a:p>
        </p:txBody>
      </p:sp>
      <p:pic>
        <p:nvPicPr>
          <p:cNvPr id="164" name="Google Shape;164;p22"/>
          <p:cNvPicPr preferRelativeResize="0"/>
          <p:nvPr/>
        </p:nvPicPr>
        <p:blipFill rotWithShape="1">
          <a:blip r:embed="rId3">
            <a:alphaModFix/>
          </a:blip>
          <a:srcRect/>
          <a:stretch/>
        </p:blipFill>
        <p:spPr>
          <a:xfrm>
            <a:off x="5457825" y="838200"/>
            <a:ext cx="3381375" cy="5915025"/>
          </a:xfrm>
          <a:prstGeom prst="rect">
            <a:avLst/>
          </a:prstGeom>
          <a:noFill/>
          <a:ln>
            <a:noFill/>
          </a:ln>
        </p:spPr>
      </p:pic>
      <p:pic>
        <p:nvPicPr>
          <p:cNvPr id="165" name="Google Shape;165;p22"/>
          <p:cNvPicPr preferRelativeResize="0"/>
          <p:nvPr/>
        </p:nvPicPr>
        <p:blipFill rotWithShape="1">
          <a:blip r:embed="rId4">
            <a:alphaModFix/>
          </a:blip>
          <a:srcRect/>
          <a:stretch/>
        </p:blipFill>
        <p:spPr>
          <a:xfrm>
            <a:off x="381000" y="1219200"/>
            <a:ext cx="1752600" cy="828675"/>
          </a:xfrm>
          <a:prstGeom prst="rect">
            <a:avLst/>
          </a:prstGeom>
          <a:noFill/>
          <a:ln>
            <a:noFill/>
          </a:ln>
        </p:spPr>
      </p:pic>
      <p:pic>
        <p:nvPicPr>
          <p:cNvPr id="166" name="Google Shape;166;p22"/>
          <p:cNvPicPr preferRelativeResize="0"/>
          <p:nvPr/>
        </p:nvPicPr>
        <p:blipFill rotWithShape="1">
          <a:blip r:embed="rId5">
            <a:alphaModFix/>
          </a:blip>
          <a:srcRect/>
          <a:stretch/>
        </p:blipFill>
        <p:spPr>
          <a:xfrm>
            <a:off x="381000" y="2514600"/>
            <a:ext cx="2009775" cy="923925"/>
          </a:xfrm>
          <a:prstGeom prst="rect">
            <a:avLst/>
          </a:prstGeom>
          <a:noFill/>
          <a:ln>
            <a:noFill/>
          </a:ln>
        </p:spPr>
      </p:pic>
      <p:pic>
        <p:nvPicPr>
          <p:cNvPr id="167" name="Google Shape;167;p22"/>
          <p:cNvPicPr preferRelativeResize="0"/>
          <p:nvPr/>
        </p:nvPicPr>
        <p:blipFill rotWithShape="1">
          <a:blip r:embed="rId6">
            <a:alphaModFix/>
          </a:blip>
          <a:srcRect/>
          <a:stretch/>
        </p:blipFill>
        <p:spPr>
          <a:xfrm>
            <a:off x="371475" y="3886200"/>
            <a:ext cx="4657725" cy="1247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24</a:t>
            </a:fld>
            <a:endParaRPr sz="1400">
              <a:solidFill>
                <a:schemeClr val="dk1"/>
              </a:solidFill>
              <a:latin typeface="Arial"/>
              <a:ea typeface="Arial"/>
              <a:cs typeface="Arial"/>
              <a:sym typeface="Arial"/>
            </a:endParaRPr>
          </a:p>
        </p:txBody>
      </p:sp>
      <p:pic>
        <p:nvPicPr>
          <p:cNvPr id="173" name="Google Shape;173;p23"/>
          <p:cNvPicPr preferRelativeResize="0"/>
          <p:nvPr/>
        </p:nvPicPr>
        <p:blipFill rotWithShape="1">
          <a:blip r:embed="rId3">
            <a:alphaModFix/>
          </a:blip>
          <a:srcRect/>
          <a:stretch/>
        </p:blipFill>
        <p:spPr>
          <a:xfrm>
            <a:off x="2519363" y="319088"/>
            <a:ext cx="4105275" cy="621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4"/>
          <p:cNvPicPr preferRelativeResize="0"/>
          <p:nvPr/>
        </p:nvPicPr>
        <p:blipFill rotWithShape="1">
          <a:blip r:embed="rId3">
            <a:alphaModFix/>
          </a:blip>
          <a:srcRect/>
          <a:stretch/>
        </p:blipFill>
        <p:spPr>
          <a:xfrm>
            <a:off x="457200" y="991487"/>
            <a:ext cx="2971800" cy="5124450"/>
          </a:xfrm>
          <a:prstGeom prst="rect">
            <a:avLst/>
          </a:prstGeom>
          <a:noFill/>
          <a:ln>
            <a:noFill/>
          </a:ln>
        </p:spPr>
      </p:pic>
      <p:sp>
        <p:nvSpPr>
          <p:cNvPr id="179" name="Google Shape;179;p24"/>
          <p:cNvSpPr txBox="1">
            <a:spLocks noGrp="1"/>
          </p:cNvSpPr>
          <p:nvPr>
            <p:ph type="title"/>
          </p:nvPr>
        </p:nvSpPr>
        <p:spPr>
          <a:xfrm>
            <a:off x="457200" y="264425"/>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Analysis of a Carnot Heat Engine</a:t>
            </a:r>
            <a:endParaRPr sz="3200" b="1" i="0" u="none" strike="noStrike" cap="none">
              <a:solidFill>
                <a:srgbClr val="FF0000"/>
              </a:solidFill>
              <a:latin typeface="Arial"/>
              <a:ea typeface="Arial"/>
              <a:cs typeface="Arial"/>
              <a:sym typeface="Arial"/>
            </a:endParaRPr>
          </a:p>
        </p:txBody>
      </p:sp>
      <p:sp>
        <p:nvSpPr>
          <p:cNvPr id="180" name="Google Shape;180;p24"/>
          <p:cNvSpPr txBox="1">
            <a:spLocks noGrp="1"/>
          </p:cNvSpPr>
          <p:nvPr>
            <p:ph type="body" idx="1"/>
          </p:nvPr>
        </p:nvSpPr>
        <p:spPr>
          <a:xfrm>
            <a:off x="3429000" y="991475"/>
            <a:ext cx="5257800" cy="243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Carnot heat engine receives 500 kJ of heat per cycle from a high-temperature source at 652</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rejects heat to a low temperature sink at 30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Determine the thermal efficiency of this Carnot engine and the amount of heat rejected to the sink per cycle.</a:t>
            </a:r>
            <a:endParaRPr/>
          </a:p>
        </p:txBody>
      </p:sp>
      <p:sp>
        <p:nvSpPr>
          <p:cNvPr id="181" name="Google Shape;181;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25</a:t>
            </a:fld>
            <a:endParaRPr sz="1400">
              <a:solidFill>
                <a:schemeClr val="dk1"/>
              </a:solidFill>
              <a:latin typeface="Arial"/>
              <a:ea typeface="Arial"/>
              <a:cs typeface="Arial"/>
              <a:sym typeface="Arial"/>
            </a:endParaRPr>
          </a:p>
        </p:txBody>
      </p:sp>
      <p:sp>
        <p:nvSpPr>
          <p:cNvPr id="182" name="Google Shape;182;p24"/>
          <p:cNvSpPr txBox="1">
            <a:spLocks noGrp="1"/>
          </p:cNvSpPr>
          <p:nvPr>
            <p:ph type="title"/>
          </p:nvPr>
        </p:nvSpPr>
        <p:spPr>
          <a:xfrm>
            <a:off x="4866750" y="372220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4</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26</a:t>
            </a:fld>
            <a:endParaRPr sz="1400">
              <a:solidFill>
                <a:schemeClr val="dk1"/>
              </a:solidFill>
              <a:latin typeface="Arial"/>
              <a:ea typeface="Arial"/>
              <a:cs typeface="Arial"/>
              <a:sym typeface="Arial"/>
            </a:endParaRPr>
          </a:p>
        </p:txBody>
      </p:sp>
      <p:sp>
        <p:nvSpPr>
          <p:cNvPr id="188" name="Google Shape;188;p25"/>
          <p:cNvSpPr/>
          <p:nvPr/>
        </p:nvSpPr>
        <p:spPr>
          <a:xfrm>
            <a:off x="1143000" y="228600"/>
            <a:ext cx="3862388"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3300"/>
                </a:solidFill>
                <a:latin typeface="Arial"/>
                <a:ea typeface="Arial"/>
                <a:cs typeface="Arial"/>
                <a:sym typeface="Arial"/>
              </a:rPr>
              <a:t>The Quality of Energy</a:t>
            </a:r>
            <a:endParaRPr/>
          </a:p>
        </p:txBody>
      </p:sp>
      <p:sp>
        <p:nvSpPr>
          <p:cNvPr id="189" name="Google Shape;189;p25"/>
          <p:cNvSpPr txBox="1"/>
          <p:nvPr/>
        </p:nvSpPr>
        <p:spPr>
          <a:xfrm>
            <a:off x="3886200" y="5632450"/>
            <a:ext cx="3886200" cy="1000125"/>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do you increase the thermal efficiency of a Carnot heat engine? </a:t>
            </a:r>
            <a:endParaRPr sz="1800">
              <a:solidFill>
                <a:schemeClr val="dk1"/>
              </a:solidFill>
              <a:latin typeface="Arial"/>
              <a:ea typeface="Arial"/>
              <a:cs typeface="Arial"/>
              <a:sym typeface="Arial"/>
            </a:endParaRPr>
          </a:p>
          <a:p>
            <a:pPr marL="0" marR="0" lvl="0" indent="0" algn="l" rtl="0">
              <a:spcBef>
                <a:spcPts val="600"/>
              </a:spcBef>
              <a:spcAft>
                <a:spcPts val="0"/>
              </a:spcAft>
              <a:buNone/>
            </a:pPr>
            <a:r>
              <a:rPr lang="en-US" sz="1800">
                <a:solidFill>
                  <a:schemeClr val="dk1"/>
                </a:solidFill>
                <a:latin typeface="Arial"/>
                <a:ea typeface="Arial"/>
                <a:cs typeface="Arial"/>
                <a:sym typeface="Arial"/>
              </a:rPr>
              <a:t>How about for actual heat engines? </a:t>
            </a:r>
            <a:endParaRPr/>
          </a:p>
        </p:txBody>
      </p:sp>
      <p:sp>
        <p:nvSpPr>
          <p:cNvPr id="190" name="Google Shape;190;p25"/>
          <p:cNvSpPr txBox="1"/>
          <p:nvPr/>
        </p:nvSpPr>
        <p:spPr>
          <a:xfrm>
            <a:off x="5943600" y="4486275"/>
            <a:ext cx="2286000" cy="923925"/>
          </a:xfrm>
          <a:prstGeom prst="rect">
            <a:avLst/>
          </a:prstGeom>
          <a:solidFill>
            <a:srgbClr val="FFCC99"/>
          </a:solidFill>
          <a:ln w="19050" cap="flat" cmpd="dbl">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Can we use °C unit for temperature here?</a:t>
            </a:r>
            <a:endParaRPr/>
          </a:p>
        </p:txBody>
      </p:sp>
      <p:pic>
        <p:nvPicPr>
          <p:cNvPr id="191" name="Google Shape;191;p25"/>
          <p:cNvPicPr preferRelativeResize="0"/>
          <p:nvPr/>
        </p:nvPicPr>
        <p:blipFill rotWithShape="1">
          <a:blip r:embed="rId3">
            <a:alphaModFix/>
          </a:blip>
          <a:srcRect/>
          <a:stretch/>
        </p:blipFill>
        <p:spPr>
          <a:xfrm>
            <a:off x="219075" y="923925"/>
            <a:ext cx="3438525" cy="5705475"/>
          </a:xfrm>
          <a:prstGeom prst="rect">
            <a:avLst/>
          </a:prstGeom>
          <a:noFill/>
          <a:ln>
            <a:noFill/>
          </a:ln>
        </p:spPr>
      </p:pic>
      <p:pic>
        <p:nvPicPr>
          <p:cNvPr id="192" name="Google Shape;192;p25"/>
          <p:cNvPicPr preferRelativeResize="0"/>
          <p:nvPr/>
        </p:nvPicPr>
        <p:blipFill rotWithShape="1">
          <a:blip r:embed="rId4">
            <a:alphaModFix/>
          </a:blip>
          <a:srcRect/>
          <a:stretch/>
        </p:blipFill>
        <p:spPr>
          <a:xfrm>
            <a:off x="5514975" y="152400"/>
            <a:ext cx="3400425" cy="4000500"/>
          </a:xfrm>
          <a:prstGeom prst="rect">
            <a:avLst/>
          </a:prstGeom>
          <a:noFill/>
          <a:ln>
            <a:noFill/>
          </a:ln>
        </p:spPr>
      </p:pic>
      <p:pic>
        <p:nvPicPr>
          <p:cNvPr id="193" name="Google Shape;193;p25"/>
          <p:cNvPicPr preferRelativeResize="0"/>
          <p:nvPr/>
        </p:nvPicPr>
        <p:blipFill rotWithShape="1">
          <a:blip r:embed="rId5">
            <a:alphaModFix/>
          </a:blip>
          <a:srcRect/>
          <a:stretch/>
        </p:blipFill>
        <p:spPr>
          <a:xfrm>
            <a:off x="3810000" y="4486275"/>
            <a:ext cx="2009775" cy="92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27</a:t>
            </a:fld>
            <a:endParaRPr sz="1400">
              <a:solidFill>
                <a:schemeClr val="dk1"/>
              </a:solidFill>
              <a:latin typeface="Arial"/>
              <a:ea typeface="Arial"/>
              <a:cs typeface="Arial"/>
              <a:sym typeface="Arial"/>
            </a:endParaRPr>
          </a:p>
        </p:txBody>
      </p:sp>
      <p:sp>
        <p:nvSpPr>
          <p:cNvPr id="199" name="Google Shape;199;p26"/>
          <p:cNvSpPr/>
          <p:nvPr/>
        </p:nvSpPr>
        <p:spPr>
          <a:xfrm>
            <a:off x="304800" y="152400"/>
            <a:ext cx="8549400" cy="5238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THE CARNOT REFRIGERATOR AND HEAT PUMP</a:t>
            </a:r>
            <a:endParaRPr/>
          </a:p>
        </p:txBody>
      </p:sp>
      <p:pic>
        <p:nvPicPr>
          <p:cNvPr id="200" name="Google Shape;200;p26"/>
          <p:cNvPicPr preferRelativeResize="0"/>
          <p:nvPr/>
        </p:nvPicPr>
        <p:blipFill rotWithShape="1">
          <a:blip r:embed="rId3">
            <a:alphaModFix/>
          </a:blip>
          <a:srcRect/>
          <a:stretch/>
        </p:blipFill>
        <p:spPr>
          <a:xfrm>
            <a:off x="5934075" y="1731963"/>
            <a:ext cx="2066925" cy="630237"/>
          </a:xfrm>
          <a:prstGeom prst="rect">
            <a:avLst/>
          </a:prstGeom>
          <a:noFill/>
          <a:ln>
            <a:noFill/>
          </a:ln>
        </p:spPr>
      </p:pic>
      <p:pic>
        <p:nvPicPr>
          <p:cNvPr id="201" name="Google Shape;201;p26"/>
          <p:cNvPicPr preferRelativeResize="0"/>
          <p:nvPr/>
        </p:nvPicPr>
        <p:blipFill rotWithShape="1">
          <a:blip r:embed="rId4">
            <a:alphaModFix/>
          </a:blip>
          <a:srcRect/>
          <a:stretch/>
        </p:blipFill>
        <p:spPr>
          <a:xfrm>
            <a:off x="5943600" y="2455863"/>
            <a:ext cx="2190750" cy="592137"/>
          </a:xfrm>
          <a:prstGeom prst="rect">
            <a:avLst/>
          </a:prstGeom>
          <a:noFill/>
          <a:ln>
            <a:noFill/>
          </a:ln>
        </p:spPr>
      </p:pic>
      <p:sp>
        <p:nvSpPr>
          <p:cNvPr id="202" name="Google Shape;202;p26"/>
          <p:cNvSpPr txBox="1"/>
          <p:nvPr/>
        </p:nvSpPr>
        <p:spPr>
          <a:xfrm>
            <a:off x="5867400" y="5495925"/>
            <a:ext cx="3048000" cy="1209675"/>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do you increase the COP of a Carnot refrigerator or heat pump? How about for actual ones? </a:t>
            </a:r>
            <a:endParaRPr/>
          </a:p>
        </p:txBody>
      </p:sp>
      <p:sp>
        <p:nvSpPr>
          <p:cNvPr id="203" name="Google Shape;203;p26"/>
          <p:cNvSpPr txBox="1"/>
          <p:nvPr/>
        </p:nvSpPr>
        <p:spPr>
          <a:xfrm>
            <a:off x="5943600" y="3168650"/>
            <a:ext cx="22098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Carnot refrigerator or heat pump</a:t>
            </a:r>
            <a:endParaRPr/>
          </a:p>
        </p:txBody>
      </p:sp>
      <p:sp>
        <p:nvSpPr>
          <p:cNvPr id="204" name="Google Shape;204;p26"/>
          <p:cNvSpPr txBox="1"/>
          <p:nvPr/>
        </p:nvSpPr>
        <p:spPr>
          <a:xfrm>
            <a:off x="6019800" y="1106488"/>
            <a:ext cx="1828800" cy="646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Any refrigerator or heat pump</a:t>
            </a:r>
            <a:endParaRPr/>
          </a:p>
        </p:txBody>
      </p:sp>
      <p:pic>
        <p:nvPicPr>
          <p:cNvPr id="205" name="Google Shape;205;p26"/>
          <p:cNvPicPr preferRelativeResize="0"/>
          <p:nvPr/>
        </p:nvPicPr>
        <p:blipFill rotWithShape="1">
          <a:blip r:embed="rId5">
            <a:alphaModFix/>
          </a:blip>
          <a:srcRect/>
          <a:stretch/>
        </p:blipFill>
        <p:spPr>
          <a:xfrm>
            <a:off x="304800" y="838200"/>
            <a:ext cx="5467350" cy="4591050"/>
          </a:xfrm>
          <a:prstGeom prst="rect">
            <a:avLst/>
          </a:prstGeom>
          <a:noFill/>
          <a:ln>
            <a:noFill/>
          </a:ln>
        </p:spPr>
      </p:pic>
      <p:pic>
        <p:nvPicPr>
          <p:cNvPr id="206" name="Google Shape;206;p26"/>
          <p:cNvPicPr preferRelativeResize="0"/>
          <p:nvPr/>
        </p:nvPicPr>
        <p:blipFill rotWithShape="1">
          <a:blip r:embed="rId6">
            <a:alphaModFix/>
          </a:blip>
          <a:srcRect/>
          <a:stretch/>
        </p:blipFill>
        <p:spPr>
          <a:xfrm>
            <a:off x="304800" y="5514975"/>
            <a:ext cx="3810000" cy="1192213"/>
          </a:xfrm>
          <a:prstGeom prst="rect">
            <a:avLst/>
          </a:prstGeom>
          <a:noFill/>
          <a:ln>
            <a:noFill/>
          </a:ln>
        </p:spPr>
      </p:pic>
      <p:pic>
        <p:nvPicPr>
          <p:cNvPr id="207" name="Google Shape;207;p26"/>
          <p:cNvPicPr preferRelativeResize="0"/>
          <p:nvPr/>
        </p:nvPicPr>
        <p:blipFill rotWithShape="1">
          <a:blip r:embed="rId7">
            <a:alphaModFix/>
          </a:blip>
          <a:srcRect/>
          <a:stretch/>
        </p:blipFill>
        <p:spPr>
          <a:xfrm>
            <a:off x="5972175" y="3819525"/>
            <a:ext cx="2409825" cy="752475"/>
          </a:xfrm>
          <a:prstGeom prst="rect">
            <a:avLst/>
          </a:prstGeom>
          <a:noFill/>
          <a:ln>
            <a:noFill/>
          </a:ln>
        </p:spPr>
      </p:pic>
      <p:pic>
        <p:nvPicPr>
          <p:cNvPr id="208" name="Google Shape;208;p26"/>
          <p:cNvPicPr preferRelativeResize="0"/>
          <p:nvPr/>
        </p:nvPicPr>
        <p:blipFill rotWithShape="1">
          <a:blip r:embed="rId8">
            <a:alphaModFix/>
          </a:blip>
          <a:srcRect/>
          <a:stretch/>
        </p:blipFill>
        <p:spPr>
          <a:xfrm>
            <a:off x="5962650" y="4695825"/>
            <a:ext cx="2495550" cy="714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28</a:t>
            </a:fld>
            <a:endParaRPr sz="1400">
              <a:solidFill>
                <a:schemeClr val="dk1"/>
              </a:solidFill>
              <a:latin typeface="Arial"/>
              <a:ea typeface="Arial"/>
              <a:cs typeface="Arial"/>
              <a:sym typeface="Arial"/>
            </a:endParaRPr>
          </a:p>
        </p:txBody>
      </p:sp>
      <p:sp>
        <p:nvSpPr>
          <p:cNvPr id="214" name="Google Shape;214;p27"/>
          <p:cNvSpPr/>
          <p:nvPr/>
        </p:nvSpPr>
        <p:spPr>
          <a:xfrm>
            <a:off x="762000" y="2289175"/>
            <a:ext cx="6705600" cy="3539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The COP of a reversible refrigerator or heat pump is the maximum theoretical value for the specified temperature limits. </a:t>
            </a:r>
            <a:endParaRPr sz="2000">
              <a:solidFill>
                <a:schemeClr val="dk1"/>
              </a:solidFill>
              <a:latin typeface="Arial"/>
              <a:ea typeface="Arial"/>
              <a:cs typeface="Arial"/>
              <a:sym typeface="Arial"/>
            </a:endParaRPr>
          </a:p>
          <a:p>
            <a:pPr marL="0" marR="0" lvl="0" indent="0" algn="l" rtl="0">
              <a:spcBef>
                <a:spcPts val="800"/>
              </a:spcBef>
              <a:spcAft>
                <a:spcPts val="0"/>
              </a:spcAft>
              <a:buNone/>
            </a:pPr>
            <a:r>
              <a:rPr lang="en-US" sz="2000">
                <a:solidFill>
                  <a:srgbClr val="3333FF"/>
                </a:solidFill>
                <a:latin typeface="Arial"/>
                <a:ea typeface="Arial"/>
                <a:cs typeface="Arial"/>
                <a:sym typeface="Arial"/>
              </a:rPr>
              <a:t>Actual refrigerators or heat pumps may approach these values as their designs are improved, but they can never reach them.</a:t>
            </a:r>
            <a:endParaRPr/>
          </a:p>
          <a:p>
            <a:pPr marL="0" marR="0" lvl="0" indent="0" algn="l" rtl="0">
              <a:spcBef>
                <a:spcPts val="800"/>
              </a:spcBef>
              <a:spcAft>
                <a:spcPts val="0"/>
              </a:spcAft>
              <a:buNone/>
            </a:pPr>
            <a:r>
              <a:rPr lang="en-US" sz="2000">
                <a:solidFill>
                  <a:schemeClr val="dk1"/>
                </a:solidFill>
                <a:latin typeface="Arial"/>
                <a:ea typeface="Arial"/>
                <a:cs typeface="Arial"/>
                <a:sym typeface="Arial"/>
              </a:rPr>
              <a:t>The COPs of both the refrigerators and the heat pumps </a:t>
            </a:r>
            <a:r>
              <a:rPr lang="en-US" sz="2000" u="sng">
                <a:solidFill>
                  <a:schemeClr val="dk1"/>
                </a:solidFill>
              </a:rPr>
              <a:t>decrease</a:t>
            </a:r>
            <a:r>
              <a:rPr lang="en-US" sz="2000">
                <a:solidFill>
                  <a:schemeClr val="dk1"/>
                </a:solidFill>
                <a:latin typeface="Arial"/>
                <a:ea typeface="Arial"/>
                <a:cs typeface="Arial"/>
                <a:sym typeface="Arial"/>
              </a:rPr>
              <a:t> as </a:t>
            </a:r>
            <a:r>
              <a:rPr lang="en-US" sz="2000" i="1">
                <a:solidFill>
                  <a:schemeClr val="dk1"/>
                </a:solidFill>
                <a:latin typeface="Arial"/>
                <a:ea typeface="Arial"/>
                <a:cs typeface="Arial"/>
                <a:sym typeface="Arial"/>
              </a:rPr>
              <a:t>T</a:t>
            </a:r>
            <a:r>
              <a:rPr lang="en-US" sz="2000" i="1" baseline="-25000">
                <a:solidFill>
                  <a:schemeClr val="dk1"/>
                </a:solidFill>
                <a:latin typeface="Arial"/>
                <a:ea typeface="Arial"/>
                <a:cs typeface="Arial"/>
                <a:sym typeface="Arial"/>
              </a:rPr>
              <a:t>L</a:t>
            </a:r>
            <a:r>
              <a:rPr lang="en-US" sz="2000" i="1">
                <a:solidFill>
                  <a:schemeClr val="dk1"/>
                </a:solidFill>
                <a:latin typeface="Arial"/>
                <a:ea typeface="Arial"/>
                <a:cs typeface="Arial"/>
                <a:sym typeface="Arial"/>
              </a:rPr>
              <a:t> </a:t>
            </a:r>
            <a:r>
              <a:rPr lang="en-US" sz="2000" u="sng">
                <a:solidFill>
                  <a:schemeClr val="dk1"/>
                </a:solidFill>
              </a:rPr>
              <a:t>decreases</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0" marR="0" lvl="0" indent="0" algn="l" rtl="0">
              <a:spcBef>
                <a:spcPts val="800"/>
              </a:spcBef>
              <a:spcAft>
                <a:spcPts val="0"/>
              </a:spcAft>
              <a:buNone/>
            </a:pPr>
            <a:r>
              <a:rPr lang="en-US" sz="2000">
                <a:solidFill>
                  <a:srgbClr val="3333FF"/>
                </a:solidFill>
                <a:latin typeface="Arial"/>
                <a:ea typeface="Arial"/>
                <a:cs typeface="Arial"/>
                <a:sym typeface="Arial"/>
              </a:rPr>
              <a:t>That is, it requires more work to absorb heat from lower-temperature media.</a:t>
            </a:r>
            <a:endParaRPr/>
          </a:p>
        </p:txBody>
      </p:sp>
      <p:pic>
        <p:nvPicPr>
          <p:cNvPr id="215" name="Google Shape;215;p27"/>
          <p:cNvPicPr preferRelativeResize="0"/>
          <p:nvPr/>
        </p:nvPicPr>
        <p:blipFill rotWithShape="1">
          <a:blip r:embed="rId3">
            <a:alphaModFix/>
          </a:blip>
          <a:srcRect/>
          <a:stretch/>
        </p:blipFill>
        <p:spPr>
          <a:xfrm>
            <a:off x="838200" y="533400"/>
            <a:ext cx="6286500" cy="1400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238125" y="65089"/>
            <a:ext cx="84582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a:solidFill>
                  <a:srgbClr val="FF0000"/>
                </a:solidFill>
                <a:latin typeface="Arial"/>
                <a:ea typeface="Arial"/>
                <a:cs typeface="Arial"/>
                <a:sym typeface="Arial"/>
              </a:rPr>
              <a:t>A Carnot Refrigerator Operating in the Saturation Dome</a:t>
            </a:r>
            <a:endParaRPr sz="2400" b="1" i="0" u="none" strike="noStrike" cap="none">
              <a:solidFill>
                <a:srgbClr val="FF0000"/>
              </a:solidFill>
              <a:latin typeface="Arial"/>
              <a:ea typeface="Arial"/>
              <a:cs typeface="Arial"/>
              <a:sym typeface="Arial"/>
            </a:endParaRPr>
          </a:p>
        </p:txBody>
      </p:sp>
      <p:sp>
        <p:nvSpPr>
          <p:cNvPr id="221" name="Google Shape;221;p28"/>
          <p:cNvSpPr txBox="1">
            <a:spLocks noGrp="1"/>
          </p:cNvSpPr>
          <p:nvPr>
            <p:ph type="body" idx="1"/>
          </p:nvPr>
        </p:nvSpPr>
        <p:spPr>
          <a:xfrm>
            <a:off x="238125" y="704850"/>
            <a:ext cx="8458200" cy="264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Carnot refrigeration cycle is executed in a closed system in the saturated liquid-vapor mixture region using 0.8 kg of R-134a as the working fluid. The maximum and minimum temperatures in the cycle are 20 and -8</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respectively. It is known that the R-134a is a saturated liquid at the end of the heat rejection process, and the net work input to the cycle is 15 kJ. Determine the mass that vaporizes during the heat addition process and the pressure at the end of the heat rejection process.</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22" name="Google Shape;222;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29</a:t>
            </a:fld>
            <a:endParaRPr sz="1400">
              <a:solidFill>
                <a:schemeClr val="dk1"/>
              </a:solidFill>
              <a:latin typeface="Arial"/>
              <a:ea typeface="Arial"/>
              <a:cs typeface="Arial"/>
              <a:sym typeface="Arial"/>
            </a:endParaRPr>
          </a:p>
        </p:txBody>
      </p:sp>
      <p:pic>
        <p:nvPicPr>
          <p:cNvPr id="223" name="Google Shape;223;p28"/>
          <p:cNvPicPr preferRelativeResize="0"/>
          <p:nvPr/>
        </p:nvPicPr>
        <p:blipFill rotWithShape="1">
          <a:blip r:embed="rId3">
            <a:alphaModFix/>
          </a:blip>
          <a:srcRect t="11459"/>
          <a:stretch/>
        </p:blipFill>
        <p:spPr>
          <a:xfrm>
            <a:off x="924675" y="3352950"/>
            <a:ext cx="4191000" cy="3352426"/>
          </a:xfrm>
          <a:prstGeom prst="rect">
            <a:avLst/>
          </a:prstGeom>
          <a:noFill/>
          <a:ln>
            <a:noFill/>
          </a:ln>
        </p:spPr>
      </p:pic>
      <p:sp>
        <p:nvSpPr>
          <p:cNvPr id="224" name="Google Shape;224;p28"/>
          <p:cNvSpPr txBox="1">
            <a:spLocks noGrp="1"/>
          </p:cNvSpPr>
          <p:nvPr>
            <p:ph type="title"/>
          </p:nvPr>
        </p:nvSpPr>
        <p:spPr>
          <a:xfrm>
            <a:off x="4866750" y="372220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5</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txBox="1">
            <a:spLocks noGrp="1"/>
          </p:cNvSpPr>
          <p:nvPr>
            <p:ph type="title"/>
          </p:nvPr>
        </p:nvSpPr>
        <p:spPr>
          <a:xfrm>
            <a:off x="304800" y="228600"/>
            <a:ext cx="7924800" cy="639763"/>
          </a:xfrm>
          <a:prstGeom prst="rect">
            <a:avLst/>
          </a:prstGeom>
          <a:solidFill>
            <a:srgbClr val="92D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INTRODUCTION TO THE </a:t>
            </a:r>
            <a:r>
              <a:rPr lang="en-US" sz="3200" b="1" i="0" u="sng" strike="noStrike" cap="none">
                <a:solidFill>
                  <a:srgbClr val="C00000"/>
                </a:solidFill>
                <a:latin typeface="Arial"/>
                <a:ea typeface="Arial"/>
                <a:cs typeface="Arial"/>
                <a:sym typeface="Arial"/>
              </a:rPr>
              <a:t>S</a:t>
            </a:r>
            <a:r>
              <a:rPr lang="en-US" u="sng">
                <a:solidFill>
                  <a:srgbClr val="C00000"/>
                </a:solidFill>
              </a:rPr>
              <a:t>ECOND LAW</a:t>
            </a:r>
            <a:endParaRPr u="sng">
              <a:solidFill>
                <a:srgbClr val="C00000"/>
              </a:solidFill>
            </a:endParaRPr>
          </a:p>
        </p:txBody>
      </p:sp>
      <p:sp>
        <p:nvSpPr>
          <p:cNvPr id="105" name="Google Shape;105;p15"/>
          <p:cNvSpPr txBox="1"/>
          <p:nvPr/>
        </p:nvSpPr>
        <p:spPr>
          <a:xfrm>
            <a:off x="685800" y="5259388"/>
            <a:ext cx="3200400" cy="1446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a:solidFill>
                  <a:srgbClr val="CC00CC"/>
                </a:solidFill>
                <a:latin typeface="Arial"/>
                <a:ea typeface="Arial"/>
                <a:cs typeface="Arial"/>
                <a:sym typeface="Arial"/>
              </a:rPr>
              <a:t>These processes </a:t>
            </a:r>
            <a:r>
              <a:rPr lang="en-US" sz="2200" u="sng">
                <a:solidFill>
                  <a:srgbClr val="CC00CC"/>
                </a:solidFill>
              </a:rPr>
              <a:t>cannot</a:t>
            </a:r>
            <a:r>
              <a:rPr lang="en-US" sz="2200">
                <a:solidFill>
                  <a:srgbClr val="CC00CC"/>
                </a:solidFill>
                <a:latin typeface="Arial"/>
                <a:ea typeface="Arial"/>
                <a:cs typeface="Arial"/>
                <a:sym typeface="Arial"/>
              </a:rPr>
              <a:t> occur even though they are not in violation of the first law.</a:t>
            </a:r>
            <a:endParaRPr/>
          </a:p>
        </p:txBody>
      </p:sp>
      <p:pic>
        <p:nvPicPr>
          <p:cNvPr id="106" name="Google Shape;106;p15"/>
          <p:cNvPicPr preferRelativeResize="0"/>
          <p:nvPr/>
        </p:nvPicPr>
        <p:blipFill rotWithShape="1">
          <a:blip r:embed="rId3">
            <a:alphaModFix/>
          </a:blip>
          <a:srcRect/>
          <a:stretch/>
        </p:blipFill>
        <p:spPr>
          <a:xfrm>
            <a:off x="4314825" y="1066800"/>
            <a:ext cx="3457575" cy="5562600"/>
          </a:xfrm>
          <a:prstGeom prst="rect">
            <a:avLst/>
          </a:prstGeom>
          <a:noFill/>
          <a:ln>
            <a:noFill/>
          </a:ln>
        </p:spPr>
      </p:pic>
      <p:pic>
        <p:nvPicPr>
          <p:cNvPr id="107" name="Google Shape;107;p15"/>
          <p:cNvPicPr preferRelativeResize="0"/>
          <p:nvPr/>
        </p:nvPicPr>
        <p:blipFill rotWithShape="1">
          <a:blip r:embed="rId4">
            <a:alphaModFix/>
          </a:blip>
          <a:srcRect/>
          <a:stretch/>
        </p:blipFill>
        <p:spPr>
          <a:xfrm>
            <a:off x="304800" y="1066800"/>
            <a:ext cx="3600450" cy="4086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9"/>
          <p:cNvPicPr preferRelativeResize="0"/>
          <p:nvPr/>
        </p:nvPicPr>
        <p:blipFill rotWithShape="1">
          <a:blip r:embed="rId3">
            <a:alphaModFix/>
          </a:blip>
          <a:srcRect/>
          <a:stretch/>
        </p:blipFill>
        <p:spPr>
          <a:xfrm>
            <a:off x="457200" y="990800"/>
            <a:ext cx="3162300" cy="4800600"/>
          </a:xfrm>
          <a:prstGeom prst="rect">
            <a:avLst/>
          </a:prstGeom>
          <a:noFill/>
          <a:ln>
            <a:noFill/>
          </a:ln>
        </p:spPr>
      </p:pic>
      <p:sp>
        <p:nvSpPr>
          <p:cNvPr id="230" name="Google Shape;230;p29"/>
          <p:cNvSpPr txBox="1">
            <a:spLocks noGrp="1"/>
          </p:cNvSpPr>
          <p:nvPr>
            <p:ph type="title"/>
          </p:nvPr>
        </p:nvSpPr>
        <p:spPr>
          <a:xfrm>
            <a:off x="457200" y="350901"/>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Heating a House by a Carnot Heat Pump</a:t>
            </a:r>
            <a:endParaRPr sz="3200" b="1" i="0" u="none" strike="noStrike" cap="none">
              <a:solidFill>
                <a:srgbClr val="FF0000"/>
              </a:solidFill>
              <a:latin typeface="Arial"/>
              <a:ea typeface="Arial"/>
              <a:cs typeface="Arial"/>
              <a:sym typeface="Arial"/>
            </a:endParaRPr>
          </a:p>
        </p:txBody>
      </p:sp>
      <p:sp>
        <p:nvSpPr>
          <p:cNvPr id="231" name="Google Shape;231;p29"/>
          <p:cNvSpPr txBox="1">
            <a:spLocks noGrp="1"/>
          </p:cNvSpPr>
          <p:nvPr>
            <p:ph type="body" idx="1"/>
          </p:nvPr>
        </p:nvSpPr>
        <p:spPr>
          <a:xfrm>
            <a:off x="4120300" y="990800"/>
            <a:ext cx="4566600" cy="320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dirty="0">
                <a:solidFill>
                  <a:schemeClr val="dk1"/>
                </a:solidFill>
                <a:latin typeface="Arial"/>
                <a:ea typeface="Arial"/>
                <a:cs typeface="Arial"/>
                <a:sym typeface="Arial"/>
              </a:rPr>
              <a:t>A heat pump is to be used to heat a house during the winter. The house is to be maintained at 21</a:t>
            </a:r>
            <a:r>
              <a:rPr lang="en-US" sz="2000" b="0" i="0" u="none" strike="noStrike" cap="none" baseline="30000" dirty="0">
                <a:solidFill>
                  <a:schemeClr val="dk1"/>
                </a:solidFill>
                <a:latin typeface="Arial"/>
                <a:ea typeface="Arial"/>
                <a:cs typeface="Arial"/>
                <a:sym typeface="Arial"/>
              </a:rPr>
              <a:t>o</a:t>
            </a:r>
            <a:r>
              <a:rPr lang="en-US" sz="2000" b="0" i="0" u="none" strike="noStrike" cap="none" dirty="0">
                <a:solidFill>
                  <a:schemeClr val="dk1"/>
                </a:solidFill>
                <a:latin typeface="Arial"/>
                <a:ea typeface="Arial"/>
                <a:cs typeface="Arial"/>
                <a:sym typeface="Arial"/>
              </a:rPr>
              <a:t>C. The house is estimated to lose heat at a rate of 135,000 kJ/</a:t>
            </a:r>
            <a:r>
              <a:rPr lang="en-US" sz="2000" b="0" i="0" u="none" strike="noStrike" cap="none" dirty="0" err="1">
                <a:solidFill>
                  <a:schemeClr val="dk1"/>
                </a:solidFill>
                <a:latin typeface="Arial"/>
                <a:ea typeface="Arial"/>
                <a:cs typeface="Arial"/>
                <a:sym typeface="Arial"/>
              </a:rPr>
              <a:t>hr</a:t>
            </a:r>
            <a:r>
              <a:rPr lang="en-US" sz="2000" b="0" i="0" u="none" strike="noStrike" cap="none" dirty="0">
                <a:solidFill>
                  <a:schemeClr val="dk1"/>
                </a:solidFill>
                <a:latin typeface="Arial"/>
                <a:ea typeface="Arial"/>
                <a:cs typeface="Arial"/>
                <a:sym typeface="Arial"/>
              </a:rPr>
              <a:t> when the outside temperature drops to -5</a:t>
            </a:r>
            <a:r>
              <a:rPr lang="en-US" sz="2000" b="0" i="0" u="none" strike="noStrike" cap="none" baseline="30000" dirty="0">
                <a:solidFill>
                  <a:schemeClr val="dk1"/>
                </a:solidFill>
                <a:latin typeface="Arial"/>
                <a:ea typeface="Arial"/>
                <a:cs typeface="Arial"/>
                <a:sym typeface="Arial"/>
              </a:rPr>
              <a:t>o</a:t>
            </a:r>
            <a:r>
              <a:rPr lang="en-US" sz="2000" b="0" i="0" u="none" strike="noStrike" cap="none" dirty="0">
                <a:solidFill>
                  <a:schemeClr val="dk1"/>
                </a:solidFill>
                <a:latin typeface="Arial"/>
                <a:ea typeface="Arial"/>
                <a:cs typeface="Arial"/>
                <a:sym typeface="Arial"/>
              </a:rPr>
              <a:t>C. Determine the minimum power required to drive this heat pump.</a:t>
            </a:r>
            <a:endParaRPr sz="2000" b="0" i="0" u="none" strike="noStrike" cap="none" dirty="0">
              <a:solidFill>
                <a:schemeClr val="dk1"/>
              </a:solidFill>
              <a:latin typeface="Arial"/>
              <a:ea typeface="Arial"/>
              <a:cs typeface="Arial"/>
              <a:sym typeface="Arial"/>
            </a:endParaRPr>
          </a:p>
        </p:txBody>
      </p:sp>
      <p:sp>
        <p:nvSpPr>
          <p:cNvPr id="232" name="Google Shape;232;p2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30</a:t>
            </a:fld>
            <a:endParaRPr sz="1400">
              <a:solidFill>
                <a:schemeClr val="dk1"/>
              </a:solidFill>
              <a:latin typeface="Arial"/>
              <a:ea typeface="Arial"/>
              <a:cs typeface="Arial"/>
              <a:sym typeface="Arial"/>
            </a:endParaRPr>
          </a:p>
        </p:txBody>
      </p:sp>
      <p:sp>
        <p:nvSpPr>
          <p:cNvPr id="233" name="Google Shape;233;p29"/>
          <p:cNvSpPr txBox="1">
            <a:spLocks noGrp="1"/>
          </p:cNvSpPr>
          <p:nvPr>
            <p:ph type="title"/>
          </p:nvPr>
        </p:nvSpPr>
        <p:spPr>
          <a:xfrm>
            <a:off x="5212450" y="404265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6</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457200" y="302113"/>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Proving the Validity of a Refrigerator</a:t>
            </a:r>
            <a:endParaRPr sz="3200" b="1" i="0" u="none" strike="noStrike" cap="none">
              <a:solidFill>
                <a:srgbClr val="FF0000"/>
              </a:solidFill>
              <a:latin typeface="Arial"/>
              <a:ea typeface="Arial"/>
              <a:cs typeface="Arial"/>
              <a:sym typeface="Arial"/>
            </a:endParaRPr>
          </a:p>
        </p:txBody>
      </p:sp>
      <p:sp>
        <p:nvSpPr>
          <p:cNvPr id="239" name="Google Shape;239;p3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31</a:t>
            </a:fld>
            <a:endParaRPr sz="1400">
              <a:solidFill>
                <a:schemeClr val="dk1"/>
              </a:solidFill>
              <a:latin typeface="Arial"/>
              <a:ea typeface="Arial"/>
              <a:cs typeface="Arial"/>
              <a:sym typeface="Arial"/>
            </a:endParaRPr>
          </a:p>
        </p:txBody>
      </p:sp>
      <p:sp>
        <p:nvSpPr>
          <p:cNvPr id="240" name="Google Shape;240;p30"/>
          <p:cNvSpPr txBox="1">
            <a:spLocks noGrp="1"/>
          </p:cNvSpPr>
          <p:nvPr>
            <p:ph type="body" idx="1"/>
          </p:nvPr>
        </p:nvSpPr>
        <p:spPr>
          <a:xfrm>
            <a:off x="457200" y="942025"/>
            <a:ext cx="8229600" cy="167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dirty="0"/>
              <a:t>During an experiment conducted in a room at 25°C, a lab assistant measures that a refrigerator that draws 2 kW of power has removed 30,000 kJ of heat over a 20 minute period from a refrigerated space maintained at -30°C. Determine the COP of the refrigerator and whether it is possible.</a:t>
            </a:r>
            <a:endParaRPr sz="2000" b="0" i="0" u="none" strike="noStrike" cap="none" dirty="0">
              <a:solidFill>
                <a:schemeClr val="dk1"/>
              </a:solidFill>
              <a:latin typeface="Arial"/>
              <a:ea typeface="Arial"/>
              <a:cs typeface="Arial"/>
              <a:sym typeface="Arial"/>
            </a:endParaRPr>
          </a:p>
        </p:txBody>
      </p:sp>
      <p:sp>
        <p:nvSpPr>
          <p:cNvPr id="241" name="Google Shape;241;p30"/>
          <p:cNvSpPr txBox="1">
            <a:spLocks noGrp="1"/>
          </p:cNvSpPr>
          <p:nvPr>
            <p:ph type="title"/>
          </p:nvPr>
        </p:nvSpPr>
        <p:spPr>
          <a:xfrm>
            <a:off x="3380850" y="3438350"/>
            <a:ext cx="2382300" cy="639900"/>
          </a:xfrm>
          <a:prstGeom prst="rect">
            <a:avLst/>
          </a:prstGeom>
          <a:no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7</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32</a:t>
            </a:fld>
            <a:endParaRPr sz="1400">
              <a:solidFill>
                <a:schemeClr val="dk1"/>
              </a:solidFill>
              <a:latin typeface="Arial"/>
              <a:ea typeface="Arial"/>
              <a:cs typeface="Arial"/>
              <a:sym typeface="Arial"/>
            </a:endParaRPr>
          </a:p>
        </p:txBody>
      </p:sp>
      <p:sp>
        <p:nvSpPr>
          <p:cNvPr id="224" name="Google Shape;224;p28"/>
          <p:cNvSpPr txBox="1">
            <a:spLocks noGrp="1"/>
          </p:cNvSpPr>
          <p:nvPr>
            <p:ph type="title"/>
          </p:nvPr>
        </p:nvSpPr>
        <p:spPr>
          <a:xfrm>
            <a:off x="838200" y="152400"/>
            <a:ext cx="6477000" cy="4873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25" name="Google Shape;225;p28"/>
          <p:cNvSpPr txBox="1">
            <a:spLocks noGrp="1"/>
          </p:cNvSpPr>
          <p:nvPr>
            <p:ph type="body" idx="1"/>
          </p:nvPr>
        </p:nvSpPr>
        <p:spPr>
          <a:xfrm>
            <a:off x="533400" y="685800"/>
            <a:ext cx="7543800" cy="5943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Introduction to the second law</a:t>
            </a:r>
            <a:endParaRPr dirty="0"/>
          </a:p>
          <a:p>
            <a:pPr marL="342900" marR="0" lvl="0" indent="-342900" algn="l" rtl="0">
              <a:lnSpc>
                <a:spcPct val="80000"/>
              </a:lnSpc>
              <a:spcBef>
                <a:spcPts val="72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Thermal energy reservoirs</a:t>
            </a:r>
            <a:endParaRPr dirty="0"/>
          </a:p>
          <a:p>
            <a:pPr marL="342900" marR="0" lvl="0" indent="-342900" algn="l" rtl="0">
              <a:lnSpc>
                <a:spcPct val="80000"/>
              </a:lnSpc>
              <a:spcBef>
                <a:spcPts val="72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Perpetual motion machines</a:t>
            </a:r>
            <a:endParaRPr dirty="0"/>
          </a:p>
          <a:p>
            <a:pPr marL="342900" marR="0" lvl="0" indent="-342900" algn="l" rtl="0">
              <a:lnSpc>
                <a:spcPct val="80000"/>
              </a:lnSpc>
              <a:spcBef>
                <a:spcPts val="720"/>
              </a:spcBef>
              <a:spcAft>
                <a:spcPts val="0"/>
              </a:spcAft>
              <a:buClr>
                <a:srgbClr val="FF0000"/>
              </a:buClr>
              <a:buSzPts val="1800"/>
              <a:buFont typeface="Arial"/>
              <a:buChar char="•"/>
            </a:pPr>
            <a:r>
              <a:rPr lang="en-US" sz="1800" b="0" i="0" u="none" strike="noStrike" cap="none" dirty="0">
                <a:solidFill>
                  <a:schemeClr val="dk1"/>
                </a:solidFill>
                <a:latin typeface="Arial"/>
                <a:ea typeface="Arial"/>
                <a:cs typeface="Arial"/>
                <a:sym typeface="Arial"/>
              </a:rPr>
              <a:t>Reversible and irreversible processes</a:t>
            </a:r>
            <a:endParaRPr dirty="0"/>
          </a:p>
          <a:p>
            <a:pPr marL="742950" marR="0" lvl="1" indent="-285750" algn="l" rtl="0">
              <a:lnSpc>
                <a:spcPct val="80000"/>
              </a:lnSpc>
              <a:spcBef>
                <a:spcPts val="720"/>
              </a:spcBef>
              <a:spcAft>
                <a:spcPts val="0"/>
              </a:spcAft>
              <a:buClr>
                <a:srgbClr val="FF0000"/>
              </a:buClr>
              <a:buSzPts val="1800"/>
              <a:buFont typeface="Noto Sans Symbols"/>
              <a:buChar char="✓"/>
            </a:pPr>
            <a:r>
              <a:rPr lang="en-US" sz="1800" b="0" i="0" u="none" strike="noStrike" cap="none" dirty="0" err="1">
                <a:solidFill>
                  <a:srgbClr val="CC00CC"/>
                </a:solidFill>
                <a:latin typeface="Arial"/>
                <a:ea typeface="Arial"/>
                <a:cs typeface="Arial"/>
                <a:sym typeface="Arial"/>
              </a:rPr>
              <a:t>Irreversibilities</a:t>
            </a:r>
            <a:r>
              <a:rPr lang="en-US" sz="1800" b="0" i="0" u="none" strike="noStrike" cap="none" dirty="0">
                <a:solidFill>
                  <a:srgbClr val="CC00CC"/>
                </a:solidFill>
                <a:latin typeface="Arial"/>
                <a:ea typeface="Arial"/>
                <a:cs typeface="Arial"/>
                <a:sym typeface="Arial"/>
              </a:rPr>
              <a:t>, Internally and externally reversible processes</a:t>
            </a:r>
            <a:endParaRPr lang="en-US" sz="1800" dirty="0"/>
          </a:p>
          <a:p>
            <a:pPr marL="342900" lvl="0" indent="-342900">
              <a:lnSpc>
                <a:spcPct val="80000"/>
              </a:lnSpc>
              <a:spcBef>
                <a:spcPts val="720"/>
              </a:spcBef>
              <a:buSzPts val="1800"/>
            </a:pPr>
            <a:r>
              <a:rPr lang="en-US" sz="1800" dirty="0"/>
              <a:t>The Carnot cycle</a:t>
            </a:r>
            <a:endParaRPr lang="en-US" dirty="0"/>
          </a:p>
          <a:p>
            <a:pPr marL="742950" lvl="1" indent="-285750">
              <a:lnSpc>
                <a:spcPct val="80000"/>
              </a:lnSpc>
              <a:spcBef>
                <a:spcPts val="720"/>
              </a:spcBef>
              <a:buSzPts val="1800"/>
            </a:pPr>
            <a:r>
              <a:rPr lang="en-US" sz="1800" dirty="0">
                <a:solidFill>
                  <a:srgbClr val="CC00CC"/>
                </a:solidFill>
              </a:rPr>
              <a:t>The reversed Carnot cycle</a:t>
            </a:r>
            <a:endParaRPr lang="en-US" dirty="0"/>
          </a:p>
          <a:p>
            <a:pPr marL="342900" lvl="0" indent="-342900">
              <a:lnSpc>
                <a:spcPct val="80000"/>
              </a:lnSpc>
              <a:spcBef>
                <a:spcPts val="720"/>
              </a:spcBef>
              <a:buSzPts val="1800"/>
            </a:pPr>
            <a:r>
              <a:rPr lang="en-US" sz="1800" dirty="0"/>
              <a:t>The Carnot principles</a:t>
            </a:r>
            <a:endParaRPr lang="en-US" dirty="0"/>
          </a:p>
          <a:p>
            <a:pPr marL="342900" lvl="0" indent="-342900">
              <a:lnSpc>
                <a:spcPct val="80000"/>
              </a:lnSpc>
              <a:spcBef>
                <a:spcPts val="720"/>
              </a:spcBef>
              <a:buSzPts val="1800"/>
            </a:pPr>
            <a:r>
              <a:rPr lang="en-US" sz="1800" dirty="0"/>
              <a:t>The thermodynamic temperature scale</a:t>
            </a:r>
            <a:endParaRPr lang="en-US" dirty="0"/>
          </a:p>
          <a:p>
            <a:pPr marL="342900" lvl="0" indent="-342900">
              <a:lnSpc>
                <a:spcPct val="80000"/>
              </a:lnSpc>
              <a:spcBef>
                <a:spcPts val="720"/>
              </a:spcBef>
              <a:buSzPts val="1800"/>
            </a:pPr>
            <a:r>
              <a:rPr lang="en-US" sz="1800" dirty="0"/>
              <a:t>The Carnot heat engine</a:t>
            </a:r>
            <a:endParaRPr lang="en-US" dirty="0"/>
          </a:p>
          <a:p>
            <a:pPr marL="742950" lvl="1" indent="-285750">
              <a:lnSpc>
                <a:spcPct val="80000"/>
              </a:lnSpc>
              <a:spcBef>
                <a:spcPts val="720"/>
              </a:spcBef>
              <a:buSzPts val="1800"/>
            </a:pPr>
            <a:r>
              <a:rPr lang="en-US" sz="1800" dirty="0">
                <a:solidFill>
                  <a:srgbClr val="CC00CC"/>
                </a:solidFill>
              </a:rPr>
              <a:t>The quality of energy</a:t>
            </a:r>
            <a:endParaRPr lang="en-US" dirty="0"/>
          </a:p>
          <a:p>
            <a:pPr marL="342900" lvl="0" indent="-342900">
              <a:lnSpc>
                <a:spcPct val="80000"/>
              </a:lnSpc>
              <a:spcBef>
                <a:spcPts val="720"/>
              </a:spcBef>
              <a:buSzPts val="1800"/>
            </a:pPr>
            <a:r>
              <a:rPr lang="en-US" sz="1800" dirty="0"/>
              <a:t>The Carnot refrigerator and heat pump</a:t>
            </a:r>
            <a:endParaRPr lang="en-US" dirty="0"/>
          </a:p>
          <a:p>
            <a:pPr marL="0" indent="0">
              <a:lnSpc>
                <a:spcPct val="80000"/>
              </a:lnSpc>
              <a:spcBef>
                <a:spcPts val="720"/>
              </a:spcBef>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3" name="Google Shape;113;p16"/>
          <p:cNvSpPr txBox="1"/>
          <p:nvPr/>
        </p:nvSpPr>
        <p:spPr>
          <a:xfrm>
            <a:off x="228600" y="304800"/>
            <a:ext cx="4648200" cy="6356350"/>
          </a:xfrm>
          <a:prstGeom prst="rect">
            <a:avLst/>
          </a:prstGeom>
          <a:solidFill>
            <a:srgbClr val="FFCC99"/>
          </a:solidFill>
          <a:ln w="57150" cap="flat" cmpd="thinThick">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800" b="1">
                <a:solidFill>
                  <a:srgbClr val="CC00CC"/>
                </a:solidFill>
                <a:latin typeface="Arial"/>
                <a:ea typeface="Arial"/>
                <a:cs typeface="Arial"/>
                <a:sym typeface="Arial"/>
              </a:rPr>
              <a:t>     </a:t>
            </a:r>
            <a:r>
              <a:rPr lang="en-US" sz="2400" b="1">
                <a:solidFill>
                  <a:srgbClr val="3333FF"/>
                </a:solidFill>
                <a:latin typeface="Arial"/>
                <a:ea typeface="Arial"/>
                <a:cs typeface="Arial"/>
                <a:sym typeface="Arial"/>
              </a:rPr>
              <a:t>MAJOR USES OF THE SECOND LAW</a:t>
            </a:r>
            <a:endParaRPr/>
          </a:p>
          <a:p>
            <a:pPr marL="342900" marR="0" lvl="0" indent="-342900" algn="l" rtl="0">
              <a:spcBef>
                <a:spcPts val="630"/>
              </a:spcBef>
              <a:spcAft>
                <a:spcPts val="0"/>
              </a:spcAft>
              <a:buClr>
                <a:srgbClr val="3333FF"/>
              </a:buClr>
              <a:buSzPts val="1800"/>
              <a:buFont typeface="Arial"/>
              <a:buAutoNum type="arabicPeriod"/>
            </a:pPr>
            <a:r>
              <a:rPr lang="en-US" sz="1800">
                <a:solidFill>
                  <a:schemeClr val="dk1"/>
                </a:solidFill>
                <a:latin typeface="Arial"/>
                <a:ea typeface="Arial"/>
                <a:cs typeface="Arial"/>
                <a:sym typeface="Arial"/>
              </a:rPr>
              <a:t>The second law may be used to identify the </a:t>
            </a:r>
            <a:r>
              <a:rPr lang="en-US" sz="1800" u="sng">
                <a:solidFill>
                  <a:srgbClr val="3333FF"/>
                </a:solidFill>
              </a:rPr>
              <a:t>direction</a:t>
            </a:r>
            <a:r>
              <a:rPr lang="en-US" sz="1800">
                <a:solidFill>
                  <a:srgbClr val="CC00CC"/>
                </a:solidFill>
                <a:latin typeface="Arial"/>
                <a:ea typeface="Arial"/>
                <a:cs typeface="Arial"/>
                <a:sym typeface="Arial"/>
              </a:rPr>
              <a:t> </a:t>
            </a:r>
            <a:r>
              <a:rPr lang="en-US" sz="1800">
                <a:solidFill>
                  <a:schemeClr val="dk1"/>
                </a:solidFill>
                <a:latin typeface="Arial"/>
                <a:ea typeface="Arial"/>
                <a:cs typeface="Arial"/>
                <a:sym typeface="Arial"/>
              </a:rPr>
              <a:t>of processes. </a:t>
            </a:r>
            <a:endParaRPr/>
          </a:p>
          <a:p>
            <a:pPr marL="342900" marR="0" lvl="0" indent="-342900" algn="l" rtl="0">
              <a:spcBef>
                <a:spcPts val="540"/>
              </a:spcBef>
              <a:spcAft>
                <a:spcPts val="0"/>
              </a:spcAft>
              <a:buClr>
                <a:srgbClr val="3333FF"/>
              </a:buClr>
              <a:buSzPts val="1800"/>
              <a:buFont typeface="Arial"/>
              <a:buAutoNum type="arabicPeriod"/>
            </a:pPr>
            <a:r>
              <a:rPr lang="en-US" sz="1800">
                <a:solidFill>
                  <a:schemeClr val="dk1"/>
                </a:solidFill>
                <a:latin typeface="Arial"/>
                <a:ea typeface="Arial"/>
                <a:cs typeface="Arial"/>
                <a:sym typeface="Arial"/>
              </a:rPr>
              <a:t>The second law also asserts that energy has </a:t>
            </a:r>
            <a:r>
              <a:rPr lang="en-US" sz="1800" u="sng">
                <a:solidFill>
                  <a:srgbClr val="3333FF"/>
                </a:solidFill>
              </a:rPr>
              <a:t>quality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as well as quantity. The first law is concerned with the quantity of energy and the transformations of energy from one form to another with no regard to its quality. The second law provides the necessary means to determine the quality as well as the degree of degradation of energy during a process.</a:t>
            </a:r>
            <a:endParaRPr/>
          </a:p>
          <a:p>
            <a:pPr marL="342900" marR="0" lvl="0" indent="-342900" algn="l" rtl="0">
              <a:spcBef>
                <a:spcPts val="540"/>
              </a:spcBef>
              <a:spcAft>
                <a:spcPts val="0"/>
              </a:spcAft>
              <a:buClr>
                <a:srgbClr val="3333FF"/>
              </a:buClr>
              <a:buSzPts val="1800"/>
              <a:buFont typeface="Arial"/>
              <a:buAutoNum type="arabicPeriod"/>
            </a:pPr>
            <a:r>
              <a:rPr lang="en-US" sz="1800">
                <a:solidFill>
                  <a:schemeClr val="dk1"/>
                </a:solidFill>
                <a:latin typeface="Arial"/>
                <a:ea typeface="Arial"/>
                <a:cs typeface="Arial"/>
                <a:sym typeface="Arial"/>
              </a:rPr>
              <a:t>The second law of thermodynamics is also used in determining the </a:t>
            </a:r>
            <a:r>
              <a:rPr lang="en-US" sz="1800" u="sng">
                <a:solidFill>
                  <a:srgbClr val="3333FF"/>
                </a:solidFill>
              </a:rPr>
              <a:t>theoretical limits</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for the performance of commonly used engineering systems, such as heat engines and refrigerators, as well as predicting the </a:t>
            </a:r>
            <a:r>
              <a:rPr lang="en-US" sz="1800" u="sng">
                <a:solidFill>
                  <a:srgbClr val="3333FF"/>
                </a:solidFill>
              </a:rPr>
              <a:t>degree of completion</a:t>
            </a:r>
            <a:r>
              <a:rPr lang="en-US" sz="1800">
                <a:solidFill>
                  <a:srgbClr val="3333FF"/>
                </a:solidFill>
              </a:rPr>
              <a:t> </a:t>
            </a:r>
            <a:r>
              <a:rPr lang="en-US" sz="1800">
                <a:solidFill>
                  <a:schemeClr val="dk1"/>
                </a:solidFill>
                <a:latin typeface="Arial"/>
                <a:ea typeface="Arial"/>
                <a:cs typeface="Arial"/>
                <a:sym typeface="Arial"/>
              </a:rPr>
              <a:t>of chemical reactions.</a:t>
            </a:r>
            <a:endParaRPr/>
          </a:p>
        </p:txBody>
      </p:sp>
      <p:pic>
        <p:nvPicPr>
          <p:cNvPr id="114" name="Google Shape;114;p16"/>
          <p:cNvPicPr preferRelativeResize="0"/>
          <p:nvPr/>
        </p:nvPicPr>
        <p:blipFill rotWithShape="1">
          <a:blip r:embed="rId3">
            <a:alphaModFix/>
          </a:blip>
          <a:srcRect/>
          <a:stretch/>
        </p:blipFill>
        <p:spPr>
          <a:xfrm>
            <a:off x="5105400" y="638175"/>
            <a:ext cx="3886200" cy="4271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0" name="Google Shape;120;p17"/>
          <p:cNvSpPr txBox="1">
            <a:spLocks noGrp="1"/>
          </p:cNvSpPr>
          <p:nvPr>
            <p:ph type="title"/>
          </p:nvPr>
        </p:nvSpPr>
        <p:spPr>
          <a:xfrm>
            <a:off x="381000" y="198438"/>
            <a:ext cx="6934200" cy="639762"/>
          </a:xfrm>
          <a:prstGeom prst="rect">
            <a:avLst/>
          </a:prstGeom>
          <a:solidFill>
            <a:srgbClr val="92D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THERMAL ENERGY RESERVOIRS</a:t>
            </a:r>
            <a:endParaRPr sz="3200" b="0" i="0" u="none" strike="noStrike" cap="none">
              <a:solidFill>
                <a:srgbClr val="C00000"/>
              </a:solidFill>
              <a:latin typeface="Arial"/>
              <a:ea typeface="Arial"/>
              <a:cs typeface="Arial"/>
              <a:sym typeface="Arial"/>
            </a:endParaRPr>
          </a:p>
        </p:txBody>
      </p:sp>
      <p:sp>
        <p:nvSpPr>
          <p:cNvPr id="121" name="Google Shape;121;p17"/>
          <p:cNvSpPr/>
          <p:nvPr/>
        </p:nvSpPr>
        <p:spPr>
          <a:xfrm>
            <a:off x="228600" y="4622800"/>
            <a:ext cx="8458200" cy="2082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a:solidFill>
                  <a:schemeClr val="dk1"/>
                </a:solidFill>
                <a:latin typeface="Arial"/>
                <a:ea typeface="Arial"/>
                <a:cs typeface="Arial"/>
                <a:sym typeface="Arial"/>
              </a:rPr>
              <a:t>A hypothetical body with a relatively large </a:t>
            </a:r>
            <a:r>
              <a:rPr lang="en-US" sz="1800" u="sng">
                <a:solidFill>
                  <a:schemeClr val="dk1"/>
                </a:solidFill>
              </a:rPr>
              <a:t>thermal energy capacity</a:t>
            </a:r>
            <a:r>
              <a:rPr lang="en-US" sz="1800">
                <a:solidFill>
                  <a:schemeClr val="dk1"/>
                </a:solidFill>
              </a:rPr>
              <a:t> </a:t>
            </a:r>
            <a:r>
              <a:rPr lang="en-US" sz="1800">
                <a:solidFill>
                  <a:schemeClr val="dk1"/>
                </a:solidFill>
                <a:latin typeface="Arial"/>
                <a:ea typeface="Arial"/>
                <a:cs typeface="Arial"/>
                <a:sym typeface="Arial"/>
              </a:rPr>
              <a:t>(mass x specific heat) that can supply or absorb finite amounts of heat without undergoing any change in temperature is called a </a:t>
            </a:r>
            <a:r>
              <a:rPr lang="en-US" sz="1800" u="sng">
                <a:solidFill>
                  <a:srgbClr val="CC00CC"/>
                </a:solidFill>
              </a:rPr>
              <a:t>thermal energy reservoir</a:t>
            </a:r>
            <a:r>
              <a:rPr lang="en-US" sz="1800">
                <a:solidFill>
                  <a:schemeClr val="dk1"/>
                </a:solidFill>
                <a:latin typeface="Arial"/>
                <a:ea typeface="Arial"/>
                <a:cs typeface="Arial"/>
                <a:sym typeface="Arial"/>
              </a:rPr>
              <a:t>, or just a </a:t>
            </a:r>
            <a:r>
              <a:rPr lang="en-US" sz="1800" b="1">
                <a:solidFill>
                  <a:srgbClr val="CC00CC"/>
                </a:solidFill>
                <a:latin typeface="Arial"/>
                <a:ea typeface="Arial"/>
                <a:cs typeface="Arial"/>
                <a:sym typeface="Arial"/>
              </a:rPr>
              <a:t>reservoir</a:t>
            </a:r>
            <a:r>
              <a:rPr lang="en-US" sz="1800">
                <a:solidFill>
                  <a:schemeClr val="dk1"/>
                </a:solidFill>
                <a:latin typeface="Arial"/>
                <a:ea typeface="Arial"/>
                <a:cs typeface="Arial"/>
                <a:sym typeface="Arial"/>
              </a:rPr>
              <a:t>. </a:t>
            </a:r>
            <a:endParaRPr/>
          </a:p>
          <a:p>
            <a:pPr marL="342900" marR="0" lvl="0" indent="-342900" algn="l" rtl="0">
              <a:spcBef>
                <a:spcPts val="450"/>
              </a:spcBef>
              <a:spcAft>
                <a:spcPts val="0"/>
              </a:spcAft>
              <a:buClr>
                <a:srgbClr val="FF3300"/>
              </a:buClr>
              <a:buSzPts val="1800"/>
              <a:buFont typeface="Arial"/>
              <a:buChar char="•"/>
            </a:pPr>
            <a:r>
              <a:rPr lang="en-US" sz="1800">
                <a:solidFill>
                  <a:schemeClr val="dk1"/>
                </a:solidFill>
                <a:latin typeface="Arial"/>
                <a:ea typeface="Arial"/>
                <a:cs typeface="Arial"/>
                <a:sym typeface="Arial"/>
              </a:rPr>
              <a:t>In practice, large bodies of water such as oceans, lakes, and rivers as well as the atmospheric air can be modeled accurately as thermal energy reservoirs because of their large thermal energy storage capabilities or </a:t>
            </a:r>
            <a:r>
              <a:rPr lang="en-US" sz="1800" u="sng"/>
              <a:t>thermal masses</a:t>
            </a:r>
            <a:r>
              <a:rPr lang="en-US" sz="1800">
                <a:solidFill>
                  <a:schemeClr val="dk1"/>
                </a:solidFill>
                <a:latin typeface="Arial"/>
                <a:ea typeface="Arial"/>
                <a:cs typeface="Arial"/>
                <a:sym typeface="Arial"/>
              </a:rPr>
              <a:t>.</a:t>
            </a:r>
            <a:endParaRPr/>
          </a:p>
        </p:txBody>
      </p:sp>
      <p:pic>
        <p:nvPicPr>
          <p:cNvPr id="122" name="Google Shape;122;p17"/>
          <p:cNvPicPr preferRelativeResize="0"/>
          <p:nvPr/>
        </p:nvPicPr>
        <p:blipFill rotWithShape="1">
          <a:blip r:embed="rId3">
            <a:alphaModFix/>
          </a:blip>
          <a:srcRect/>
          <a:stretch/>
        </p:blipFill>
        <p:spPr>
          <a:xfrm>
            <a:off x="381000" y="990600"/>
            <a:ext cx="3362325" cy="3505200"/>
          </a:xfrm>
          <a:prstGeom prst="rect">
            <a:avLst/>
          </a:prstGeom>
          <a:noFill/>
          <a:ln>
            <a:noFill/>
          </a:ln>
        </p:spPr>
      </p:pic>
      <p:pic>
        <p:nvPicPr>
          <p:cNvPr id="123" name="Google Shape;123;p17"/>
          <p:cNvPicPr preferRelativeResize="0"/>
          <p:nvPr/>
        </p:nvPicPr>
        <p:blipFill rotWithShape="1">
          <a:blip r:embed="rId4">
            <a:alphaModFix/>
          </a:blip>
          <a:srcRect/>
          <a:stretch/>
        </p:blipFill>
        <p:spPr>
          <a:xfrm>
            <a:off x="4248150" y="971550"/>
            <a:ext cx="3371850" cy="344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
        <p:nvSpPr>
          <p:cNvPr id="129" name="Google Shape;129;p18"/>
          <p:cNvSpPr/>
          <p:nvPr/>
        </p:nvSpPr>
        <p:spPr>
          <a:xfrm>
            <a:off x="457200" y="228600"/>
            <a:ext cx="39624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The Second Law of Thermodynamics:</a:t>
            </a:r>
            <a:endParaRPr/>
          </a:p>
          <a:p>
            <a:pPr marL="0" marR="0" lvl="0" indent="0" algn="l" rtl="0">
              <a:spcBef>
                <a:spcPts val="0"/>
              </a:spcBef>
              <a:spcAft>
                <a:spcPts val="0"/>
              </a:spcAft>
              <a:buNone/>
            </a:pPr>
            <a:r>
              <a:rPr lang="en-US" sz="2400" u="sng">
                <a:solidFill>
                  <a:srgbClr val="FF0000"/>
                </a:solidFill>
              </a:rPr>
              <a:t>Kelvin-Planck</a:t>
            </a:r>
            <a:r>
              <a:rPr lang="en-US" sz="2400" b="1">
                <a:solidFill>
                  <a:srgbClr val="FF3300"/>
                </a:solidFill>
                <a:latin typeface="Arial"/>
                <a:ea typeface="Arial"/>
                <a:cs typeface="Arial"/>
                <a:sym typeface="Arial"/>
              </a:rPr>
              <a:t> Statement</a:t>
            </a:r>
            <a:endParaRPr/>
          </a:p>
        </p:txBody>
      </p:sp>
      <p:sp>
        <p:nvSpPr>
          <p:cNvPr id="130" name="Google Shape;130;p18"/>
          <p:cNvSpPr/>
          <p:nvPr/>
        </p:nvSpPr>
        <p:spPr>
          <a:xfrm>
            <a:off x="609600" y="1601788"/>
            <a:ext cx="3200400" cy="1541462"/>
          </a:xfrm>
          <a:prstGeom prst="rect">
            <a:avLst/>
          </a:prstGeom>
          <a:solidFill>
            <a:srgbClr val="FFCC99"/>
          </a:solidFill>
          <a:ln w="76200" cap="flat" cmpd="tri">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It is impossible for any device that operates on a cycle to receive heat from a single reservoir and produce a net amount of work.</a:t>
            </a:r>
            <a:endParaRPr/>
          </a:p>
        </p:txBody>
      </p:sp>
      <p:sp>
        <p:nvSpPr>
          <p:cNvPr id="131" name="Google Shape;131;p18"/>
          <p:cNvSpPr/>
          <p:nvPr/>
        </p:nvSpPr>
        <p:spPr>
          <a:xfrm>
            <a:off x="533400" y="3352800"/>
            <a:ext cx="4267200" cy="292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CC00CC"/>
                </a:solidFill>
                <a:latin typeface="Arial"/>
                <a:ea typeface="Arial"/>
                <a:cs typeface="Arial"/>
                <a:sym typeface="Arial"/>
              </a:rPr>
              <a:t>No heat engine can have a thermal efficiency of </a:t>
            </a:r>
            <a:r>
              <a:rPr lang="en-US" sz="1800" u="sng">
                <a:solidFill>
                  <a:srgbClr val="CC00CC"/>
                </a:solidFill>
              </a:rPr>
              <a:t>100 percent</a:t>
            </a:r>
            <a:r>
              <a:rPr lang="en-US" sz="1800">
                <a:solidFill>
                  <a:srgbClr val="CC00CC"/>
                </a:solidFill>
                <a:latin typeface="Arial"/>
                <a:ea typeface="Arial"/>
                <a:cs typeface="Arial"/>
                <a:sym typeface="Arial"/>
              </a:rPr>
              <a:t>, or as </a:t>
            </a:r>
            <a:r>
              <a:rPr lang="en-US" sz="1800" i="1">
                <a:solidFill>
                  <a:srgbClr val="CC00CC"/>
                </a:solidFill>
                <a:latin typeface="Arial"/>
                <a:ea typeface="Arial"/>
                <a:cs typeface="Arial"/>
                <a:sym typeface="Arial"/>
              </a:rPr>
              <a:t>for a power plant to operate, the working fluid must exchange heat with the environment as well as the furnace</a:t>
            </a:r>
            <a:r>
              <a:rPr lang="en-US" sz="1800">
                <a:solidFill>
                  <a:srgbClr val="CC00CC"/>
                </a:solidFill>
                <a:latin typeface="Arial"/>
                <a:ea typeface="Arial"/>
                <a:cs typeface="Arial"/>
                <a:sym typeface="Arial"/>
              </a:rPr>
              <a:t>.</a:t>
            </a:r>
            <a:endParaRPr/>
          </a:p>
          <a:p>
            <a:pPr marL="0" marR="0" lvl="0" indent="0" algn="l" rtl="0">
              <a:spcBef>
                <a:spcPts val="540"/>
              </a:spcBef>
              <a:spcAft>
                <a:spcPts val="0"/>
              </a:spcAft>
              <a:buNone/>
            </a:pPr>
            <a:r>
              <a:rPr lang="en-US" sz="1800">
                <a:solidFill>
                  <a:schemeClr val="dk1"/>
                </a:solidFill>
                <a:latin typeface="Arial"/>
                <a:ea typeface="Arial"/>
                <a:cs typeface="Arial"/>
                <a:sym typeface="Arial"/>
              </a:rPr>
              <a:t>The impossibility of having a 100% efficient heat engine is not due to friction or other dissipative effects. It is a limitation that applies to both the idealized and the actual heat engines.</a:t>
            </a:r>
            <a:endParaRPr/>
          </a:p>
        </p:txBody>
      </p:sp>
      <p:pic>
        <p:nvPicPr>
          <p:cNvPr id="132" name="Google Shape;132;p18"/>
          <p:cNvPicPr preferRelativeResize="0"/>
          <p:nvPr/>
        </p:nvPicPr>
        <p:blipFill rotWithShape="1">
          <a:blip r:embed="rId3">
            <a:alphaModFix/>
          </a:blip>
          <a:srcRect/>
          <a:stretch/>
        </p:blipFill>
        <p:spPr>
          <a:xfrm>
            <a:off x="4953000" y="609600"/>
            <a:ext cx="3933825" cy="558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
        <p:nvSpPr>
          <p:cNvPr id="138" name="Google Shape;138;p19"/>
          <p:cNvSpPr/>
          <p:nvPr/>
        </p:nvSpPr>
        <p:spPr>
          <a:xfrm>
            <a:off x="381000" y="228600"/>
            <a:ext cx="5788500" cy="82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The Second Law of Thermodynamics: </a:t>
            </a:r>
            <a:r>
              <a:rPr lang="en-US" sz="2400" b="1">
                <a:solidFill>
                  <a:srgbClr val="FF3300"/>
                </a:solidFill>
              </a:rPr>
              <a:t>Clausius</a:t>
            </a:r>
            <a:r>
              <a:rPr lang="en-US" sz="2400" b="1">
                <a:solidFill>
                  <a:srgbClr val="FF3300"/>
                </a:solidFill>
                <a:latin typeface="Arial"/>
                <a:ea typeface="Arial"/>
                <a:cs typeface="Arial"/>
                <a:sym typeface="Arial"/>
              </a:rPr>
              <a:t> Statement</a:t>
            </a:r>
            <a:endParaRPr/>
          </a:p>
        </p:txBody>
      </p:sp>
      <p:sp>
        <p:nvSpPr>
          <p:cNvPr id="139" name="Google Shape;139;p19"/>
          <p:cNvSpPr/>
          <p:nvPr/>
        </p:nvSpPr>
        <p:spPr>
          <a:xfrm>
            <a:off x="457200" y="1295400"/>
            <a:ext cx="4648200" cy="1541463"/>
          </a:xfrm>
          <a:prstGeom prst="rect">
            <a:avLst/>
          </a:prstGeom>
          <a:solidFill>
            <a:srgbClr val="FFCC99"/>
          </a:solidFill>
          <a:ln w="76200" cap="flat" cmpd="tri">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It is impossible to construct a device that operates in a cycle and produces no effect other than the transfer of heat from a lower-temperature body to a higher-temperature body.</a:t>
            </a:r>
            <a:endParaRPr/>
          </a:p>
        </p:txBody>
      </p:sp>
      <p:sp>
        <p:nvSpPr>
          <p:cNvPr id="140" name="Google Shape;140;p19"/>
          <p:cNvSpPr/>
          <p:nvPr/>
        </p:nvSpPr>
        <p:spPr>
          <a:xfrm>
            <a:off x="304800" y="3168650"/>
            <a:ext cx="5257800" cy="3003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CC00CC"/>
                </a:solidFill>
                <a:latin typeface="Arial"/>
                <a:ea typeface="Arial"/>
                <a:cs typeface="Arial"/>
                <a:sym typeface="Arial"/>
              </a:rPr>
              <a:t>It states that a refrigerator </a:t>
            </a:r>
            <a:r>
              <a:rPr lang="en-US" sz="1800" i="1" u="sng">
                <a:solidFill>
                  <a:srgbClr val="CC00CC"/>
                </a:solidFill>
              </a:rPr>
              <a:t>cannot operate</a:t>
            </a:r>
            <a:r>
              <a:rPr lang="en-US" sz="1800">
                <a:solidFill>
                  <a:srgbClr val="CC00CC"/>
                </a:solidFill>
              </a:rPr>
              <a:t> </a:t>
            </a:r>
            <a:r>
              <a:rPr lang="en-US" sz="1800" i="1">
                <a:solidFill>
                  <a:srgbClr val="CC00CC"/>
                </a:solidFill>
                <a:latin typeface="Arial"/>
                <a:ea typeface="Arial"/>
                <a:cs typeface="Arial"/>
                <a:sym typeface="Arial"/>
              </a:rPr>
              <a:t>unless its compressor is driven by an </a:t>
            </a:r>
            <a:r>
              <a:rPr lang="en-US" sz="1800" i="1" u="sng">
                <a:solidFill>
                  <a:srgbClr val="CC00CC"/>
                </a:solidFill>
              </a:rPr>
              <a:t>external power</a:t>
            </a:r>
            <a:r>
              <a:rPr lang="en-US" sz="1800" i="1">
                <a:solidFill>
                  <a:srgbClr val="CC00CC"/>
                </a:solidFill>
                <a:latin typeface="Arial"/>
                <a:ea typeface="Arial"/>
                <a:cs typeface="Arial"/>
                <a:sym typeface="Arial"/>
              </a:rPr>
              <a:t> source, such as an electric motor.</a:t>
            </a:r>
            <a:r>
              <a:rPr lang="en-US" sz="1800">
                <a:solidFill>
                  <a:schemeClr val="dk1"/>
                </a:solidFill>
                <a:latin typeface="Arial"/>
                <a:ea typeface="Arial"/>
                <a:cs typeface="Arial"/>
                <a:sym typeface="Arial"/>
              </a:rPr>
              <a:t> </a:t>
            </a:r>
            <a:endParaRPr/>
          </a:p>
          <a:p>
            <a:pPr marL="0" marR="0" lvl="0" indent="0" algn="l" rtl="0">
              <a:spcBef>
                <a:spcPts val="540"/>
              </a:spcBef>
              <a:spcAft>
                <a:spcPts val="0"/>
              </a:spcAft>
              <a:buNone/>
            </a:pPr>
            <a:r>
              <a:rPr lang="en-US" sz="1800">
                <a:solidFill>
                  <a:schemeClr val="dk1"/>
                </a:solidFill>
                <a:latin typeface="Arial"/>
                <a:ea typeface="Arial"/>
                <a:cs typeface="Arial"/>
                <a:sym typeface="Arial"/>
              </a:rPr>
              <a:t>This way, the net effect on the surroundings involves the consumption of some energy in the form of work, in addition to the transfer of heat from a colder body to a warmer one.</a:t>
            </a:r>
            <a:endParaRPr/>
          </a:p>
          <a:p>
            <a:pPr marL="0" marR="0" lvl="0" indent="0" algn="l" rtl="0">
              <a:spcBef>
                <a:spcPts val="540"/>
              </a:spcBef>
              <a:spcAft>
                <a:spcPts val="0"/>
              </a:spcAft>
              <a:buNone/>
            </a:pPr>
            <a:r>
              <a:rPr lang="en-US" sz="1800">
                <a:solidFill>
                  <a:srgbClr val="CC00CC"/>
                </a:solidFill>
                <a:latin typeface="Arial"/>
                <a:ea typeface="Arial"/>
                <a:cs typeface="Arial"/>
                <a:sym typeface="Arial"/>
              </a:rPr>
              <a:t>To date, no experiment has been conducted that contradicts the second law, and this should be taken as sufficient proof of its validity.</a:t>
            </a:r>
            <a:endParaRPr/>
          </a:p>
        </p:txBody>
      </p:sp>
      <p:pic>
        <p:nvPicPr>
          <p:cNvPr id="141" name="Google Shape;141;p19"/>
          <p:cNvPicPr preferRelativeResize="0"/>
          <p:nvPr/>
        </p:nvPicPr>
        <p:blipFill rotWithShape="1">
          <a:blip r:embed="rId3">
            <a:alphaModFix/>
          </a:blip>
          <a:srcRect/>
          <a:stretch/>
        </p:blipFill>
        <p:spPr>
          <a:xfrm>
            <a:off x="5457825" y="1276350"/>
            <a:ext cx="3457575" cy="535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sp>
        <p:nvSpPr>
          <p:cNvPr id="147" name="Google Shape;147;p20"/>
          <p:cNvSpPr/>
          <p:nvPr/>
        </p:nvSpPr>
        <p:spPr>
          <a:xfrm>
            <a:off x="7010400" y="339725"/>
            <a:ext cx="1981200" cy="11080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C00000"/>
                </a:solidFill>
                <a:latin typeface="Arial"/>
                <a:ea typeface="Arial"/>
                <a:cs typeface="Arial"/>
                <a:sym typeface="Arial"/>
              </a:rPr>
              <a:t>PERPETUAL-MOTION MACHINES</a:t>
            </a:r>
            <a:endParaRPr/>
          </a:p>
        </p:txBody>
      </p:sp>
      <p:sp>
        <p:nvSpPr>
          <p:cNvPr id="148" name="Google Shape;148;p20"/>
          <p:cNvSpPr/>
          <p:nvPr/>
        </p:nvSpPr>
        <p:spPr>
          <a:xfrm>
            <a:off x="152400" y="5410200"/>
            <a:ext cx="8610600" cy="1230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rgbClr val="CC00CC"/>
                </a:solidFill>
              </a:rPr>
              <a:t>Perpetual-motion machine</a:t>
            </a:r>
            <a:r>
              <a:rPr lang="en-US" sz="1800" b="1">
                <a:solidFill>
                  <a:srgbClr val="CC00CC"/>
                </a:solidFill>
                <a:latin typeface="Arial"/>
                <a:ea typeface="Arial"/>
                <a:cs typeface="Arial"/>
                <a:sym typeface="Arial"/>
              </a:rPr>
              <a:t>:</a:t>
            </a:r>
            <a:r>
              <a:rPr lang="en-US" sz="1800">
                <a:solidFill>
                  <a:schemeClr val="dk1"/>
                </a:solidFill>
                <a:latin typeface="Arial"/>
                <a:ea typeface="Arial"/>
                <a:cs typeface="Arial"/>
                <a:sym typeface="Arial"/>
              </a:rPr>
              <a:t> Any device that violates the first or the second law. </a:t>
            </a:r>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A device that violates the first law (by </a:t>
            </a:r>
            <a:r>
              <a:rPr lang="en-US" sz="1800" i="1">
                <a:solidFill>
                  <a:schemeClr val="dk1"/>
                </a:solidFill>
                <a:latin typeface="Arial"/>
                <a:ea typeface="Arial"/>
                <a:cs typeface="Arial"/>
                <a:sym typeface="Arial"/>
              </a:rPr>
              <a:t>creating </a:t>
            </a:r>
            <a:r>
              <a:rPr lang="en-US" sz="1800">
                <a:solidFill>
                  <a:schemeClr val="dk1"/>
                </a:solidFill>
                <a:latin typeface="Arial"/>
                <a:ea typeface="Arial"/>
                <a:cs typeface="Arial"/>
                <a:sym typeface="Arial"/>
              </a:rPr>
              <a:t>energy) is called a </a:t>
            </a:r>
            <a:r>
              <a:rPr lang="en-US" sz="1800">
                <a:solidFill>
                  <a:srgbClr val="CC00CC"/>
                </a:solidFill>
                <a:latin typeface="Arial"/>
                <a:ea typeface="Arial"/>
                <a:cs typeface="Arial"/>
                <a:sym typeface="Arial"/>
              </a:rPr>
              <a:t>PMM1</a:t>
            </a:r>
            <a:r>
              <a:rPr lang="en-US" sz="1800">
                <a:solidFill>
                  <a:schemeClr val="dk1"/>
                </a:solidFill>
                <a:latin typeface="Arial"/>
                <a:ea typeface="Arial"/>
                <a:cs typeface="Arial"/>
                <a:sym typeface="Arial"/>
              </a:rPr>
              <a:t>.</a:t>
            </a:r>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A device that violates the second law is called a </a:t>
            </a:r>
            <a:r>
              <a:rPr lang="en-US" sz="1800">
                <a:solidFill>
                  <a:srgbClr val="CC00CC"/>
                </a:solidFill>
                <a:latin typeface="Arial"/>
                <a:ea typeface="Arial"/>
                <a:cs typeface="Arial"/>
                <a:sym typeface="Arial"/>
              </a:rPr>
              <a:t>PMM2</a:t>
            </a:r>
            <a:r>
              <a:rPr lang="en-US" sz="1800">
                <a:solidFill>
                  <a:schemeClr val="dk1"/>
                </a:solidFill>
                <a:latin typeface="Arial"/>
                <a:ea typeface="Arial"/>
                <a:cs typeface="Arial"/>
                <a:sym typeface="Arial"/>
              </a:rPr>
              <a:t>.</a:t>
            </a:r>
            <a:endParaRPr/>
          </a:p>
        </p:txBody>
      </p:sp>
      <p:pic>
        <p:nvPicPr>
          <p:cNvPr id="149" name="Google Shape;149;p20"/>
          <p:cNvPicPr preferRelativeResize="0"/>
          <p:nvPr/>
        </p:nvPicPr>
        <p:blipFill rotWithShape="1">
          <a:blip r:embed="rId3">
            <a:alphaModFix/>
          </a:blip>
          <a:srcRect/>
          <a:stretch/>
        </p:blipFill>
        <p:spPr>
          <a:xfrm>
            <a:off x="76200" y="152400"/>
            <a:ext cx="6858000" cy="5105400"/>
          </a:xfrm>
          <a:prstGeom prst="rect">
            <a:avLst/>
          </a:prstGeom>
          <a:noFill/>
          <a:ln>
            <a:noFill/>
          </a:ln>
        </p:spPr>
      </p:pic>
      <p:cxnSp>
        <p:nvCxnSpPr>
          <p:cNvPr id="150" name="Google Shape;150;p20"/>
          <p:cNvCxnSpPr/>
          <p:nvPr/>
        </p:nvCxnSpPr>
        <p:spPr>
          <a:xfrm rot="-5400000">
            <a:off x="5677694" y="646906"/>
            <a:ext cx="685800" cy="1588"/>
          </a:xfrm>
          <a:prstGeom prst="straightConnector1">
            <a:avLst/>
          </a:prstGeom>
          <a:noFill/>
          <a:ln w="76200" cap="flat" cmpd="sng">
            <a:solidFill>
              <a:srgbClr val="FF0000"/>
            </a:solidFill>
            <a:prstDash val="solid"/>
            <a:round/>
            <a:headEnd type="none" w="sm" len="sm"/>
            <a:tailEnd type="stealth" w="med" len="med"/>
          </a:ln>
        </p:spPr>
      </p:cxnSp>
      <p:cxnSp>
        <p:nvCxnSpPr>
          <p:cNvPr id="151" name="Google Shape;151;p20"/>
          <p:cNvCxnSpPr/>
          <p:nvPr/>
        </p:nvCxnSpPr>
        <p:spPr>
          <a:xfrm rot="-5400000">
            <a:off x="5371307" y="646906"/>
            <a:ext cx="685800" cy="1587"/>
          </a:xfrm>
          <a:prstGeom prst="straightConnector1">
            <a:avLst/>
          </a:prstGeom>
          <a:noFill/>
          <a:ln w="76200" cap="flat" cmpd="sng">
            <a:solidFill>
              <a:srgbClr val="FF0000"/>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pic>
        <p:nvPicPr>
          <p:cNvPr id="157" name="Google Shape;157;p21"/>
          <p:cNvPicPr preferRelativeResize="0"/>
          <p:nvPr/>
        </p:nvPicPr>
        <p:blipFill rotWithShape="1">
          <a:blip r:embed="rId3">
            <a:alphaModFix/>
          </a:blip>
          <a:srcRect/>
          <a:stretch/>
        </p:blipFill>
        <p:spPr>
          <a:xfrm>
            <a:off x="2343150" y="304800"/>
            <a:ext cx="4457700" cy="4933950"/>
          </a:xfrm>
          <a:prstGeom prst="rect">
            <a:avLst/>
          </a:prstGeom>
          <a:noFill/>
          <a:ln>
            <a:noFill/>
          </a:ln>
        </p:spPr>
      </p:pic>
      <p:sp>
        <p:nvSpPr>
          <p:cNvPr id="158" name="Google Shape;158;p21"/>
          <p:cNvSpPr/>
          <p:nvPr/>
        </p:nvSpPr>
        <p:spPr>
          <a:xfrm>
            <a:off x="1143000" y="5562600"/>
            <a:ext cx="6858000" cy="1092200"/>
          </a:xfrm>
          <a:prstGeom prst="rect">
            <a:avLst/>
          </a:prstGeom>
          <a:gradFill>
            <a:gsLst>
              <a:gs pos="0">
                <a:srgbClr val="92D050"/>
              </a:gs>
              <a:gs pos="50000">
                <a:srgbClr val="99BDBF"/>
              </a:gs>
              <a:gs pos="100000">
                <a:srgbClr val="B8E2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3333FF"/>
                </a:solidFill>
                <a:latin typeface="Arial"/>
                <a:ea typeface="Arial"/>
                <a:cs typeface="Arial"/>
                <a:sym typeface="Arial"/>
              </a:rPr>
              <a:t>Despite numerous attempts, no perpetual-motion machine is known to have worked. </a:t>
            </a:r>
            <a:endParaRPr sz="2000">
              <a:solidFill>
                <a:srgbClr val="3333FF"/>
              </a:solidFill>
              <a:latin typeface="Arial"/>
              <a:ea typeface="Arial"/>
              <a:cs typeface="Arial"/>
              <a:sym typeface="Arial"/>
            </a:endParaRPr>
          </a:p>
          <a:p>
            <a:pPr marL="0" marR="0" lvl="0" indent="0" algn="l" rtl="0">
              <a:spcBef>
                <a:spcPts val="600"/>
              </a:spcBef>
              <a:spcAft>
                <a:spcPts val="0"/>
              </a:spcAft>
              <a:buNone/>
            </a:pPr>
            <a:r>
              <a:rPr lang="en-US" sz="2000" b="1" i="1">
                <a:solidFill>
                  <a:srgbClr val="3333FF"/>
                </a:solidFill>
                <a:latin typeface="Arial"/>
                <a:ea typeface="Arial"/>
                <a:cs typeface="Arial"/>
                <a:sym typeface="Arial"/>
              </a:rPr>
              <a:t>If something sounds too good to be true, it probably is</a:t>
            </a:r>
            <a:r>
              <a:rPr lang="en-US" sz="2000">
                <a:solidFill>
                  <a:srgbClr val="3333FF"/>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1915</Words>
  <Application>Microsoft Office PowerPoint</Application>
  <PresentationFormat>On-screen Show (4:3)</PresentationFormat>
  <Paragraphs>158</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Noto Sans Symbols</vt:lpstr>
      <vt:lpstr>Times New Roman</vt:lpstr>
      <vt:lpstr>Default Design</vt:lpstr>
      <vt:lpstr>Topic 12 SECOND LAW OF THERMODYNAMICS</vt:lpstr>
      <vt:lpstr>PowerPoint Presentation</vt:lpstr>
      <vt:lpstr>INTRODUCTION TO THE SECOND LAW</vt:lpstr>
      <vt:lpstr>PowerPoint Presentation</vt:lpstr>
      <vt:lpstr>THERMAL ENERGY RESERVOIRS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vt:lpstr>
      <vt:lpstr>Review</vt:lpstr>
      <vt:lpstr>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a Carnot Heat Engine</vt:lpstr>
      <vt:lpstr>PowerPoint Presentation</vt:lpstr>
      <vt:lpstr>PowerPoint Presentation</vt:lpstr>
      <vt:lpstr>PowerPoint Presentation</vt:lpstr>
      <vt:lpstr>A Carnot Refrigerator Operating in the Saturation Dome</vt:lpstr>
      <vt:lpstr>Heating a House by a Carnot Heat Pump</vt:lpstr>
      <vt:lpstr>Proving the Validity of a Refrigerator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222 - 12.Second Law of Thermodynamics</dc:title>
  <dc:creator>wlong</dc:creator>
  <cp:lastModifiedBy>William Long</cp:lastModifiedBy>
  <cp:revision>8</cp:revision>
  <dcterms:modified xsi:type="dcterms:W3CDTF">2022-11-29T17:49:51Z</dcterms:modified>
</cp:coreProperties>
</file>