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046659-98CE-4C57-A6B9-B8D939296CA6}">
  <a:tblStyle styleId="{58046659-98CE-4C57-A6B9-B8D939296CA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080418" y="-480219"/>
            <a:ext cx="49831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28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gif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14.Example%203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7" Type="http://schemas.openxmlformats.org/officeDocument/2006/relationships/image" Target="../media/image4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gif"/><Relationship Id="rId5" Type="http://schemas.openxmlformats.org/officeDocument/2006/relationships/image" Target="../media/image45.gif"/><Relationship Id="rId4" Type="http://schemas.openxmlformats.org/officeDocument/2006/relationships/image" Target="../media/image4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gif"/><Relationship Id="rId4" Type="http://schemas.openxmlformats.org/officeDocument/2006/relationships/image" Target="../media/image49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gif"/><Relationship Id="rId3" Type="http://schemas.openxmlformats.org/officeDocument/2006/relationships/image" Target="../media/image51.gif"/><Relationship Id="rId7" Type="http://schemas.openxmlformats.org/officeDocument/2006/relationships/image" Target="../media/image5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gif"/><Relationship Id="rId5" Type="http://schemas.openxmlformats.org/officeDocument/2006/relationships/image" Target="../media/image45.gif"/><Relationship Id="rId4" Type="http://schemas.openxmlformats.org/officeDocument/2006/relationships/image" Target="../media/image5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gif"/><Relationship Id="rId4" Type="http://schemas.openxmlformats.org/officeDocument/2006/relationships/image" Target="../media/image5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7" Type="http://schemas.openxmlformats.org/officeDocument/2006/relationships/image" Target="../media/image6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gif"/><Relationship Id="rId5" Type="http://schemas.openxmlformats.org/officeDocument/2006/relationships/image" Target="../media/image60.gif"/><Relationship Id="rId4" Type="http://schemas.openxmlformats.org/officeDocument/2006/relationships/image" Target="../media/image5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14.Example%204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14.Example%205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1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2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14.Example%20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14.Example%202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 14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Tds</a:t>
            </a:r>
            <a:r>
              <a:rPr lang="en-US" sz="32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Relations</a:t>
            </a:r>
            <a:endParaRPr sz="32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prstGeom prst="rect">
            <a:avLst/>
          </a:prstGeom>
          <a:solidFill>
            <a:srgbClr val="8AC6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rgbClr val="99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Thermodynamics: An Engineering Approach </a:t>
            </a:r>
            <a:endParaRPr sz="2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8th Edition</a:t>
            </a:r>
            <a:br>
              <a:rPr lang="en-U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Yunus A. Çengel, Michael A. Boles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McGraw-Hill, 2015</a:t>
            </a:r>
            <a:endParaRPr sz="1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304800" y="228600"/>
            <a:ext cx="8494713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ENTROPY CHANGE OF IDEAL GASES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193757"/>
            <a:ext cx="2133600" cy="67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457188" y="20524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Ideal Gas Equation: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307" y="2541024"/>
            <a:ext cx="1171392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088" y="3539500"/>
            <a:ext cx="46958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1788" y="4620163"/>
            <a:ext cx="34004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304800" y="228600"/>
            <a:ext cx="8494713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ENTROPY CHANGE OF IDEAL GASES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1"/>
          </p:nvPr>
        </p:nvSpPr>
        <p:spPr>
          <a:xfrm>
            <a:off x="457188" y="20524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Ideal Gas Equation: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216700"/>
            <a:ext cx="2133600" cy="67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225" y="2555250"/>
            <a:ext cx="1097867" cy="6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5988" y="3539500"/>
            <a:ext cx="47720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3363" y="4612538"/>
            <a:ext cx="34575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381000" y="304800"/>
            <a:ext cx="8339138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Constant Specific Heats (Approximate Analysis)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066800"/>
            <a:ext cx="3276600" cy="722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4"/>
          <p:cNvCxnSpPr/>
          <p:nvPr/>
        </p:nvCxnSpPr>
        <p:spPr>
          <a:xfrm>
            <a:off x="3886200" y="14478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9" name="Google Shape;21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981200"/>
            <a:ext cx="3351213" cy="715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4"/>
          <p:cNvCxnSpPr/>
          <p:nvPr/>
        </p:nvCxnSpPr>
        <p:spPr>
          <a:xfrm>
            <a:off x="3886200" y="2362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1" name="Google Shape;22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3400" y="3824288"/>
            <a:ext cx="4214813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3400" y="4449763"/>
            <a:ext cx="4214813" cy="57943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4267200" y="3168650"/>
            <a:ext cx="4267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change of an ideal gas on a unit–mole basis</a:t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43400" y="1066800"/>
            <a:ext cx="3671888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43400" y="1981200"/>
            <a:ext cx="3671888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05600" y="2767013"/>
            <a:ext cx="130175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8600" y="3352800"/>
            <a:ext cx="372427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81450" y="5162550"/>
            <a:ext cx="34099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1524000"/>
            <a:ext cx="3771900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742950" y="381000"/>
            <a:ext cx="695325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Variable Specific Heats (Exact Analysis)</a:t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768475"/>
            <a:ext cx="1844675" cy="7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2655888"/>
            <a:ext cx="2413000" cy="69691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/>
          <p:nvPr/>
        </p:nvSpPr>
        <p:spPr>
          <a:xfrm>
            <a:off x="381000" y="1111250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choose absolute zero as the reference temperature and define a function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° as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762000" y="4738688"/>
            <a:ext cx="2362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unit–mole basis</a:t>
            </a:r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5116513"/>
            <a:ext cx="4906963" cy="5984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762000" y="3519488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unit–mass basis</a:t>
            </a:r>
            <a:endParaRPr/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" y="3886200"/>
            <a:ext cx="5351463" cy="7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 of an Ideal Gas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Air is compressed from an initial state of 100 kPa and 17°C to a final state of 600 kPa and 57°C. Determine the entropy change of air during this compression process (a) by using the property tables and (b) by using an average specific heat.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3442650" y="3109050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Example 3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457188" y="350317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Recall for an ideal gas: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475" y="1705675"/>
            <a:ext cx="3397048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850" y="2731331"/>
            <a:ext cx="1910299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475" y="4050163"/>
            <a:ext cx="1438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3725" y="3904757"/>
            <a:ext cx="866796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5850" y="4652280"/>
            <a:ext cx="4592297" cy="6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dirty="0"/>
          </a:p>
        </p:txBody>
      </p:sp>
      <p:sp>
        <p:nvSpPr>
          <p:cNvPr id="269" name="Google Shape;269;p2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450" y="1731755"/>
            <a:ext cx="2577090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575" y="2716025"/>
            <a:ext cx="45148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1325" y="4084613"/>
            <a:ext cx="29813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idx="1"/>
          </p:nvPr>
        </p:nvSpPr>
        <p:spPr>
          <a:xfrm>
            <a:off x="457188" y="350317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Recall for an ideal gas: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925" y="1723056"/>
            <a:ext cx="3460140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038" y="2732532"/>
            <a:ext cx="1659919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0500" y="4221188"/>
            <a:ext cx="1438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6700" y="4048975"/>
            <a:ext cx="866796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1663" y="4852838"/>
            <a:ext cx="46196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1675" y="4852838"/>
            <a:ext cx="20764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dirty="0"/>
          </a:p>
        </p:txBody>
      </p:sp>
      <p:sp>
        <p:nvSpPr>
          <p:cNvPr id="293" name="Google Shape;293;p3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38" y="1723038"/>
            <a:ext cx="27527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625" y="2848688"/>
            <a:ext cx="24003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1788" y="4088650"/>
            <a:ext cx="32004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dirty="0"/>
          </a:p>
        </p:txBody>
      </p:sp>
      <p:sp>
        <p:nvSpPr>
          <p:cNvPr id="303" name="Google Shape;303;p3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305" name="Google Shape;3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2026875"/>
            <a:ext cx="47053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3484888"/>
            <a:ext cx="27432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1387" y="4642563"/>
            <a:ext cx="2200694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1363" y="5311275"/>
            <a:ext cx="2067878" cy="3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4463" y="5962800"/>
            <a:ext cx="1901720" cy="3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09600" y="177800"/>
            <a:ext cx="225583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04800" y="838200"/>
            <a:ext cx="8229600" cy="266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Calculate the entropy changes that take place during processes for pure substances, incompressible substances, and ideal gases.</a:t>
            </a:r>
            <a:endParaRPr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a special class of idealized processes, called 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 processes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develop the property relations for these processes.</a:t>
            </a:r>
            <a:endParaRPr sz="2200">
              <a:solidFill>
                <a:srgbClr val="CC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762000" y="152400"/>
            <a:ext cx="628015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Processes of Ideal Gases</a:t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755650" y="746125"/>
            <a:ext cx="6496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 Specific Heats (Approximate Analysis)</a:t>
            </a:r>
            <a:endParaRPr/>
          </a:p>
        </p:txBody>
      </p:sp>
      <p:pic>
        <p:nvPicPr>
          <p:cNvPr id="317" name="Google Shape;31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87463"/>
            <a:ext cx="3079750" cy="6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582863"/>
            <a:ext cx="2017713" cy="6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3276600"/>
            <a:ext cx="19939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4737100"/>
            <a:ext cx="2314575" cy="6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2"/>
          <p:cNvSpPr txBox="1"/>
          <p:nvPr/>
        </p:nvSpPr>
        <p:spPr>
          <a:xfrm>
            <a:off x="762000" y="1949450"/>
            <a:ext cx="3048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this eq. equal to zero, we get</a:t>
            </a:r>
            <a:endParaRPr/>
          </a:p>
        </p:txBody>
      </p:sp>
      <p:pic>
        <p:nvPicPr>
          <p:cNvPr id="322" name="Google Shape;32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200" y="4351338"/>
            <a:ext cx="2387600" cy="2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4029075"/>
            <a:ext cx="2462213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" y="5486400"/>
            <a:ext cx="256063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73450" y="5486400"/>
            <a:ext cx="2165350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791200" y="5156200"/>
            <a:ext cx="1895475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24400" y="1219200"/>
            <a:ext cx="38004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724400" y="3733800"/>
            <a:ext cx="39433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title"/>
          </p:nvPr>
        </p:nvSpPr>
        <p:spPr>
          <a:xfrm>
            <a:off x="304800" y="274638"/>
            <a:ext cx="8610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Compression of an Ideal Gas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Helium gas is compressed by an adiabatic compressor from an initial state of 14 psia and 50°F to a final temperature of 320°F in a reversible manner. Determine the pressure of the helium at the exit.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3442650" y="3109050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Example 4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457200" y="152400"/>
            <a:ext cx="584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Processes of Ideal Gases</a:t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457200" y="609600"/>
            <a:ext cx="50069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Specific Heats (Exact Analysis)</a:t>
            </a:r>
            <a:endParaRPr/>
          </a:p>
        </p:txBody>
      </p:sp>
      <p:pic>
        <p:nvPicPr>
          <p:cNvPr id="336" name="Google Shape;33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2438400" cy="5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400" y="1066800"/>
            <a:ext cx="1895475" cy="5984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33"/>
          <p:cNvCxnSpPr/>
          <p:nvPr/>
        </p:nvCxnSpPr>
        <p:spPr>
          <a:xfrm>
            <a:off x="3124200" y="1371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33"/>
          <p:cNvSpPr/>
          <p:nvPr/>
        </p:nvSpPr>
        <p:spPr>
          <a:xfrm>
            <a:off x="338138" y="1828800"/>
            <a:ext cx="59102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Pressure and Relative Specific Volume</a:t>
            </a:r>
            <a:endParaRPr/>
          </a:p>
        </p:txBody>
      </p:sp>
      <p:pic>
        <p:nvPicPr>
          <p:cNvPr id="340" name="Google Shape;340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2362200"/>
            <a:ext cx="1993900" cy="61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" y="3048000"/>
            <a:ext cx="1722438" cy="63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200" y="3733800"/>
            <a:ext cx="1919288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200" y="4551363"/>
            <a:ext cx="4906963" cy="63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5138" y="5257800"/>
            <a:ext cx="1820862" cy="63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3"/>
          <p:cNvSpPr/>
          <p:nvPr/>
        </p:nvSpPr>
        <p:spPr>
          <a:xfrm>
            <a:off x="457200" y="5943600"/>
            <a:ext cx="20574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relative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volume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2438400" y="2286000"/>
            <a:ext cx="14478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exp(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°/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relative pressure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>
            <a:off x="4267200" y="2209800"/>
            <a:ext cx="2286000" cy="146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The use of 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data for calculating the final temperature during an isentropic process.</a:t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3733800" y="5514975"/>
            <a:ext cx="27432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The use of 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i="1" baseline="-25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data for calculating the final temperature during an isentropic process</a:t>
            </a:r>
            <a:endParaRPr/>
          </a:p>
        </p:txBody>
      </p:sp>
      <p:pic>
        <p:nvPicPr>
          <p:cNvPr id="349" name="Google Shape;349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05575" y="76200"/>
            <a:ext cx="23336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77000" y="3429000"/>
            <a:ext cx="23622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is compressed in a car engine from 22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and 95 kPa in a reversible and adiabatic manner. If the compression ratio (v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/v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of the engine is 8, determine the final temperature of the air.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442650" y="3109050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Example 5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71628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73" name="Google Shape;373;p36"/>
          <p:cNvSpPr txBox="1">
            <a:spLocks noGrp="1"/>
          </p:cNvSpPr>
          <p:nvPr>
            <p:ph type="body" idx="1"/>
          </p:nvPr>
        </p:nvSpPr>
        <p:spPr>
          <a:xfrm>
            <a:off x="609600" y="838200"/>
            <a:ext cx="6553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0" i="1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 ds </a:t>
            </a: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change of liquids and solids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entropy change of ideal gases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63" y="4014813"/>
            <a:ext cx="19431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 ds Relations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57200" y="1142997"/>
            <a:ext cx="8229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the energy balance: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457200" y="2088402"/>
            <a:ext cx="82296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Now let’s apply this for an internally reversible process and let’s look at the differential form of the equation: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3420901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Previously we established that: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7200" y="4399051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And recall that boundary work is: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700" y="1714426"/>
            <a:ext cx="17526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4638" y="3018338"/>
            <a:ext cx="35147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375" y="4992963"/>
            <a:ext cx="23812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469250" y="914550"/>
            <a:ext cx="82296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Now substitute those two equations back into the energy balance equation yields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438" y="1782645"/>
            <a:ext cx="23050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200" y="2199845"/>
            <a:ext cx="22955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450" y="2624445"/>
            <a:ext cx="2105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457188" y="3039522"/>
            <a:ext cx="8229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what enthalpy is: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5388" y="3520370"/>
            <a:ext cx="145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5388" y="3954620"/>
            <a:ext cx="46291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5500" y="4465070"/>
            <a:ext cx="2828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469250" y="4899327"/>
            <a:ext cx="82296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This can then be substituted into the </a:t>
            </a:r>
            <a:r>
              <a:rPr lang="en-US" sz="2400" i="1"/>
              <a:t>Tds</a:t>
            </a:r>
            <a:r>
              <a:rPr lang="en-US" sz="2400"/>
              <a:t> equation we just derived.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 ds Relations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7938" y="5645527"/>
            <a:ext cx="21240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83" y="1453356"/>
            <a:ext cx="3838575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 ds Relations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3838575" y="1143000"/>
            <a:ext cx="4848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The first </a:t>
            </a:r>
            <a:r>
              <a:rPr lang="en-US" i="1"/>
              <a:t>Tds</a:t>
            </a:r>
            <a:r>
              <a:rPr lang="en-US"/>
              <a:t> relation: (</a:t>
            </a:r>
            <a:r>
              <a:rPr lang="en-US" u="sng"/>
              <a:t>Gibbs Equation</a:t>
            </a:r>
            <a:r>
              <a:rPr lang="en-US"/>
              <a:t>)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175" y="1602263"/>
            <a:ext cx="2105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3838538" y="2364525"/>
            <a:ext cx="4848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The second </a:t>
            </a:r>
            <a:r>
              <a:rPr lang="en-US" i="1"/>
              <a:t>Tds</a:t>
            </a:r>
            <a:r>
              <a:rPr lang="en-US"/>
              <a:t> relation: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650" y="2827838"/>
            <a:ext cx="21240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3838538" y="3586050"/>
            <a:ext cx="4848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We can solve for </a:t>
            </a:r>
            <a:r>
              <a:rPr lang="en-US" i="1"/>
              <a:t>ds</a:t>
            </a:r>
            <a:r>
              <a:rPr lang="en-US"/>
              <a:t> in both equations: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4923" y="4007550"/>
            <a:ext cx="1935202" cy="6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5125" y="4950700"/>
            <a:ext cx="1935200" cy="61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04800" y="288925"/>
            <a:ext cx="8526463" cy="5492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ENTROPY CHANGE OF LIQUIDS AND SOLIDS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542547" y="1143000"/>
            <a:ext cx="3124200" cy="1758950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Liquids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solids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approximated as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incompressible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substances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their specific volumes remain nearly constant during a process.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8483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liquids and solids are incompressible substances.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987" y="2089550"/>
            <a:ext cx="8477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287" y="2524125"/>
            <a:ext cx="19431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457200" y="3456625"/>
            <a:ext cx="48483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specific heat equations: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0799" y="4002000"/>
            <a:ext cx="118110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>
            <a:spLocks noGrp="1"/>
          </p:cNvSpPr>
          <p:nvPr>
            <p:ph type="body" idx="1"/>
          </p:nvPr>
        </p:nvSpPr>
        <p:spPr>
          <a:xfrm>
            <a:off x="457200" y="4474850"/>
            <a:ext cx="4848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For liquids and solids </a:t>
            </a:r>
            <a:r>
              <a:rPr lang="en-US" sz="2400" i="1"/>
              <a:t>c</a:t>
            </a:r>
            <a:r>
              <a:rPr lang="en-US" sz="2400" i="1" baseline="-25000"/>
              <a:t>p</a:t>
            </a:r>
            <a:r>
              <a:rPr lang="en-US" sz="2400" i="1"/>
              <a:t> </a:t>
            </a:r>
            <a:r>
              <a:rPr lang="en-US" sz="2400"/>
              <a:t>= </a:t>
            </a:r>
            <a:r>
              <a:rPr lang="en-US" sz="2400" i="1"/>
              <a:t>c</a:t>
            </a:r>
            <a:r>
              <a:rPr lang="en-US" sz="2400" i="1" baseline="-25000"/>
              <a:t>v</a:t>
            </a:r>
            <a:r>
              <a:rPr lang="en-US" sz="2400" i="1"/>
              <a:t> </a:t>
            </a:r>
            <a:r>
              <a:rPr lang="en-US" sz="2400"/>
              <a:t>= </a:t>
            </a:r>
            <a:r>
              <a:rPr lang="en-US" sz="2400" i="1"/>
              <a:t>c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2574" y="5183275"/>
            <a:ext cx="19145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457200" y="78123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Changes of Liquids and Solids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461200" y="717875"/>
            <a:ext cx="82296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Let’s assume that the specific heat is constant and represents an average value of the temperature range we are looking at: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738" y="1469085"/>
            <a:ext cx="19145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100" y="2277823"/>
            <a:ext cx="42957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8450" y="3219910"/>
            <a:ext cx="34671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461225" y="404287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What if the process is isentropic?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9013" y="4457860"/>
            <a:ext cx="22860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5275" y="5349460"/>
            <a:ext cx="9334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461225" y="577432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For solids and liquids, an isentropic process is also </a:t>
            </a:r>
            <a:r>
              <a:rPr lang="en-US" u="sng"/>
              <a:t>isothermal</a:t>
            </a:r>
            <a:r>
              <a:rPr lang="en-US"/>
              <a:t>.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457200" y="91282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Effect of Density of a Liquid on Entropy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457200" y="731046"/>
            <a:ext cx="8229600" cy="20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Liquid methane is commonly used in various cryogenic applications. The critical temperature of methane is 191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and must be maintained below this temperature to remain in the liquid phase. Methane enters a pump at 110 K and 1 MPa and leaves at 120 K and 5 MPa. Determine the entropy change during this process by (a) using the table below and (b) using the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Tds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relations.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313975" y="2642135"/>
          <a:ext cx="6596550" cy="4079350"/>
        </p:xfrm>
        <a:graphic>
          <a:graphicData uri="http://schemas.openxmlformats.org/drawingml/2006/table">
            <a:tbl>
              <a:tblPr firstRow="1" bandRow="1">
                <a:noFill/>
                <a:tableStyleId>{58046659-98CE-4C57-A6B9-B8D939296CA6}</a:tableStyleId>
              </a:tblPr>
              <a:tblGrid>
                <a:gridCol w="7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Properties of Liquid Methane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Temp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Pressure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Density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Enthalpy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Entropy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Specific Heat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T, K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P, MPa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ρ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, kg/m</a:t>
                      </a:r>
                      <a:r>
                        <a:rPr lang="en-US" sz="1600" baseline="30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h, kJ/kg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s, kJ/kg K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US" sz="1600" i="1" baseline="-25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, kJ/kg K</a:t>
                      </a:r>
                      <a:endParaRPr sz="1600" i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425.3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208.3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4.878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3.476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425.8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209.0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4.875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3.471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426.6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210.5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4.867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3.460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429.1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215.0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4.844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3.432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120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410.4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243.4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5.185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3.551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411.0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244.1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5.180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3.543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412.0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245.4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5.171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3.528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415.2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249.6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5.145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3.486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6780925" y="4027000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Example 1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8392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Economics of Replacing a Valve by a Turbine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6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cryogenic manufacturer handles liquid methane at 115 K and 5 MPa at a rate of 0.280 m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/s. The process involves dropping the pressure to 1 MPa by means of a throttling valve. An engineer proposes to replace the throttling valve with a turbine so power can be produced from the pressure drop. What is the maximum amount of power that can be produced by the turbine? Given that the turbine operates 8760 h/yr and the cost of electricity is $0.075/kWh, what is the maximum savings for the company if they use the turbine?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3442650" y="4113925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Example 2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987</Words>
  <Application>Microsoft Office PowerPoint</Application>
  <PresentationFormat>On-screen Show (4:3)</PresentationFormat>
  <Paragraphs>163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Noto Sans Symbols</vt:lpstr>
      <vt:lpstr>Times New Roman</vt:lpstr>
      <vt:lpstr>Default Design</vt:lpstr>
      <vt:lpstr>Topic 14 The Tds Relations</vt:lpstr>
      <vt:lpstr>PowerPoint Presentation</vt:lpstr>
      <vt:lpstr>The T ds Relations</vt:lpstr>
      <vt:lpstr>The T ds Relations</vt:lpstr>
      <vt:lpstr>The T ds Relations</vt:lpstr>
      <vt:lpstr>PowerPoint Presentation</vt:lpstr>
      <vt:lpstr>Entropy Changes of Liquids and Solids</vt:lpstr>
      <vt:lpstr>Effect of Density of a Liquid on Entropy</vt:lpstr>
      <vt:lpstr>Economics of Replacing a Valve by a Turbine</vt:lpstr>
      <vt:lpstr>PowerPoint Presentation</vt:lpstr>
      <vt:lpstr>PowerPoint Presentation</vt:lpstr>
      <vt:lpstr>PowerPoint Presentation</vt:lpstr>
      <vt:lpstr>PowerPoint Presentation</vt:lpstr>
      <vt:lpstr>Entropy Change of an Ideal Gas</vt:lpstr>
      <vt:lpstr>Isentropic Process of Ideal Gases</vt:lpstr>
      <vt:lpstr>Isentropic Process of Ideal Gases</vt:lpstr>
      <vt:lpstr>Isentropic Process of Ideal Gases</vt:lpstr>
      <vt:lpstr>Isentropic Process of Ideal Gases</vt:lpstr>
      <vt:lpstr>Isentropic Process of Ideal Gases</vt:lpstr>
      <vt:lpstr>PowerPoint Presentation</vt:lpstr>
      <vt:lpstr>Isentropic Compression of an Ideal Gas</vt:lpstr>
      <vt:lpstr>PowerPoint Presentation</vt:lpstr>
      <vt:lpstr>Practice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222 - 14.The Tds Relations</dc:title>
  <dc:creator>wlong</dc:creator>
  <cp:lastModifiedBy>William Long</cp:lastModifiedBy>
  <cp:revision>6</cp:revision>
  <dcterms:modified xsi:type="dcterms:W3CDTF">2022-11-29T17:51:39Z</dcterms:modified>
</cp:coreProperties>
</file>