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413" r:id="rId2"/>
    <p:sldId id="357" r:id="rId3"/>
    <p:sldId id="386" r:id="rId4"/>
    <p:sldId id="388" r:id="rId5"/>
    <p:sldId id="414" r:id="rId6"/>
    <p:sldId id="419" r:id="rId7"/>
    <p:sldId id="389" r:id="rId8"/>
    <p:sldId id="423" r:id="rId9"/>
    <p:sldId id="425" r:id="rId10"/>
    <p:sldId id="39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006600"/>
    <a:srgbClr val="33CC33"/>
    <a:srgbClr val="008000"/>
    <a:srgbClr val="FFFF99"/>
    <a:srgbClr val="CC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2" autoAdjust="0"/>
    <p:restoredTop sz="94660"/>
  </p:normalViewPr>
  <p:slideViewPr>
    <p:cSldViewPr>
      <p:cViewPr varScale="1">
        <p:scale>
          <a:sx n="108" d="100"/>
          <a:sy n="108" d="100"/>
        </p:scale>
        <p:origin x="18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BCA945-EDEF-48AC-B5F9-639F0C789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4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698C8-67A7-49B7-9247-BD6841B33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416E7-4BBA-41DC-B744-AFBC7CB7B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145A0-0B2E-48BF-B8EF-06F85794C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B91FE-132E-4807-8349-128A41498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37AE-791F-464C-8514-229B3BECD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6BBEA-6CC5-4B98-B6E6-82DD7D517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D9E6E-8C51-438D-BAE2-F204DBB29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FB0F-6F48-4AC1-BBA7-6C7B34145C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A9D5C-18A1-4ECC-B9D0-07F4F8650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BA539-9365-4AC2-AFDF-B4B85019E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1E341-5778-446C-87F1-F46FF927E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AE61999-E4F4-42B8-9C7C-026B7A112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8.Example%201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8.Example%202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8.Example%203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8.Example%204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438400"/>
            <a:ext cx="6705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8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 Steady-Flow Devices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b="1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9E0F4-CE34-4E9B-A934-183A0B6CAB5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8438"/>
            <a:ext cx="6477000" cy="639762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0866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400" dirty="0"/>
              <a:t>Some steady-flow engineering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Nozzles and Diffusers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solidFill>
                  <a:srgbClr val="CC00CC"/>
                </a:solidFill>
              </a:rPr>
              <a:t>Turbines and Compressors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7FAACF-06E2-4589-8E5A-A766DB6CD10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990600"/>
            <a:ext cx="8077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Solve energy balance problems for common steady-flow devices such as nozzles, compressors, and turbines.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7AC541-BBC7-4330-A131-B130C2BCD0F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52400" y="198438"/>
            <a:ext cx="8763000" cy="63976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000" b="1">
                <a:solidFill>
                  <a:srgbClr val="C00000"/>
                </a:solidFill>
              </a:rPr>
              <a:t>SOME STEADY-FLOW ENGINEERING DEVICES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228600" y="914400"/>
            <a:ext cx="86868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Many engineering devices operate essentially under the same conditions</a:t>
            </a:r>
          </a:p>
          <a:p>
            <a:r>
              <a:rPr lang="en-US"/>
              <a:t>for long periods of time. The components of a steam power plant (turbines,</a:t>
            </a:r>
          </a:p>
          <a:p>
            <a:r>
              <a:rPr lang="en-US"/>
              <a:t>compressors, heat exchangers, and pumps), for example, operate nonstop for</a:t>
            </a:r>
          </a:p>
          <a:p>
            <a:r>
              <a:rPr lang="en-US"/>
              <a:t>months before the system is shut down for maintenance. Therefore, these devices can be conveniently analyzed as steady-flow devices.</a:t>
            </a:r>
          </a:p>
        </p:txBody>
      </p:sp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62484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2971800" y="5438775"/>
            <a:ext cx="6019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A modern land-based gas turbine used for electric power production. This is a General Electric LM5000 turbine. It has a length of 6.2 m, it weighs 12.5 tons, and produces 55.2 MW at 3600 rpm with steam injection.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CC2F95-078F-47E3-8F16-6B96AEDB50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198438"/>
            <a:ext cx="39624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Nozzles and Diffusers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572000" y="304800"/>
            <a:ext cx="419100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Nozzles and diffusers are commonly utilized in jet engines, rockets, spacecraft, and even garden hoses.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u="sng" dirty="0">
                <a:solidFill>
                  <a:srgbClr val="CC00CC"/>
                </a:solidFill>
              </a:rPr>
              <a:t>nozzle</a:t>
            </a:r>
            <a:r>
              <a:rPr lang="en-US" b="1" dirty="0"/>
              <a:t> </a:t>
            </a:r>
            <a:r>
              <a:rPr lang="en-US" dirty="0"/>
              <a:t>is a device that </a:t>
            </a:r>
            <a:r>
              <a:rPr lang="en-US" i="1" dirty="0">
                <a:solidFill>
                  <a:srgbClr val="3333FF"/>
                </a:solidFill>
              </a:rPr>
              <a:t>increases the velocity of a fluid</a:t>
            </a:r>
            <a:r>
              <a:rPr lang="en-US" i="1" dirty="0"/>
              <a:t> </a:t>
            </a:r>
            <a:r>
              <a:rPr lang="en-US" dirty="0"/>
              <a:t>at the expense of pressure.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u="sng" dirty="0">
                <a:solidFill>
                  <a:srgbClr val="CC00CC"/>
                </a:solidFill>
              </a:rPr>
              <a:t>diffuser</a:t>
            </a:r>
            <a:r>
              <a:rPr lang="en-US" b="1" dirty="0"/>
              <a:t> </a:t>
            </a:r>
            <a:r>
              <a:rPr lang="en-US" dirty="0"/>
              <a:t>is a device that </a:t>
            </a:r>
            <a:r>
              <a:rPr lang="en-US" i="1" dirty="0">
                <a:solidFill>
                  <a:srgbClr val="3333FF"/>
                </a:solidFill>
              </a:rPr>
              <a:t>increases the pressure of a fluid</a:t>
            </a:r>
            <a:r>
              <a:rPr lang="en-US" i="1" dirty="0"/>
              <a:t> </a:t>
            </a:r>
            <a:r>
              <a:rPr lang="en-US" dirty="0"/>
              <a:t>by slowing it down.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The cross-sectional area of a nozzle decreases in the flow direction for subsonic flows and increases for supersonic flows. The reverse is true for diffusers.</a:t>
            </a:r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4038600" y="4676775"/>
            <a:ext cx="1447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Energy balance for a nozzle or diffuser:</a:t>
            </a:r>
          </a:p>
        </p:txBody>
      </p:sp>
      <p:pic>
        <p:nvPicPr>
          <p:cNvPr id="18438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4643438"/>
            <a:ext cx="3178175" cy="1147762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8439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5713" y="5865813"/>
            <a:ext cx="3697287" cy="38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847725"/>
            <a:ext cx="390525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Deceleration of Air in a Diffuser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Air at 10</a:t>
            </a:r>
            <a:r>
              <a:rPr lang="en-US" baseline="30000" dirty="0"/>
              <a:t>o</a:t>
            </a:r>
            <a:r>
              <a:rPr lang="en-US" dirty="0"/>
              <a:t>C and 80 </a:t>
            </a:r>
            <a:r>
              <a:rPr lang="en-US" dirty="0" err="1"/>
              <a:t>kPa</a:t>
            </a:r>
            <a:r>
              <a:rPr lang="en-US" dirty="0"/>
              <a:t> enters the diffuser of a jet engine steadily with a velocity of 200 m/s. The inlet area of the diffuser is 0.4 m</a:t>
            </a:r>
            <a:r>
              <a:rPr lang="en-US" baseline="30000" dirty="0"/>
              <a:t>2</a:t>
            </a:r>
            <a:r>
              <a:rPr lang="en-US" dirty="0"/>
              <a:t>. The air leaves the diffuser with a velocity that is very small compared with the inlet velocity. Determine the mass flow rate of air and the temperature of the air leaving the diffuser.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341947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6C6B88-05E9-4DDF-96F4-A237E57BE494}"/>
              </a:ext>
            </a:extLst>
          </p:cNvPr>
          <p:cNvSpPr txBox="1"/>
          <p:nvPr/>
        </p:nvSpPr>
        <p:spPr>
          <a:xfrm>
            <a:off x="5727740" y="3810000"/>
            <a:ext cx="110799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of Steam in a Nozzle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Steam at 250 </a:t>
            </a:r>
            <a:r>
              <a:rPr lang="en-US" dirty="0" err="1"/>
              <a:t>psia</a:t>
            </a:r>
            <a:r>
              <a:rPr lang="en-US" dirty="0"/>
              <a:t> and 700</a:t>
            </a:r>
            <a:r>
              <a:rPr lang="en-US" baseline="30000" dirty="0"/>
              <a:t>o</a:t>
            </a:r>
            <a:r>
              <a:rPr lang="en-US" dirty="0"/>
              <a:t>F steadily enters a nozzle whose inlet area is 0.2 ft</a:t>
            </a:r>
            <a:r>
              <a:rPr lang="en-US" baseline="30000" dirty="0"/>
              <a:t>2</a:t>
            </a:r>
            <a:r>
              <a:rPr lang="en-US" dirty="0"/>
              <a:t>. The mass flow rate of steam through the nozzle is 10 </a:t>
            </a:r>
            <a:r>
              <a:rPr lang="en-US" dirty="0" err="1"/>
              <a:t>lbm</a:t>
            </a:r>
            <a:r>
              <a:rPr lang="en-US" dirty="0"/>
              <a:t>/s. Steam leaves the nozzle at 200 </a:t>
            </a:r>
            <a:r>
              <a:rPr lang="en-US" dirty="0" err="1"/>
              <a:t>psia</a:t>
            </a:r>
            <a:r>
              <a:rPr lang="en-US" dirty="0"/>
              <a:t> with a velocity of 900 </a:t>
            </a:r>
            <a:r>
              <a:rPr lang="en-US" dirty="0" err="1"/>
              <a:t>ft</a:t>
            </a:r>
            <a:r>
              <a:rPr lang="en-US" dirty="0"/>
              <a:t>/s. Heat losses from the nozzle are estimated to be 1.2 Btu/</a:t>
            </a:r>
            <a:r>
              <a:rPr lang="en-US" dirty="0" err="1"/>
              <a:t>lbm</a:t>
            </a:r>
            <a:r>
              <a:rPr lang="en-US" dirty="0"/>
              <a:t>. Determine the inlet velocity and the exit temperature of the steam.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91FE-132E-4807-8349-128A41498A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459163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1A1C9-29BE-4BE3-9881-A2C50361CCAF}"/>
              </a:ext>
            </a:extLst>
          </p:cNvPr>
          <p:cNvSpPr txBox="1"/>
          <p:nvPr/>
        </p:nvSpPr>
        <p:spPr>
          <a:xfrm>
            <a:off x="5747807" y="4114800"/>
            <a:ext cx="110799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3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C4C37-AB58-4D7C-866A-6CE3764DE1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381000" y="274638"/>
            <a:ext cx="3657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b="1">
                <a:solidFill>
                  <a:srgbClr val="FF0000"/>
                </a:solidFill>
              </a:rPr>
              <a:t>Turbines and Compressors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4419600" y="601663"/>
            <a:ext cx="4572000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u="sng" dirty="0">
                <a:solidFill>
                  <a:srgbClr val="3333FF"/>
                </a:solidFill>
              </a:rPr>
              <a:t>Turbine</a:t>
            </a:r>
            <a:r>
              <a:rPr lang="en-US" dirty="0"/>
              <a:t> drives the electric generator In steam, gas, or hydroelectric power plants.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As the fluid passes through the turbine, work is done against the blades, which are attached to the shaft. As a result, the shaft rotates, and the turbine produces work.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dirty="0">
                <a:solidFill>
                  <a:srgbClr val="3333FF"/>
                </a:solidFill>
              </a:rPr>
              <a:t>Compressors</a:t>
            </a:r>
            <a:r>
              <a:rPr lang="en-US" dirty="0"/>
              <a:t>, as well as </a:t>
            </a:r>
            <a:r>
              <a:rPr lang="en-US" b="1" dirty="0">
                <a:solidFill>
                  <a:srgbClr val="3333FF"/>
                </a:solidFill>
              </a:rPr>
              <a:t>pumps</a:t>
            </a:r>
            <a:r>
              <a:rPr lang="en-US" dirty="0"/>
              <a:t> and </a:t>
            </a:r>
            <a:r>
              <a:rPr lang="en-US" b="1" dirty="0">
                <a:solidFill>
                  <a:srgbClr val="3333FF"/>
                </a:solidFill>
              </a:rPr>
              <a:t>fans</a:t>
            </a:r>
            <a:r>
              <a:rPr lang="en-US" dirty="0"/>
              <a:t>, are devices used to increase the pressure of a fluid. Work is supplied to these devices from an external source through a rotating shaft.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i="1" u="sng" dirty="0">
                <a:solidFill>
                  <a:srgbClr val="CC00CC"/>
                </a:solidFill>
              </a:rPr>
              <a:t>fan</a:t>
            </a:r>
            <a:r>
              <a:rPr lang="en-US" i="1" dirty="0"/>
              <a:t> </a:t>
            </a:r>
            <a:r>
              <a:rPr lang="en-US" dirty="0"/>
              <a:t>increases the pressure of a gas slightly and is mainly used to mobilize a gas.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dirty="0"/>
              <a:t>A </a:t>
            </a:r>
            <a:r>
              <a:rPr lang="en-US" b="1" i="1" u="sng" dirty="0">
                <a:solidFill>
                  <a:srgbClr val="CC00CC"/>
                </a:solidFill>
              </a:rPr>
              <a:t>compressor</a:t>
            </a:r>
            <a:r>
              <a:rPr lang="en-US" i="1" dirty="0"/>
              <a:t> </a:t>
            </a:r>
            <a:r>
              <a:rPr lang="en-US" dirty="0"/>
              <a:t>is capable of compressing the gas to very high pressures.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b="1" i="1" u="sng" dirty="0">
                <a:solidFill>
                  <a:srgbClr val="CC00CC"/>
                </a:solidFill>
              </a:rPr>
              <a:t>Pumps</a:t>
            </a:r>
            <a:r>
              <a:rPr lang="en-US" i="1" dirty="0"/>
              <a:t> </a:t>
            </a:r>
            <a:r>
              <a:rPr lang="en-US" dirty="0"/>
              <a:t>work very much like compressors except that they handle liquids instead of gases.</a:t>
            </a:r>
          </a:p>
        </p:txBody>
      </p:sp>
      <p:pic>
        <p:nvPicPr>
          <p:cNvPr id="2150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23950"/>
            <a:ext cx="41243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Compressing Air by a Compressor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Air at 100 </a:t>
            </a:r>
            <a:r>
              <a:rPr lang="en-US" dirty="0" err="1"/>
              <a:t>kPa</a:t>
            </a:r>
            <a:r>
              <a:rPr lang="en-US" dirty="0"/>
              <a:t> and 280 K is compressed steadily to 600 </a:t>
            </a:r>
            <a:r>
              <a:rPr lang="en-US" dirty="0" err="1"/>
              <a:t>kPa</a:t>
            </a:r>
            <a:r>
              <a:rPr lang="en-US" dirty="0"/>
              <a:t> and 400 K. The mass flow rate of the air is 0.02 kg/s, and a heat loss of 16 kJ/kg occurs during the process. Assuming changes in potential and kinetic energy are negligible, determine the necessary power input to the compressor.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A9D5C-18A1-4ECC-B9D0-07F4F86504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12" y="3190875"/>
            <a:ext cx="29432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1BACD7-3397-4155-ADCB-5495E4E583AB}"/>
              </a:ext>
            </a:extLst>
          </p:cNvPr>
          <p:cNvSpPr txBox="1"/>
          <p:nvPr/>
        </p:nvSpPr>
        <p:spPr>
          <a:xfrm>
            <a:off x="5366805" y="3962400"/>
            <a:ext cx="110799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Generation by a Steam Turbine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2672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power output of an adiabatic steam turbine is 5 MW. The inlet and the outlet conditions are shown in the figure on the right. </a:t>
            </a:r>
          </a:p>
          <a:p>
            <a:pPr marL="0" indent="0">
              <a:buNone/>
            </a:pPr>
            <a:r>
              <a:rPr lang="en-US" dirty="0"/>
              <a:t>Determine (a) the changes in enthalpy, kinetic energy, and potential energy and (b) the mass flow rate of the steam.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B91FE-132E-4807-8349-128A41498A4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9687" y="1371600"/>
            <a:ext cx="3552825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A1EC1-9D0A-42A9-ACD7-F884B394A51B}"/>
              </a:ext>
            </a:extLst>
          </p:cNvPr>
          <p:cNvSpPr txBox="1"/>
          <p:nvPr/>
        </p:nvSpPr>
        <p:spPr>
          <a:xfrm>
            <a:off x="1556805" y="4419600"/>
            <a:ext cx="110799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061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7930</TotalTime>
  <Words>688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Default Design</vt:lpstr>
      <vt:lpstr>Topic 8  Steady-Flow Devices</vt:lpstr>
      <vt:lpstr>PowerPoint Presentation</vt:lpstr>
      <vt:lpstr>PowerPoint Presentation</vt:lpstr>
      <vt:lpstr>PowerPoint Presentation</vt:lpstr>
      <vt:lpstr>Deceleration of Air in a Diffuser</vt:lpstr>
      <vt:lpstr>Acceleration of Steam in a Nozzle</vt:lpstr>
      <vt:lpstr>PowerPoint Presentation</vt:lpstr>
      <vt:lpstr>Compressing Air by a Compressor</vt:lpstr>
      <vt:lpstr>Power Generation by a Steam Turbine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222 - 08.Steady-Flow Devices</dc:title>
  <dc:creator>WinXP Tablet</dc:creator>
  <cp:lastModifiedBy>William Long</cp:lastModifiedBy>
  <cp:revision>679</cp:revision>
  <dcterms:created xsi:type="dcterms:W3CDTF">2007-03-22T19:44:56Z</dcterms:created>
  <dcterms:modified xsi:type="dcterms:W3CDTF">2024-01-02T22:00:03Z</dcterms:modified>
</cp:coreProperties>
</file>