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46659-98CE-4C57-A6B9-B8D939296CA6}">
  <a:tblStyle styleId="{58046659-98CE-4C57-A6B9-B8D939296CA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4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4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gif"/><Relationship Id="rId4" Type="http://schemas.openxmlformats.org/officeDocument/2006/relationships/image" Target="../media/image4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gif"/><Relationship Id="rId3" Type="http://schemas.openxmlformats.org/officeDocument/2006/relationships/image" Target="../media/image51.gif"/><Relationship Id="rId7" Type="http://schemas.openxmlformats.org/officeDocument/2006/relationships/image" Target="../media/image5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5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gif"/><Relationship Id="rId4" Type="http://schemas.openxmlformats.org/officeDocument/2006/relationships/image" Target="../media/image5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7" Type="http://schemas.openxmlformats.org/officeDocument/2006/relationships/image" Target="../media/image6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gif"/><Relationship Id="rId5" Type="http://schemas.openxmlformats.org/officeDocument/2006/relationships/image" Target="../media/image60.gif"/><Relationship Id="rId4" Type="http://schemas.openxmlformats.org/officeDocument/2006/relationships/image" Target="../media/image5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4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5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2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14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Relations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193757"/>
            <a:ext cx="2133600" cy="6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307" y="2541024"/>
            <a:ext cx="1171392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88" y="3539500"/>
            <a:ext cx="46958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788" y="4620163"/>
            <a:ext cx="34004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216700"/>
            <a:ext cx="2133600" cy="67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25" y="2555250"/>
            <a:ext cx="1097867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988" y="3539500"/>
            <a:ext cx="47720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3363" y="4612538"/>
            <a:ext cx="34575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81000" y="304800"/>
            <a:ext cx="833913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66800"/>
            <a:ext cx="3276600" cy="722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4"/>
          <p:cNvCxnSpPr/>
          <p:nvPr/>
        </p:nvCxnSpPr>
        <p:spPr>
          <a:xfrm>
            <a:off x="3886200" y="14478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81200"/>
            <a:ext cx="3351213" cy="715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4"/>
          <p:cNvCxnSpPr/>
          <p:nvPr/>
        </p:nvCxnSpPr>
        <p:spPr>
          <a:xfrm>
            <a:off x="3886200" y="2362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1" name="Google Shape;22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3824288"/>
            <a:ext cx="4214813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3400" y="4449763"/>
            <a:ext cx="4214813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4267200" y="3168650"/>
            <a:ext cx="4267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an ideal gas on a unit–mole basis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43400" y="10668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43400" y="19812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05600" y="2767013"/>
            <a:ext cx="130175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8600" y="3352800"/>
            <a:ext cx="37242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81450" y="5162550"/>
            <a:ext cx="3409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524000"/>
            <a:ext cx="37719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742950" y="381000"/>
            <a:ext cx="69532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68475"/>
            <a:ext cx="184467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655888"/>
            <a:ext cx="2413000" cy="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381000" y="1111250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choose absolute zero as the reference temperature and define a function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 as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62000" y="4738688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unit–mole basis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5116513"/>
            <a:ext cx="4906963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62000" y="3519488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unit–mass basis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" y="3886200"/>
            <a:ext cx="5351463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Air is compressed from an initial state of 100 kPa and 17°C to a final state of 600 kPa and 57°C. Determine the entropy change of air during this compression process (a) by using the property tables and (b) by using an average specific heat.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475" y="1705675"/>
            <a:ext cx="3397048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850" y="2731331"/>
            <a:ext cx="191029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475" y="4050163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725" y="3904757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850" y="4652280"/>
            <a:ext cx="4592297" cy="6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731755"/>
            <a:ext cx="257709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2716025"/>
            <a:ext cx="45148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325" y="4084613"/>
            <a:ext cx="29813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925" y="1723056"/>
            <a:ext cx="346014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38" y="2732532"/>
            <a:ext cx="165991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500" y="4221188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700" y="4048975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1663" y="4852838"/>
            <a:ext cx="4619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675" y="4852838"/>
            <a:ext cx="2076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1723038"/>
            <a:ext cx="27527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625" y="2848688"/>
            <a:ext cx="24003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88" y="4088650"/>
            <a:ext cx="3200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026875"/>
            <a:ext cx="47053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3484888"/>
            <a:ext cx="27432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387" y="4642563"/>
            <a:ext cx="2200694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363" y="5311275"/>
            <a:ext cx="2067878" cy="3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463" y="5962800"/>
            <a:ext cx="1901720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4800" y="838200"/>
            <a:ext cx="8229600" cy="266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substances, incompressible substances, and ideal gases.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sz="22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762000" y="152400"/>
            <a:ext cx="62801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755650" y="746125"/>
            <a:ext cx="6496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87463"/>
            <a:ext cx="3079750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82863"/>
            <a:ext cx="2017713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276600"/>
            <a:ext cx="19939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737100"/>
            <a:ext cx="2314575" cy="6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762000" y="1949450"/>
            <a:ext cx="3048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this eq. equal to zero, we get</a:t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4351338"/>
            <a:ext cx="23876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4029075"/>
            <a:ext cx="2462213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5486400"/>
            <a:ext cx="256063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3450" y="5486400"/>
            <a:ext cx="216535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91200" y="5156200"/>
            <a:ext cx="1895475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24400" y="1219200"/>
            <a:ext cx="38004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24400" y="3733800"/>
            <a:ext cx="3943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610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Compression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Helium gas is compressed by an adiabatic compressor from an initial state of 14 psia and 50°F to a final temperature of 320°F in a reversible manner. Determine the pressure of the helium at the exit.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457200" y="152400"/>
            <a:ext cx="584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57200" y="609600"/>
            <a:ext cx="50069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2438400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066800"/>
            <a:ext cx="1895475" cy="598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3"/>
          <p:cNvCxnSpPr/>
          <p:nvPr/>
        </p:nvCxnSpPr>
        <p:spPr>
          <a:xfrm>
            <a:off x="3124200" y="1371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33"/>
          <p:cNvSpPr/>
          <p:nvPr/>
        </p:nvSpPr>
        <p:spPr>
          <a:xfrm>
            <a:off x="338138" y="1828800"/>
            <a:ext cx="5910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Pressure and Relative Specific Volume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362200"/>
            <a:ext cx="1993900" cy="61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3048000"/>
            <a:ext cx="1722438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3733800"/>
            <a:ext cx="191928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4551363"/>
            <a:ext cx="4906963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5138" y="5257800"/>
            <a:ext cx="18208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/>
          <p:nvPr/>
        </p:nvSpPr>
        <p:spPr>
          <a:xfrm>
            <a:off x="457200" y="59436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volume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2438400" y="22860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relative pressure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4267200" y="2209800"/>
            <a:ext cx="2286000" cy="14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process.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3733800" y="5514975"/>
            <a:ext cx="2743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</a:t>
            </a: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05575" y="76200"/>
            <a:ext cx="23336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77000" y="3429000"/>
            <a:ext cx="2362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in a car engine from 22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95 kPa in a reversible and adiabatic manner. If the compression ratio (v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the engine is 8, determine the final temperature of the air.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63" y="4014813"/>
            <a:ext cx="19431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142997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the energy balance: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2088402"/>
            <a:ext cx="82296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let’s apply this for an internally reversible process and let’s look at the differential form of the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342090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Previously we established that: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439905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And recall that boundary work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714426"/>
            <a:ext cx="17526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638" y="3018338"/>
            <a:ext cx="3514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375" y="4992963"/>
            <a:ext cx="23812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69250" y="914550"/>
            <a:ext cx="8229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substitute those two equations back into the energy balance equation yields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38" y="1782645"/>
            <a:ext cx="23050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00" y="2199845"/>
            <a:ext cx="2295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450" y="2624445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188" y="3039522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what enthalpy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5388" y="3520370"/>
            <a:ext cx="145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5388" y="3954620"/>
            <a:ext cx="46291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500" y="4465070"/>
            <a:ext cx="2828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69250" y="4899327"/>
            <a:ext cx="82296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This can then be substituted into the </a:t>
            </a:r>
            <a:r>
              <a:rPr lang="en-US" sz="2400" i="1"/>
              <a:t>Tds</a:t>
            </a:r>
            <a:r>
              <a:rPr lang="en-US" sz="2400"/>
              <a:t> equation we just derived.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938" y="5645527"/>
            <a:ext cx="21240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83" y="1453356"/>
            <a:ext cx="3838575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838575" y="114300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first </a:t>
            </a:r>
            <a:r>
              <a:rPr lang="en-US" i="1"/>
              <a:t>Tds</a:t>
            </a:r>
            <a:r>
              <a:rPr lang="en-US"/>
              <a:t> relation: (</a:t>
            </a:r>
            <a:r>
              <a:rPr lang="en-US" u="sng"/>
              <a:t>Gibbs Equation</a:t>
            </a:r>
            <a:r>
              <a:rPr lang="en-US"/>
              <a:t>)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175" y="1602263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3838538" y="2364525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second </a:t>
            </a:r>
            <a:r>
              <a:rPr lang="en-US" i="1"/>
              <a:t>Tds</a:t>
            </a:r>
            <a:r>
              <a:rPr lang="en-US"/>
              <a:t> relation: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650" y="2827838"/>
            <a:ext cx="21240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838538" y="358605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We can solve for </a:t>
            </a:r>
            <a:r>
              <a:rPr lang="en-US" i="1"/>
              <a:t>ds</a:t>
            </a:r>
            <a:r>
              <a:rPr lang="en-US"/>
              <a:t> in both equations: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923" y="4007550"/>
            <a:ext cx="1935202" cy="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5125" y="4950700"/>
            <a:ext cx="1935200" cy="61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04800" y="288925"/>
            <a:ext cx="8526463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542547" y="1143000"/>
            <a:ext cx="3124200" cy="1758950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Liquids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solids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approximated as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incompressible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substances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their specific volumes remain nearly constant during a process.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8483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liquids and solids are incompressible substances.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987" y="2089550"/>
            <a:ext cx="8477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87" y="2524125"/>
            <a:ext cx="1943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3456625"/>
            <a:ext cx="4848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specific heat equations: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799" y="4002000"/>
            <a:ext cx="11811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457200" y="4474850"/>
            <a:ext cx="4848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For liquids and solids </a:t>
            </a:r>
            <a:r>
              <a:rPr lang="en-US" sz="2400" i="1"/>
              <a:t>c</a:t>
            </a:r>
            <a:r>
              <a:rPr lang="en-US" sz="2400" i="1" baseline="-25000"/>
              <a:t>p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r>
              <a:rPr lang="en-US" sz="2400" i="1" baseline="-25000"/>
              <a:t>v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574" y="5183275"/>
            <a:ext cx="1914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57200" y="78123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Changes of Liquids and Solids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461200" y="717875"/>
            <a:ext cx="8229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Let’s assume that the specific heat is constant and represents an average value of the temperature range we are looking at: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38" y="1469085"/>
            <a:ext cx="1914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100" y="2277823"/>
            <a:ext cx="4295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450" y="3219910"/>
            <a:ext cx="34671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461225" y="40428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What if the process is isentropic?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13" y="4457860"/>
            <a:ext cx="2286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275" y="5349460"/>
            <a:ext cx="9334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461225" y="577432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For solids and liquids, an isentropic process is also </a:t>
            </a:r>
            <a:r>
              <a:rPr lang="en-US" u="sng"/>
              <a:t>isothermal</a:t>
            </a:r>
            <a:r>
              <a:rPr lang="en-US"/>
              <a:t>.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9128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Density of a Liquid on Entropy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7200" y="731046"/>
            <a:ext cx="82296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 methane is commonly used in various cryogenic applications. The critical temperature of methane is 191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and must be maintained below this temperature to remain in the liquid phase. Methane enters a pump at 110 K and 1 MPa and leaves at 120 K and 5 MPa. Determine the entropy change during this process by (a) using the table below and (b) using the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relations.</a:t>
            </a:r>
            <a:endParaRPr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313975" y="2642135"/>
          <a:ext cx="6596550" cy="4079350"/>
        </p:xfrm>
        <a:graphic>
          <a:graphicData uri="http://schemas.openxmlformats.org/drawingml/2006/table">
            <a:tbl>
              <a:tblPr firstRow="1" bandRow="1">
                <a:noFill/>
                <a:tableStyleId>{58046659-98CE-4C57-A6B9-B8D939296CA6}</a:tableStyleId>
              </a:tblPr>
              <a:tblGrid>
                <a:gridCol w="7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Properties of Liquid Methane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Pressure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Density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Enthalpy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Entropy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Specific Heat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T,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P, MPa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ρ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, kg/m</a:t>
                      </a:r>
                      <a:r>
                        <a:rPr lang="en-US" sz="1600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h, kJ/kg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s, kJ/kg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600" i="1" baseline="-25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, kJ/kg K</a:t>
                      </a:r>
                      <a:endParaRPr sz="1600" i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208.3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426.6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3.460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429.1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215.0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4.844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3.432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410.4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243.4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3.551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411.0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244.1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3.543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412.0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245.4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3.528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415.2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249.6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5.145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3.486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7037881" y="4027000"/>
            <a:ext cx="2001743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8392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Economics of Replacing a Valve by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cryogenic manufacturer handles liquid methane at 115 K and 5 MPa at a rate of 0.280 m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/s. The process involves dropping the pressure to 1 MPa by means of a throttling valve. An engineer proposes to replace the throttling valve with a turbine so power can be produced from the pressure drop. What is the maximum amount of power that can be produced by the turbine? Given that the turbine operates 8760 h/yr and the cost of electricity is $0.075/kWh, what is the maximum savings for the company if they use the turbine?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442650" y="4113925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982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Noto Sans Symbols</vt:lpstr>
      <vt:lpstr>Times New Roman</vt:lpstr>
      <vt:lpstr>Default Design</vt:lpstr>
      <vt:lpstr>Topic 14 The Tds Relations</vt:lpstr>
      <vt:lpstr>PowerPoint Presentation</vt:lpstr>
      <vt:lpstr>The T ds Relations</vt:lpstr>
      <vt:lpstr>The T ds Relations</vt:lpstr>
      <vt:lpstr>The T ds Relations</vt:lpstr>
      <vt:lpstr>PowerPoint Presentation</vt:lpstr>
      <vt:lpstr>Entropy Changes of Liquids and Solids</vt:lpstr>
      <vt:lpstr>Effect of Density of a Liquid on Entropy</vt:lpstr>
      <vt:lpstr>Economics of Replacing a Valve by a Turbine</vt:lpstr>
      <vt:lpstr>PowerPoint Presentation</vt:lpstr>
      <vt:lpstr>PowerPoint Presentation</vt:lpstr>
      <vt:lpstr>PowerPoint Presentation</vt:lpstr>
      <vt:lpstr>PowerPoint Presentation</vt:lpstr>
      <vt:lpstr>Entropy Change of an Ideal Gas</vt:lpstr>
      <vt:lpstr>Isentropic Process of Ideal Gases</vt:lpstr>
      <vt:lpstr>Isentropic Process of Ideal Gases</vt:lpstr>
      <vt:lpstr>Isentropic Process of Ideal Gases</vt:lpstr>
      <vt:lpstr>Isentropic Process of Ideal Gases</vt:lpstr>
      <vt:lpstr>Isentropic Process of Ideal Gases</vt:lpstr>
      <vt:lpstr>PowerPoint Presentation</vt:lpstr>
      <vt:lpstr>Isentropic Compression of an Ideal Gas</vt:lpstr>
      <vt:lpstr>PowerPoint Presentation</vt:lpstr>
      <vt:lpstr>Practice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222 - 14.The Tds Relations</dc:title>
  <dc:creator>wlong</dc:creator>
  <cp:lastModifiedBy>William Long</cp:lastModifiedBy>
  <cp:revision>7</cp:revision>
  <dcterms:modified xsi:type="dcterms:W3CDTF">2024-01-27T15:57:42Z</dcterms:modified>
</cp:coreProperties>
</file>