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434" r:id="rId2"/>
    <p:sldId id="357" r:id="rId3"/>
    <p:sldId id="399" r:id="rId4"/>
    <p:sldId id="398" r:id="rId5"/>
    <p:sldId id="401" r:id="rId6"/>
    <p:sldId id="427" r:id="rId7"/>
    <p:sldId id="404" r:id="rId8"/>
    <p:sldId id="435" r:id="rId9"/>
    <p:sldId id="436" r:id="rId10"/>
    <p:sldId id="403" r:id="rId11"/>
    <p:sldId id="402" r:id="rId12"/>
    <p:sldId id="405" r:id="rId13"/>
    <p:sldId id="406" r:id="rId14"/>
    <p:sldId id="407" r:id="rId15"/>
    <p:sldId id="437" r:id="rId16"/>
    <p:sldId id="438" r:id="rId17"/>
    <p:sldId id="413" r:id="rId18"/>
    <p:sldId id="412" r:id="rId19"/>
    <p:sldId id="396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CC00CC"/>
    <a:srgbClr val="B2B2B2"/>
    <a:srgbClr val="006600"/>
    <a:srgbClr val="33CC33"/>
    <a:srgbClr val="008000"/>
    <a:srgbClr val="FFFF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>
      <p:cViewPr varScale="1">
        <p:scale>
          <a:sx n="81" d="100"/>
          <a:sy n="81" d="100"/>
        </p:scale>
        <p:origin x="163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91FC87-0B13-4CC9-9D56-98D4561CD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19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82C60-D4F3-4588-A01E-E7131408E2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2DC2A-55B1-4AB2-A7C6-BBFD1083B4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5AC3F-918D-4D9F-909C-A267F0DF5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AEA05-09E7-4C53-9523-DFB1D144C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52C30-EA16-4B55-9512-D021727290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912AC-C6F5-4363-BB86-CF16D00D29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BE2A5-E58D-4927-8BFC-9187526FC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0720CA-FD49-4F78-9D5D-2B8033252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1961C-697F-4E3C-A545-829B31531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3A8F4-78A0-48FF-A74E-0B2A9672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CB42-719A-4249-95FF-EC861CF9DC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43E7E96-903E-4F39-A8F9-05B374BD34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20000"/>
        </a:spcAft>
        <a:buClr>
          <a:srgbClr val="FF0000"/>
        </a:buClr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2000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/11.Example%203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/11.Example%204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wmf"/><Relationship Id="rId7" Type="http://schemas.openxmlformats.org/officeDocument/2006/relationships/image" Target="../media/image13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wmf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1.Example%201.pdf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11.Example%202.pdf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</p:spPr>
        <p:txBody>
          <a:bodyPr/>
          <a:lstStyle/>
          <a:p>
            <a:pPr algn="ctr" eaLnBrk="1" hangingPunct="1"/>
            <a:r>
              <a:rPr lang="en-US" sz="2800" dirty="0">
                <a:solidFill>
                  <a:srgbClr val="C00000"/>
                </a:solidFill>
              </a:rPr>
              <a:t>Topic 11</a:t>
            </a:r>
            <a:br>
              <a:rPr lang="en-US" b="0" dirty="0"/>
            </a:br>
            <a:r>
              <a:rPr lang="en-US" dirty="0">
                <a:solidFill>
                  <a:srgbClr val="3333FF"/>
                </a:solidFill>
              </a:rPr>
              <a:t>Heat Engines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dirty="0">
                <a:solidFill>
                  <a:srgbClr val="996633"/>
                </a:solidFill>
              </a:rPr>
              <a:t> </a:t>
            </a:r>
            <a:endParaRPr lang="tr-TR" sz="1800" b="1" dirty="0">
              <a:solidFill>
                <a:srgbClr val="996633"/>
              </a:solidFill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sz="1800" b="1">
                <a:solidFill>
                  <a:schemeClr val="bg2"/>
                </a:solidFill>
              </a:rPr>
              <a:t>Yunus A. </a:t>
            </a:r>
            <a:r>
              <a:rPr lang="tr-TR" sz="1800" b="1">
                <a:solidFill>
                  <a:schemeClr val="bg2"/>
                </a:solidFill>
              </a:rPr>
              <a:t>Ç</a:t>
            </a:r>
            <a:r>
              <a:rPr lang="en-US" sz="1800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sz="1800" b="1">
                <a:solidFill>
                  <a:schemeClr val="bg2"/>
                </a:solidFill>
              </a:rPr>
              <a:t>McGraw-Hill, 20</a:t>
            </a:r>
            <a:r>
              <a:rPr lang="tr-TR" sz="1800" b="1">
                <a:solidFill>
                  <a:schemeClr val="bg2"/>
                </a:solidFill>
              </a:rPr>
              <a:t>15</a:t>
            </a:r>
            <a:endParaRPr lang="en-US" sz="1800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2EF7BE-858F-4E6E-B2AF-FDF20B4DFE0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457200" y="228600"/>
            <a:ext cx="3962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The </a:t>
            </a:r>
            <a:r>
              <a:rPr lang="en-US" sz="2400" b="1" u="sng" dirty="0">
                <a:solidFill>
                  <a:srgbClr val="FF3300"/>
                </a:solidFill>
              </a:rPr>
              <a:t>Second Law </a:t>
            </a:r>
            <a:r>
              <a:rPr lang="en-US" sz="2400" b="1" dirty="0">
                <a:solidFill>
                  <a:srgbClr val="FF3300"/>
                </a:solidFill>
              </a:rPr>
              <a:t>of Thermodynamics:</a:t>
            </a:r>
          </a:p>
          <a:p>
            <a:r>
              <a:rPr lang="en-US" sz="2400" b="1" u="sng" dirty="0">
                <a:solidFill>
                  <a:srgbClr val="FF3300"/>
                </a:solidFill>
              </a:rPr>
              <a:t>Kelvin–Planck</a:t>
            </a:r>
            <a:r>
              <a:rPr lang="en-US" sz="2400" b="1" dirty="0">
                <a:solidFill>
                  <a:srgbClr val="FF3300"/>
                </a:solidFill>
              </a:rPr>
              <a:t> Statement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609600" y="1601788"/>
            <a:ext cx="3200400" cy="1541462"/>
          </a:xfrm>
          <a:prstGeom prst="rect">
            <a:avLst/>
          </a:prstGeom>
          <a:solidFill>
            <a:srgbClr val="FFCC99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It is impossible for any device that operates on a cycle to receive heat from a single reservoir and produce a net amount of work.</a:t>
            </a: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533400" y="3352800"/>
            <a:ext cx="4267200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 i="1" dirty="0">
                <a:solidFill>
                  <a:srgbClr val="CC00CC"/>
                </a:solidFill>
              </a:rPr>
              <a:t>No heat engine can have a thermal efficiency of </a:t>
            </a:r>
            <a:r>
              <a:rPr lang="en-US" sz="1800" i="1" u="sng" dirty="0">
                <a:solidFill>
                  <a:srgbClr val="CC00CC"/>
                </a:solidFill>
              </a:rPr>
              <a:t>100 percent</a:t>
            </a:r>
            <a:r>
              <a:rPr lang="en-US" sz="1800" dirty="0">
                <a:solidFill>
                  <a:srgbClr val="CC00CC"/>
                </a:solidFill>
              </a:rPr>
              <a:t>, or as </a:t>
            </a:r>
            <a:r>
              <a:rPr lang="en-US" sz="1800" i="1" dirty="0">
                <a:solidFill>
                  <a:srgbClr val="CC00CC"/>
                </a:solidFill>
              </a:rPr>
              <a:t>for a power plant to operate, the working fluid must exchange heat with the environment as well as the furnace</a:t>
            </a:r>
            <a:r>
              <a:rPr lang="en-US" sz="1800" dirty="0">
                <a:solidFill>
                  <a:srgbClr val="CC00CC"/>
                </a:solidFill>
              </a:rPr>
              <a:t>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 dirty="0"/>
              <a:t>The impossibility of having a 100% efficient heat engine is not due to friction or other dissipative effects. It is a limitation that applies to both the idealized and the actual heat engines.</a:t>
            </a:r>
          </a:p>
        </p:txBody>
      </p:sp>
      <p:pic>
        <p:nvPicPr>
          <p:cNvPr id="13318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609600"/>
            <a:ext cx="39338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2DD5AE-9CB2-4A51-AE42-C72BF8863DE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152400" y="76200"/>
            <a:ext cx="7543800" cy="579438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REFRIGERATORS AND HEAT PUMPS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5029200" y="838200"/>
            <a:ext cx="3886200" cy="391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800" dirty="0"/>
              <a:t>The transfer of heat from a low-temperature medium to a high-temperature one requires special devices called </a:t>
            </a:r>
            <a:r>
              <a:rPr lang="en-US" sz="1800" b="1" u="sng" dirty="0">
                <a:solidFill>
                  <a:srgbClr val="CC00CC"/>
                </a:solidFill>
              </a:rPr>
              <a:t>refrigerators</a:t>
            </a:r>
            <a:r>
              <a:rPr lang="en-US" sz="1800" dirty="0"/>
              <a:t>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800" dirty="0"/>
              <a:t>Refrigerators, like heat engines, are cyclic devices. 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800" dirty="0"/>
              <a:t>The working fluid used in the refrigeration cycle is called a </a:t>
            </a:r>
            <a:r>
              <a:rPr lang="en-US" sz="1800" b="1" u="sng" dirty="0">
                <a:solidFill>
                  <a:srgbClr val="CC00CC"/>
                </a:solidFill>
              </a:rPr>
              <a:t>refrigerant</a:t>
            </a:r>
            <a:r>
              <a:rPr lang="en-US" sz="1800" dirty="0"/>
              <a:t>. 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3300"/>
              </a:buClr>
              <a:buFontTx/>
              <a:buChar char="•"/>
            </a:pPr>
            <a:r>
              <a:rPr lang="en-US" sz="1800" dirty="0"/>
              <a:t>The most frequently used refrigeration cycle is the </a:t>
            </a:r>
            <a:r>
              <a:rPr lang="en-US" sz="1800" b="1" i="1" dirty="0">
                <a:solidFill>
                  <a:srgbClr val="CC00CC"/>
                </a:solidFill>
              </a:rPr>
              <a:t>vapor-compression refrigeration cycle</a:t>
            </a:r>
            <a:r>
              <a:rPr lang="en-US" sz="1800" b="1" dirty="0"/>
              <a:t>.</a:t>
            </a:r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93750"/>
            <a:ext cx="4724400" cy="499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5867400"/>
            <a:ext cx="2819400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419600" y="4953000"/>
            <a:ext cx="4495800" cy="1758950"/>
          </a:xfrm>
          <a:prstGeom prst="rect">
            <a:avLst/>
          </a:prstGeom>
          <a:solidFill>
            <a:srgbClr val="FFCC99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In a household refrigerator, the freezer compartment where heat is absorbed by the refrigerant serves as the </a:t>
            </a:r>
            <a:r>
              <a:rPr lang="en-US" sz="1800" u="sng" dirty="0"/>
              <a:t>evaporator</a:t>
            </a:r>
            <a:r>
              <a:rPr lang="en-US" sz="1800" dirty="0"/>
              <a:t>, and the coils usually behind the refrigerator where heat is dissipated to the kitchen air serve as the </a:t>
            </a:r>
            <a:r>
              <a:rPr lang="en-US" sz="1800" u="sng" dirty="0"/>
              <a:t>condenser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2CD32E-11A3-4B8C-B321-6A74072E173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962400" y="304800"/>
            <a:ext cx="4735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u="sng" dirty="0">
                <a:solidFill>
                  <a:srgbClr val="FF3300"/>
                </a:solidFill>
              </a:rPr>
              <a:t>Coefficient of Performance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3962400" y="1143000"/>
            <a:ext cx="4648200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sz="1800" dirty="0"/>
              <a:t>The </a:t>
            </a:r>
            <a:r>
              <a:rPr lang="en-US" sz="1800" i="1" dirty="0"/>
              <a:t>efficiency </a:t>
            </a:r>
            <a:r>
              <a:rPr lang="en-US" sz="1800" dirty="0"/>
              <a:t>of a refrigerator is expressed in terms of the </a:t>
            </a:r>
            <a:r>
              <a:rPr lang="en-US" sz="1800" b="1" u="sng" dirty="0">
                <a:solidFill>
                  <a:srgbClr val="3333FF"/>
                </a:solidFill>
              </a:rPr>
              <a:t>coefficient of performance </a:t>
            </a:r>
            <a:r>
              <a:rPr lang="en-US" sz="1800" u="sng" dirty="0">
                <a:solidFill>
                  <a:srgbClr val="3333FF"/>
                </a:solidFill>
              </a:rPr>
              <a:t>(COP)</a:t>
            </a:r>
            <a:r>
              <a:rPr lang="en-US" sz="1800" dirty="0"/>
              <a:t>.</a:t>
            </a:r>
            <a:r>
              <a:rPr lang="en-US" sz="1800" u="sng" dirty="0"/>
              <a:t> 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sz="1800" dirty="0"/>
              <a:t>The objective of a refrigerator is to remove heat (</a:t>
            </a:r>
            <a:r>
              <a:rPr lang="en-US" sz="1800" i="1" dirty="0"/>
              <a:t>Q</a:t>
            </a:r>
            <a:r>
              <a:rPr lang="en-US" sz="1800" i="1" baseline="-25000" dirty="0"/>
              <a:t>L</a:t>
            </a:r>
            <a:r>
              <a:rPr lang="en-US" sz="1800" dirty="0"/>
              <a:t>) from the refrigerated space.</a:t>
            </a:r>
          </a:p>
        </p:txBody>
      </p:sp>
      <p:sp>
        <p:nvSpPr>
          <p:cNvPr id="15365" name="Rectangle 10"/>
          <p:cNvSpPr>
            <a:spLocks noChangeArrowheads="1"/>
          </p:cNvSpPr>
          <p:nvPr/>
        </p:nvSpPr>
        <p:spPr bwMode="auto">
          <a:xfrm>
            <a:off x="4953000" y="5638800"/>
            <a:ext cx="2895600" cy="666750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Can the value of COP</a:t>
            </a:r>
            <a:r>
              <a:rPr lang="en-US" sz="1800" baseline="-25000"/>
              <a:t>R</a:t>
            </a:r>
            <a:r>
              <a:rPr lang="en-US" sz="1800"/>
              <a:t> be greater than unity?</a:t>
            </a:r>
          </a:p>
        </p:txBody>
      </p:sp>
      <p:pic>
        <p:nvPicPr>
          <p:cNvPr id="15366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3048000"/>
            <a:ext cx="3894138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3962400"/>
            <a:ext cx="32035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8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9238" y="4495800"/>
            <a:ext cx="401796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290513"/>
            <a:ext cx="37147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720307-A194-4FCA-BA85-35A8683CACC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4953000" y="1524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u="sng" dirty="0">
                <a:solidFill>
                  <a:srgbClr val="FF3300"/>
                </a:solidFill>
              </a:rPr>
              <a:t>Heat Pumps</a:t>
            </a:r>
          </a:p>
        </p:txBody>
      </p:sp>
      <p:sp>
        <p:nvSpPr>
          <p:cNvPr id="16388" name="Rectangle 10"/>
          <p:cNvSpPr>
            <a:spLocks noChangeArrowheads="1"/>
          </p:cNvSpPr>
          <p:nvPr/>
        </p:nvSpPr>
        <p:spPr bwMode="auto">
          <a:xfrm>
            <a:off x="5057775" y="3443288"/>
            <a:ext cx="3095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for fixed values of </a:t>
            </a:r>
            <a:r>
              <a:rPr lang="en-US" sz="1800" i="1"/>
              <a:t>Q</a:t>
            </a:r>
            <a:r>
              <a:rPr lang="en-US" sz="1800" i="1" baseline="-25000"/>
              <a:t>L</a:t>
            </a:r>
            <a:r>
              <a:rPr lang="en-US" sz="1800" i="1"/>
              <a:t> </a:t>
            </a:r>
            <a:r>
              <a:rPr lang="en-US" sz="1800"/>
              <a:t>and </a:t>
            </a:r>
            <a:r>
              <a:rPr lang="en-US" sz="1800" i="1"/>
              <a:t>Q</a:t>
            </a:r>
            <a:r>
              <a:rPr lang="en-US" sz="1800" i="1" baseline="-25000"/>
              <a:t>H</a:t>
            </a:r>
            <a:endParaRPr lang="en-US" sz="1800"/>
          </a:p>
        </p:txBody>
      </p:sp>
      <p:sp>
        <p:nvSpPr>
          <p:cNvPr id="16389" name="Rectangle 11"/>
          <p:cNvSpPr>
            <a:spLocks noChangeArrowheads="1"/>
          </p:cNvSpPr>
          <p:nvPr/>
        </p:nvSpPr>
        <p:spPr bwMode="auto">
          <a:xfrm>
            <a:off x="5410200" y="4495800"/>
            <a:ext cx="2667000" cy="1298575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/>
              <a:t>Can the value of COP</a:t>
            </a:r>
            <a:r>
              <a:rPr lang="en-US" sz="1800" baseline="-25000"/>
              <a:t>HP</a:t>
            </a:r>
            <a:r>
              <a:rPr lang="en-US" sz="1800"/>
              <a:t> be lower than unity?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/>
              <a:t>What does COP</a:t>
            </a:r>
            <a:r>
              <a:rPr lang="en-US" sz="1800" baseline="-25000"/>
              <a:t>HP</a:t>
            </a:r>
            <a:r>
              <a:rPr lang="en-US" sz="1800"/>
              <a:t>=1 represent?</a:t>
            </a:r>
          </a:p>
        </p:txBody>
      </p:sp>
      <p:pic>
        <p:nvPicPr>
          <p:cNvPr id="1639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0038"/>
            <a:ext cx="4105275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838200"/>
            <a:ext cx="36290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1828800"/>
            <a:ext cx="367665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3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3038475"/>
            <a:ext cx="22669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49A233-1CC4-4AAE-A85D-B3A5893D86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3352800" y="149225"/>
            <a:ext cx="56388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Most heat pumps in operation today have a seasonally averaged COP of 2 to 3.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Most existing heat pumps use the cold outside air as the heat source in winter (</a:t>
            </a:r>
            <a:r>
              <a:rPr lang="en-US" sz="1700" i="1" dirty="0">
                <a:solidFill>
                  <a:srgbClr val="CC00CC"/>
                </a:solidFill>
              </a:rPr>
              <a:t>air-source</a:t>
            </a:r>
            <a:r>
              <a:rPr lang="en-US" sz="1700" dirty="0"/>
              <a:t> HP).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In cold climates their efficiency drops considerably when temperatures are below the freezing point. 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In such cases, </a:t>
            </a:r>
            <a:r>
              <a:rPr lang="en-US" sz="1700" i="1" u="sng" dirty="0">
                <a:solidFill>
                  <a:srgbClr val="CC00CC"/>
                </a:solidFill>
              </a:rPr>
              <a:t>geothermal</a:t>
            </a:r>
            <a:r>
              <a:rPr lang="en-US" sz="1700" u="sng" dirty="0"/>
              <a:t> </a:t>
            </a:r>
            <a:r>
              <a:rPr lang="en-US" sz="1700" dirty="0"/>
              <a:t>(</a:t>
            </a:r>
            <a:r>
              <a:rPr lang="en-US" sz="1700" i="1" dirty="0">
                <a:solidFill>
                  <a:srgbClr val="CC00CC"/>
                </a:solidFill>
              </a:rPr>
              <a:t>ground-source</a:t>
            </a:r>
            <a:r>
              <a:rPr lang="en-US" sz="1700" dirty="0"/>
              <a:t>) HP that use the ground as the heat source can be used.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Such heat pumps are more expensive to install, but they are also more efficient.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b="1" u="sng" dirty="0">
                <a:solidFill>
                  <a:srgbClr val="CC00CC"/>
                </a:solidFill>
              </a:rPr>
              <a:t>Air conditioners</a:t>
            </a:r>
            <a:r>
              <a:rPr lang="en-US" sz="1700" b="1" u="sng" dirty="0"/>
              <a:t> </a:t>
            </a:r>
            <a:r>
              <a:rPr lang="en-US" sz="1700" dirty="0"/>
              <a:t>are basically refrigerators whose refrigerated space is a room or a building instead of the food compartment.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>
                <a:solidFill>
                  <a:srgbClr val="3333FF"/>
                </a:solidFill>
              </a:rPr>
              <a:t>The COP of a refrigerator decreases with decreasing refrigeration temperature. 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Char char="•"/>
            </a:pPr>
            <a:r>
              <a:rPr lang="en-US" sz="1700" dirty="0"/>
              <a:t>Therefore, it is not economical to refrigerate to a </a:t>
            </a:r>
            <a:r>
              <a:rPr lang="en-US" sz="1700" u="sng" dirty="0"/>
              <a:t>lower</a:t>
            </a:r>
            <a:r>
              <a:rPr lang="en-US" sz="1700" dirty="0"/>
              <a:t> temperature than needed.</a:t>
            </a:r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3581400" y="5181600"/>
            <a:ext cx="5105400" cy="877888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 b="1">
                <a:solidFill>
                  <a:srgbClr val="CC00CC"/>
                </a:solidFill>
              </a:rPr>
              <a:t>Energy efficiency rating (EER):</a:t>
            </a:r>
            <a:r>
              <a:rPr lang="en-US" sz="1700"/>
              <a:t> The amount of heat removed from the cooled space in Btu’s for 1 Wh (watthour) of electricity consumed.</a:t>
            </a:r>
          </a:p>
        </p:txBody>
      </p:sp>
      <p:pic>
        <p:nvPicPr>
          <p:cNvPr id="17413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6210300"/>
            <a:ext cx="21336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28600"/>
            <a:ext cx="3162300" cy="608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Rejection by a Refrigerator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046E511-7ACB-4FB9-AF6A-768CAAB7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food compartment of a refrigerator is maintained at 4</a:t>
            </a:r>
            <a:r>
              <a:rPr lang="en-US" baseline="30000" dirty="0"/>
              <a:t>o</a:t>
            </a:r>
            <a:r>
              <a:rPr lang="en-US" dirty="0"/>
              <a:t>C by removing heat from it at a rate of 360 kJ/min. If the required power input to the refrigerator is 2 kW, determine the coefficient of performance of the refrigerator and the rate of heat rejection to the room that houses the refrigerator.</a:t>
            </a:r>
          </a:p>
        </p:txBody>
      </p:sp>
      <p:sp>
        <p:nvSpPr>
          <p:cNvPr id="10" name="Google Shape;229;p27">
            <a:extLst>
              <a:ext uri="{FF2B5EF4-FFF2-40B4-BE49-F238E27FC236}">
                <a16:creationId xmlns:a16="http://schemas.microsoft.com/office/drawing/2014/main" id="{240924DE-832C-418C-B824-D2317373C473}"/>
              </a:ext>
            </a:extLst>
          </p:cNvPr>
          <p:cNvSpPr txBox="1">
            <a:spLocks/>
          </p:cNvSpPr>
          <p:nvPr/>
        </p:nvSpPr>
        <p:spPr bwMode="auto">
          <a:xfrm>
            <a:off x="3379800" y="3805700"/>
            <a:ext cx="23844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hlinkClick r:id="rId2"/>
              </a:rPr>
              <a:t>Solution</a:t>
            </a: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74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Heating a House by a Heat Pump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AEA05-09E7-4C53-9523-DFB1D144C82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5DB15A-1B67-43A8-A7F6-3E27BA436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heat pump is used to meet the heating requirements of a house and maintain it at 20</a:t>
            </a:r>
            <a:r>
              <a:rPr lang="en-US" baseline="30000" dirty="0"/>
              <a:t>o</a:t>
            </a:r>
            <a:r>
              <a:rPr lang="en-US" dirty="0"/>
              <a:t>C. On a day when the outdoor air temperature drops to -2</a:t>
            </a:r>
            <a:r>
              <a:rPr lang="en-US" baseline="30000" dirty="0"/>
              <a:t>o</a:t>
            </a:r>
            <a:r>
              <a:rPr lang="en-US" dirty="0"/>
              <a:t>C, the house is estimated to lose heat at a rate of 80,000 kJ/hr. If the heat pump under these conditions has a COP of 2.5, determine the power consumed by the heat pump and the rate at which heat is absorbed from the cold outdoor air.</a:t>
            </a:r>
          </a:p>
        </p:txBody>
      </p:sp>
      <p:sp>
        <p:nvSpPr>
          <p:cNvPr id="11" name="Google Shape;237;p28">
            <a:extLst>
              <a:ext uri="{FF2B5EF4-FFF2-40B4-BE49-F238E27FC236}">
                <a16:creationId xmlns:a16="http://schemas.microsoft.com/office/drawing/2014/main" id="{2746EB7B-EB45-4D77-9ACD-E895E827164C}"/>
              </a:ext>
            </a:extLst>
          </p:cNvPr>
          <p:cNvSpPr txBox="1">
            <a:spLocks/>
          </p:cNvSpPr>
          <p:nvPr/>
        </p:nvSpPr>
        <p:spPr bwMode="auto">
          <a:xfrm>
            <a:off x="3379800" y="3869800"/>
            <a:ext cx="23844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kern="0">
                <a:hlinkClick r:id="rId2"/>
              </a:rPr>
              <a:t>Solution</a:t>
            </a: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167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94FCC4-05C1-47C0-B851-14CF73C2418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81000" y="228600"/>
            <a:ext cx="5715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3300"/>
                </a:solidFill>
              </a:rPr>
              <a:t>The Second Law of Thermodynamics: </a:t>
            </a:r>
            <a:r>
              <a:rPr lang="en-US" sz="2400" b="1" u="sng" dirty="0">
                <a:solidFill>
                  <a:srgbClr val="FF3300"/>
                </a:solidFill>
              </a:rPr>
              <a:t>Clausius Statement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457200" y="1295400"/>
            <a:ext cx="4648200" cy="1541463"/>
          </a:xfrm>
          <a:prstGeom prst="rect">
            <a:avLst/>
          </a:prstGeom>
          <a:solidFill>
            <a:srgbClr val="FFCC99"/>
          </a:solidFill>
          <a:ln w="76200" cmpd="tri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/>
              <a:t>It is impossible to construct a device that operates in a cycle and produces no effect other than the transfer of heat from a lower-temperature body to a higher-temperature body.</a:t>
            </a:r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304800" y="3168650"/>
            <a:ext cx="5257800" cy="300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 i="1">
                <a:solidFill>
                  <a:srgbClr val="CC00CC"/>
                </a:solidFill>
              </a:rPr>
              <a:t>It states that a refrigerator cannot operate unless its compressor is driven by an external power source, such as an electric motor.</a:t>
            </a:r>
            <a:r>
              <a:rPr lang="en-US" sz="1800"/>
              <a:t> 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/>
              <a:t>This way, the net effect on the surroundings involves the consumption of some energy in the form of work, in addition to the transfer of heat from a colder body to a warmer one.</a:t>
            </a:r>
          </a:p>
          <a:p>
            <a:pPr>
              <a:spcBef>
                <a:spcPct val="15000"/>
              </a:spcBef>
              <a:spcAft>
                <a:spcPct val="15000"/>
              </a:spcAft>
            </a:pPr>
            <a:r>
              <a:rPr lang="en-US" sz="1800">
                <a:solidFill>
                  <a:srgbClr val="CC00CC"/>
                </a:solidFill>
              </a:rPr>
              <a:t>To date, no experiment has been conducted that contradicts the second law, and this should be taken as sufficient proof of its validity.</a:t>
            </a:r>
          </a:p>
        </p:txBody>
      </p:sp>
      <p:pic>
        <p:nvPicPr>
          <p:cNvPr id="1843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7825" y="1276350"/>
            <a:ext cx="345757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BCB249-ED82-439F-BD68-159779132FD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6934200" y="304800"/>
            <a:ext cx="2133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FF3300"/>
                </a:solidFill>
              </a:rPr>
              <a:t>Equivalence of the Two Statements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7010400" y="2895600"/>
            <a:ext cx="18288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Proof that the violation of the Kelvin–Planck statement leads to the violation of the Clausius statement.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28600" y="5181600"/>
            <a:ext cx="6781800" cy="154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ct val="15000"/>
              </a:spcAft>
            </a:pPr>
            <a:r>
              <a:rPr lang="en-US" sz="1800"/>
              <a:t>The Kelvin–Planck and the Clausius statements are equivalent in their consequences, and either statement can be used as the expression of the second law of thermodynamics. </a:t>
            </a:r>
          </a:p>
          <a:p>
            <a:pPr>
              <a:spcAft>
                <a:spcPct val="15000"/>
              </a:spcAft>
            </a:pPr>
            <a:r>
              <a:rPr lang="en-US" sz="1800">
                <a:solidFill>
                  <a:srgbClr val="CC00CC"/>
                </a:solidFill>
              </a:rPr>
              <a:t>Any device that violates the Kelvin–Planck statement also violates the Clausius statement, and vice versa.</a:t>
            </a:r>
          </a:p>
        </p:txBody>
      </p:sp>
      <p:pic>
        <p:nvPicPr>
          <p:cNvPr id="1946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52400"/>
            <a:ext cx="6858000" cy="499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C541EF-A8AF-4550-975C-8F6E3323BC8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477000" cy="487363"/>
          </a:xfrm>
        </p:spPr>
        <p:txBody>
          <a:bodyPr/>
          <a:lstStyle/>
          <a:p>
            <a:pPr eaLnBrk="1" hangingPunct="1"/>
            <a:r>
              <a:rPr lang="en-US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7543800" cy="5943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/>
              <a:t>Heat engines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CC00CC"/>
                </a:solidFill>
              </a:rPr>
              <a:t>Thermal efficiency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CC00CC"/>
                </a:solidFill>
              </a:rPr>
              <a:t>The 2</a:t>
            </a:r>
            <a:r>
              <a:rPr lang="en-US" sz="1800" baseline="30000" dirty="0">
                <a:solidFill>
                  <a:srgbClr val="CC00CC"/>
                </a:solidFill>
              </a:rPr>
              <a:t>nd</a:t>
            </a:r>
            <a:r>
              <a:rPr lang="en-US" sz="1800" dirty="0">
                <a:solidFill>
                  <a:srgbClr val="CC00CC"/>
                </a:solidFill>
              </a:rPr>
              <a:t> law: Kelvin-Planck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dirty="0"/>
              <a:t>Refrigerators and heat pumps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CC00CC"/>
                </a:solidFill>
              </a:rPr>
              <a:t>Coefficient of performance (COP)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>
                <a:solidFill>
                  <a:srgbClr val="CC00CC"/>
                </a:solidFill>
              </a:rPr>
              <a:t>The 2</a:t>
            </a:r>
            <a:r>
              <a:rPr lang="en-US" sz="1800" baseline="30000" dirty="0">
                <a:solidFill>
                  <a:srgbClr val="CC00CC"/>
                </a:solidFill>
              </a:rPr>
              <a:t>nd</a:t>
            </a:r>
            <a:r>
              <a:rPr lang="en-US" sz="1800" dirty="0">
                <a:solidFill>
                  <a:srgbClr val="CC00CC"/>
                </a:solidFill>
              </a:rPr>
              <a:t> law: Clausius statement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468B8F-D87C-4F28-A9BC-72B8E684A58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838200" y="273050"/>
            <a:ext cx="22558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457200" y="990600"/>
            <a:ext cx="7848600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1800" dirty="0"/>
              <a:t>Discuss heat engines, refrigerators, and heat pumps.</a:t>
            </a:r>
          </a:p>
          <a:p>
            <a:pPr marL="342900" indent="-342900"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FontTx/>
              <a:buChar char="•"/>
            </a:pPr>
            <a:r>
              <a:rPr lang="en-US" sz="1800" dirty="0">
                <a:solidFill>
                  <a:srgbClr val="CC00CC"/>
                </a:solidFill>
              </a:rPr>
              <a:t>Describe the Kelvin–Planck and Clausius statements of the second law of thermodynamics.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D19EBD-FF35-452B-B3BB-C0E6567EB2A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228600" y="141288"/>
            <a:ext cx="2133600" cy="1077912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HEAT ENGINES</a:t>
            </a:r>
          </a:p>
        </p:txBody>
      </p:sp>
      <p:pic>
        <p:nvPicPr>
          <p:cNvPr id="7172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3200400"/>
            <a:ext cx="34956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381125"/>
            <a:ext cx="3467100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11 Dikdörtgen"/>
          <p:cNvSpPr>
            <a:spLocks noChangeArrowheads="1"/>
          </p:cNvSpPr>
          <p:nvPr/>
        </p:nvSpPr>
        <p:spPr bwMode="auto">
          <a:xfrm>
            <a:off x="2514600" y="3810000"/>
            <a:ext cx="2895600" cy="19240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 dirty="0"/>
              <a:t>Heat </a:t>
            </a:r>
            <a:r>
              <a:rPr lang="en-US" sz="1700" dirty="0" err="1"/>
              <a:t>eng</a:t>
            </a:r>
            <a:r>
              <a:rPr lang="tr-TR" sz="1700" dirty="0"/>
              <a:t>i</a:t>
            </a:r>
            <a:r>
              <a:rPr lang="en-US" sz="1700" dirty="0" err="1"/>
              <a:t>nes</a:t>
            </a:r>
            <a:r>
              <a:rPr lang="en-US" sz="1700" dirty="0"/>
              <a:t> and other cyclic devices usually involve a fluid to and from which heat is transferred while undergoing a cycle. This fluid is called the </a:t>
            </a:r>
            <a:r>
              <a:rPr lang="en-US" sz="1700" b="1" u="sng" dirty="0">
                <a:solidFill>
                  <a:srgbClr val="CC00CC"/>
                </a:solidFill>
              </a:rPr>
              <a:t>working fluid</a:t>
            </a:r>
            <a:r>
              <a:rPr lang="en-US" sz="1700" dirty="0"/>
              <a:t>.</a:t>
            </a:r>
            <a:endParaRPr lang="tr-TR" sz="1700" dirty="0"/>
          </a:p>
        </p:txBody>
      </p:sp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2743200" y="217488"/>
            <a:ext cx="6172200" cy="2677656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-342900">
              <a:spcBef>
                <a:spcPct val="10000"/>
              </a:spcBef>
              <a:spcAft>
                <a:spcPct val="10000"/>
              </a:spcAft>
              <a:defRPr/>
            </a:pPr>
            <a:r>
              <a:rPr lang="tr-TR" sz="1800" dirty="0"/>
              <a:t>HEAT ENGINES: </a:t>
            </a:r>
            <a:r>
              <a:rPr lang="en-US" sz="1800" dirty="0"/>
              <a:t>The devices that </a:t>
            </a:r>
            <a:r>
              <a:rPr lang="en-US" sz="1800" b="1" u="sng" dirty="0"/>
              <a:t>convert heat to work</a:t>
            </a:r>
            <a:r>
              <a:rPr lang="en-US" sz="1800" dirty="0"/>
              <a:t>.</a:t>
            </a:r>
            <a:endParaRPr lang="tr-TR" sz="1800" dirty="0"/>
          </a:p>
          <a:p>
            <a:pPr indent="-342900">
              <a:spcBef>
                <a:spcPct val="10000"/>
              </a:spcBef>
              <a:spcAft>
                <a:spcPct val="10000"/>
              </a:spcAft>
              <a:defRPr/>
            </a:pPr>
            <a:endParaRPr lang="en-US" sz="800" dirty="0"/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  <a:defRPr/>
            </a:pPr>
            <a:r>
              <a:rPr lang="en-US" sz="1800" dirty="0"/>
              <a:t>They receive heat from a </a:t>
            </a:r>
            <a:r>
              <a:rPr lang="en-US" sz="1800" u="sng" dirty="0"/>
              <a:t>high-temperature</a:t>
            </a:r>
            <a:r>
              <a:rPr lang="en-US" sz="1800" dirty="0"/>
              <a:t> source (solar energy, oil furnace, nuclear reactor, etc.).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  <a:defRPr/>
            </a:pPr>
            <a:r>
              <a:rPr lang="en-US" sz="1800" dirty="0"/>
              <a:t>They convert part of this heat to work (usually in the form of a rotating shaft.)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  <a:defRPr/>
            </a:pPr>
            <a:r>
              <a:rPr lang="en-US" sz="1800" dirty="0"/>
              <a:t>They reject the remaining waste heat to a low-temperature sink (the atmosphere, rivers, etc.).</a:t>
            </a:r>
          </a:p>
          <a:p>
            <a:pPr marL="342900"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  <a:buFontTx/>
              <a:buAutoNum type="arabicPeriod"/>
              <a:defRPr/>
            </a:pPr>
            <a:r>
              <a:rPr lang="en-US" sz="1800" dirty="0"/>
              <a:t>They operate on a </a:t>
            </a:r>
            <a:r>
              <a:rPr lang="en-US" sz="1800" b="1" u="sng" dirty="0"/>
              <a:t>cycle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D92E69-1D9C-45B1-89EE-03A45489607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326063" y="166688"/>
            <a:ext cx="36655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A steam power plant</a:t>
            </a:r>
          </a:p>
        </p:txBody>
      </p:sp>
      <p:pic>
        <p:nvPicPr>
          <p:cNvPr id="8196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3886200"/>
            <a:ext cx="3498850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0363" y="4419600"/>
            <a:ext cx="347503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5105400"/>
            <a:ext cx="698182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1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6213" y="76200"/>
            <a:ext cx="500538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1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10200" y="762000"/>
            <a:ext cx="35052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FF2E5B-CBB8-4FDB-BB7C-A529CA5A6CB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76200" y="112713"/>
            <a:ext cx="1905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Thermal efficiency</a:t>
            </a:r>
          </a:p>
        </p:txBody>
      </p:sp>
      <p:pic>
        <p:nvPicPr>
          <p:cNvPr id="922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362200"/>
            <a:ext cx="219075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447800"/>
            <a:ext cx="1549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2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00400" y="2743200"/>
            <a:ext cx="1820863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3" name="Picture 2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6875" y="962025"/>
            <a:ext cx="351472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4" name="Picture 2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1390650"/>
            <a:ext cx="249555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5" name="Picture 2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43225" y="4076700"/>
            <a:ext cx="20097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Picture 2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276600" y="4572000"/>
            <a:ext cx="14382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Picture 30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276600" y="5505450"/>
            <a:ext cx="1571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8" name="Picture 31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33600" y="152400"/>
            <a:ext cx="39528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EFB99-6138-4E39-98B1-091C3EA4978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95775" y="290513"/>
            <a:ext cx="3857625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250" y="2519363"/>
            <a:ext cx="35623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66302D-40DB-4F43-8872-51CB2A8BA5A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6553200" y="166688"/>
            <a:ext cx="2147888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3300"/>
                </a:solidFill>
              </a:rPr>
              <a:t>Can we save </a:t>
            </a:r>
            <a:r>
              <a:rPr lang="en-US" sz="2800" b="1" i="1">
                <a:solidFill>
                  <a:srgbClr val="FF3300"/>
                </a:solidFill>
              </a:rPr>
              <a:t>Q</a:t>
            </a:r>
            <a:r>
              <a:rPr lang="en-US" sz="2800" b="1" baseline="-25000">
                <a:solidFill>
                  <a:srgbClr val="FF3300"/>
                </a:solidFill>
              </a:rPr>
              <a:t>out</a:t>
            </a:r>
            <a:r>
              <a:rPr lang="en-US" sz="2800" b="1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6248400" y="1163638"/>
            <a:ext cx="2819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</a:pPr>
            <a:r>
              <a:rPr lang="en-US" sz="1800" dirty="0"/>
              <a:t>In a steam power plant, the condenser is the device where large quantities of waste heat is rejected to rivers, lakes, or the atmosphere. </a:t>
            </a:r>
          </a:p>
          <a:p>
            <a:pPr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</a:pPr>
            <a:r>
              <a:rPr lang="en-US" sz="1800" dirty="0">
                <a:solidFill>
                  <a:srgbClr val="CC00CC"/>
                </a:solidFill>
              </a:rPr>
              <a:t>Can we not just take the condenser out of the plant and save all that waste energy?</a:t>
            </a:r>
            <a:r>
              <a:rPr lang="en-US" sz="1800" dirty="0"/>
              <a:t> </a:t>
            </a:r>
          </a:p>
          <a:p>
            <a:pPr indent="-342900">
              <a:spcBef>
                <a:spcPct val="10000"/>
              </a:spcBef>
              <a:spcAft>
                <a:spcPct val="10000"/>
              </a:spcAft>
              <a:buClr>
                <a:srgbClr val="FF3300"/>
              </a:buClr>
            </a:pPr>
            <a:r>
              <a:rPr lang="en-US" sz="1800" dirty="0"/>
              <a:t>The answer is, unfortunately, a firm </a:t>
            </a:r>
            <a:r>
              <a:rPr lang="en-US" sz="1800" b="1" i="1" dirty="0">
                <a:solidFill>
                  <a:srgbClr val="CC00CC"/>
                </a:solidFill>
              </a:rPr>
              <a:t>no</a:t>
            </a:r>
            <a:r>
              <a:rPr lang="en-US" sz="1800" i="1" dirty="0"/>
              <a:t> </a:t>
            </a:r>
            <a:r>
              <a:rPr lang="en-US" sz="1800" dirty="0"/>
              <a:t>for the simple reason that without a heat rejection process in a condenser, the cycle cannot be completed. </a:t>
            </a:r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381000" y="5445125"/>
            <a:ext cx="5257800" cy="1336675"/>
          </a:xfrm>
          <a:prstGeom prst="rect">
            <a:avLst/>
          </a:prstGeom>
          <a:solidFill>
            <a:srgbClr val="FFCC99"/>
          </a:solidFill>
          <a:ln w="25400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Every heat engine must </a:t>
            </a:r>
            <a:r>
              <a:rPr lang="en-US" sz="2000" i="1" u="sng" dirty="0"/>
              <a:t>waste </a:t>
            </a:r>
            <a:r>
              <a:rPr lang="en-US" sz="2000" u="sng" dirty="0"/>
              <a:t>some energy </a:t>
            </a:r>
            <a:r>
              <a:rPr lang="en-US" sz="2000" dirty="0"/>
              <a:t>by transferring it to a low-temperature reservoir in order to </a:t>
            </a:r>
            <a:r>
              <a:rPr lang="en-US" sz="2000" u="sng" dirty="0"/>
              <a:t>complete the cycle</a:t>
            </a:r>
            <a:r>
              <a:rPr lang="en-US" sz="2000" dirty="0"/>
              <a:t>, even under idealized conditions.</a:t>
            </a:r>
          </a:p>
        </p:txBody>
      </p:sp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"/>
            <a:ext cx="606742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90875" y="4191000"/>
            <a:ext cx="305752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Power Production of a Heat Engine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105150" y="1143000"/>
            <a:ext cx="558165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Heat is transferred to a heat engine from a furnace at a rate of 80 MW. If the rate of waste heat rejection to a nearby river is 50 MW, determine the net power output and the thermal efficiency for this heat engine.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B1961C-697F-4E3C-A545-829B315318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0862"/>
            <a:ext cx="264795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60;p20">
            <a:extLst>
              <a:ext uri="{FF2B5EF4-FFF2-40B4-BE49-F238E27FC236}">
                <a16:creationId xmlns:a16="http://schemas.microsoft.com/office/drawing/2014/main" id="{6616BCCF-7CC0-4BC9-A84A-7575D148C487}"/>
              </a:ext>
            </a:extLst>
          </p:cNvPr>
          <p:cNvSpPr txBox="1">
            <a:spLocks/>
          </p:cNvSpPr>
          <p:nvPr/>
        </p:nvSpPr>
        <p:spPr bwMode="auto">
          <a:xfrm>
            <a:off x="4703700" y="3833175"/>
            <a:ext cx="23844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hlinkClick r:id="rId3"/>
              </a:rPr>
              <a:t>Solution</a:t>
            </a: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89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Consumption Rate of a Car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60960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car engine with a power output of 65 </a:t>
            </a:r>
            <a:r>
              <a:rPr lang="en-US" dirty="0" err="1"/>
              <a:t>hp</a:t>
            </a:r>
            <a:r>
              <a:rPr lang="en-US" dirty="0"/>
              <a:t> has a thermal efficiency of 24%. Determine the fuel consumption rate of this car if the fuel has a heating value of 19,000 Btu/</a:t>
            </a:r>
            <a:r>
              <a:rPr lang="en-US" dirty="0" err="1"/>
              <a:t>lbm</a:t>
            </a:r>
            <a:r>
              <a:rPr lang="en-US" dirty="0"/>
              <a:t>. (2545 Btu/</a:t>
            </a:r>
            <a:r>
              <a:rPr lang="en-US" dirty="0" err="1"/>
              <a:t>hr</a:t>
            </a:r>
            <a:r>
              <a:rPr lang="en-US" dirty="0"/>
              <a:t> = 1hp)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2AEA05-09E7-4C53-9523-DFB1D144C82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8" t="7986" r="16001"/>
          <a:stretch/>
        </p:blipFill>
        <p:spPr>
          <a:xfrm>
            <a:off x="6119812" y="1480042"/>
            <a:ext cx="3048000" cy="4783440"/>
          </a:xfrm>
          <a:prstGeom prst="rect">
            <a:avLst/>
          </a:prstGeom>
        </p:spPr>
      </p:pic>
      <p:sp>
        <p:nvSpPr>
          <p:cNvPr id="6" name="Google Shape;169;p21">
            <a:extLst>
              <a:ext uri="{FF2B5EF4-FFF2-40B4-BE49-F238E27FC236}">
                <a16:creationId xmlns:a16="http://schemas.microsoft.com/office/drawing/2014/main" id="{B82D388F-3AEC-42B6-B997-B8E1801BB9ED}"/>
              </a:ext>
            </a:extLst>
          </p:cNvPr>
          <p:cNvSpPr txBox="1">
            <a:spLocks/>
          </p:cNvSpPr>
          <p:nvPr/>
        </p:nvSpPr>
        <p:spPr bwMode="auto">
          <a:xfrm>
            <a:off x="2096250" y="3631750"/>
            <a:ext cx="2384400" cy="63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45700" rIns="91425" bIns="4570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FF0000"/>
                </a:solidFill>
                <a:latin typeface="Arial" charset="0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kern="0" dirty="0">
                <a:hlinkClick r:id="rId3"/>
              </a:rPr>
              <a:t>Solution</a:t>
            </a:r>
            <a:endParaRPr lang="en-US" kern="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83505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1216</Words>
  <Application>Microsoft Office PowerPoint</Application>
  <PresentationFormat>On-screen Show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Wingdings</vt:lpstr>
      <vt:lpstr>Default Design</vt:lpstr>
      <vt:lpstr>Topic 11 Heat Engines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Net Power Production of a Heat Engine</vt:lpstr>
      <vt:lpstr>Fuel Consumption Rate of a Car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 Rejection by a Refrigerator</vt:lpstr>
      <vt:lpstr>Heating a House by a Heat Pump</vt:lpstr>
      <vt:lpstr>PowerPoint Presentation</vt:lpstr>
      <vt:lpstr>PowerPoint Presentation</vt:lpstr>
      <vt:lpstr>Summary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222 - 11.Heat Engines</dc:title>
  <dc:creator>WinXP Tablet</dc:creator>
  <cp:lastModifiedBy>William Long</cp:lastModifiedBy>
  <cp:revision>744</cp:revision>
  <dcterms:created xsi:type="dcterms:W3CDTF">2007-03-22T19:44:56Z</dcterms:created>
  <dcterms:modified xsi:type="dcterms:W3CDTF">2024-01-08T15:36:40Z</dcterms:modified>
</cp:coreProperties>
</file>