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449" r:id="rId2"/>
    <p:sldId id="357" r:id="rId3"/>
    <p:sldId id="422" r:id="rId4"/>
    <p:sldId id="426" r:id="rId5"/>
    <p:sldId id="425" r:id="rId6"/>
    <p:sldId id="424" r:id="rId7"/>
    <p:sldId id="450" r:id="rId8"/>
    <p:sldId id="429" r:id="rId9"/>
    <p:sldId id="455" r:id="rId10"/>
    <p:sldId id="374"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B2B2B2"/>
    <a:srgbClr val="006600"/>
    <a:srgbClr val="33CC33"/>
    <a:srgbClr val="008000"/>
    <a:srgbClr val="FFFF99"/>
    <a:srgbClr val="CC00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58" autoAdjust="0"/>
    <p:restoredTop sz="94660"/>
  </p:normalViewPr>
  <p:slideViewPr>
    <p:cSldViewPr>
      <p:cViewPr varScale="1">
        <p:scale>
          <a:sx n="128" d="100"/>
          <a:sy n="128" d="100"/>
        </p:scale>
        <p:origin x="1260"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0D6A8C2-0649-485E-919E-1280CF228966}" type="slidenum">
              <a:rPr lang="en-US"/>
              <a:pPr>
                <a:defRPr/>
              </a:pPr>
              <a:t>‹#›</a:t>
            </a:fld>
            <a:endParaRPr lang="en-US"/>
          </a:p>
        </p:txBody>
      </p:sp>
    </p:spTree>
    <p:extLst>
      <p:ext uri="{BB962C8B-B14F-4D97-AF65-F5344CB8AC3E}">
        <p14:creationId xmlns:p14="http://schemas.microsoft.com/office/powerpoint/2010/main" val="3776753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D54A7A-A57D-45F1-8F97-B320ABAF35B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C5969C-4933-4417-BBE6-632580FD607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456BF8E-C089-4146-A1B8-02AC04D293D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A6D833-B480-421A-BA5D-847918BE5DD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DFD6A44-3ACF-40FD-AE71-2C0CA76AAC6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143000"/>
            <a:ext cx="4038600" cy="4983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F189EC3-04B9-4A71-A0B9-3F87CC94629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D3A4F1C-D2A7-4B15-B295-A64815759BBE}"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4C796C3-4651-4A46-9C16-5F6B6E0CC4C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5F155AD-80C8-4B9E-8B5B-1016412381E1}"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2E7EA47-21BC-44D1-84B0-0CC50315F1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3B1AE09-B399-4853-956C-02EBB6BE34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143000"/>
            <a:ext cx="8229600" cy="49831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59B709D-CA2C-404D-8449-4725E63DA24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20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Times New Roman" pitchFamily="18" charset="0"/>
        </a:defRPr>
      </a:lvl3pPr>
      <a:lvl4pPr marL="1600200" indent="-228600" algn="l" rtl="0" eaLnBrk="0" fontAlgn="base" hangingPunct="0">
        <a:spcBef>
          <a:spcPct val="20000"/>
        </a:spcBef>
        <a:spcAft>
          <a:spcPct val="2000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20000"/>
        </a:spcAft>
        <a:buChar char="»"/>
        <a:defRPr sz="2000">
          <a:solidFill>
            <a:schemeClr val="tx1"/>
          </a:solidFill>
          <a:latin typeface="Times New Roman" pitchFamily="18" charset="0"/>
        </a:defRPr>
      </a:lvl5pPr>
      <a:lvl6pPr marL="2514600" indent="-228600" algn="l" rtl="0" fontAlgn="base">
        <a:spcBef>
          <a:spcPct val="20000"/>
        </a:spcBef>
        <a:spcAft>
          <a:spcPct val="20000"/>
        </a:spcAft>
        <a:buChar char="»"/>
        <a:defRPr sz="2000">
          <a:solidFill>
            <a:schemeClr val="tx1"/>
          </a:solidFill>
          <a:latin typeface="Times New Roman" pitchFamily="18" charset="0"/>
        </a:defRPr>
      </a:lvl6pPr>
      <a:lvl7pPr marL="2971800" indent="-228600" algn="l" rtl="0" fontAlgn="base">
        <a:spcBef>
          <a:spcPct val="20000"/>
        </a:spcBef>
        <a:spcAft>
          <a:spcPct val="20000"/>
        </a:spcAft>
        <a:buChar char="»"/>
        <a:defRPr sz="2000">
          <a:solidFill>
            <a:schemeClr val="tx1"/>
          </a:solidFill>
          <a:latin typeface="Times New Roman" pitchFamily="18" charset="0"/>
        </a:defRPr>
      </a:lvl7pPr>
      <a:lvl8pPr marL="3429000" indent="-228600" algn="l" rtl="0" fontAlgn="base">
        <a:spcBef>
          <a:spcPct val="20000"/>
        </a:spcBef>
        <a:spcAft>
          <a:spcPct val="20000"/>
        </a:spcAft>
        <a:buChar char="»"/>
        <a:defRPr sz="2000">
          <a:solidFill>
            <a:schemeClr val="tx1"/>
          </a:solidFill>
          <a:latin typeface="Times New Roman" pitchFamily="18" charset="0"/>
        </a:defRPr>
      </a:lvl8pPr>
      <a:lvl9pPr marL="3886200" indent="-228600" algn="l" rtl="0" fontAlgn="base">
        <a:spcBef>
          <a:spcPct val="20000"/>
        </a:spcBef>
        <a:spcAft>
          <a:spcPct val="20000"/>
        </a:spcAft>
        <a:buChar char="»"/>
        <a:defRPr sz="2000">
          <a:solidFill>
            <a:schemeClr val="tx1"/>
          </a:solidFill>
          <a:latin typeface="Times New Roman" pitchFamily="18" charset="0"/>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wmf"/><Relationship Id="rId4"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hyperlink" Target="https://longapalooza.github.io/ENGR222/19.Example%201.pdf"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19.Example%202.pdf" TargetMode="External"/><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dirty="0">
                <a:solidFill>
                  <a:srgbClr val="C00000"/>
                </a:solidFill>
              </a:rPr>
              <a:t>Topic 19</a:t>
            </a:r>
            <a:br>
              <a:rPr lang="en-US" b="0" dirty="0"/>
            </a:br>
            <a:r>
              <a:rPr lang="en-US" dirty="0">
                <a:solidFill>
                  <a:srgbClr val="3333FF"/>
                </a:solidFill>
              </a:rPr>
              <a:t>Vapor-Compression Cycles</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rPr>
              <a:t> </a:t>
            </a:r>
            <a:endParaRPr lang="tr-TR" sz="1800" b="1" dirty="0">
              <a:solidFill>
                <a:srgbClr val="996633"/>
              </a:solidFill>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dirty="0">
              <a:solidFill>
                <a:schemeClr val="bg2"/>
              </a:solidFill>
            </a:endParaRPr>
          </a:p>
          <a:p>
            <a:pPr algn="ctr"/>
            <a:r>
              <a:rPr lang="en-US" sz="2200" b="1" dirty="0">
                <a:solidFill>
                  <a:schemeClr val="bg2"/>
                </a:solidFill>
              </a:rPr>
              <a:t>Thermodynamics: An Engineering Approach </a:t>
            </a:r>
            <a:endParaRPr lang="tr-TR" sz="2200" b="1" dirty="0">
              <a:solidFill>
                <a:schemeClr val="bg2"/>
              </a:solidFill>
            </a:endParaRPr>
          </a:p>
          <a:p>
            <a:pPr algn="ctr"/>
            <a:r>
              <a:rPr lang="tr-TR" sz="2000" b="1" dirty="0">
                <a:solidFill>
                  <a:schemeClr val="bg2"/>
                </a:solidFill>
              </a:rPr>
              <a:t>8th </a:t>
            </a:r>
            <a:r>
              <a:rPr lang="en-US" sz="2000" b="1" dirty="0">
                <a:solidFill>
                  <a:schemeClr val="bg2"/>
                </a:solidFill>
              </a:rPr>
              <a:t>Edition</a:t>
            </a:r>
            <a:br>
              <a:rPr lang="en-US" sz="2400" b="1" dirty="0">
                <a:solidFill>
                  <a:schemeClr val="bg2"/>
                </a:solidFill>
              </a:rPr>
            </a:br>
            <a:r>
              <a:rPr lang="en-US" b="1" dirty="0" err="1">
                <a:solidFill>
                  <a:schemeClr val="bg2"/>
                </a:solidFill>
              </a:rPr>
              <a:t>Yunus</a:t>
            </a:r>
            <a:r>
              <a:rPr lang="en-US" b="1" dirty="0">
                <a:solidFill>
                  <a:schemeClr val="bg2"/>
                </a:solidFill>
              </a:rPr>
              <a:t> A. </a:t>
            </a:r>
            <a:r>
              <a:rPr lang="tr-TR" b="1" dirty="0">
                <a:solidFill>
                  <a:schemeClr val="bg2"/>
                </a:solidFill>
              </a:rPr>
              <a:t>Ç</a:t>
            </a:r>
            <a:r>
              <a:rPr lang="en-US" b="1" dirty="0" err="1">
                <a:solidFill>
                  <a:schemeClr val="bg2"/>
                </a:solidFill>
              </a:rPr>
              <a:t>engel</a:t>
            </a:r>
            <a:r>
              <a:rPr lang="en-US" b="1" dirty="0">
                <a:solidFill>
                  <a:schemeClr val="bg2"/>
                </a:solidFill>
              </a:rPr>
              <a:t>, Michael A. Boles</a:t>
            </a:r>
          </a:p>
          <a:p>
            <a:pPr algn="ctr"/>
            <a:r>
              <a:rPr lang="en-US" b="1" dirty="0">
                <a:solidFill>
                  <a:schemeClr val="bg2"/>
                </a:solidFill>
              </a:rPr>
              <a:t>McGraw-Hill, 20</a:t>
            </a:r>
            <a:r>
              <a:rPr lang="tr-TR" b="1" dirty="0">
                <a:solidFill>
                  <a:schemeClr val="bg2"/>
                </a:solidFill>
              </a:rPr>
              <a:t>15</a:t>
            </a:r>
            <a:endParaRPr lang="en-US" b="1" dirty="0">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5 Slayt Numarası Yer Tutucusu"/>
          <p:cNvSpPr>
            <a:spLocks noGrp="1"/>
          </p:cNvSpPr>
          <p:nvPr>
            <p:ph type="sldNum" sz="quarter" idx="12"/>
          </p:nvPr>
        </p:nvSpPr>
        <p:spPr>
          <a:noFill/>
        </p:spPr>
        <p:txBody>
          <a:bodyPr/>
          <a:lstStyle/>
          <a:p>
            <a:fld id="{6E77761B-4437-41E0-B8C4-1B33ED5B3874}" type="slidenum">
              <a:rPr lang="en-US" smtClean="0"/>
              <a:pPr/>
              <a:t>10</a:t>
            </a:fld>
            <a:endParaRPr lang="en-US"/>
          </a:p>
        </p:txBody>
      </p:sp>
      <p:sp>
        <p:nvSpPr>
          <p:cNvPr id="27651" name="Rectangle 2"/>
          <p:cNvSpPr>
            <a:spLocks noGrp="1" noChangeArrowheads="1"/>
          </p:cNvSpPr>
          <p:nvPr>
            <p:ph type="title"/>
          </p:nvPr>
        </p:nvSpPr>
        <p:spPr>
          <a:xfrm>
            <a:off x="1143000" y="228600"/>
            <a:ext cx="2895600" cy="639763"/>
          </a:xfrm>
        </p:spPr>
        <p:txBody>
          <a:bodyPr/>
          <a:lstStyle/>
          <a:p>
            <a:pPr eaLnBrk="1" hangingPunct="1"/>
            <a:r>
              <a:rPr lang="en-US">
                <a:solidFill>
                  <a:srgbClr val="C00000"/>
                </a:solidFill>
              </a:rPr>
              <a:t>Summary</a:t>
            </a:r>
          </a:p>
        </p:txBody>
      </p:sp>
      <p:sp>
        <p:nvSpPr>
          <p:cNvPr id="27652" name="Rectangle 3"/>
          <p:cNvSpPr>
            <a:spLocks noGrp="1" noChangeArrowheads="1"/>
          </p:cNvSpPr>
          <p:nvPr>
            <p:ph type="body" idx="1"/>
          </p:nvPr>
        </p:nvSpPr>
        <p:spPr>
          <a:xfrm>
            <a:off x="838200" y="914400"/>
            <a:ext cx="7086600" cy="5562600"/>
          </a:xfrm>
        </p:spPr>
        <p:txBody>
          <a:bodyPr/>
          <a:lstStyle/>
          <a:p>
            <a:pPr eaLnBrk="1" hangingPunct="1"/>
            <a:r>
              <a:rPr lang="en-US" sz="2200" dirty="0"/>
              <a:t>Refrigerators and Heat Pumps</a:t>
            </a:r>
          </a:p>
          <a:p>
            <a:pPr eaLnBrk="1" hangingPunct="1"/>
            <a:r>
              <a:rPr lang="en-US" sz="2200" dirty="0">
                <a:solidFill>
                  <a:srgbClr val="CC00CC"/>
                </a:solidFill>
              </a:rPr>
              <a:t>The Reversed Carnot Cycle</a:t>
            </a:r>
          </a:p>
          <a:p>
            <a:pPr eaLnBrk="1" hangingPunct="1"/>
            <a:r>
              <a:rPr lang="en-US" sz="2200" dirty="0"/>
              <a:t>The Ideal Vapor-Compression Refrigeration Cycle</a:t>
            </a:r>
          </a:p>
          <a:p>
            <a:pPr eaLnBrk="1" hangingPunct="1"/>
            <a:r>
              <a:rPr lang="en-US" sz="2200" dirty="0">
                <a:solidFill>
                  <a:srgbClr val="CC00CC"/>
                </a:solidFill>
              </a:rPr>
              <a:t>Actual Vapor-Compression Refrigeration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2F3AED97-29D5-4DDE-856E-E96DA80CF665}" type="slidenum">
              <a:rPr lang="en-US" smtClean="0"/>
              <a:pPr/>
              <a:t>2</a:t>
            </a:fld>
            <a:endParaRPr lang="en-US"/>
          </a:p>
        </p:txBody>
      </p:sp>
      <p:sp>
        <p:nvSpPr>
          <p:cNvPr id="3075" name="Rectangle 2"/>
          <p:cNvSpPr>
            <a:spLocks noChangeArrowheads="1"/>
          </p:cNvSpPr>
          <p:nvPr/>
        </p:nvSpPr>
        <p:spPr bwMode="auto">
          <a:xfrm>
            <a:off x="889000" y="3222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3"/>
          <p:cNvSpPr>
            <a:spLocks noChangeArrowheads="1"/>
          </p:cNvSpPr>
          <p:nvPr/>
        </p:nvSpPr>
        <p:spPr bwMode="auto">
          <a:xfrm>
            <a:off x="609600" y="990600"/>
            <a:ext cx="7696200" cy="1717393"/>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200" dirty="0"/>
              <a:t>Introduce the concepts of refrigerators and heat pumps and the measure of their performance.</a:t>
            </a:r>
          </a:p>
          <a:p>
            <a:pPr marL="342900" indent="-342900">
              <a:spcBef>
                <a:spcPct val="20000"/>
              </a:spcBef>
              <a:spcAft>
                <a:spcPct val="20000"/>
              </a:spcAft>
              <a:buClr>
                <a:srgbClr val="FF0000"/>
              </a:buClr>
              <a:buFontTx/>
              <a:buChar char="•"/>
            </a:pPr>
            <a:r>
              <a:rPr lang="en-US" sz="2200" dirty="0">
                <a:solidFill>
                  <a:srgbClr val="CC00CC"/>
                </a:solidFill>
              </a:rPr>
              <a:t>Analyze the ideal vapor-compression refrigeration cycle.</a:t>
            </a:r>
          </a:p>
          <a:p>
            <a:pPr marL="342900" indent="-342900">
              <a:spcBef>
                <a:spcPct val="20000"/>
              </a:spcBef>
              <a:spcAft>
                <a:spcPct val="20000"/>
              </a:spcAft>
              <a:buClr>
                <a:srgbClr val="FF0000"/>
              </a:buClr>
              <a:buFontTx/>
              <a:buChar char="•"/>
            </a:pPr>
            <a:r>
              <a:rPr lang="en-US" sz="2200" dirty="0"/>
              <a:t>Analyze the actual vapor-compression refrigeration cycle.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3 Slayt Numarası Yer Tutucusu"/>
          <p:cNvSpPr>
            <a:spLocks noGrp="1"/>
          </p:cNvSpPr>
          <p:nvPr>
            <p:ph type="sldNum" sz="quarter" idx="12"/>
          </p:nvPr>
        </p:nvSpPr>
        <p:spPr>
          <a:noFill/>
        </p:spPr>
        <p:txBody>
          <a:bodyPr/>
          <a:lstStyle/>
          <a:p>
            <a:fld id="{CF63DD16-8049-48B8-A2CB-CE9D933F36F8}" type="slidenum">
              <a:rPr lang="en-US" smtClean="0"/>
              <a:pPr/>
              <a:t>3</a:t>
            </a:fld>
            <a:endParaRPr lang="en-US"/>
          </a:p>
        </p:txBody>
      </p:sp>
      <p:sp>
        <p:nvSpPr>
          <p:cNvPr id="4099" name="Rectangle 5"/>
          <p:cNvSpPr>
            <a:spLocks noChangeArrowheads="1"/>
          </p:cNvSpPr>
          <p:nvPr/>
        </p:nvSpPr>
        <p:spPr bwMode="auto">
          <a:xfrm>
            <a:off x="3810000" y="265113"/>
            <a:ext cx="41148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REFRIGERATORS AND HEAT PUMPS</a:t>
            </a:r>
          </a:p>
        </p:txBody>
      </p:sp>
      <p:sp>
        <p:nvSpPr>
          <p:cNvPr id="4100" name="Rectangle 8"/>
          <p:cNvSpPr>
            <a:spLocks noChangeArrowheads="1"/>
          </p:cNvSpPr>
          <p:nvPr/>
        </p:nvSpPr>
        <p:spPr bwMode="auto">
          <a:xfrm>
            <a:off x="3733800" y="1293813"/>
            <a:ext cx="4800600" cy="2892425"/>
          </a:xfrm>
          <a:prstGeom prst="rect">
            <a:avLst/>
          </a:prstGeom>
          <a:noFill/>
          <a:ln w="9525">
            <a:noFill/>
            <a:miter lim="800000"/>
            <a:headEnd/>
            <a:tailEnd/>
          </a:ln>
        </p:spPr>
        <p:txBody>
          <a:bodyPr>
            <a:spAutoFit/>
          </a:bodyPr>
          <a:lstStyle/>
          <a:p>
            <a:pPr>
              <a:spcBef>
                <a:spcPts val="600"/>
              </a:spcBef>
              <a:spcAft>
                <a:spcPts val="600"/>
              </a:spcAft>
            </a:pPr>
            <a:r>
              <a:rPr lang="en-US" dirty="0">
                <a:solidFill>
                  <a:srgbClr val="3333FF"/>
                </a:solidFill>
              </a:rPr>
              <a:t>The transfer of heat from a low-temperature region to a high-temperature one requires special devices called </a:t>
            </a:r>
            <a:r>
              <a:rPr lang="en-US" b="1" u="sng" dirty="0">
                <a:solidFill>
                  <a:srgbClr val="3333FF"/>
                </a:solidFill>
              </a:rPr>
              <a:t>refrigerators</a:t>
            </a:r>
            <a:r>
              <a:rPr lang="en-US" dirty="0">
                <a:solidFill>
                  <a:srgbClr val="3333FF"/>
                </a:solidFill>
              </a:rPr>
              <a:t>.</a:t>
            </a:r>
          </a:p>
          <a:p>
            <a:pPr>
              <a:spcBef>
                <a:spcPts val="600"/>
              </a:spcBef>
              <a:spcAft>
                <a:spcPts val="600"/>
              </a:spcAft>
            </a:pPr>
            <a:r>
              <a:rPr lang="en-US" dirty="0"/>
              <a:t>Another device that transfers heat from a low-temperature medium to a</a:t>
            </a:r>
            <a:r>
              <a:rPr lang="tr-TR" dirty="0"/>
              <a:t> </a:t>
            </a:r>
            <a:r>
              <a:rPr lang="en-US" dirty="0"/>
              <a:t>high-temperature one is the </a:t>
            </a:r>
            <a:r>
              <a:rPr lang="en-US" b="1" u="sng" dirty="0">
                <a:solidFill>
                  <a:srgbClr val="C00000"/>
                </a:solidFill>
              </a:rPr>
              <a:t>heat pump</a:t>
            </a:r>
            <a:r>
              <a:rPr lang="en-US" dirty="0"/>
              <a:t>.</a:t>
            </a:r>
          </a:p>
          <a:p>
            <a:pPr>
              <a:spcBef>
                <a:spcPts val="600"/>
              </a:spcBef>
              <a:spcAft>
                <a:spcPts val="600"/>
              </a:spcAft>
            </a:pPr>
            <a:r>
              <a:rPr lang="en-US" dirty="0"/>
              <a:t>Refrigerators and heat pumps are essentially the same devices; they differ in their objectives only.</a:t>
            </a:r>
          </a:p>
        </p:txBody>
      </p:sp>
      <p:pic>
        <p:nvPicPr>
          <p:cNvPr id="4101" name="Picture 9"/>
          <p:cNvPicPr>
            <a:picLocks noChangeAspect="1" noChangeArrowheads="1"/>
          </p:cNvPicPr>
          <p:nvPr/>
        </p:nvPicPr>
        <p:blipFill>
          <a:blip r:embed="rId2"/>
          <a:srcRect/>
          <a:stretch>
            <a:fillRect/>
          </a:stretch>
        </p:blipFill>
        <p:spPr bwMode="auto">
          <a:xfrm>
            <a:off x="3759200" y="4206875"/>
            <a:ext cx="5080000" cy="1431925"/>
          </a:xfrm>
          <a:prstGeom prst="rect">
            <a:avLst/>
          </a:prstGeom>
          <a:noFill/>
          <a:ln w="9525">
            <a:noFill/>
            <a:miter lim="800000"/>
            <a:headEnd/>
            <a:tailEnd/>
          </a:ln>
        </p:spPr>
      </p:pic>
      <p:pic>
        <p:nvPicPr>
          <p:cNvPr id="4102" name="Picture 10"/>
          <p:cNvPicPr>
            <a:picLocks noChangeAspect="1" noChangeArrowheads="1"/>
          </p:cNvPicPr>
          <p:nvPr/>
        </p:nvPicPr>
        <p:blipFill>
          <a:blip r:embed="rId3"/>
          <a:srcRect/>
          <a:stretch>
            <a:fillRect/>
          </a:stretch>
        </p:blipFill>
        <p:spPr bwMode="auto">
          <a:xfrm>
            <a:off x="3733800" y="5894388"/>
            <a:ext cx="2066925" cy="277812"/>
          </a:xfrm>
          <a:prstGeom prst="rect">
            <a:avLst/>
          </a:prstGeom>
          <a:noFill/>
          <a:ln w="9525">
            <a:noFill/>
            <a:miter lim="800000"/>
            <a:headEnd/>
            <a:tailEnd/>
          </a:ln>
        </p:spPr>
      </p:pic>
      <p:sp>
        <p:nvSpPr>
          <p:cNvPr id="4103" name="Rectangle 11"/>
          <p:cNvSpPr>
            <a:spLocks noChangeArrowheads="1"/>
          </p:cNvSpPr>
          <p:nvPr/>
        </p:nvSpPr>
        <p:spPr bwMode="auto">
          <a:xfrm>
            <a:off x="5867400" y="5791200"/>
            <a:ext cx="1752600" cy="641350"/>
          </a:xfrm>
          <a:prstGeom prst="rect">
            <a:avLst/>
          </a:prstGeom>
          <a:noFill/>
          <a:ln w="9525">
            <a:noFill/>
            <a:miter lim="800000"/>
            <a:headEnd/>
            <a:tailEnd/>
          </a:ln>
        </p:spPr>
        <p:txBody>
          <a:bodyPr>
            <a:spAutoFit/>
          </a:bodyPr>
          <a:lstStyle/>
          <a:p>
            <a:r>
              <a:rPr lang="en-US"/>
              <a:t>for fixed values of </a:t>
            </a:r>
            <a:r>
              <a:rPr lang="en-US" i="1"/>
              <a:t>Q</a:t>
            </a:r>
            <a:r>
              <a:rPr lang="en-US" i="1" baseline="-25000"/>
              <a:t>L</a:t>
            </a:r>
            <a:r>
              <a:rPr lang="en-US"/>
              <a:t> and </a:t>
            </a:r>
            <a:r>
              <a:rPr lang="en-US" i="1"/>
              <a:t>Q</a:t>
            </a:r>
            <a:r>
              <a:rPr lang="en-US" i="1" baseline="-25000"/>
              <a:t>H</a:t>
            </a:r>
            <a:endParaRPr lang="en-US" baseline="-25000"/>
          </a:p>
        </p:txBody>
      </p:sp>
      <p:pic>
        <p:nvPicPr>
          <p:cNvPr id="4104" name="Picture 16"/>
          <p:cNvPicPr>
            <a:picLocks noChangeAspect="1" noChangeArrowheads="1"/>
          </p:cNvPicPr>
          <p:nvPr/>
        </p:nvPicPr>
        <p:blipFill>
          <a:blip r:embed="rId4"/>
          <a:srcRect/>
          <a:stretch>
            <a:fillRect/>
          </a:stretch>
        </p:blipFill>
        <p:spPr bwMode="auto">
          <a:xfrm>
            <a:off x="228600" y="104775"/>
            <a:ext cx="3124200" cy="66484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3 Slayt Numarası Yer Tutucusu"/>
          <p:cNvSpPr>
            <a:spLocks noGrp="1"/>
          </p:cNvSpPr>
          <p:nvPr>
            <p:ph type="sldNum" sz="quarter" idx="12"/>
          </p:nvPr>
        </p:nvSpPr>
        <p:spPr>
          <a:noFill/>
        </p:spPr>
        <p:txBody>
          <a:bodyPr/>
          <a:lstStyle/>
          <a:p>
            <a:fld id="{18362F66-3E22-41D4-B3B7-C17EE0A4D2D9}" type="slidenum">
              <a:rPr lang="en-US" smtClean="0"/>
              <a:pPr/>
              <a:t>4</a:t>
            </a:fld>
            <a:endParaRPr lang="en-US"/>
          </a:p>
        </p:txBody>
      </p:sp>
      <p:sp>
        <p:nvSpPr>
          <p:cNvPr id="5123" name="Rectangle 2"/>
          <p:cNvSpPr>
            <a:spLocks noChangeArrowheads="1"/>
          </p:cNvSpPr>
          <p:nvPr/>
        </p:nvSpPr>
        <p:spPr bwMode="auto">
          <a:xfrm>
            <a:off x="304800" y="161925"/>
            <a:ext cx="6019800" cy="523875"/>
          </a:xfrm>
          <a:prstGeom prst="rect">
            <a:avLst/>
          </a:prstGeom>
          <a:solidFill>
            <a:srgbClr val="92D050"/>
          </a:solidFill>
          <a:ln w="9525">
            <a:noFill/>
            <a:miter lim="800000"/>
            <a:headEnd/>
            <a:tailEnd/>
          </a:ln>
        </p:spPr>
        <p:txBody>
          <a:bodyPr>
            <a:spAutoFit/>
          </a:bodyPr>
          <a:lstStyle/>
          <a:p>
            <a:r>
              <a:rPr lang="en-US" sz="2800" b="1">
                <a:solidFill>
                  <a:srgbClr val="C00000"/>
                </a:solidFill>
              </a:rPr>
              <a:t>THE REVERSED CARNOT CYCLE</a:t>
            </a:r>
          </a:p>
        </p:txBody>
      </p:sp>
      <p:pic>
        <p:nvPicPr>
          <p:cNvPr id="5124" name="Picture 5"/>
          <p:cNvPicPr>
            <a:picLocks noChangeAspect="1" noChangeArrowheads="1"/>
          </p:cNvPicPr>
          <p:nvPr/>
        </p:nvPicPr>
        <p:blipFill>
          <a:blip r:embed="rId2"/>
          <a:srcRect/>
          <a:stretch>
            <a:fillRect/>
          </a:stretch>
        </p:blipFill>
        <p:spPr bwMode="auto">
          <a:xfrm>
            <a:off x="3733800" y="2133600"/>
            <a:ext cx="2413000" cy="604838"/>
          </a:xfrm>
          <a:prstGeom prst="rect">
            <a:avLst/>
          </a:prstGeom>
          <a:noFill/>
          <a:ln w="9525">
            <a:noFill/>
            <a:miter lim="800000"/>
            <a:headEnd/>
            <a:tailEnd/>
          </a:ln>
        </p:spPr>
      </p:pic>
      <p:pic>
        <p:nvPicPr>
          <p:cNvPr id="5125" name="Picture 6"/>
          <p:cNvPicPr>
            <a:picLocks noChangeAspect="1" noChangeArrowheads="1"/>
          </p:cNvPicPr>
          <p:nvPr/>
        </p:nvPicPr>
        <p:blipFill>
          <a:blip r:embed="rId3"/>
          <a:srcRect/>
          <a:stretch>
            <a:fillRect/>
          </a:stretch>
        </p:blipFill>
        <p:spPr bwMode="auto">
          <a:xfrm>
            <a:off x="3733800" y="2895600"/>
            <a:ext cx="2536825" cy="617538"/>
          </a:xfrm>
          <a:prstGeom prst="rect">
            <a:avLst/>
          </a:prstGeom>
          <a:noFill/>
          <a:ln w="9525">
            <a:noFill/>
            <a:miter lim="800000"/>
            <a:headEnd/>
            <a:tailEnd/>
          </a:ln>
        </p:spPr>
      </p:pic>
      <p:sp>
        <p:nvSpPr>
          <p:cNvPr id="5126" name="Rectangle 7"/>
          <p:cNvSpPr>
            <a:spLocks noChangeArrowheads="1"/>
          </p:cNvSpPr>
          <p:nvPr/>
        </p:nvSpPr>
        <p:spPr bwMode="auto">
          <a:xfrm>
            <a:off x="6248400" y="2195513"/>
            <a:ext cx="2743200" cy="1323975"/>
          </a:xfrm>
          <a:prstGeom prst="rect">
            <a:avLst/>
          </a:prstGeom>
          <a:noFill/>
          <a:ln w="9525">
            <a:noFill/>
            <a:miter lim="800000"/>
            <a:headEnd/>
            <a:tailEnd/>
          </a:ln>
        </p:spPr>
        <p:txBody>
          <a:bodyPr>
            <a:spAutoFit/>
          </a:bodyPr>
          <a:lstStyle/>
          <a:p>
            <a:r>
              <a:rPr lang="en-US" sz="1600"/>
              <a:t>Both COPs increase as the difference between the two temperatures</a:t>
            </a:r>
            <a:r>
              <a:rPr lang="tr-TR" sz="1600"/>
              <a:t> </a:t>
            </a:r>
            <a:r>
              <a:rPr lang="en-US" sz="1600"/>
              <a:t>decreases, that is, as </a:t>
            </a:r>
            <a:r>
              <a:rPr lang="en-US" sz="1600" i="1"/>
              <a:t>T</a:t>
            </a:r>
            <a:r>
              <a:rPr lang="en-US" sz="1600" i="1" baseline="-25000"/>
              <a:t>L</a:t>
            </a:r>
            <a:r>
              <a:rPr lang="en-US" sz="1600" i="1"/>
              <a:t> </a:t>
            </a:r>
            <a:r>
              <a:rPr lang="en-US" sz="1600"/>
              <a:t>rises or </a:t>
            </a:r>
            <a:r>
              <a:rPr lang="en-US" sz="1600" i="1"/>
              <a:t>T</a:t>
            </a:r>
            <a:r>
              <a:rPr lang="en-US" sz="1600" i="1" baseline="-25000"/>
              <a:t>H</a:t>
            </a:r>
            <a:r>
              <a:rPr lang="en-US" sz="1600" i="1"/>
              <a:t> </a:t>
            </a:r>
            <a:r>
              <a:rPr lang="en-US" sz="1600"/>
              <a:t>falls.</a:t>
            </a:r>
          </a:p>
        </p:txBody>
      </p:sp>
      <p:sp>
        <p:nvSpPr>
          <p:cNvPr id="5127" name="Rectangle 8"/>
          <p:cNvSpPr>
            <a:spLocks noChangeArrowheads="1"/>
          </p:cNvSpPr>
          <p:nvPr/>
        </p:nvSpPr>
        <p:spPr bwMode="auto">
          <a:xfrm>
            <a:off x="228600" y="685800"/>
            <a:ext cx="8686800" cy="1362075"/>
          </a:xfrm>
          <a:prstGeom prst="rect">
            <a:avLst/>
          </a:prstGeom>
          <a:noFill/>
          <a:ln w="9525">
            <a:noFill/>
            <a:miter lim="800000"/>
            <a:headEnd/>
            <a:tailEnd/>
          </a:ln>
        </p:spPr>
        <p:txBody>
          <a:bodyPr>
            <a:spAutoFit/>
          </a:bodyPr>
          <a:lstStyle/>
          <a:p>
            <a:pPr>
              <a:spcBef>
                <a:spcPct val="10000"/>
              </a:spcBef>
              <a:spcAft>
                <a:spcPct val="10000"/>
              </a:spcAft>
            </a:pPr>
            <a:r>
              <a:rPr lang="en-US" sz="1600" dirty="0"/>
              <a:t>The reversed Carnot cycle is the </a:t>
            </a:r>
            <a:r>
              <a:rPr lang="en-US" sz="1600" i="1" u="sng" dirty="0"/>
              <a:t>most efficient </a:t>
            </a:r>
            <a:r>
              <a:rPr lang="en-US" sz="1600" dirty="0"/>
              <a:t>ref</a:t>
            </a:r>
            <a:r>
              <a:rPr lang="tr-TR" sz="1600" dirty="0"/>
              <a:t>rig.</a:t>
            </a:r>
            <a:r>
              <a:rPr lang="en-US" sz="1600" dirty="0"/>
              <a:t> cycle operating between </a:t>
            </a:r>
            <a:r>
              <a:rPr lang="en-US" sz="1600" i="1" dirty="0"/>
              <a:t>T</a:t>
            </a:r>
            <a:r>
              <a:rPr lang="en-US" sz="1600" i="1" baseline="-25000" dirty="0"/>
              <a:t>L</a:t>
            </a:r>
            <a:r>
              <a:rPr lang="en-US" sz="1600" i="1" dirty="0"/>
              <a:t> and T</a:t>
            </a:r>
            <a:r>
              <a:rPr lang="en-US" sz="1600" i="1" baseline="-25000" dirty="0"/>
              <a:t>H</a:t>
            </a:r>
            <a:r>
              <a:rPr lang="en-US" sz="1600" dirty="0"/>
              <a:t>.</a:t>
            </a:r>
          </a:p>
          <a:p>
            <a:pPr>
              <a:spcBef>
                <a:spcPct val="10000"/>
              </a:spcBef>
              <a:spcAft>
                <a:spcPct val="10000"/>
              </a:spcAft>
            </a:pPr>
            <a:r>
              <a:rPr lang="tr-TR" sz="1600" dirty="0">
                <a:solidFill>
                  <a:srgbClr val="3333FF"/>
                </a:solidFill>
              </a:rPr>
              <a:t>I</a:t>
            </a:r>
            <a:r>
              <a:rPr lang="en-US" sz="1600" dirty="0">
                <a:solidFill>
                  <a:srgbClr val="3333FF"/>
                </a:solidFill>
              </a:rPr>
              <a:t>t is not a suitable model for refrigeration cycles since processes 2-3 and 4-1 are not practical because</a:t>
            </a:r>
            <a:r>
              <a:rPr lang="tr-TR" sz="1600" dirty="0">
                <a:solidFill>
                  <a:srgbClr val="CC00CC"/>
                </a:solidFill>
              </a:rPr>
              <a:t> </a:t>
            </a:r>
            <a:r>
              <a:rPr lang="en-US" sz="1600" dirty="0"/>
              <a:t>Process 2-3 involves the compression of a </a:t>
            </a:r>
            <a:r>
              <a:rPr lang="en-US" sz="1600" u="sng" dirty="0"/>
              <a:t>liquid–vapor</a:t>
            </a:r>
            <a:r>
              <a:rPr lang="en-US" sz="1600" dirty="0"/>
              <a:t> mixture, which requires a compressor that will handle two phases, and process 4-1 involves the expansion of high-</a:t>
            </a:r>
            <a:r>
              <a:rPr lang="en-US" sz="1600" u="sng" dirty="0"/>
              <a:t>moisture-content</a:t>
            </a:r>
            <a:r>
              <a:rPr lang="en-US" sz="1600" dirty="0"/>
              <a:t> refrigerant in a turbine.</a:t>
            </a:r>
          </a:p>
        </p:txBody>
      </p:sp>
      <p:pic>
        <p:nvPicPr>
          <p:cNvPr id="5128" name="Picture 11"/>
          <p:cNvPicPr>
            <a:picLocks noChangeAspect="1" noChangeArrowheads="1"/>
          </p:cNvPicPr>
          <p:nvPr/>
        </p:nvPicPr>
        <p:blipFill>
          <a:blip r:embed="rId4"/>
          <a:srcRect/>
          <a:stretch>
            <a:fillRect/>
          </a:stretch>
        </p:blipFill>
        <p:spPr bwMode="auto">
          <a:xfrm>
            <a:off x="152400" y="2093913"/>
            <a:ext cx="3182938" cy="4687887"/>
          </a:xfrm>
          <a:prstGeom prst="rect">
            <a:avLst/>
          </a:prstGeom>
          <a:noFill/>
          <a:ln w="9525">
            <a:noFill/>
            <a:miter lim="800000"/>
            <a:headEnd/>
            <a:tailEnd/>
          </a:ln>
        </p:spPr>
      </p:pic>
      <p:pic>
        <p:nvPicPr>
          <p:cNvPr id="5129" name="Picture 12"/>
          <p:cNvPicPr>
            <a:picLocks noChangeAspect="1" noChangeArrowheads="1"/>
          </p:cNvPicPr>
          <p:nvPr/>
        </p:nvPicPr>
        <p:blipFill>
          <a:blip r:embed="rId5"/>
          <a:srcRect/>
          <a:stretch>
            <a:fillRect/>
          </a:stretch>
        </p:blipFill>
        <p:spPr bwMode="auto">
          <a:xfrm>
            <a:off x="3400425" y="3705225"/>
            <a:ext cx="3457575" cy="3076575"/>
          </a:xfrm>
          <a:prstGeom prst="rect">
            <a:avLst/>
          </a:prstGeom>
          <a:noFill/>
          <a:ln w="9525">
            <a:noFill/>
            <a:miter lim="800000"/>
            <a:headEnd/>
            <a:tailEnd/>
          </a:ln>
        </p:spPr>
      </p:pic>
      <p:pic>
        <p:nvPicPr>
          <p:cNvPr id="5130" name="Picture 13"/>
          <p:cNvPicPr>
            <a:picLocks noChangeAspect="1" noChangeArrowheads="1"/>
          </p:cNvPicPr>
          <p:nvPr/>
        </p:nvPicPr>
        <p:blipFill>
          <a:blip r:embed="rId6"/>
          <a:srcRect/>
          <a:stretch>
            <a:fillRect/>
          </a:stretch>
        </p:blipFill>
        <p:spPr bwMode="auto">
          <a:xfrm>
            <a:off x="5715000" y="3695700"/>
            <a:ext cx="3295650" cy="10556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60B9DF58-79BA-49B6-933F-276CA701D68C}" type="slidenum">
              <a:rPr lang="en-US" smtClean="0"/>
              <a:pPr/>
              <a:t>5</a:t>
            </a:fld>
            <a:endParaRPr lang="en-US"/>
          </a:p>
        </p:txBody>
      </p:sp>
      <p:sp>
        <p:nvSpPr>
          <p:cNvPr id="6147" name="Rectangle 2"/>
          <p:cNvSpPr>
            <a:spLocks noChangeArrowheads="1"/>
          </p:cNvSpPr>
          <p:nvPr/>
        </p:nvSpPr>
        <p:spPr bwMode="auto">
          <a:xfrm>
            <a:off x="228600" y="112713"/>
            <a:ext cx="6248400" cy="954087"/>
          </a:xfrm>
          <a:prstGeom prst="rect">
            <a:avLst/>
          </a:prstGeom>
          <a:solidFill>
            <a:srgbClr val="92D050"/>
          </a:solidFill>
          <a:ln w="9525">
            <a:noFill/>
            <a:miter lim="800000"/>
            <a:headEnd/>
            <a:tailEnd/>
          </a:ln>
        </p:spPr>
        <p:txBody>
          <a:bodyPr>
            <a:spAutoFit/>
          </a:bodyPr>
          <a:lstStyle/>
          <a:p>
            <a:r>
              <a:rPr lang="en-US" sz="2800" b="1">
                <a:solidFill>
                  <a:srgbClr val="C00000"/>
                </a:solidFill>
              </a:rPr>
              <a:t>THE IDEAL VAPOR-COMPRESSION REFRIGERATION CYCLE</a:t>
            </a:r>
          </a:p>
        </p:txBody>
      </p:sp>
      <p:sp>
        <p:nvSpPr>
          <p:cNvPr id="6148" name="Rectangle 5"/>
          <p:cNvSpPr>
            <a:spLocks noChangeArrowheads="1"/>
          </p:cNvSpPr>
          <p:nvPr/>
        </p:nvSpPr>
        <p:spPr bwMode="auto">
          <a:xfrm>
            <a:off x="3200400" y="1112838"/>
            <a:ext cx="5486400" cy="1401762"/>
          </a:xfrm>
          <a:prstGeom prst="rect">
            <a:avLst/>
          </a:prstGeom>
          <a:noFill/>
          <a:ln w="9525">
            <a:noFill/>
            <a:miter lim="800000"/>
            <a:headEnd/>
            <a:tailEnd/>
          </a:ln>
        </p:spPr>
        <p:txBody>
          <a:bodyPr>
            <a:spAutoFit/>
          </a:bodyPr>
          <a:lstStyle/>
          <a:p>
            <a:r>
              <a:rPr lang="en-US" sz="1700" dirty="0"/>
              <a:t>The </a:t>
            </a:r>
            <a:r>
              <a:rPr lang="en-US" sz="1700" b="1" u="sng" dirty="0">
                <a:solidFill>
                  <a:srgbClr val="C00000"/>
                </a:solidFill>
              </a:rPr>
              <a:t>vapor-compression</a:t>
            </a:r>
            <a:r>
              <a:rPr lang="en-US" sz="1700" b="1" dirty="0">
                <a:solidFill>
                  <a:srgbClr val="C00000"/>
                </a:solidFill>
              </a:rPr>
              <a:t> refrigeration cycle</a:t>
            </a:r>
            <a:r>
              <a:rPr lang="en-US" sz="1700" dirty="0"/>
              <a:t> is the ideal model for refrigeration systems.</a:t>
            </a:r>
            <a:r>
              <a:rPr lang="en-US" sz="1700" dirty="0">
                <a:solidFill>
                  <a:srgbClr val="CC00CC"/>
                </a:solidFill>
              </a:rPr>
              <a:t> </a:t>
            </a:r>
            <a:r>
              <a:rPr lang="en-US" sz="1700" dirty="0">
                <a:solidFill>
                  <a:srgbClr val="3333FF"/>
                </a:solidFill>
              </a:rPr>
              <a:t>Unlike the reversed Carnot cycle, the refrigerant is vaporized </a:t>
            </a:r>
            <a:r>
              <a:rPr lang="en-US" sz="1700" u="sng" dirty="0">
                <a:solidFill>
                  <a:srgbClr val="3333FF"/>
                </a:solidFill>
              </a:rPr>
              <a:t>completely</a:t>
            </a:r>
            <a:r>
              <a:rPr lang="en-US" sz="1700" dirty="0">
                <a:solidFill>
                  <a:srgbClr val="3333FF"/>
                </a:solidFill>
              </a:rPr>
              <a:t> before it is compressed and the turbine is replaced with a </a:t>
            </a:r>
            <a:r>
              <a:rPr lang="en-US" sz="1700" u="sng" dirty="0">
                <a:solidFill>
                  <a:srgbClr val="3333FF"/>
                </a:solidFill>
              </a:rPr>
              <a:t>throttling device</a:t>
            </a:r>
            <a:r>
              <a:rPr lang="en-US" sz="1700" dirty="0">
                <a:solidFill>
                  <a:srgbClr val="3333FF"/>
                </a:solidFill>
              </a:rPr>
              <a:t>. </a:t>
            </a:r>
          </a:p>
        </p:txBody>
      </p:sp>
      <p:sp>
        <p:nvSpPr>
          <p:cNvPr id="6149" name="Rectangle 6"/>
          <p:cNvSpPr>
            <a:spLocks noChangeArrowheads="1"/>
          </p:cNvSpPr>
          <p:nvPr/>
        </p:nvSpPr>
        <p:spPr bwMode="auto">
          <a:xfrm>
            <a:off x="6400800" y="5715000"/>
            <a:ext cx="2514600" cy="979488"/>
          </a:xfrm>
          <a:prstGeom prst="rect">
            <a:avLst/>
          </a:prstGeom>
          <a:noFill/>
          <a:ln w="9525">
            <a:noFill/>
            <a:miter lim="800000"/>
            <a:headEnd/>
            <a:tailEnd/>
          </a:ln>
        </p:spPr>
        <p:txBody>
          <a:bodyPr>
            <a:spAutoFit/>
          </a:bodyPr>
          <a:lstStyle/>
          <a:p>
            <a:pPr>
              <a:lnSpc>
                <a:spcPct val="90000"/>
              </a:lnSpc>
            </a:pPr>
            <a:r>
              <a:rPr lang="en-US" sz="1600">
                <a:solidFill>
                  <a:srgbClr val="3333FF"/>
                </a:solidFill>
              </a:rPr>
              <a:t>Schematic and </a:t>
            </a:r>
            <a:r>
              <a:rPr lang="en-US" sz="1600" i="1">
                <a:solidFill>
                  <a:srgbClr val="3333FF"/>
                </a:solidFill>
              </a:rPr>
              <a:t>T</a:t>
            </a:r>
            <a:r>
              <a:rPr lang="en-US" sz="1600">
                <a:solidFill>
                  <a:srgbClr val="3333FF"/>
                </a:solidFill>
              </a:rPr>
              <a:t>-</a:t>
            </a:r>
            <a:r>
              <a:rPr lang="en-US" sz="1600" i="1">
                <a:solidFill>
                  <a:srgbClr val="3333FF"/>
                </a:solidFill>
              </a:rPr>
              <a:t>s </a:t>
            </a:r>
            <a:r>
              <a:rPr lang="en-US" sz="1600">
                <a:solidFill>
                  <a:srgbClr val="3333FF"/>
                </a:solidFill>
              </a:rPr>
              <a:t>diagram for the ideal vapor-compression refrigeration cycle.</a:t>
            </a:r>
          </a:p>
        </p:txBody>
      </p:sp>
      <p:sp>
        <p:nvSpPr>
          <p:cNvPr id="6150" name="Rectangle 7"/>
          <p:cNvSpPr>
            <a:spLocks noChangeArrowheads="1"/>
          </p:cNvSpPr>
          <p:nvPr/>
        </p:nvSpPr>
        <p:spPr bwMode="auto">
          <a:xfrm>
            <a:off x="6781800" y="3810000"/>
            <a:ext cx="2057400" cy="1349375"/>
          </a:xfrm>
          <a:prstGeom prst="rect">
            <a:avLst/>
          </a:prstGeom>
          <a:solidFill>
            <a:srgbClr val="FFCC99"/>
          </a:solidFill>
          <a:ln w="19050">
            <a:solidFill>
              <a:schemeClr val="bg2"/>
            </a:solidFill>
            <a:miter lim="800000"/>
            <a:headEnd/>
            <a:tailEnd/>
          </a:ln>
        </p:spPr>
        <p:txBody>
          <a:bodyPr>
            <a:spAutoFit/>
          </a:bodyPr>
          <a:lstStyle/>
          <a:p>
            <a:pPr>
              <a:lnSpc>
                <a:spcPct val="90000"/>
              </a:lnSpc>
            </a:pPr>
            <a:r>
              <a:rPr lang="en-US"/>
              <a:t>This is the most widely used cycle for refrigerators, A-C systems, and heat pumps.</a:t>
            </a:r>
          </a:p>
        </p:txBody>
      </p:sp>
      <p:pic>
        <p:nvPicPr>
          <p:cNvPr id="6151" name="Picture 11"/>
          <p:cNvPicPr>
            <a:picLocks noChangeAspect="1" noChangeArrowheads="1"/>
          </p:cNvPicPr>
          <p:nvPr/>
        </p:nvPicPr>
        <p:blipFill>
          <a:blip r:embed="rId2"/>
          <a:srcRect/>
          <a:stretch>
            <a:fillRect/>
          </a:stretch>
        </p:blipFill>
        <p:spPr bwMode="auto">
          <a:xfrm>
            <a:off x="228600" y="1600200"/>
            <a:ext cx="2943225" cy="5133975"/>
          </a:xfrm>
          <a:prstGeom prst="rect">
            <a:avLst/>
          </a:prstGeom>
          <a:noFill/>
          <a:ln w="9525">
            <a:noFill/>
            <a:miter lim="800000"/>
            <a:headEnd/>
            <a:tailEnd/>
          </a:ln>
        </p:spPr>
      </p:pic>
      <p:pic>
        <p:nvPicPr>
          <p:cNvPr id="6152" name="Picture 12"/>
          <p:cNvPicPr>
            <a:picLocks noChangeAspect="1" noChangeArrowheads="1"/>
          </p:cNvPicPr>
          <p:nvPr/>
        </p:nvPicPr>
        <p:blipFill>
          <a:blip r:embed="rId3"/>
          <a:srcRect/>
          <a:stretch>
            <a:fillRect/>
          </a:stretch>
        </p:blipFill>
        <p:spPr bwMode="auto">
          <a:xfrm>
            <a:off x="3276600" y="3810000"/>
            <a:ext cx="3095625" cy="2943225"/>
          </a:xfrm>
          <a:prstGeom prst="rect">
            <a:avLst/>
          </a:prstGeom>
          <a:noFill/>
          <a:ln w="9525">
            <a:noFill/>
            <a:miter lim="800000"/>
            <a:headEnd/>
            <a:tailEnd/>
          </a:ln>
        </p:spPr>
      </p:pic>
      <p:pic>
        <p:nvPicPr>
          <p:cNvPr id="6153" name="Picture 13"/>
          <p:cNvPicPr>
            <a:picLocks noChangeAspect="1" noChangeArrowheads="1"/>
          </p:cNvPicPr>
          <p:nvPr/>
        </p:nvPicPr>
        <p:blipFill>
          <a:blip r:embed="rId4"/>
          <a:srcRect/>
          <a:stretch>
            <a:fillRect/>
          </a:stretch>
        </p:blipFill>
        <p:spPr bwMode="auto">
          <a:xfrm>
            <a:off x="3276600" y="2590800"/>
            <a:ext cx="5495925" cy="10668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045821E3-84DB-4F7B-9E2E-4B5E305346F2}" type="slidenum">
              <a:rPr lang="en-US" smtClean="0"/>
              <a:pPr/>
              <a:t>6</a:t>
            </a:fld>
            <a:endParaRPr lang="en-US"/>
          </a:p>
        </p:txBody>
      </p:sp>
      <p:pic>
        <p:nvPicPr>
          <p:cNvPr id="7171" name="Picture 6"/>
          <p:cNvPicPr>
            <a:picLocks noChangeAspect="1" noChangeArrowheads="1"/>
          </p:cNvPicPr>
          <p:nvPr/>
        </p:nvPicPr>
        <p:blipFill>
          <a:blip r:embed="rId2"/>
          <a:srcRect/>
          <a:stretch>
            <a:fillRect/>
          </a:stretch>
        </p:blipFill>
        <p:spPr bwMode="auto">
          <a:xfrm>
            <a:off x="1981200" y="1371600"/>
            <a:ext cx="3648075" cy="284163"/>
          </a:xfrm>
          <a:prstGeom prst="rect">
            <a:avLst/>
          </a:prstGeom>
          <a:noFill/>
          <a:ln w="9525">
            <a:noFill/>
            <a:miter lim="800000"/>
            <a:headEnd/>
            <a:tailEnd/>
          </a:ln>
        </p:spPr>
      </p:pic>
      <p:pic>
        <p:nvPicPr>
          <p:cNvPr id="7172" name="Picture 7"/>
          <p:cNvPicPr>
            <a:picLocks noChangeAspect="1" noChangeArrowheads="1"/>
          </p:cNvPicPr>
          <p:nvPr/>
        </p:nvPicPr>
        <p:blipFill>
          <a:blip r:embed="rId3"/>
          <a:srcRect/>
          <a:stretch>
            <a:fillRect/>
          </a:stretch>
        </p:blipFill>
        <p:spPr bwMode="auto">
          <a:xfrm>
            <a:off x="5948363" y="1143000"/>
            <a:ext cx="2586037" cy="611188"/>
          </a:xfrm>
          <a:prstGeom prst="rect">
            <a:avLst/>
          </a:prstGeom>
          <a:noFill/>
          <a:ln w="9525">
            <a:noFill/>
            <a:miter lim="800000"/>
            <a:headEnd/>
            <a:tailEnd/>
          </a:ln>
        </p:spPr>
      </p:pic>
      <p:pic>
        <p:nvPicPr>
          <p:cNvPr id="7173" name="Picture 8"/>
          <p:cNvPicPr>
            <a:picLocks noChangeAspect="1" noChangeArrowheads="1"/>
          </p:cNvPicPr>
          <p:nvPr/>
        </p:nvPicPr>
        <p:blipFill>
          <a:blip r:embed="rId4"/>
          <a:srcRect/>
          <a:stretch>
            <a:fillRect/>
          </a:stretch>
        </p:blipFill>
        <p:spPr bwMode="auto">
          <a:xfrm>
            <a:off x="5849938" y="1828800"/>
            <a:ext cx="2684462" cy="617538"/>
          </a:xfrm>
          <a:prstGeom prst="rect">
            <a:avLst/>
          </a:prstGeom>
          <a:noFill/>
          <a:ln w="9525">
            <a:noFill/>
            <a:miter lim="800000"/>
            <a:headEnd/>
            <a:tailEnd/>
          </a:ln>
        </p:spPr>
      </p:pic>
      <p:pic>
        <p:nvPicPr>
          <p:cNvPr id="7174" name="Picture 10"/>
          <p:cNvPicPr>
            <a:picLocks noChangeAspect="1" noChangeArrowheads="1"/>
          </p:cNvPicPr>
          <p:nvPr/>
        </p:nvPicPr>
        <p:blipFill>
          <a:blip r:embed="rId5"/>
          <a:srcRect/>
          <a:stretch>
            <a:fillRect/>
          </a:stretch>
        </p:blipFill>
        <p:spPr bwMode="auto">
          <a:xfrm>
            <a:off x="4572000" y="2514600"/>
            <a:ext cx="3992563" cy="271463"/>
          </a:xfrm>
          <a:prstGeom prst="rect">
            <a:avLst/>
          </a:prstGeom>
          <a:noFill/>
          <a:ln w="9525">
            <a:noFill/>
            <a:miter lim="800000"/>
            <a:headEnd/>
            <a:tailEnd/>
          </a:ln>
        </p:spPr>
      </p:pic>
      <p:sp>
        <p:nvSpPr>
          <p:cNvPr id="7175" name="Rectangle 11"/>
          <p:cNvSpPr>
            <a:spLocks noChangeArrowheads="1"/>
          </p:cNvSpPr>
          <p:nvPr/>
        </p:nvSpPr>
        <p:spPr bwMode="auto">
          <a:xfrm>
            <a:off x="228600" y="76200"/>
            <a:ext cx="8077200" cy="1165225"/>
          </a:xfrm>
          <a:prstGeom prst="rect">
            <a:avLst/>
          </a:prstGeom>
          <a:noFill/>
          <a:ln w="9525">
            <a:noFill/>
            <a:miter lim="800000"/>
            <a:headEnd/>
            <a:tailEnd/>
          </a:ln>
        </p:spPr>
        <p:txBody>
          <a:bodyPr>
            <a:spAutoFit/>
          </a:bodyPr>
          <a:lstStyle/>
          <a:p>
            <a:pPr>
              <a:spcBef>
                <a:spcPct val="5000"/>
              </a:spcBef>
              <a:spcAft>
                <a:spcPct val="5000"/>
              </a:spcAft>
            </a:pPr>
            <a:r>
              <a:rPr lang="en-US" sz="1700" dirty="0"/>
              <a:t>The ideal vapor-compression refrigeration cycle involves an </a:t>
            </a:r>
            <a:r>
              <a:rPr lang="en-US" sz="1700" u="sng" dirty="0"/>
              <a:t>irreversible</a:t>
            </a:r>
            <a:r>
              <a:rPr lang="en-US" sz="1700" dirty="0"/>
              <a:t> (throttling) process to make it a more realistic model for the actual systems. </a:t>
            </a:r>
          </a:p>
          <a:p>
            <a:pPr>
              <a:spcBef>
                <a:spcPct val="5000"/>
              </a:spcBef>
              <a:spcAft>
                <a:spcPct val="5000"/>
              </a:spcAft>
            </a:pPr>
            <a:r>
              <a:rPr lang="en-US" sz="1700" dirty="0">
                <a:solidFill>
                  <a:srgbClr val="C00000"/>
                </a:solidFill>
              </a:rPr>
              <a:t>Replacing the expansion valve by a turbine is not practical since the added benefits cannot justify the added </a:t>
            </a:r>
            <a:r>
              <a:rPr lang="en-US" sz="1700" u="sng" dirty="0">
                <a:solidFill>
                  <a:srgbClr val="C00000"/>
                </a:solidFill>
              </a:rPr>
              <a:t>cost and complexity</a:t>
            </a:r>
            <a:r>
              <a:rPr lang="en-US" sz="1700" dirty="0">
                <a:solidFill>
                  <a:srgbClr val="C00000"/>
                </a:solidFill>
              </a:rPr>
              <a:t>.</a:t>
            </a:r>
          </a:p>
        </p:txBody>
      </p:sp>
      <p:sp>
        <p:nvSpPr>
          <p:cNvPr id="7176" name="Text Box 12"/>
          <p:cNvSpPr txBox="1">
            <a:spLocks noChangeArrowheads="1"/>
          </p:cNvSpPr>
          <p:nvPr/>
        </p:nvSpPr>
        <p:spPr bwMode="auto">
          <a:xfrm>
            <a:off x="381000" y="1219200"/>
            <a:ext cx="1600200" cy="581025"/>
          </a:xfrm>
          <a:prstGeom prst="rect">
            <a:avLst/>
          </a:prstGeom>
          <a:noFill/>
          <a:ln w="9525">
            <a:noFill/>
            <a:miter lim="800000"/>
            <a:headEnd/>
            <a:tailEnd/>
          </a:ln>
        </p:spPr>
        <p:txBody>
          <a:bodyPr>
            <a:spAutoFit/>
          </a:bodyPr>
          <a:lstStyle/>
          <a:p>
            <a:pPr>
              <a:spcBef>
                <a:spcPct val="50000"/>
              </a:spcBef>
            </a:pPr>
            <a:r>
              <a:rPr lang="en-US" sz="1600">
                <a:solidFill>
                  <a:srgbClr val="3333FF"/>
                </a:solidFill>
              </a:rPr>
              <a:t>Steady-flow energy balance</a:t>
            </a:r>
          </a:p>
        </p:txBody>
      </p:sp>
      <p:pic>
        <p:nvPicPr>
          <p:cNvPr id="7177" name="Picture 16"/>
          <p:cNvPicPr>
            <a:picLocks noChangeAspect="1" noChangeArrowheads="1"/>
          </p:cNvPicPr>
          <p:nvPr/>
        </p:nvPicPr>
        <p:blipFill>
          <a:blip r:embed="rId6"/>
          <a:srcRect/>
          <a:stretch>
            <a:fillRect/>
          </a:stretch>
        </p:blipFill>
        <p:spPr bwMode="auto">
          <a:xfrm>
            <a:off x="323850" y="1905000"/>
            <a:ext cx="3181350" cy="4886325"/>
          </a:xfrm>
          <a:prstGeom prst="rect">
            <a:avLst/>
          </a:prstGeom>
          <a:noFill/>
          <a:ln w="9525">
            <a:noFill/>
            <a:miter lim="800000"/>
            <a:headEnd/>
            <a:tailEnd/>
          </a:ln>
        </p:spPr>
      </p:pic>
      <p:pic>
        <p:nvPicPr>
          <p:cNvPr id="7178" name="Picture 17"/>
          <p:cNvPicPr>
            <a:picLocks noChangeAspect="1" noChangeArrowheads="1"/>
          </p:cNvPicPr>
          <p:nvPr/>
        </p:nvPicPr>
        <p:blipFill>
          <a:blip r:embed="rId7"/>
          <a:srcRect/>
          <a:stretch>
            <a:fillRect/>
          </a:stretch>
        </p:blipFill>
        <p:spPr bwMode="auto">
          <a:xfrm>
            <a:off x="5248275" y="2895600"/>
            <a:ext cx="3362325" cy="3886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2400" dirty="0"/>
              <a:t>The Ideal Vapor-Compression Refrigeration Cycle</a:t>
            </a:r>
          </a:p>
        </p:txBody>
      </p:sp>
      <p:sp>
        <p:nvSpPr>
          <p:cNvPr id="4" name="Content Placeholder 3"/>
          <p:cNvSpPr>
            <a:spLocks noGrp="1"/>
          </p:cNvSpPr>
          <p:nvPr>
            <p:ph idx="1"/>
          </p:nvPr>
        </p:nvSpPr>
        <p:spPr>
          <a:xfrm>
            <a:off x="457200" y="838200"/>
            <a:ext cx="8229600" cy="4983163"/>
          </a:xfrm>
        </p:spPr>
        <p:txBody>
          <a:bodyPr/>
          <a:lstStyle/>
          <a:p>
            <a:pPr marL="0" indent="0">
              <a:buNone/>
            </a:pPr>
            <a:r>
              <a:rPr lang="en-US" dirty="0"/>
              <a:t>A refrigerator uses R-134a as the working fluid and operates on an ideal vapor-compression refrigeration cycle between 0.14 and 0.8 MPa. If the mass flow rate of the refrigerant is 0.05 kg/s, determine the rate of heat removal from the refrigerated space and the power input to the compressor, the rate of heat rejection to the environment, and the COP of the refrigerator.</a:t>
            </a:r>
          </a:p>
          <a:p>
            <a:pPr marL="0" indent="0">
              <a:buNone/>
            </a:pPr>
            <a:endParaRPr lang="en-US" dirty="0"/>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7</a:t>
            </a:fld>
            <a:endParaRPr lang="en-US"/>
          </a:p>
        </p:txBody>
      </p:sp>
      <p:pic>
        <p:nvPicPr>
          <p:cNvPr id="6" name="Google Shape;155;p19">
            <a:extLst>
              <a:ext uri="{FF2B5EF4-FFF2-40B4-BE49-F238E27FC236}">
                <a16:creationId xmlns:a16="http://schemas.microsoft.com/office/drawing/2014/main" id="{027874FD-B8A4-4702-A27D-3E57BB1612B1}"/>
              </a:ext>
            </a:extLst>
          </p:cNvPr>
          <p:cNvPicPr preferRelativeResize="0"/>
          <p:nvPr/>
        </p:nvPicPr>
        <p:blipFill rotWithShape="1">
          <a:blip r:embed="rId2">
            <a:alphaModFix/>
          </a:blip>
          <a:srcRect t="8049"/>
          <a:stretch/>
        </p:blipFill>
        <p:spPr>
          <a:xfrm>
            <a:off x="566500" y="2836653"/>
            <a:ext cx="3886200" cy="3789360"/>
          </a:xfrm>
          <a:prstGeom prst="rect">
            <a:avLst/>
          </a:prstGeom>
          <a:noFill/>
          <a:ln>
            <a:noFill/>
          </a:ln>
        </p:spPr>
      </p:pic>
      <p:sp>
        <p:nvSpPr>
          <p:cNvPr id="7" name="Google Shape;156;p19">
            <a:extLst>
              <a:ext uri="{FF2B5EF4-FFF2-40B4-BE49-F238E27FC236}">
                <a16:creationId xmlns:a16="http://schemas.microsoft.com/office/drawing/2014/main" id="{FD6DCF05-0703-484A-9792-C045F5898F45}"/>
              </a:ext>
            </a:extLst>
          </p:cNvPr>
          <p:cNvSpPr txBox="1">
            <a:spLocks/>
          </p:cNvSpPr>
          <p:nvPr/>
        </p:nvSpPr>
        <p:spPr bwMode="auto">
          <a:xfrm>
            <a:off x="5541450" y="3730375"/>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Solution</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162336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p:cNvPicPr>
            <a:picLocks noChangeAspect="1" noChangeArrowheads="1"/>
          </p:cNvPicPr>
          <p:nvPr/>
        </p:nvPicPr>
        <p:blipFill>
          <a:blip r:embed="rId2"/>
          <a:srcRect/>
          <a:stretch>
            <a:fillRect/>
          </a:stretch>
        </p:blipFill>
        <p:spPr bwMode="auto">
          <a:xfrm>
            <a:off x="3505200" y="3505200"/>
            <a:ext cx="3438525" cy="3295650"/>
          </a:xfrm>
          <a:prstGeom prst="rect">
            <a:avLst/>
          </a:prstGeom>
          <a:noFill/>
          <a:ln w="9525">
            <a:noFill/>
            <a:miter lim="800000"/>
            <a:headEnd/>
            <a:tailEnd/>
          </a:ln>
        </p:spPr>
      </p:pic>
      <p:sp>
        <p:nvSpPr>
          <p:cNvPr id="8195" name="3 Slayt Numarası Yer Tutucusu"/>
          <p:cNvSpPr>
            <a:spLocks noGrp="1"/>
          </p:cNvSpPr>
          <p:nvPr>
            <p:ph type="sldNum" sz="quarter" idx="12"/>
          </p:nvPr>
        </p:nvSpPr>
        <p:spPr>
          <a:noFill/>
        </p:spPr>
        <p:txBody>
          <a:bodyPr/>
          <a:lstStyle/>
          <a:p>
            <a:fld id="{7FC940F0-5B25-4C38-A39A-74B982803846}" type="slidenum">
              <a:rPr lang="en-US" smtClean="0"/>
              <a:pPr/>
              <a:t>8</a:t>
            </a:fld>
            <a:endParaRPr lang="en-US"/>
          </a:p>
        </p:txBody>
      </p:sp>
      <p:sp>
        <p:nvSpPr>
          <p:cNvPr id="8196" name="Rectangle 2"/>
          <p:cNvSpPr>
            <a:spLocks noChangeArrowheads="1"/>
          </p:cNvSpPr>
          <p:nvPr/>
        </p:nvSpPr>
        <p:spPr bwMode="auto">
          <a:xfrm>
            <a:off x="3810000" y="76200"/>
            <a:ext cx="5029200" cy="830263"/>
          </a:xfrm>
          <a:prstGeom prst="rect">
            <a:avLst/>
          </a:prstGeom>
          <a:solidFill>
            <a:srgbClr val="92D050"/>
          </a:solidFill>
          <a:ln w="9525">
            <a:noFill/>
            <a:miter lim="800000"/>
            <a:headEnd/>
            <a:tailEnd/>
          </a:ln>
        </p:spPr>
        <p:txBody>
          <a:bodyPr>
            <a:spAutoFit/>
          </a:bodyPr>
          <a:lstStyle/>
          <a:p>
            <a:r>
              <a:rPr lang="en-US" sz="2400" b="1">
                <a:solidFill>
                  <a:srgbClr val="C00000"/>
                </a:solidFill>
              </a:rPr>
              <a:t>ACTUAL VAPOR-COMPRESSION REFRIGERATION CYCLE</a:t>
            </a:r>
          </a:p>
        </p:txBody>
      </p:sp>
      <p:sp>
        <p:nvSpPr>
          <p:cNvPr id="8197" name="Rectangle 5"/>
          <p:cNvSpPr>
            <a:spLocks noChangeArrowheads="1"/>
          </p:cNvSpPr>
          <p:nvPr/>
        </p:nvSpPr>
        <p:spPr bwMode="auto">
          <a:xfrm>
            <a:off x="3505200" y="914400"/>
            <a:ext cx="5486400" cy="1400175"/>
          </a:xfrm>
          <a:prstGeom prst="rect">
            <a:avLst/>
          </a:prstGeom>
          <a:noFill/>
          <a:ln w="9525">
            <a:noFill/>
            <a:miter lim="800000"/>
            <a:headEnd/>
            <a:tailEnd/>
          </a:ln>
        </p:spPr>
        <p:txBody>
          <a:bodyPr>
            <a:spAutoFit/>
          </a:bodyPr>
          <a:lstStyle/>
          <a:p>
            <a:r>
              <a:rPr lang="en-US" sz="1700" dirty="0"/>
              <a:t>An actual vapor-compression refrigeration cycle differs from the ideal one owing mostly to the </a:t>
            </a:r>
            <a:r>
              <a:rPr lang="en-US" sz="1700" dirty="0" err="1"/>
              <a:t>irreversibilities</a:t>
            </a:r>
            <a:r>
              <a:rPr lang="en-US" sz="1700" dirty="0"/>
              <a:t> that occur in various components, mainly due to </a:t>
            </a:r>
            <a:r>
              <a:rPr lang="en-US" sz="1700" dirty="0">
                <a:solidFill>
                  <a:srgbClr val="3333FF"/>
                </a:solidFill>
              </a:rPr>
              <a:t>fluid</a:t>
            </a:r>
            <a:r>
              <a:rPr lang="en-US" sz="1700" dirty="0">
                <a:solidFill>
                  <a:srgbClr val="008000"/>
                </a:solidFill>
              </a:rPr>
              <a:t> </a:t>
            </a:r>
            <a:r>
              <a:rPr lang="en-US" sz="1700" dirty="0">
                <a:solidFill>
                  <a:srgbClr val="3333FF"/>
                </a:solidFill>
              </a:rPr>
              <a:t>friction</a:t>
            </a:r>
            <a:r>
              <a:rPr lang="en-US" sz="1700" dirty="0"/>
              <a:t> (causes </a:t>
            </a:r>
            <a:r>
              <a:rPr lang="en-US" sz="1700" u="sng" dirty="0"/>
              <a:t>pressure drops</a:t>
            </a:r>
            <a:r>
              <a:rPr lang="en-US" sz="1700" dirty="0"/>
              <a:t>) and </a:t>
            </a:r>
            <a:r>
              <a:rPr lang="en-US" sz="1700" u="sng" dirty="0">
                <a:solidFill>
                  <a:srgbClr val="3333FF"/>
                </a:solidFill>
              </a:rPr>
              <a:t>heat transfer</a:t>
            </a:r>
            <a:r>
              <a:rPr lang="en-US" sz="1700" dirty="0">
                <a:solidFill>
                  <a:srgbClr val="3333FF"/>
                </a:solidFill>
              </a:rPr>
              <a:t> to or from the surroundings</a:t>
            </a:r>
            <a:r>
              <a:rPr lang="en-US" sz="1700" dirty="0"/>
              <a:t>. </a:t>
            </a:r>
            <a:endParaRPr lang="en-US" sz="1700" dirty="0">
              <a:solidFill>
                <a:srgbClr val="CC00CC"/>
              </a:solidFill>
            </a:endParaRPr>
          </a:p>
        </p:txBody>
      </p:sp>
      <p:sp>
        <p:nvSpPr>
          <p:cNvPr id="8198" name="Text Box 6"/>
          <p:cNvSpPr txBox="1">
            <a:spLocks noChangeArrowheads="1"/>
          </p:cNvSpPr>
          <p:nvPr/>
        </p:nvSpPr>
        <p:spPr bwMode="auto">
          <a:xfrm>
            <a:off x="4038600" y="2362200"/>
            <a:ext cx="4800600" cy="1400175"/>
          </a:xfrm>
          <a:prstGeom prst="rect">
            <a:avLst/>
          </a:prstGeom>
          <a:solidFill>
            <a:srgbClr val="FFCC99"/>
          </a:solidFill>
          <a:ln w="38100" cmpd="dbl">
            <a:solidFill>
              <a:schemeClr val="bg2"/>
            </a:solidFill>
            <a:miter lim="800000"/>
            <a:headEnd/>
            <a:tailEnd/>
          </a:ln>
        </p:spPr>
        <p:txBody>
          <a:bodyPr>
            <a:spAutoFit/>
          </a:bodyPr>
          <a:lstStyle/>
          <a:p>
            <a:r>
              <a:rPr lang="en-US" sz="1700" b="1" dirty="0"/>
              <a:t>DIFFERENCES</a:t>
            </a:r>
          </a:p>
          <a:p>
            <a:r>
              <a:rPr lang="en-US" sz="1700" u="sng" dirty="0">
                <a:solidFill>
                  <a:srgbClr val="CC00CC"/>
                </a:solidFill>
              </a:rPr>
              <a:t>Non-isentropic</a:t>
            </a:r>
            <a:r>
              <a:rPr lang="en-US" sz="1700" dirty="0">
                <a:solidFill>
                  <a:srgbClr val="CC00CC"/>
                </a:solidFill>
              </a:rPr>
              <a:t> compression</a:t>
            </a:r>
          </a:p>
          <a:p>
            <a:r>
              <a:rPr lang="en-US" sz="1700" u="sng" dirty="0"/>
              <a:t>Superheated</a:t>
            </a:r>
            <a:r>
              <a:rPr lang="en-US" sz="1700" dirty="0"/>
              <a:t> vapor at evaporator exit</a:t>
            </a:r>
          </a:p>
          <a:p>
            <a:r>
              <a:rPr lang="en-US" sz="1700" dirty="0">
                <a:solidFill>
                  <a:srgbClr val="CC00CC"/>
                </a:solidFill>
              </a:rPr>
              <a:t>Subcooled liquid at condenser exit</a:t>
            </a:r>
          </a:p>
          <a:p>
            <a:r>
              <a:rPr lang="en-US" sz="1700" dirty="0"/>
              <a:t>Pressure drops in condenser and evaporator</a:t>
            </a:r>
          </a:p>
        </p:txBody>
      </p:sp>
      <p:sp>
        <p:nvSpPr>
          <p:cNvPr id="8199" name="Rectangle 9"/>
          <p:cNvSpPr>
            <a:spLocks noChangeArrowheads="1"/>
          </p:cNvSpPr>
          <p:nvPr/>
        </p:nvSpPr>
        <p:spPr bwMode="auto">
          <a:xfrm>
            <a:off x="7010400" y="4876800"/>
            <a:ext cx="1905000" cy="1200150"/>
          </a:xfrm>
          <a:prstGeom prst="rect">
            <a:avLst/>
          </a:prstGeom>
          <a:noFill/>
          <a:ln w="9525">
            <a:noFill/>
            <a:miter lim="800000"/>
            <a:headEnd/>
            <a:tailEnd/>
          </a:ln>
        </p:spPr>
        <p:txBody>
          <a:bodyPr>
            <a:spAutoFit/>
          </a:bodyPr>
          <a:lstStyle/>
          <a:p>
            <a:r>
              <a:rPr lang="en-US">
                <a:solidFill>
                  <a:srgbClr val="3333FF"/>
                </a:solidFill>
              </a:rPr>
              <a:t>The COP decreases as a result of irreversibilities.</a:t>
            </a:r>
          </a:p>
        </p:txBody>
      </p:sp>
      <p:pic>
        <p:nvPicPr>
          <p:cNvPr id="8200" name="Picture 12"/>
          <p:cNvPicPr>
            <a:picLocks noChangeAspect="1" noChangeArrowheads="1"/>
          </p:cNvPicPr>
          <p:nvPr/>
        </p:nvPicPr>
        <p:blipFill>
          <a:blip r:embed="rId3"/>
          <a:srcRect/>
          <a:stretch>
            <a:fillRect/>
          </a:stretch>
        </p:blipFill>
        <p:spPr bwMode="auto">
          <a:xfrm>
            <a:off x="171450" y="1143000"/>
            <a:ext cx="3257550" cy="5686425"/>
          </a:xfrm>
          <a:prstGeom prst="rect">
            <a:avLst/>
          </a:prstGeom>
          <a:noFill/>
          <a:ln w="9525">
            <a:noFill/>
            <a:miter lim="800000"/>
            <a:headEnd/>
            <a:tailEnd/>
          </a:ln>
        </p:spPr>
      </p:pic>
      <p:pic>
        <p:nvPicPr>
          <p:cNvPr id="8201" name="Picture 14"/>
          <p:cNvPicPr>
            <a:picLocks noChangeAspect="1" noChangeArrowheads="1"/>
          </p:cNvPicPr>
          <p:nvPr/>
        </p:nvPicPr>
        <p:blipFill>
          <a:blip r:embed="rId4"/>
          <a:srcRect/>
          <a:stretch>
            <a:fillRect/>
          </a:stretch>
        </p:blipFill>
        <p:spPr bwMode="auto">
          <a:xfrm>
            <a:off x="190500" y="71438"/>
            <a:ext cx="3238500" cy="10144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639762"/>
          </a:xfrm>
        </p:spPr>
        <p:txBody>
          <a:bodyPr/>
          <a:lstStyle/>
          <a:p>
            <a:r>
              <a:rPr lang="en-US" sz="2800" dirty="0"/>
              <a:t>Actual Vapor-Compression Refrigeration Cycle</a:t>
            </a:r>
          </a:p>
        </p:txBody>
      </p:sp>
      <p:sp>
        <p:nvSpPr>
          <p:cNvPr id="4" name="Content Placeholder 3"/>
          <p:cNvSpPr>
            <a:spLocks noGrp="1"/>
          </p:cNvSpPr>
          <p:nvPr>
            <p:ph idx="1"/>
          </p:nvPr>
        </p:nvSpPr>
        <p:spPr>
          <a:xfrm>
            <a:off x="457200" y="609600"/>
            <a:ext cx="8229600" cy="4983163"/>
          </a:xfrm>
        </p:spPr>
        <p:txBody>
          <a:bodyPr/>
          <a:lstStyle/>
          <a:p>
            <a:pPr marL="0" indent="0">
              <a:buNone/>
            </a:pPr>
            <a:r>
              <a:rPr lang="en-US" dirty="0"/>
              <a:t>R-134a enters the compressor of a refrigerator as a superheated vapor at 0.14 MPa and -10</a:t>
            </a:r>
            <a:r>
              <a:rPr lang="en-US" baseline="30000" dirty="0"/>
              <a:t>o</a:t>
            </a:r>
            <a:r>
              <a:rPr lang="en-US" dirty="0"/>
              <a:t>C at a rate of 0.05 kg/s and leaves at 0.8 MPa and 50</a:t>
            </a:r>
            <a:r>
              <a:rPr lang="en-US" baseline="30000" dirty="0"/>
              <a:t>o</a:t>
            </a:r>
            <a:r>
              <a:rPr lang="en-US" dirty="0"/>
              <a:t>C. The refrigerant is cooled in the condenser to 26</a:t>
            </a:r>
            <a:r>
              <a:rPr lang="en-US" baseline="30000" dirty="0"/>
              <a:t>o</a:t>
            </a:r>
            <a:r>
              <a:rPr lang="en-US" dirty="0"/>
              <a:t>C and 0.72 MPa and is throttled to 0.15 MPa. Disregarding any heat transfer and pressure drops in the connecting lines between components, determine the rate of heat removal from the refrigerated space and the power input to the compressor, the isentropic efficiency of the compressor, and the COP of the refrigerator.</a:t>
            </a:r>
          </a:p>
        </p:txBody>
      </p:sp>
      <p:sp>
        <p:nvSpPr>
          <p:cNvPr id="2" name="Slide Number Placeholder 1"/>
          <p:cNvSpPr>
            <a:spLocks noGrp="1"/>
          </p:cNvSpPr>
          <p:nvPr>
            <p:ph type="sldNum" sz="quarter" idx="12"/>
          </p:nvPr>
        </p:nvSpPr>
        <p:spPr/>
        <p:txBody>
          <a:bodyPr/>
          <a:lstStyle/>
          <a:p>
            <a:pPr>
              <a:defRPr/>
            </a:pPr>
            <a:fld id="{35F155AD-80C8-4B9E-8B5B-1016412381E1}" type="slidenum">
              <a:rPr lang="en-US" smtClean="0"/>
              <a:pPr>
                <a:defRPr/>
              </a:pPr>
              <a:t>9</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8390"/>
          <a:stretch/>
        </p:blipFill>
        <p:spPr>
          <a:xfrm>
            <a:off x="4114800" y="2845807"/>
            <a:ext cx="4038600" cy="3875668"/>
          </a:xfrm>
          <a:prstGeom prst="rect">
            <a:avLst/>
          </a:prstGeom>
        </p:spPr>
      </p:pic>
      <p:sp>
        <p:nvSpPr>
          <p:cNvPr id="6" name="Google Shape;177;p21">
            <a:extLst>
              <a:ext uri="{FF2B5EF4-FFF2-40B4-BE49-F238E27FC236}">
                <a16:creationId xmlns:a16="http://schemas.microsoft.com/office/drawing/2014/main" id="{C870E50F-5C2F-437A-922D-98D0AE9ED604}"/>
              </a:ext>
            </a:extLst>
          </p:cNvPr>
          <p:cNvSpPr txBox="1">
            <a:spLocks/>
          </p:cNvSpPr>
          <p:nvPr/>
        </p:nvSpPr>
        <p:spPr bwMode="auto">
          <a:xfrm>
            <a:off x="1142975" y="4044550"/>
            <a:ext cx="18372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sz="2400" kern="0" dirty="0">
                <a:hlinkClick r:id="rId3"/>
              </a:rPr>
              <a:t>Solution</a:t>
            </a:r>
            <a:endParaRPr lang="en-US" sz="2400" kern="0" dirty="0">
              <a:latin typeface="Arial"/>
              <a:ea typeface="Arial"/>
              <a:cs typeface="Arial"/>
              <a:sym typeface="Arial"/>
            </a:endParaRPr>
          </a:p>
        </p:txBody>
      </p:sp>
    </p:spTree>
    <p:extLst>
      <p:ext uri="{BB962C8B-B14F-4D97-AF65-F5344CB8AC3E}">
        <p14:creationId xmlns:p14="http://schemas.microsoft.com/office/powerpoint/2010/main" val="292555752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3296</TotalTime>
  <Words>617</Words>
  <Application>Microsoft Office PowerPoint</Application>
  <PresentationFormat>On-screen Show (4:3)</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Default Design</vt:lpstr>
      <vt:lpstr>Topic 19 Vapor-Compression Cycles</vt:lpstr>
      <vt:lpstr>PowerPoint Presentation</vt:lpstr>
      <vt:lpstr>PowerPoint Presentation</vt:lpstr>
      <vt:lpstr>PowerPoint Presentation</vt:lpstr>
      <vt:lpstr>PowerPoint Presentation</vt:lpstr>
      <vt:lpstr>PowerPoint Presentation</vt:lpstr>
      <vt:lpstr>The Ideal Vapor-Compression Refrigeration Cycle</vt:lpstr>
      <vt:lpstr>PowerPoint Presentation</vt:lpstr>
      <vt:lpstr>Actual Vapor-Compression Refrigeration Cycle</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222 - 19.Vapor-Compression Cycles</dc:title>
  <dc:creator>WinXP Tablet</dc:creator>
  <cp:lastModifiedBy>William Long</cp:lastModifiedBy>
  <cp:revision>918</cp:revision>
  <dcterms:created xsi:type="dcterms:W3CDTF">2007-03-22T19:44:56Z</dcterms:created>
  <dcterms:modified xsi:type="dcterms:W3CDTF">2024-02-03T23:09:43Z</dcterms:modified>
</cp:coreProperties>
</file>