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57" r:id="rId3"/>
    <p:sldId id="309" r:id="rId4"/>
    <p:sldId id="300" r:id="rId5"/>
    <p:sldId id="266" r:id="rId6"/>
    <p:sldId id="306" r:id="rId7"/>
    <p:sldId id="307" r:id="rId8"/>
    <p:sldId id="328" r:id="rId9"/>
    <p:sldId id="308" r:id="rId10"/>
    <p:sldId id="343" r:id="rId11"/>
    <p:sldId id="344" r:id="rId12"/>
    <p:sldId id="330" r:id="rId13"/>
    <p:sldId id="329" r:id="rId14"/>
    <p:sldId id="272" r:id="rId15"/>
    <p:sldId id="273" r:id="rId16"/>
    <p:sldId id="274" r:id="rId17"/>
    <p:sldId id="301" r:id="rId18"/>
    <p:sldId id="295" r:id="rId19"/>
    <p:sldId id="310" r:id="rId20"/>
    <p:sldId id="311" r:id="rId21"/>
    <p:sldId id="341" r:id="rId22"/>
    <p:sldId id="342" r:id="rId23"/>
    <p:sldId id="345" r:id="rId24"/>
    <p:sldId id="346" r:id="rId25"/>
    <p:sldId id="355" r:id="rId26"/>
    <p:sldId id="356" r:id="rId27"/>
    <p:sldId id="357" r:id="rId28"/>
    <p:sldId id="350" r:id="rId29"/>
    <p:sldId id="347" r:id="rId30"/>
    <p:sldId id="348" r:id="rId31"/>
    <p:sldId id="349" r:id="rId32"/>
    <p:sldId id="351" r:id="rId33"/>
    <p:sldId id="299" r:id="rId34"/>
    <p:sldId id="298" r:id="rId35"/>
    <p:sldId id="297" r:id="rId36"/>
    <p:sldId id="296" r:id="rId37"/>
    <p:sldId id="305" r:id="rId38"/>
    <p:sldId id="304" r:id="rId39"/>
    <p:sldId id="338" r:id="rId40"/>
    <p:sldId id="303" r:id="rId41"/>
    <p:sldId id="302" r:id="rId42"/>
    <p:sldId id="28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ngapalooza.github.io/ENGR222_222/05.Example%20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ongapalooza.github.io/ENGR222_222/05.Example%202.pdf" TargetMode="External"/><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_222/05.Example%203.pdf" TargetMode="External"/><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wmf"/></Relationships>
</file>

<file path=ppt/slides/_rels/slide3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image" Target="../media/image61.wmf"/></Relationships>
</file>

<file path=ppt/slides/_rels/slide3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wmf"/></Relationships>
</file>

<file path=ppt/slides/_rels/slide39.xml.rels><?xml version="1.0" encoding="UTF-8" standalone="yes"?>
<Relationships xmlns="http://schemas.openxmlformats.org/package/2006/relationships"><Relationship Id="rId2" Type="http://schemas.openxmlformats.org/officeDocument/2006/relationships/hyperlink" Target="https://longapalooza.github.io/ENGR222_222/05.Example%20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5</a:t>
            </a:r>
            <a:br>
              <a:rPr lang="en-US" b="0" dirty="0"/>
            </a:br>
            <a:r>
              <a:rPr lang="en-US" sz="3200" b="1" dirty="0">
                <a:solidFill>
                  <a:srgbClr val="0000FF"/>
                </a:solidFill>
              </a:rPr>
              <a:t>First Law of Thermodynamics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en-US"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3001962"/>
          </a:xfrm>
        </p:spPr>
        <p:txBody>
          <a:bodyPr/>
          <a:lstStyle/>
          <a:p>
            <a:pPr algn="l"/>
            <a:r>
              <a:rPr lang="en-US" sz="3600" b="1" dirty="0">
                <a:solidFill>
                  <a:srgbClr val="FF0000"/>
                </a:solidFill>
              </a:rPr>
              <a:t>Example</a:t>
            </a:r>
            <a:br>
              <a:rPr lang="en-US" dirty="0"/>
            </a:br>
            <a:r>
              <a:rPr lang="en-US" sz="2400" b="0" dirty="0">
                <a:solidFill>
                  <a:schemeClr val="tx1"/>
                </a:solidFill>
              </a:rPr>
              <a:t>A heater running off 120 V and 5 A with an efficiency of 70% is used to heat a pool. The pool loses heat at a constant rate of 120 W. Over the course of the day, the sun provides 500 kJ of heat over a 6 hour period. Determine the rate of heating (or cooling) in the pool. What is the net energy gain (or lost) by the pool after the 6 hour sunny period?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10</a:t>
            </a:fld>
            <a:endParaRPr lang="en-US"/>
          </a:p>
        </p:txBody>
      </p:sp>
      <p:grpSp>
        <p:nvGrpSpPr>
          <p:cNvPr id="21" name="Group 20"/>
          <p:cNvGrpSpPr/>
          <p:nvPr/>
        </p:nvGrpSpPr>
        <p:grpSpPr>
          <a:xfrm>
            <a:off x="365976" y="2590800"/>
            <a:ext cx="8092224" cy="3886200"/>
            <a:chOff x="-228600" y="2057400"/>
            <a:chExt cx="8625624" cy="4419600"/>
          </a:xfrm>
        </p:grpSpPr>
        <p:grpSp>
          <p:nvGrpSpPr>
            <p:cNvPr id="8" name="Group 7"/>
            <p:cNvGrpSpPr/>
            <p:nvPr/>
          </p:nvGrpSpPr>
          <p:grpSpPr>
            <a:xfrm>
              <a:off x="1066800" y="4000500"/>
              <a:ext cx="6781800" cy="2476500"/>
              <a:chOff x="1066800" y="4000500"/>
              <a:chExt cx="6781800" cy="2476500"/>
            </a:xfrm>
          </p:grpSpPr>
          <p:sp>
            <p:nvSpPr>
              <p:cNvPr id="6" name="Can 5"/>
              <p:cNvSpPr/>
              <p:nvPr/>
            </p:nvSpPr>
            <p:spPr>
              <a:xfrm>
                <a:off x="1066800" y="4038600"/>
                <a:ext cx="6781800" cy="2438400"/>
              </a:xfrm>
              <a:prstGeom prst="can">
                <a:avLst>
                  <a:gd name="adj" fmla="val 44542"/>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66800" y="4000500"/>
                <a:ext cx="6781800" cy="1143000"/>
              </a:xfrm>
              <a:prstGeom prst="ellipse">
                <a:avLst/>
              </a:prstGeom>
              <a:solidFill>
                <a:schemeClr val="accent5">
                  <a:lumMod val="9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7109137" y="5257800"/>
              <a:ext cx="1287887" cy="721217"/>
            </a:xfrm>
            <a:custGeom>
              <a:avLst/>
              <a:gdLst>
                <a:gd name="connsiteX0" fmla="*/ 1287887 w 1287887"/>
                <a:gd name="connsiteY0" fmla="*/ 0 h 721217"/>
                <a:gd name="connsiteX1" fmla="*/ 0 w 1287887"/>
                <a:gd name="connsiteY1" fmla="*/ 38637 h 721217"/>
                <a:gd name="connsiteX2" fmla="*/ 437882 w 1287887"/>
                <a:gd name="connsiteY2" fmla="*/ 218941 h 721217"/>
                <a:gd name="connsiteX3" fmla="*/ 25758 w 1287887"/>
                <a:gd name="connsiteY3" fmla="*/ 373487 h 721217"/>
                <a:gd name="connsiteX4" fmla="*/ 425003 w 1287887"/>
                <a:gd name="connsiteY4" fmla="*/ 515155 h 721217"/>
                <a:gd name="connsiteX5" fmla="*/ 51516 w 1287887"/>
                <a:gd name="connsiteY5" fmla="*/ 721217 h 721217"/>
                <a:gd name="connsiteX6" fmla="*/ 1275008 w 1287887"/>
                <a:gd name="connsiteY6" fmla="*/ 695459 h 72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887" h="721217">
                  <a:moveTo>
                    <a:pt x="1287887" y="0"/>
                  </a:moveTo>
                  <a:lnTo>
                    <a:pt x="0" y="38637"/>
                  </a:lnTo>
                  <a:lnTo>
                    <a:pt x="437882" y="218941"/>
                  </a:lnTo>
                  <a:lnTo>
                    <a:pt x="25758" y="373487"/>
                  </a:lnTo>
                  <a:lnTo>
                    <a:pt x="425003" y="515155"/>
                  </a:lnTo>
                  <a:lnTo>
                    <a:pt x="51516" y="721217"/>
                  </a:lnTo>
                  <a:lnTo>
                    <a:pt x="1275008" y="695459"/>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p:cNvSpPr/>
            <p:nvPr/>
          </p:nvSpPr>
          <p:spPr>
            <a:xfrm>
              <a:off x="-228600" y="2057400"/>
              <a:ext cx="1752600" cy="1524000"/>
            </a:xfrm>
            <a:prstGeom prst="pie">
              <a:avLst>
                <a:gd name="adj1" fmla="val 21293796"/>
                <a:gd name="adj2" fmla="val 8528358"/>
              </a:avLst>
            </a:prstGeom>
            <a:solidFill>
              <a:srgbClr val="FFFF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urved Connector 11"/>
            <p:cNvCxnSpPr/>
            <p:nvPr/>
          </p:nvCxnSpPr>
          <p:spPr>
            <a:xfrm rot="16200000" flipH="1">
              <a:off x="1399504" y="3352800"/>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6200000" flipH="1">
              <a:off x="1105436" y="3565301"/>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6200000" flipH="1">
              <a:off x="800636" y="3741313"/>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5400000" flipH="1" flipV="1">
              <a:off x="6728137" y="3681212"/>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5400000" flipH="1" flipV="1">
              <a:off x="6096000" y="3616817"/>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flipH="1" flipV="1">
              <a:off x="5638800" y="3565301"/>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1D5110A-8511-45F9-925E-80B4B4E2133E}"/>
              </a:ext>
            </a:extLst>
          </p:cNvPr>
          <p:cNvSpPr txBox="1"/>
          <p:nvPr/>
        </p:nvSpPr>
        <p:spPr>
          <a:xfrm>
            <a:off x="3947098" y="3116818"/>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179350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Slayt Numarası Yer Tutucusu"/>
          <p:cNvSpPr>
            <a:spLocks noGrp="1"/>
          </p:cNvSpPr>
          <p:nvPr>
            <p:ph type="sldNum" sz="quarter" idx="12"/>
          </p:nvPr>
        </p:nvSpPr>
        <p:spPr>
          <a:noFill/>
        </p:spPr>
        <p:txBody>
          <a:bodyPr/>
          <a:lstStyle/>
          <a:p>
            <a:fld id="{D7B77A05-7580-42E5-9797-677FADD9B969}" type="slidenum">
              <a:rPr lang="en-US" smtClean="0"/>
              <a:pPr/>
              <a:t>11</a:t>
            </a:fld>
            <a:endParaRPr lang="en-US"/>
          </a:p>
        </p:txBody>
      </p:sp>
      <p:sp>
        <p:nvSpPr>
          <p:cNvPr id="30723" name="Rectangle 2"/>
          <p:cNvSpPr>
            <a:spLocks noGrp="1" noChangeArrowheads="1"/>
          </p:cNvSpPr>
          <p:nvPr>
            <p:ph type="title"/>
          </p:nvPr>
        </p:nvSpPr>
        <p:spPr>
          <a:xfrm>
            <a:off x="457200" y="274638"/>
            <a:ext cx="8153400" cy="563562"/>
          </a:xfrm>
        </p:spPr>
        <p:txBody>
          <a:bodyPr/>
          <a:lstStyle/>
          <a:p>
            <a:pPr eaLnBrk="1" hangingPunct="1"/>
            <a:r>
              <a:rPr lang="en-US" sz="3200"/>
              <a:t>Energy Change of a System, </a:t>
            </a:r>
            <a:r>
              <a:rPr lang="en-US" sz="3200">
                <a:sym typeface="Symbol" pitchFamily="18" charset="2"/>
              </a:rPr>
              <a:t></a:t>
            </a:r>
            <a:r>
              <a:rPr lang="en-US" sz="3200" i="1"/>
              <a:t>E</a:t>
            </a:r>
            <a:r>
              <a:rPr lang="en-US" sz="3200" baseline="-25000"/>
              <a:t>system</a:t>
            </a:r>
            <a:endParaRPr lang="en-US" sz="3200" b="0" baseline="-25000"/>
          </a:p>
        </p:txBody>
      </p:sp>
      <p:pic>
        <p:nvPicPr>
          <p:cNvPr id="30724" name="Picture 8"/>
          <p:cNvPicPr>
            <a:picLocks noChangeAspect="1" noChangeArrowheads="1"/>
          </p:cNvPicPr>
          <p:nvPr/>
        </p:nvPicPr>
        <p:blipFill>
          <a:blip r:embed="rId2"/>
          <a:srcRect/>
          <a:stretch>
            <a:fillRect/>
          </a:stretch>
        </p:blipFill>
        <p:spPr bwMode="auto">
          <a:xfrm>
            <a:off x="457200" y="990600"/>
            <a:ext cx="7497763" cy="314325"/>
          </a:xfrm>
          <a:prstGeom prst="rect">
            <a:avLst/>
          </a:prstGeom>
          <a:noFill/>
          <a:ln w="9525">
            <a:noFill/>
            <a:miter lim="800000"/>
            <a:headEnd/>
            <a:tailEnd/>
          </a:ln>
        </p:spPr>
      </p:pic>
      <p:pic>
        <p:nvPicPr>
          <p:cNvPr id="30725" name="Picture 9"/>
          <p:cNvPicPr>
            <a:picLocks noChangeAspect="1" noChangeArrowheads="1"/>
          </p:cNvPicPr>
          <p:nvPr/>
        </p:nvPicPr>
        <p:blipFill>
          <a:blip r:embed="rId3"/>
          <a:srcRect/>
          <a:stretch>
            <a:fillRect/>
          </a:stretch>
        </p:blipFill>
        <p:spPr bwMode="auto">
          <a:xfrm>
            <a:off x="1295400" y="1447800"/>
            <a:ext cx="4338638" cy="369888"/>
          </a:xfrm>
          <a:prstGeom prst="rect">
            <a:avLst/>
          </a:prstGeom>
          <a:noFill/>
          <a:ln w="9525">
            <a:noFill/>
            <a:miter lim="800000"/>
            <a:headEnd/>
            <a:tailEnd/>
          </a:ln>
        </p:spPr>
      </p:pic>
      <p:pic>
        <p:nvPicPr>
          <p:cNvPr id="30726" name="Picture 10"/>
          <p:cNvPicPr>
            <a:picLocks noChangeAspect="1" noChangeArrowheads="1"/>
          </p:cNvPicPr>
          <p:nvPr/>
        </p:nvPicPr>
        <p:blipFill>
          <a:blip r:embed="rId4"/>
          <a:srcRect/>
          <a:stretch>
            <a:fillRect/>
          </a:stretch>
        </p:blipFill>
        <p:spPr bwMode="auto">
          <a:xfrm>
            <a:off x="1828800" y="1981200"/>
            <a:ext cx="3325813" cy="284163"/>
          </a:xfrm>
          <a:prstGeom prst="rect">
            <a:avLst/>
          </a:prstGeom>
          <a:noFill/>
          <a:ln w="9525">
            <a:noFill/>
            <a:miter lim="800000"/>
            <a:headEnd/>
            <a:tailEnd/>
          </a:ln>
        </p:spPr>
      </p:pic>
      <p:pic>
        <p:nvPicPr>
          <p:cNvPr id="30727" name="Picture 11"/>
          <p:cNvPicPr>
            <a:picLocks noChangeAspect="1" noChangeArrowheads="1"/>
          </p:cNvPicPr>
          <p:nvPr/>
        </p:nvPicPr>
        <p:blipFill>
          <a:blip r:embed="rId5"/>
          <a:srcRect/>
          <a:stretch>
            <a:fillRect/>
          </a:stretch>
        </p:blipFill>
        <p:spPr bwMode="auto">
          <a:xfrm>
            <a:off x="771525" y="3505200"/>
            <a:ext cx="2733675" cy="1450975"/>
          </a:xfrm>
          <a:prstGeom prst="rect">
            <a:avLst/>
          </a:prstGeom>
          <a:noFill/>
          <a:ln w="9525">
            <a:noFill/>
            <a:miter lim="800000"/>
            <a:headEnd/>
            <a:tailEnd/>
          </a:ln>
        </p:spPr>
      </p:pic>
      <p:sp>
        <p:nvSpPr>
          <p:cNvPr id="30728" name="Text Box 12"/>
          <p:cNvSpPr txBox="1">
            <a:spLocks noChangeArrowheads="1"/>
          </p:cNvSpPr>
          <p:nvPr/>
        </p:nvSpPr>
        <p:spPr bwMode="auto">
          <a:xfrm>
            <a:off x="685800" y="2743200"/>
            <a:ext cx="3276600" cy="701675"/>
          </a:xfrm>
          <a:prstGeom prst="rect">
            <a:avLst/>
          </a:prstGeom>
          <a:noFill/>
          <a:ln w="9525">
            <a:noFill/>
            <a:miter lim="800000"/>
            <a:headEnd/>
            <a:tailEnd/>
          </a:ln>
        </p:spPr>
        <p:txBody>
          <a:bodyPr>
            <a:spAutoFit/>
          </a:bodyPr>
          <a:lstStyle/>
          <a:p>
            <a:pPr>
              <a:spcBef>
                <a:spcPct val="50000"/>
              </a:spcBef>
            </a:pPr>
            <a:r>
              <a:rPr lang="en-US" sz="2000"/>
              <a:t>Internal, kinetic, and potential energy changes</a:t>
            </a:r>
          </a:p>
        </p:txBody>
      </p:sp>
      <p:pic>
        <p:nvPicPr>
          <p:cNvPr id="30729" name="Picture 11"/>
          <p:cNvPicPr>
            <a:picLocks noChangeAspect="1" noChangeArrowheads="1"/>
          </p:cNvPicPr>
          <p:nvPr/>
        </p:nvPicPr>
        <p:blipFill>
          <a:blip r:embed="rId6"/>
          <a:srcRect/>
          <a:stretch>
            <a:fillRect/>
          </a:stretch>
        </p:blipFill>
        <p:spPr bwMode="auto">
          <a:xfrm>
            <a:off x="4743450" y="2333625"/>
            <a:ext cx="4171950" cy="44481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C0178A54-DEEA-47E2-88EF-BAB0F7020A8E}" type="slidenum">
              <a:rPr lang="en-US" smtClean="0"/>
              <a:pPr/>
              <a:t>12</a:t>
            </a:fld>
            <a:endParaRPr lang="en-US"/>
          </a:p>
        </p:txBody>
      </p:sp>
      <p:sp>
        <p:nvSpPr>
          <p:cNvPr id="31747" name="Rectangle 2"/>
          <p:cNvSpPr>
            <a:spLocks noGrp="1" noChangeArrowheads="1"/>
          </p:cNvSpPr>
          <p:nvPr>
            <p:ph type="title"/>
          </p:nvPr>
        </p:nvSpPr>
        <p:spPr>
          <a:xfrm>
            <a:off x="304800" y="76200"/>
            <a:ext cx="8153400" cy="563563"/>
          </a:xfrm>
        </p:spPr>
        <p:txBody>
          <a:bodyPr/>
          <a:lstStyle/>
          <a:p>
            <a:pPr eaLnBrk="1" hangingPunct="1"/>
            <a:r>
              <a:rPr lang="en-US" sz="2800"/>
              <a:t>Mechanisms of Energy Transfer, </a:t>
            </a:r>
            <a:r>
              <a:rPr lang="en-US" sz="2800" i="1"/>
              <a:t>E</a:t>
            </a:r>
            <a:r>
              <a:rPr lang="en-US" sz="2800" baseline="-25000"/>
              <a:t>in</a:t>
            </a:r>
            <a:r>
              <a:rPr lang="en-US" sz="2800"/>
              <a:t> and </a:t>
            </a:r>
            <a:r>
              <a:rPr lang="en-US" sz="2800" i="1"/>
              <a:t>E</a:t>
            </a:r>
            <a:r>
              <a:rPr lang="en-US" sz="2800" baseline="-25000"/>
              <a:t>out</a:t>
            </a:r>
            <a:endParaRPr lang="en-US" sz="2800" b="0" baseline="-25000"/>
          </a:p>
        </p:txBody>
      </p:sp>
      <p:pic>
        <p:nvPicPr>
          <p:cNvPr id="31748" name="Picture 3"/>
          <p:cNvPicPr>
            <a:picLocks noChangeAspect="1" noChangeArrowheads="1"/>
          </p:cNvPicPr>
          <p:nvPr/>
        </p:nvPicPr>
        <p:blipFill>
          <a:blip r:embed="rId2"/>
          <a:srcRect/>
          <a:stretch>
            <a:fillRect/>
          </a:stretch>
        </p:blipFill>
        <p:spPr bwMode="auto">
          <a:xfrm>
            <a:off x="381000" y="685800"/>
            <a:ext cx="8158163" cy="60007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CF311415-9E07-43E7-8119-9F0D98276E62}" type="slidenum">
              <a:rPr lang="en-US" smtClean="0"/>
              <a:pPr/>
              <a:t>13</a:t>
            </a:fld>
            <a:endParaRPr lang="en-US"/>
          </a:p>
        </p:txBody>
      </p:sp>
      <p:pic>
        <p:nvPicPr>
          <p:cNvPr id="32771" name="Picture 2"/>
          <p:cNvPicPr>
            <a:picLocks noChangeAspect="1" noChangeArrowheads="1"/>
          </p:cNvPicPr>
          <p:nvPr/>
        </p:nvPicPr>
        <p:blipFill>
          <a:blip r:embed="rId2"/>
          <a:srcRect/>
          <a:stretch>
            <a:fillRect/>
          </a:stretch>
        </p:blipFill>
        <p:spPr bwMode="auto">
          <a:xfrm>
            <a:off x="447675" y="2933700"/>
            <a:ext cx="4124325" cy="3619500"/>
          </a:xfrm>
          <a:prstGeom prst="rect">
            <a:avLst/>
          </a:prstGeom>
          <a:noFill/>
          <a:ln w="9525">
            <a:noFill/>
            <a:miter lim="800000"/>
            <a:headEnd/>
            <a:tailEnd/>
          </a:ln>
        </p:spPr>
      </p:pic>
      <p:pic>
        <p:nvPicPr>
          <p:cNvPr id="32772" name="Picture 3"/>
          <p:cNvPicPr>
            <a:picLocks noChangeAspect="1" noChangeArrowheads="1"/>
          </p:cNvPicPr>
          <p:nvPr/>
        </p:nvPicPr>
        <p:blipFill>
          <a:blip r:embed="rId3"/>
          <a:srcRect/>
          <a:stretch>
            <a:fillRect/>
          </a:stretch>
        </p:blipFill>
        <p:spPr bwMode="auto">
          <a:xfrm>
            <a:off x="5124450" y="2705100"/>
            <a:ext cx="3486150" cy="3848100"/>
          </a:xfrm>
          <a:prstGeom prst="rect">
            <a:avLst/>
          </a:prstGeom>
          <a:noFill/>
          <a:ln w="9525">
            <a:noFill/>
            <a:miter lim="800000"/>
            <a:headEnd/>
            <a:tailEnd/>
          </a:ln>
        </p:spPr>
      </p:pic>
      <p:sp>
        <p:nvSpPr>
          <p:cNvPr id="7" name="Rectangle 3"/>
          <p:cNvSpPr txBox="1">
            <a:spLocks noChangeArrowheads="1"/>
          </p:cNvSpPr>
          <p:nvPr/>
        </p:nvSpPr>
        <p:spPr bwMode="auto">
          <a:xfrm>
            <a:off x="3505200" y="304800"/>
            <a:ext cx="2057400" cy="1219200"/>
          </a:xfrm>
          <a:prstGeom prst="rect">
            <a:avLst/>
          </a:prstGeom>
          <a:noFill/>
          <a:ln w="9525">
            <a:noFill/>
            <a:miter lim="800000"/>
            <a:headEnd/>
            <a:tailEnd/>
          </a:ln>
        </p:spPr>
        <p:txBody>
          <a:bodyPr/>
          <a:lstStyle/>
          <a:p>
            <a:pPr marL="342900" indent="-342900">
              <a:lnSpc>
                <a:spcPct val="80000"/>
              </a:lnSpc>
              <a:spcBef>
                <a:spcPct val="20000"/>
              </a:spcBef>
              <a:spcAft>
                <a:spcPct val="20000"/>
              </a:spcAft>
              <a:buClr>
                <a:srgbClr val="FF0000"/>
              </a:buClr>
              <a:buFontTx/>
              <a:buChar char="•"/>
              <a:defRPr/>
            </a:pPr>
            <a:r>
              <a:rPr lang="en-US" sz="2000" kern="0" dirty="0"/>
              <a:t>Heat transfer</a:t>
            </a:r>
          </a:p>
          <a:p>
            <a:pPr marL="342900" indent="-342900">
              <a:lnSpc>
                <a:spcPct val="80000"/>
              </a:lnSpc>
              <a:spcBef>
                <a:spcPct val="20000"/>
              </a:spcBef>
              <a:spcAft>
                <a:spcPct val="20000"/>
              </a:spcAft>
              <a:buClr>
                <a:srgbClr val="FF0000"/>
              </a:buClr>
              <a:buFontTx/>
              <a:buChar char="•"/>
              <a:defRPr/>
            </a:pPr>
            <a:r>
              <a:rPr lang="en-US" sz="2000" kern="0" dirty="0"/>
              <a:t>Work transfer</a:t>
            </a:r>
          </a:p>
          <a:p>
            <a:pPr marL="342900" indent="-342900">
              <a:lnSpc>
                <a:spcPct val="80000"/>
              </a:lnSpc>
              <a:spcBef>
                <a:spcPct val="20000"/>
              </a:spcBef>
              <a:spcAft>
                <a:spcPct val="20000"/>
              </a:spcAft>
              <a:buClr>
                <a:srgbClr val="FF0000"/>
              </a:buClr>
              <a:buFontTx/>
              <a:buChar char="•"/>
              <a:defRPr/>
            </a:pPr>
            <a:r>
              <a:rPr lang="en-US" sz="2000" kern="0" dirty="0"/>
              <a:t>Mass flow</a:t>
            </a:r>
          </a:p>
        </p:txBody>
      </p:sp>
      <p:sp>
        <p:nvSpPr>
          <p:cNvPr id="32774" name="Rectangle 18"/>
          <p:cNvSpPr>
            <a:spLocks noChangeArrowheads="1"/>
          </p:cNvSpPr>
          <p:nvPr/>
        </p:nvSpPr>
        <p:spPr bwMode="auto">
          <a:xfrm>
            <a:off x="6019800" y="279400"/>
            <a:ext cx="2286000" cy="1016000"/>
          </a:xfrm>
          <a:prstGeom prst="rect">
            <a:avLst/>
          </a:prstGeom>
          <a:noFill/>
          <a:ln w="9525">
            <a:noFill/>
            <a:miter lim="800000"/>
            <a:headEnd/>
            <a:tailEnd/>
          </a:ln>
        </p:spPr>
        <p:txBody>
          <a:bodyPr>
            <a:spAutoFit/>
          </a:bodyPr>
          <a:lstStyle/>
          <a:p>
            <a:r>
              <a:rPr lang="en-US" sz="2000">
                <a:solidFill>
                  <a:srgbClr val="CC00CC"/>
                </a:solidFill>
              </a:rPr>
              <a:t>A closed mass involves only </a:t>
            </a:r>
            <a:r>
              <a:rPr lang="en-US" sz="2000" i="1">
                <a:solidFill>
                  <a:srgbClr val="CC00CC"/>
                </a:solidFill>
              </a:rPr>
              <a:t>heat transfer </a:t>
            </a:r>
            <a:r>
              <a:rPr lang="en-US" sz="2000">
                <a:solidFill>
                  <a:srgbClr val="CC00CC"/>
                </a:solidFill>
              </a:rPr>
              <a:t>and </a:t>
            </a:r>
            <a:r>
              <a:rPr lang="en-US" sz="2000" i="1">
                <a:solidFill>
                  <a:srgbClr val="CC00CC"/>
                </a:solidFill>
              </a:rPr>
              <a:t>work.</a:t>
            </a:r>
          </a:p>
        </p:txBody>
      </p:sp>
      <p:pic>
        <p:nvPicPr>
          <p:cNvPr id="32775" name="Picture 4"/>
          <p:cNvPicPr>
            <a:picLocks noChangeAspect="1" noChangeArrowheads="1"/>
          </p:cNvPicPr>
          <p:nvPr/>
        </p:nvPicPr>
        <p:blipFill>
          <a:blip r:embed="rId4"/>
          <a:srcRect/>
          <a:stretch>
            <a:fillRect/>
          </a:stretch>
        </p:blipFill>
        <p:spPr bwMode="auto">
          <a:xfrm>
            <a:off x="223838" y="1524000"/>
            <a:ext cx="8696325" cy="485775"/>
          </a:xfrm>
          <a:prstGeom prst="rect">
            <a:avLst/>
          </a:prstGeom>
          <a:noFill/>
          <a:ln w="9525">
            <a:noFill/>
            <a:miter lim="800000"/>
            <a:headEnd/>
            <a:tailEnd/>
          </a:ln>
        </p:spPr>
      </p:pic>
      <p:sp>
        <p:nvSpPr>
          <p:cNvPr id="32776" name="Rectangle 18"/>
          <p:cNvSpPr>
            <a:spLocks noChangeArrowheads="1"/>
          </p:cNvSpPr>
          <p:nvPr/>
        </p:nvSpPr>
        <p:spPr bwMode="auto">
          <a:xfrm>
            <a:off x="1752600" y="304800"/>
            <a:ext cx="1828800" cy="1016000"/>
          </a:xfrm>
          <a:prstGeom prst="rect">
            <a:avLst/>
          </a:prstGeom>
          <a:noFill/>
          <a:ln w="9525">
            <a:noFill/>
            <a:miter lim="800000"/>
            <a:headEnd/>
            <a:tailEnd/>
          </a:ln>
        </p:spPr>
        <p:txBody>
          <a:bodyPr>
            <a:spAutoFit/>
          </a:bodyPr>
          <a:lstStyle/>
          <a:p>
            <a:r>
              <a:rPr lang="tr-TR" sz="2000">
                <a:solidFill>
                  <a:srgbClr val="0000CC"/>
                </a:solidFill>
              </a:rPr>
              <a:t>Mechanisms of energy transfer:</a:t>
            </a:r>
            <a:endParaRPr lang="en-US" sz="2000" i="1">
              <a:solidFill>
                <a:srgbClr val="0000CC"/>
              </a:solidFill>
            </a:endParaRPr>
          </a:p>
        </p:txBody>
      </p:sp>
      <p:pic>
        <p:nvPicPr>
          <p:cNvPr id="32777" name="Picture 6"/>
          <p:cNvPicPr>
            <a:picLocks noChangeAspect="1" noChangeArrowheads="1"/>
          </p:cNvPicPr>
          <p:nvPr/>
        </p:nvPicPr>
        <p:blipFill>
          <a:blip r:embed="rId5"/>
          <a:srcRect/>
          <a:stretch>
            <a:fillRect/>
          </a:stretch>
        </p:blipFill>
        <p:spPr bwMode="auto">
          <a:xfrm>
            <a:off x="1519238" y="2133600"/>
            <a:ext cx="6105525" cy="447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152400"/>
            <a:ext cx="4953000" cy="609600"/>
          </a:xfrm>
          <a:solidFill>
            <a:srgbClr val="92D050"/>
          </a:solidFill>
        </p:spPr>
        <p:txBody>
          <a:bodyPr/>
          <a:lstStyle/>
          <a:p>
            <a:pPr eaLnBrk="1" hangingPunct="1"/>
            <a:r>
              <a:rPr lang="en-US" sz="2800">
                <a:solidFill>
                  <a:srgbClr val="C00000"/>
                </a:solidFill>
              </a:rPr>
              <a:t>PROCESSES AND CYCLES</a:t>
            </a:r>
            <a:endParaRPr lang="en-US" sz="2800" b="0">
              <a:solidFill>
                <a:srgbClr val="C00000"/>
              </a:solidFill>
            </a:endParaRPr>
          </a:p>
        </p:txBody>
      </p:sp>
      <p:sp>
        <p:nvSpPr>
          <p:cNvPr id="24580" name="Rectangle 3"/>
          <p:cNvSpPr>
            <a:spLocks noGrp="1" noChangeArrowheads="1"/>
          </p:cNvSpPr>
          <p:nvPr>
            <p:ph idx="1"/>
          </p:nvPr>
        </p:nvSpPr>
        <p:spPr>
          <a:xfrm>
            <a:off x="152400" y="762000"/>
            <a:ext cx="8610600" cy="2286000"/>
          </a:xfrm>
        </p:spPr>
        <p:txBody>
          <a:bodyPr/>
          <a:lstStyle/>
          <a:p>
            <a:pPr eaLnBrk="1" hangingPunct="1">
              <a:lnSpc>
                <a:spcPct val="95000"/>
              </a:lnSpc>
              <a:spcBef>
                <a:spcPct val="5000"/>
              </a:spcBef>
              <a:spcAft>
                <a:spcPct val="5000"/>
              </a:spcAft>
              <a:buFontTx/>
              <a:buNone/>
            </a:pPr>
            <a:r>
              <a:rPr lang="en-US" sz="1800" b="1">
                <a:solidFill>
                  <a:srgbClr val="CC00CC"/>
                </a:solidFill>
                <a:latin typeface="Arial" charset="0"/>
              </a:rPr>
              <a:t>Process</a:t>
            </a:r>
            <a:r>
              <a:rPr lang="en-US" sz="1800">
                <a:solidFill>
                  <a:srgbClr val="CC00CC"/>
                </a:solidFill>
                <a:latin typeface="Arial" charset="0"/>
              </a:rPr>
              <a:t>:</a:t>
            </a:r>
            <a:r>
              <a:rPr lang="en-US" sz="1800">
                <a:latin typeface="Arial" charset="0"/>
              </a:rPr>
              <a:t> Any change that a system undergoes from one equilibrium state to another.</a:t>
            </a:r>
          </a:p>
          <a:p>
            <a:pPr eaLnBrk="1" hangingPunct="1">
              <a:lnSpc>
                <a:spcPct val="95000"/>
              </a:lnSpc>
              <a:spcBef>
                <a:spcPct val="5000"/>
              </a:spcBef>
              <a:spcAft>
                <a:spcPct val="5000"/>
              </a:spcAft>
              <a:buFontTx/>
              <a:buNone/>
            </a:pPr>
            <a:r>
              <a:rPr lang="en-US" sz="1800" b="1">
                <a:solidFill>
                  <a:srgbClr val="CC00CC"/>
                </a:solidFill>
                <a:latin typeface="Arial" charset="0"/>
              </a:rPr>
              <a:t>Path</a:t>
            </a:r>
            <a:r>
              <a:rPr lang="en-US" sz="1800">
                <a:solidFill>
                  <a:srgbClr val="CC00CC"/>
                </a:solidFill>
                <a:latin typeface="Arial" charset="0"/>
              </a:rPr>
              <a:t>:</a:t>
            </a:r>
            <a:r>
              <a:rPr lang="en-US" sz="1800">
                <a:latin typeface="Arial" charset="0"/>
              </a:rPr>
              <a:t> The series of states through which a system passes during a process.</a:t>
            </a:r>
          </a:p>
          <a:p>
            <a:pPr eaLnBrk="1" hangingPunct="1">
              <a:lnSpc>
                <a:spcPct val="95000"/>
              </a:lnSpc>
              <a:spcBef>
                <a:spcPct val="5000"/>
              </a:spcBef>
              <a:spcAft>
                <a:spcPct val="5000"/>
              </a:spcAft>
              <a:buFontTx/>
              <a:buNone/>
            </a:pPr>
            <a:r>
              <a:rPr lang="en-US" sz="1800">
                <a:solidFill>
                  <a:srgbClr val="0000FF"/>
                </a:solidFill>
                <a:latin typeface="Arial" charset="0"/>
              </a:rPr>
              <a:t>To describe a process completely, one should specify the initial and final states, as well as the path it follows, and the interactions with the surroundings.</a:t>
            </a:r>
          </a:p>
          <a:p>
            <a:pPr eaLnBrk="1" hangingPunct="1">
              <a:lnSpc>
                <a:spcPct val="95000"/>
              </a:lnSpc>
              <a:spcBef>
                <a:spcPct val="5000"/>
              </a:spcBef>
              <a:spcAft>
                <a:spcPct val="5000"/>
              </a:spcAft>
              <a:buFontTx/>
              <a:buNone/>
            </a:pPr>
            <a:r>
              <a:rPr lang="en-US" sz="1800" b="1">
                <a:solidFill>
                  <a:srgbClr val="CC00CC"/>
                </a:solidFill>
                <a:latin typeface="Arial" charset="0"/>
              </a:rPr>
              <a:t>Quasistatic or quasi-equilibrium process:</a:t>
            </a:r>
            <a:r>
              <a:rPr lang="en-US" sz="1800">
                <a:latin typeface="Arial" charset="0"/>
              </a:rPr>
              <a:t> When a process proceeds in such a manner that the system remains infinitesimally close to an equilibrium state at all times.</a:t>
            </a:r>
          </a:p>
        </p:txBody>
      </p:sp>
      <p:sp>
        <p:nvSpPr>
          <p:cNvPr id="24578" name="5 Slayt Numarası Yer Tutucusu"/>
          <p:cNvSpPr>
            <a:spLocks noGrp="1"/>
          </p:cNvSpPr>
          <p:nvPr>
            <p:ph type="sldNum" sz="quarter" idx="12"/>
          </p:nvPr>
        </p:nvSpPr>
        <p:spPr>
          <a:noFill/>
        </p:spPr>
        <p:txBody>
          <a:bodyPr/>
          <a:lstStyle/>
          <a:p>
            <a:fld id="{92E05ECF-BC56-4697-9588-1930EE25AC4B}" type="slidenum">
              <a:rPr lang="en-US" smtClean="0"/>
              <a:pPr/>
              <a:t>14</a:t>
            </a:fld>
            <a:endParaRPr lang="en-US"/>
          </a:p>
        </p:txBody>
      </p:sp>
      <p:pic>
        <p:nvPicPr>
          <p:cNvPr id="24581" name="Picture 8"/>
          <p:cNvPicPr>
            <a:picLocks noChangeAspect="1" noChangeArrowheads="1"/>
          </p:cNvPicPr>
          <p:nvPr/>
        </p:nvPicPr>
        <p:blipFill>
          <a:blip r:embed="rId2"/>
          <a:srcRect/>
          <a:stretch>
            <a:fillRect/>
          </a:stretch>
        </p:blipFill>
        <p:spPr bwMode="auto">
          <a:xfrm>
            <a:off x="228600" y="3019425"/>
            <a:ext cx="3476625" cy="3686175"/>
          </a:xfrm>
          <a:prstGeom prst="rect">
            <a:avLst/>
          </a:prstGeom>
          <a:noFill/>
          <a:ln w="9525">
            <a:noFill/>
            <a:miter lim="800000"/>
            <a:headEnd/>
            <a:tailEnd/>
          </a:ln>
        </p:spPr>
      </p:pic>
      <p:pic>
        <p:nvPicPr>
          <p:cNvPr id="24582" name="Picture 9"/>
          <p:cNvPicPr>
            <a:picLocks noChangeAspect="1" noChangeArrowheads="1"/>
          </p:cNvPicPr>
          <p:nvPr/>
        </p:nvPicPr>
        <p:blipFill>
          <a:blip r:embed="rId3"/>
          <a:srcRect/>
          <a:stretch>
            <a:fillRect/>
          </a:stretch>
        </p:blipFill>
        <p:spPr bwMode="auto">
          <a:xfrm>
            <a:off x="5405438" y="2743200"/>
            <a:ext cx="3281362" cy="4038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304800"/>
            <a:ext cx="4419600" cy="6248400"/>
          </a:xfrm>
        </p:spPr>
        <p:txBody>
          <a:bodyPr/>
          <a:lstStyle/>
          <a:p>
            <a:pPr eaLnBrk="1" hangingPunct="1">
              <a:lnSpc>
                <a:spcPct val="90000"/>
              </a:lnSpc>
              <a:spcBef>
                <a:spcPct val="15000"/>
              </a:spcBef>
              <a:spcAft>
                <a:spcPct val="15000"/>
              </a:spcAft>
            </a:pPr>
            <a:r>
              <a:rPr lang="en-US" sz="1800">
                <a:latin typeface="Arial" charset="0"/>
              </a:rPr>
              <a:t>Process diagrams plotted by employing thermodynamic properties as coordinates are very useful in visualizing the processes. </a:t>
            </a:r>
          </a:p>
          <a:p>
            <a:pPr eaLnBrk="1" hangingPunct="1">
              <a:lnSpc>
                <a:spcPct val="90000"/>
              </a:lnSpc>
              <a:spcBef>
                <a:spcPct val="15000"/>
              </a:spcBef>
              <a:spcAft>
                <a:spcPct val="15000"/>
              </a:spcAft>
            </a:pPr>
            <a:r>
              <a:rPr lang="en-US" sz="1800">
                <a:latin typeface="Arial" charset="0"/>
              </a:rPr>
              <a:t>Some common properties that are used as coordinates are temperature </a:t>
            </a:r>
            <a:r>
              <a:rPr lang="en-US" sz="1800" i="1">
                <a:latin typeface="Arial" charset="0"/>
              </a:rPr>
              <a:t>T</a:t>
            </a:r>
            <a:r>
              <a:rPr lang="en-US" sz="1800">
                <a:latin typeface="Arial" charset="0"/>
              </a:rPr>
              <a:t>, pressure </a:t>
            </a:r>
            <a:r>
              <a:rPr lang="en-US" sz="1800" i="1">
                <a:latin typeface="Arial" charset="0"/>
              </a:rPr>
              <a:t>P</a:t>
            </a:r>
            <a:r>
              <a:rPr lang="en-US" sz="1800">
                <a:latin typeface="Arial" charset="0"/>
              </a:rPr>
              <a:t>, and volume </a:t>
            </a:r>
            <a:r>
              <a:rPr lang="en-US" sz="1800" i="1">
                <a:latin typeface="Arial" charset="0"/>
              </a:rPr>
              <a:t>V </a:t>
            </a:r>
            <a:r>
              <a:rPr lang="en-US" sz="1800">
                <a:latin typeface="Arial" charset="0"/>
              </a:rPr>
              <a:t>(or specific volume </a:t>
            </a:r>
            <a:r>
              <a:rPr lang="en-US" sz="1800" i="1">
                <a:latin typeface="Arial" charset="0"/>
              </a:rPr>
              <a:t>v</a:t>
            </a:r>
            <a:r>
              <a:rPr lang="en-US" sz="1800">
                <a:latin typeface="Arial" charset="0"/>
              </a:rPr>
              <a:t>).</a:t>
            </a:r>
          </a:p>
          <a:p>
            <a:pPr eaLnBrk="1" hangingPunct="1">
              <a:lnSpc>
                <a:spcPct val="90000"/>
              </a:lnSpc>
              <a:spcBef>
                <a:spcPct val="15000"/>
              </a:spcBef>
              <a:spcAft>
                <a:spcPct val="15000"/>
              </a:spcAft>
            </a:pPr>
            <a:r>
              <a:rPr lang="en-US" sz="1800">
                <a:latin typeface="Arial" charset="0"/>
              </a:rPr>
              <a:t>The prefix </a:t>
            </a:r>
            <a:r>
              <a:rPr lang="en-US" sz="1800" i="1">
                <a:solidFill>
                  <a:srgbClr val="CC00CC"/>
                </a:solidFill>
                <a:latin typeface="Arial" charset="0"/>
              </a:rPr>
              <a:t>iso</a:t>
            </a:r>
            <a:r>
              <a:rPr lang="en-US" sz="1800">
                <a:solidFill>
                  <a:srgbClr val="CC00CC"/>
                </a:solidFill>
                <a:latin typeface="Arial" charset="0"/>
              </a:rPr>
              <a:t>-</a:t>
            </a:r>
            <a:r>
              <a:rPr lang="en-US" sz="1800">
                <a:latin typeface="Arial" charset="0"/>
              </a:rPr>
              <a:t> is often used to designate a process for which a particularproperty remains constant. </a:t>
            </a:r>
          </a:p>
          <a:p>
            <a:pPr eaLnBrk="1" hangingPunct="1">
              <a:lnSpc>
                <a:spcPct val="90000"/>
              </a:lnSpc>
              <a:spcBef>
                <a:spcPct val="15000"/>
              </a:spcBef>
              <a:spcAft>
                <a:spcPct val="15000"/>
              </a:spcAft>
            </a:pPr>
            <a:r>
              <a:rPr lang="en-US" sz="1800" b="1">
                <a:solidFill>
                  <a:srgbClr val="CC00CC"/>
                </a:solidFill>
                <a:latin typeface="Arial" charset="0"/>
              </a:rPr>
              <a:t>Isothermal process</a:t>
            </a:r>
            <a:r>
              <a:rPr lang="en-US" sz="1800">
                <a:solidFill>
                  <a:srgbClr val="CC00CC"/>
                </a:solidFill>
                <a:latin typeface="Arial" charset="0"/>
              </a:rPr>
              <a:t>:</a:t>
            </a:r>
            <a:r>
              <a:rPr lang="en-US" sz="1800">
                <a:latin typeface="Arial" charset="0"/>
              </a:rPr>
              <a:t> A process during which the temperature </a:t>
            </a:r>
            <a:r>
              <a:rPr lang="en-US" sz="1800" i="1">
                <a:latin typeface="Arial" charset="0"/>
              </a:rPr>
              <a:t>T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Isobaric process</a:t>
            </a:r>
            <a:r>
              <a:rPr lang="en-US" sz="1800">
                <a:solidFill>
                  <a:srgbClr val="CC00CC"/>
                </a:solidFill>
                <a:latin typeface="Arial" charset="0"/>
              </a:rPr>
              <a:t>:</a:t>
            </a:r>
            <a:r>
              <a:rPr lang="en-US" sz="1800" b="1">
                <a:latin typeface="Arial" charset="0"/>
              </a:rPr>
              <a:t> </a:t>
            </a:r>
            <a:r>
              <a:rPr lang="en-US" sz="1800">
                <a:latin typeface="Arial" charset="0"/>
              </a:rPr>
              <a:t>A process during which the pressure </a:t>
            </a:r>
            <a:r>
              <a:rPr lang="en-US" sz="1800" i="1">
                <a:latin typeface="Arial" charset="0"/>
              </a:rPr>
              <a:t>P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Isochoric (or isometric) process</a:t>
            </a:r>
            <a:r>
              <a:rPr lang="en-US" sz="1800">
                <a:solidFill>
                  <a:srgbClr val="CC00CC"/>
                </a:solidFill>
                <a:latin typeface="Arial" charset="0"/>
              </a:rPr>
              <a:t>:</a:t>
            </a:r>
            <a:r>
              <a:rPr lang="en-US" sz="1800" b="1">
                <a:solidFill>
                  <a:srgbClr val="CC00CC"/>
                </a:solidFill>
                <a:latin typeface="Arial" charset="0"/>
              </a:rPr>
              <a:t> </a:t>
            </a:r>
            <a:r>
              <a:rPr lang="en-US" sz="1800">
                <a:latin typeface="Arial" charset="0"/>
              </a:rPr>
              <a:t>A process during which the specific volume </a:t>
            </a:r>
            <a:r>
              <a:rPr lang="en-US" sz="1800" i="1">
                <a:latin typeface="Arial" charset="0"/>
              </a:rPr>
              <a:t>v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Cycle</a:t>
            </a:r>
            <a:r>
              <a:rPr lang="en-US" sz="1800">
                <a:solidFill>
                  <a:srgbClr val="CC00CC"/>
                </a:solidFill>
                <a:latin typeface="Arial" charset="0"/>
              </a:rPr>
              <a:t>:</a:t>
            </a:r>
            <a:r>
              <a:rPr lang="en-US" sz="1800">
                <a:latin typeface="Arial" charset="0"/>
              </a:rPr>
              <a:t> A process during which the initial and final states are identical.</a:t>
            </a:r>
          </a:p>
        </p:txBody>
      </p:sp>
      <p:sp>
        <p:nvSpPr>
          <p:cNvPr id="25602" name="5 Slayt Numarası Yer Tutucusu"/>
          <p:cNvSpPr>
            <a:spLocks noGrp="1"/>
          </p:cNvSpPr>
          <p:nvPr>
            <p:ph type="sldNum" sz="quarter" idx="12"/>
          </p:nvPr>
        </p:nvSpPr>
        <p:spPr>
          <a:noFill/>
        </p:spPr>
        <p:txBody>
          <a:bodyPr/>
          <a:lstStyle/>
          <a:p>
            <a:fld id="{3CF7AC6D-7C67-4D61-8C44-21BC5D9FC09D}" type="slidenum">
              <a:rPr lang="en-US" smtClean="0"/>
              <a:pPr/>
              <a:t>15</a:t>
            </a:fld>
            <a:endParaRPr lang="en-US"/>
          </a:p>
        </p:txBody>
      </p:sp>
      <p:pic>
        <p:nvPicPr>
          <p:cNvPr id="25604" name="Picture 5"/>
          <p:cNvPicPr>
            <a:picLocks noChangeAspect="1" noChangeArrowheads="1"/>
          </p:cNvPicPr>
          <p:nvPr/>
        </p:nvPicPr>
        <p:blipFill>
          <a:blip r:embed="rId2"/>
          <a:srcRect/>
          <a:stretch>
            <a:fillRect/>
          </a:stretch>
        </p:blipFill>
        <p:spPr bwMode="auto">
          <a:xfrm>
            <a:off x="4705350" y="200025"/>
            <a:ext cx="4133850" cy="6048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81000" y="152400"/>
            <a:ext cx="4800600" cy="609600"/>
          </a:xfrm>
        </p:spPr>
        <p:txBody>
          <a:bodyPr/>
          <a:lstStyle/>
          <a:p>
            <a:pPr eaLnBrk="1" hangingPunct="1"/>
            <a:r>
              <a:rPr lang="en-US" sz="2800"/>
              <a:t>The Steady-Flow Process</a:t>
            </a:r>
            <a:endParaRPr lang="en-US" sz="2800" b="0"/>
          </a:p>
        </p:txBody>
      </p:sp>
      <p:sp>
        <p:nvSpPr>
          <p:cNvPr id="26628" name="Rectangle 3"/>
          <p:cNvSpPr>
            <a:spLocks noGrp="1" noChangeArrowheads="1"/>
          </p:cNvSpPr>
          <p:nvPr>
            <p:ph idx="1"/>
          </p:nvPr>
        </p:nvSpPr>
        <p:spPr>
          <a:xfrm>
            <a:off x="228600" y="838200"/>
            <a:ext cx="4267200" cy="5791200"/>
          </a:xfrm>
        </p:spPr>
        <p:txBody>
          <a:bodyPr/>
          <a:lstStyle/>
          <a:p>
            <a:pPr eaLnBrk="1" hangingPunct="1">
              <a:spcBef>
                <a:spcPts val="600"/>
              </a:spcBef>
              <a:spcAft>
                <a:spcPts val="600"/>
              </a:spcAft>
            </a:pPr>
            <a:r>
              <a:rPr lang="en-US" sz="1800">
                <a:latin typeface="Arial" charset="0"/>
              </a:rPr>
              <a:t>The term </a:t>
            </a:r>
            <a:r>
              <a:rPr lang="en-US" sz="1800" i="1">
                <a:solidFill>
                  <a:srgbClr val="CC00CC"/>
                </a:solidFill>
                <a:latin typeface="Arial" charset="0"/>
              </a:rPr>
              <a:t>steady</a:t>
            </a:r>
            <a:r>
              <a:rPr lang="en-US" sz="1800" i="1">
                <a:latin typeface="Arial" charset="0"/>
              </a:rPr>
              <a:t> </a:t>
            </a:r>
            <a:r>
              <a:rPr lang="en-US" sz="1800">
                <a:latin typeface="Arial" charset="0"/>
              </a:rPr>
              <a:t>implies </a:t>
            </a:r>
            <a:r>
              <a:rPr lang="en-US" sz="1800" i="1">
                <a:solidFill>
                  <a:srgbClr val="CC00CC"/>
                </a:solidFill>
                <a:latin typeface="Arial" charset="0"/>
              </a:rPr>
              <a:t>no change with time</a:t>
            </a:r>
            <a:r>
              <a:rPr lang="en-US" sz="1800">
                <a:latin typeface="Arial" charset="0"/>
              </a:rPr>
              <a:t>. The opposite of steady is </a:t>
            </a:r>
            <a:r>
              <a:rPr lang="en-US" sz="1800" i="1">
                <a:solidFill>
                  <a:srgbClr val="CC00CC"/>
                </a:solidFill>
                <a:latin typeface="Arial" charset="0"/>
              </a:rPr>
              <a:t>unsteady</a:t>
            </a:r>
            <a:r>
              <a:rPr lang="en-US" sz="1800" i="1">
                <a:latin typeface="Arial" charset="0"/>
              </a:rPr>
              <a:t>, </a:t>
            </a:r>
            <a:r>
              <a:rPr lang="en-US" sz="1800">
                <a:latin typeface="Arial" charset="0"/>
              </a:rPr>
              <a:t>or </a:t>
            </a:r>
            <a:r>
              <a:rPr lang="en-US" sz="1800" i="1">
                <a:solidFill>
                  <a:srgbClr val="CC00CC"/>
                </a:solidFill>
                <a:latin typeface="Arial" charset="0"/>
              </a:rPr>
              <a:t>transient</a:t>
            </a:r>
            <a:r>
              <a:rPr lang="en-US" sz="1800">
                <a:latin typeface="Arial" charset="0"/>
              </a:rPr>
              <a:t>. </a:t>
            </a:r>
          </a:p>
          <a:p>
            <a:pPr eaLnBrk="1" hangingPunct="1">
              <a:spcBef>
                <a:spcPts val="600"/>
              </a:spcBef>
              <a:spcAft>
                <a:spcPts val="600"/>
              </a:spcAft>
            </a:pPr>
            <a:r>
              <a:rPr lang="en-US" sz="1800">
                <a:latin typeface="Arial" charset="0"/>
              </a:rPr>
              <a:t>A large number of engineering devices operate for long periods of time under the same conditions, and they are classified as </a:t>
            </a:r>
            <a:r>
              <a:rPr lang="en-US" sz="1800" i="1">
                <a:solidFill>
                  <a:srgbClr val="CC00CC"/>
                </a:solidFill>
                <a:latin typeface="Arial" charset="0"/>
              </a:rPr>
              <a:t>steady-flow devices</a:t>
            </a:r>
            <a:r>
              <a:rPr lang="en-US" sz="1800">
                <a:latin typeface="Arial" charset="0"/>
              </a:rPr>
              <a:t>.</a:t>
            </a:r>
          </a:p>
          <a:p>
            <a:pPr eaLnBrk="1" hangingPunct="1">
              <a:spcBef>
                <a:spcPts val="600"/>
              </a:spcBef>
              <a:spcAft>
                <a:spcPts val="600"/>
              </a:spcAft>
            </a:pPr>
            <a:r>
              <a:rPr lang="en-US" sz="1800" b="1">
                <a:solidFill>
                  <a:srgbClr val="CC00CC"/>
                </a:solidFill>
                <a:latin typeface="Arial" charset="0"/>
              </a:rPr>
              <a:t>Steady-flow process</a:t>
            </a:r>
            <a:r>
              <a:rPr lang="en-US" sz="1800">
                <a:solidFill>
                  <a:srgbClr val="CC00CC"/>
                </a:solidFill>
                <a:latin typeface="Arial" charset="0"/>
              </a:rPr>
              <a:t>:</a:t>
            </a:r>
            <a:r>
              <a:rPr lang="en-US" sz="1800">
                <a:latin typeface="Arial" charset="0"/>
              </a:rPr>
              <a:t> A process during which a fluid flows through a control volume steadily. </a:t>
            </a:r>
          </a:p>
          <a:p>
            <a:pPr eaLnBrk="1" hangingPunct="1">
              <a:spcBef>
                <a:spcPts val="600"/>
              </a:spcBef>
              <a:spcAft>
                <a:spcPts val="600"/>
              </a:spcAft>
            </a:pPr>
            <a:r>
              <a:rPr lang="en-US" sz="1800">
                <a:latin typeface="Arial" charset="0"/>
              </a:rPr>
              <a:t>Steady-flow conditions can be closely approximated by devices that are intended for continuous operation such as </a:t>
            </a:r>
            <a:r>
              <a:rPr lang="en-US" sz="1800">
                <a:solidFill>
                  <a:srgbClr val="0000FF"/>
                </a:solidFill>
                <a:latin typeface="Arial" charset="0"/>
              </a:rPr>
              <a:t>turbines, pumps, boilers, condensers, and heat exchangers or power plants or refrigeration systems.</a:t>
            </a:r>
          </a:p>
        </p:txBody>
      </p:sp>
      <p:sp>
        <p:nvSpPr>
          <p:cNvPr id="26626" name="5 Slayt Numarası Yer Tutucusu"/>
          <p:cNvSpPr>
            <a:spLocks noGrp="1"/>
          </p:cNvSpPr>
          <p:nvPr>
            <p:ph type="sldNum" sz="quarter" idx="12"/>
          </p:nvPr>
        </p:nvSpPr>
        <p:spPr>
          <a:noFill/>
        </p:spPr>
        <p:txBody>
          <a:bodyPr/>
          <a:lstStyle/>
          <a:p>
            <a:fld id="{297AE14A-4475-4C2A-9826-494774CF18EB}" type="slidenum">
              <a:rPr lang="en-US" smtClean="0"/>
              <a:pPr/>
              <a:t>16</a:t>
            </a:fld>
            <a:endParaRPr lang="en-US"/>
          </a:p>
        </p:txBody>
      </p:sp>
      <p:pic>
        <p:nvPicPr>
          <p:cNvPr id="26629" name="Picture 8"/>
          <p:cNvPicPr>
            <a:picLocks noChangeAspect="1" noChangeArrowheads="1"/>
          </p:cNvPicPr>
          <p:nvPr/>
        </p:nvPicPr>
        <p:blipFill>
          <a:blip r:embed="rId2"/>
          <a:srcRect/>
          <a:stretch>
            <a:fillRect/>
          </a:stretch>
        </p:blipFill>
        <p:spPr bwMode="auto">
          <a:xfrm>
            <a:off x="5029200" y="236538"/>
            <a:ext cx="3905250" cy="64690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Slayt Numarası Yer Tutucusu"/>
          <p:cNvSpPr>
            <a:spLocks noGrp="1"/>
          </p:cNvSpPr>
          <p:nvPr>
            <p:ph type="sldNum" sz="quarter" idx="12"/>
          </p:nvPr>
        </p:nvSpPr>
        <p:spPr>
          <a:noFill/>
        </p:spPr>
        <p:txBody>
          <a:bodyPr/>
          <a:lstStyle/>
          <a:p>
            <a:fld id="{F30FB98E-792B-475A-BCE5-E1CD7B77AFEA}" type="slidenum">
              <a:rPr lang="en-US" smtClean="0"/>
              <a:pPr/>
              <a:t>17</a:t>
            </a:fld>
            <a:endParaRPr lang="en-US"/>
          </a:p>
        </p:txBody>
      </p:sp>
      <p:pic>
        <p:nvPicPr>
          <p:cNvPr id="27651" name="Picture 2"/>
          <p:cNvPicPr>
            <a:picLocks noChangeAspect="1" noChangeArrowheads="1"/>
          </p:cNvPicPr>
          <p:nvPr/>
        </p:nvPicPr>
        <p:blipFill>
          <a:blip r:embed="rId2"/>
          <a:srcRect/>
          <a:stretch>
            <a:fillRect/>
          </a:stretch>
        </p:blipFill>
        <p:spPr bwMode="auto">
          <a:xfrm>
            <a:off x="2195513" y="1343025"/>
            <a:ext cx="4752975" cy="4171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198438"/>
            <a:ext cx="6248400" cy="563562"/>
          </a:xfrm>
          <a:solidFill>
            <a:srgbClr val="92D050"/>
          </a:solidFill>
        </p:spPr>
        <p:txBody>
          <a:bodyPr/>
          <a:lstStyle/>
          <a:p>
            <a:pPr eaLnBrk="1" hangingPunct="1"/>
            <a:r>
              <a:rPr lang="en-US" sz="3200" dirty="0">
                <a:solidFill>
                  <a:srgbClr val="C00000"/>
                </a:solidFill>
              </a:rPr>
              <a:t>ENERGY TRANSFER BY HEAT</a:t>
            </a:r>
            <a:endParaRPr lang="en-US" sz="3200" b="0" dirty="0">
              <a:solidFill>
                <a:srgbClr val="C00000"/>
              </a:solidFill>
            </a:endParaRPr>
          </a:p>
        </p:txBody>
      </p:sp>
      <p:sp>
        <p:nvSpPr>
          <p:cNvPr id="15362" name="5 Slayt Numarası Yer Tutucusu"/>
          <p:cNvSpPr>
            <a:spLocks noGrp="1"/>
          </p:cNvSpPr>
          <p:nvPr>
            <p:ph type="sldNum" sz="quarter" idx="12"/>
          </p:nvPr>
        </p:nvSpPr>
        <p:spPr>
          <a:noFill/>
        </p:spPr>
        <p:txBody>
          <a:bodyPr/>
          <a:lstStyle/>
          <a:p>
            <a:fld id="{E93E502F-9809-49E6-8D40-032E0BAB4CE3}" type="slidenum">
              <a:rPr lang="en-US" smtClean="0"/>
              <a:pPr/>
              <a:t>18</a:t>
            </a:fld>
            <a:endParaRPr lang="en-US"/>
          </a:p>
        </p:txBody>
      </p:sp>
      <p:sp>
        <p:nvSpPr>
          <p:cNvPr id="15364" name="Rectangle 8"/>
          <p:cNvSpPr>
            <a:spLocks noChangeArrowheads="1"/>
          </p:cNvSpPr>
          <p:nvPr/>
        </p:nvSpPr>
        <p:spPr bwMode="auto">
          <a:xfrm>
            <a:off x="457200" y="822325"/>
            <a:ext cx="3886200" cy="1616075"/>
          </a:xfrm>
          <a:prstGeom prst="rect">
            <a:avLst/>
          </a:prstGeom>
          <a:noFill/>
          <a:ln w="9525">
            <a:noFill/>
            <a:miter lim="800000"/>
            <a:headEnd/>
            <a:tailEnd/>
          </a:ln>
        </p:spPr>
        <p:txBody>
          <a:bodyPr>
            <a:spAutoFit/>
          </a:bodyPr>
          <a:lstStyle/>
          <a:p>
            <a:pPr>
              <a:spcBef>
                <a:spcPct val="10000"/>
              </a:spcBef>
              <a:spcAft>
                <a:spcPct val="10000"/>
              </a:spcAft>
              <a:buClr>
                <a:srgbClr val="FF0000"/>
              </a:buClr>
            </a:pPr>
            <a:r>
              <a:rPr lang="en-US" sz="2000" b="1">
                <a:solidFill>
                  <a:srgbClr val="CC00CC"/>
                </a:solidFill>
              </a:rPr>
              <a:t>Heat</a:t>
            </a:r>
            <a:r>
              <a:rPr lang="en-US" sz="2000">
                <a:solidFill>
                  <a:srgbClr val="CC00CC"/>
                </a:solidFill>
              </a:rPr>
              <a:t>:</a:t>
            </a:r>
            <a:r>
              <a:rPr lang="en-US" sz="2000" b="1"/>
              <a:t> </a:t>
            </a:r>
            <a:r>
              <a:rPr lang="en-US" sz="2000"/>
              <a:t>The form of energy that is transferred between two systems (or a system and its surroundings) by virtue of a temperature difference.</a:t>
            </a:r>
          </a:p>
        </p:txBody>
      </p:sp>
      <p:pic>
        <p:nvPicPr>
          <p:cNvPr id="15365" name="Picture 8"/>
          <p:cNvPicPr>
            <a:picLocks noChangeAspect="1" noChangeArrowheads="1"/>
          </p:cNvPicPr>
          <p:nvPr/>
        </p:nvPicPr>
        <p:blipFill>
          <a:blip r:embed="rId2"/>
          <a:srcRect/>
          <a:stretch>
            <a:fillRect/>
          </a:stretch>
        </p:blipFill>
        <p:spPr bwMode="auto">
          <a:xfrm>
            <a:off x="533400" y="2590800"/>
            <a:ext cx="3467100" cy="4086225"/>
          </a:xfrm>
          <a:prstGeom prst="rect">
            <a:avLst/>
          </a:prstGeom>
          <a:noFill/>
          <a:ln w="9525">
            <a:noFill/>
            <a:miter lim="800000"/>
            <a:headEnd/>
            <a:tailEnd/>
          </a:ln>
        </p:spPr>
      </p:pic>
      <p:pic>
        <p:nvPicPr>
          <p:cNvPr id="15366" name="Picture 9"/>
          <p:cNvPicPr>
            <a:picLocks noChangeAspect="1" noChangeArrowheads="1"/>
          </p:cNvPicPr>
          <p:nvPr/>
        </p:nvPicPr>
        <p:blipFill>
          <a:blip r:embed="rId3"/>
          <a:srcRect/>
          <a:stretch>
            <a:fillRect/>
          </a:stretch>
        </p:blipFill>
        <p:spPr bwMode="auto">
          <a:xfrm>
            <a:off x="4448175" y="1476375"/>
            <a:ext cx="4162425" cy="51530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A787DC4D-DE7C-4A15-9674-F34C82E86FFF}" type="slidenum">
              <a:rPr lang="en-US" smtClean="0"/>
              <a:pPr/>
              <a:t>19</a:t>
            </a:fld>
            <a:endParaRPr lang="en-US"/>
          </a:p>
        </p:txBody>
      </p:sp>
      <p:grpSp>
        <p:nvGrpSpPr>
          <p:cNvPr id="16387" name="Group 26"/>
          <p:cNvGrpSpPr>
            <a:grpSpLocks/>
          </p:cNvGrpSpPr>
          <p:nvPr/>
        </p:nvGrpSpPr>
        <p:grpSpPr bwMode="auto">
          <a:xfrm>
            <a:off x="228600" y="228600"/>
            <a:ext cx="5562600" cy="2595563"/>
            <a:chOff x="144" y="96"/>
            <a:chExt cx="3504" cy="1635"/>
          </a:xfrm>
        </p:grpSpPr>
        <p:pic>
          <p:nvPicPr>
            <p:cNvPr id="16391" name="Picture 13"/>
            <p:cNvPicPr>
              <a:picLocks noChangeAspect="1" noChangeArrowheads="1"/>
            </p:cNvPicPr>
            <p:nvPr/>
          </p:nvPicPr>
          <p:blipFill>
            <a:blip r:embed="rId2"/>
            <a:srcRect/>
            <a:stretch>
              <a:fillRect/>
            </a:stretch>
          </p:blipFill>
          <p:spPr bwMode="auto">
            <a:xfrm>
              <a:off x="144" y="96"/>
              <a:ext cx="1551" cy="424"/>
            </a:xfrm>
            <a:prstGeom prst="rect">
              <a:avLst/>
            </a:prstGeom>
            <a:noFill/>
            <a:ln w="9525">
              <a:noFill/>
              <a:miter lim="800000"/>
              <a:headEnd/>
              <a:tailEnd/>
            </a:ln>
          </p:spPr>
        </p:pic>
        <p:pic>
          <p:nvPicPr>
            <p:cNvPr id="16392" name="Picture 14"/>
            <p:cNvPicPr>
              <a:picLocks noChangeAspect="1" noChangeArrowheads="1"/>
            </p:cNvPicPr>
            <p:nvPr/>
          </p:nvPicPr>
          <p:blipFill>
            <a:blip r:embed="rId3"/>
            <a:srcRect/>
            <a:stretch>
              <a:fillRect/>
            </a:stretch>
          </p:blipFill>
          <p:spPr bwMode="auto">
            <a:xfrm>
              <a:off x="150" y="1152"/>
              <a:ext cx="1722" cy="579"/>
            </a:xfrm>
            <a:prstGeom prst="rect">
              <a:avLst/>
            </a:prstGeom>
            <a:noFill/>
            <a:ln w="9525">
              <a:noFill/>
              <a:miter lim="800000"/>
              <a:headEnd/>
              <a:tailEnd/>
            </a:ln>
          </p:spPr>
        </p:pic>
        <p:pic>
          <p:nvPicPr>
            <p:cNvPr id="16393" name="Picture 15"/>
            <p:cNvPicPr>
              <a:picLocks noChangeAspect="1" noChangeArrowheads="1"/>
            </p:cNvPicPr>
            <p:nvPr/>
          </p:nvPicPr>
          <p:blipFill>
            <a:blip r:embed="rId4"/>
            <a:srcRect/>
            <a:stretch>
              <a:fillRect/>
            </a:stretch>
          </p:blipFill>
          <p:spPr bwMode="auto">
            <a:xfrm>
              <a:off x="144" y="704"/>
              <a:ext cx="1567" cy="256"/>
            </a:xfrm>
            <a:prstGeom prst="rect">
              <a:avLst/>
            </a:prstGeom>
            <a:noFill/>
            <a:ln w="9525">
              <a:noFill/>
              <a:miter lim="800000"/>
              <a:headEnd/>
              <a:tailEnd/>
            </a:ln>
          </p:spPr>
        </p:pic>
        <p:sp>
          <p:nvSpPr>
            <p:cNvPr id="16394" name="Text Box 17"/>
            <p:cNvSpPr txBox="1">
              <a:spLocks noChangeArrowheads="1"/>
            </p:cNvSpPr>
            <p:nvPr/>
          </p:nvSpPr>
          <p:spPr bwMode="auto">
            <a:xfrm>
              <a:off x="1680" y="124"/>
              <a:ext cx="1104" cy="404"/>
            </a:xfrm>
            <a:prstGeom prst="rect">
              <a:avLst/>
            </a:prstGeom>
            <a:noFill/>
            <a:ln w="9525">
              <a:noFill/>
              <a:miter lim="800000"/>
              <a:headEnd/>
              <a:tailEnd/>
            </a:ln>
          </p:spPr>
          <p:txBody>
            <a:bodyPr>
              <a:spAutoFit/>
            </a:bodyPr>
            <a:lstStyle/>
            <a:p>
              <a:pPr>
                <a:spcBef>
                  <a:spcPct val="50000"/>
                </a:spcBef>
              </a:pPr>
              <a:r>
                <a:rPr lang="en-US"/>
                <a:t>Heat transfer per unit mass</a:t>
              </a:r>
            </a:p>
          </p:txBody>
        </p:sp>
        <p:sp>
          <p:nvSpPr>
            <p:cNvPr id="16395" name="Text Box 18"/>
            <p:cNvSpPr txBox="1">
              <a:spLocks noChangeArrowheads="1"/>
            </p:cNvSpPr>
            <p:nvPr/>
          </p:nvSpPr>
          <p:spPr bwMode="auto">
            <a:xfrm>
              <a:off x="1872" y="1151"/>
              <a:ext cx="1776" cy="577"/>
            </a:xfrm>
            <a:prstGeom prst="rect">
              <a:avLst/>
            </a:prstGeom>
            <a:noFill/>
            <a:ln w="9525">
              <a:noFill/>
              <a:miter lim="800000"/>
              <a:headEnd/>
              <a:tailEnd/>
            </a:ln>
          </p:spPr>
          <p:txBody>
            <a:bodyPr>
              <a:spAutoFit/>
            </a:bodyPr>
            <a:lstStyle/>
            <a:p>
              <a:pPr>
                <a:spcBef>
                  <a:spcPct val="50000"/>
                </a:spcBef>
              </a:pPr>
              <a:r>
                <a:rPr lang="en-US"/>
                <a:t>Amount of heat transfer when heat transfer rate changes with time</a:t>
              </a:r>
            </a:p>
          </p:txBody>
        </p:sp>
        <p:sp>
          <p:nvSpPr>
            <p:cNvPr id="16396" name="Text Box 19"/>
            <p:cNvSpPr txBox="1">
              <a:spLocks noChangeArrowheads="1"/>
            </p:cNvSpPr>
            <p:nvPr/>
          </p:nvSpPr>
          <p:spPr bwMode="auto">
            <a:xfrm>
              <a:off x="1728" y="528"/>
              <a:ext cx="1680" cy="577"/>
            </a:xfrm>
            <a:prstGeom prst="rect">
              <a:avLst/>
            </a:prstGeom>
            <a:noFill/>
            <a:ln w="9525">
              <a:noFill/>
              <a:miter lim="800000"/>
              <a:headEnd/>
              <a:tailEnd/>
            </a:ln>
          </p:spPr>
          <p:txBody>
            <a:bodyPr>
              <a:spAutoFit/>
            </a:bodyPr>
            <a:lstStyle/>
            <a:p>
              <a:pPr>
                <a:spcBef>
                  <a:spcPct val="50000"/>
                </a:spcBef>
              </a:pPr>
              <a:r>
                <a:rPr lang="en-US"/>
                <a:t>Amount of heat transfer when heat transfer rate is constant</a:t>
              </a:r>
            </a:p>
          </p:txBody>
        </p:sp>
      </p:grpSp>
      <p:pic>
        <p:nvPicPr>
          <p:cNvPr id="16388" name="Picture 16"/>
          <p:cNvPicPr>
            <a:picLocks noChangeAspect="1" noChangeArrowheads="1"/>
          </p:cNvPicPr>
          <p:nvPr/>
        </p:nvPicPr>
        <p:blipFill>
          <a:blip r:embed="rId5"/>
          <a:srcRect/>
          <a:stretch>
            <a:fillRect/>
          </a:stretch>
        </p:blipFill>
        <p:spPr bwMode="auto">
          <a:xfrm>
            <a:off x="228600" y="2895600"/>
            <a:ext cx="3429000" cy="3867150"/>
          </a:xfrm>
          <a:prstGeom prst="rect">
            <a:avLst/>
          </a:prstGeom>
          <a:noFill/>
          <a:ln w="9525">
            <a:noFill/>
            <a:miter lim="800000"/>
            <a:headEnd/>
            <a:tailEnd/>
          </a:ln>
        </p:spPr>
      </p:pic>
      <p:pic>
        <p:nvPicPr>
          <p:cNvPr id="16389" name="Picture 17"/>
          <p:cNvPicPr>
            <a:picLocks noChangeAspect="1" noChangeArrowheads="1"/>
          </p:cNvPicPr>
          <p:nvPr/>
        </p:nvPicPr>
        <p:blipFill>
          <a:blip r:embed="rId6"/>
          <a:srcRect/>
          <a:stretch>
            <a:fillRect/>
          </a:stretch>
        </p:blipFill>
        <p:spPr bwMode="auto">
          <a:xfrm>
            <a:off x="5991225" y="3429000"/>
            <a:ext cx="3000375" cy="3352800"/>
          </a:xfrm>
          <a:prstGeom prst="rect">
            <a:avLst/>
          </a:prstGeom>
          <a:noFill/>
          <a:ln w="9525">
            <a:noFill/>
            <a:miter lim="800000"/>
            <a:headEnd/>
            <a:tailEnd/>
          </a:ln>
        </p:spPr>
      </p:pic>
      <p:pic>
        <p:nvPicPr>
          <p:cNvPr id="16390" name="Picture 18"/>
          <p:cNvPicPr>
            <a:picLocks noChangeAspect="1" noChangeArrowheads="1"/>
          </p:cNvPicPr>
          <p:nvPr/>
        </p:nvPicPr>
        <p:blipFill>
          <a:blip r:embed="rId7"/>
          <a:srcRect/>
          <a:stretch>
            <a:fillRect/>
          </a:stretch>
        </p:blipFill>
        <p:spPr bwMode="auto">
          <a:xfrm>
            <a:off x="5676900" y="28575"/>
            <a:ext cx="3314700" cy="33242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01675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Explain the basic concepts of thermodynamics such as system, process, and cycle.</a:t>
            </a:r>
          </a:p>
          <a:p>
            <a:pPr marL="342900" indent="-342900">
              <a:spcBef>
                <a:spcPct val="20000"/>
              </a:spcBef>
              <a:spcAft>
                <a:spcPct val="20000"/>
              </a:spcAft>
              <a:buClr>
                <a:srgbClr val="FF0000"/>
              </a:buClr>
              <a:buFontTx/>
              <a:buChar char="•"/>
            </a:pPr>
            <a:r>
              <a:rPr lang="en-US" sz="2000" dirty="0"/>
              <a:t>Define the concept of heat and the terminology associated with energy transfer by heat.</a:t>
            </a:r>
          </a:p>
          <a:p>
            <a:pPr marL="342900" indent="-342900">
              <a:spcBef>
                <a:spcPct val="20000"/>
              </a:spcBef>
              <a:spcAft>
                <a:spcPct val="20000"/>
              </a:spcAft>
              <a:buClr>
                <a:srgbClr val="FF0000"/>
              </a:buClr>
              <a:buFontTx/>
              <a:buChar char="•"/>
            </a:pPr>
            <a:r>
              <a:rPr lang="en-US" sz="2000" dirty="0"/>
              <a:t>Discuss the three mechanisms of heat transfer: conduction, convection, and radiation.</a:t>
            </a:r>
          </a:p>
          <a:p>
            <a:pPr marL="342900" indent="-342900">
              <a:spcBef>
                <a:spcPct val="20000"/>
              </a:spcBef>
              <a:spcAft>
                <a:spcPct val="20000"/>
              </a:spcAft>
              <a:buClr>
                <a:srgbClr val="FF0000"/>
              </a:buClr>
              <a:buFontTx/>
              <a:buChar char="•"/>
            </a:pPr>
            <a:r>
              <a:rPr lang="en-US" sz="2000" dirty="0"/>
              <a:t>Define the concept of work, including electrical work and several forms of mechanical work.</a:t>
            </a:r>
          </a:p>
          <a:p>
            <a:pPr marL="342900" indent="-342900">
              <a:spcBef>
                <a:spcPct val="20000"/>
              </a:spcBef>
              <a:spcAft>
                <a:spcPct val="20000"/>
              </a:spcAft>
              <a:buClr>
                <a:srgbClr val="FF0000"/>
              </a:buClr>
              <a:buFontTx/>
              <a:buChar char="•"/>
            </a:pPr>
            <a:r>
              <a:rPr lang="en-US" sz="2000" dirty="0"/>
              <a:t>Introduce the first law of thermodynamics, energy balances, and mechanisms of energy transfer to or from a system. </a:t>
            </a:r>
          </a:p>
          <a:p>
            <a:pPr marL="342900" indent="-342900">
              <a:spcBef>
                <a:spcPct val="20000"/>
              </a:spcBef>
              <a:spcAft>
                <a:spcPct val="20000"/>
              </a:spcAft>
              <a:buClr>
                <a:srgbClr val="FF0000"/>
              </a:buClr>
              <a:buFontTx/>
              <a:buChar char="•"/>
            </a:pPr>
            <a:r>
              <a:rPr lang="en-US" sz="2000" dirty="0"/>
              <a:t>Determine that a fluid flowing across a control surface of a control volume carries energy across the control surface in addition to any energy transfer across the control surface that may be in the form of heat and/or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1000" y="152400"/>
            <a:ext cx="5791200" cy="563563"/>
          </a:xfrm>
        </p:spPr>
        <p:txBody>
          <a:bodyPr/>
          <a:lstStyle/>
          <a:p>
            <a:pPr eaLnBrk="1" hangingPunct="1"/>
            <a:r>
              <a:rPr lang="en-US" sz="3000"/>
              <a:t>Historical Background on Heat</a:t>
            </a:r>
            <a:endParaRPr lang="en-US" sz="3000" b="0"/>
          </a:p>
        </p:txBody>
      </p:sp>
      <p:sp>
        <p:nvSpPr>
          <p:cNvPr id="17412" name="Rectangle 3"/>
          <p:cNvSpPr>
            <a:spLocks noGrp="1" noChangeArrowheads="1"/>
          </p:cNvSpPr>
          <p:nvPr>
            <p:ph idx="1"/>
          </p:nvPr>
        </p:nvSpPr>
        <p:spPr>
          <a:xfrm>
            <a:off x="228600" y="762000"/>
            <a:ext cx="4572000" cy="5943600"/>
          </a:xfrm>
        </p:spPr>
        <p:txBody>
          <a:bodyPr/>
          <a:lstStyle/>
          <a:p>
            <a:pPr eaLnBrk="1" hangingPunct="1">
              <a:spcBef>
                <a:spcPct val="10000"/>
              </a:spcBef>
              <a:spcAft>
                <a:spcPct val="10000"/>
              </a:spcAft>
            </a:pPr>
            <a:r>
              <a:rPr lang="en-US" sz="1800" b="1">
                <a:solidFill>
                  <a:srgbClr val="CC00CC"/>
                </a:solidFill>
                <a:latin typeface="Arial" charset="0"/>
              </a:rPr>
              <a:t>Kinetic theory</a:t>
            </a:r>
            <a:r>
              <a:rPr lang="en-US" sz="1800">
                <a:solidFill>
                  <a:srgbClr val="CC00CC"/>
                </a:solidFill>
                <a:latin typeface="Arial" charset="0"/>
              </a:rPr>
              <a:t>:</a:t>
            </a:r>
            <a:r>
              <a:rPr lang="en-US" sz="1800">
                <a:latin typeface="Arial" charset="0"/>
              </a:rPr>
              <a:t> Treats molecules as tiny balls that are in motion and thus possess kinetic energy. </a:t>
            </a:r>
          </a:p>
          <a:p>
            <a:pPr eaLnBrk="1" hangingPunct="1">
              <a:spcBef>
                <a:spcPct val="10000"/>
              </a:spcBef>
              <a:spcAft>
                <a:spcPct val="10000"/>
              </a:spcAft>
            </a:pPr>
            <a:r>
              <a:rPr lang="en-US" sz="1800" b="1">
                <a:solidFill>
                  <a:srgbClr val="CC00CC"/>
                </a:solidFill>
                <a:latin typeface="Arial" charset="0"/>
              </a:rPr>
              <a:t>Heat</a:t>
            </a:r>
            <a:r>
              <a:rPr lang="en-US" sz="1800">
                <a:solidFill>
                  <a:srgbClr val="CC00CC"/>
                </a:solidFill>
                <a:latin typeface="Arial" charset="0"/>
              </a:rPr>
              <a:t>:</a:t>
            </a:r>
            <a:r>
              <a:rPr lang="en-US" sz="1800">
                <a:latin typeface="Arial" charset="0"/>
              </a:rPr>
              <a:t> The energy associated with the random motion of atoms and molecules.</a:t>
            </a:r>
          </a:p>
          <a:p>
            <a:pPr eaLnBrk="1" hangingPunct="1">
              <a:spcBef>
                <a:spcPct val="10000"/>
              </a:spcBef>
              <a:spcAft>
                <a:spcPct val="10000"/>
              </a:spcAft>
              <a:buFontTx/>
              <a:buNone/>
            </a:pPr>
            <a:r>
              <a:rPr lang="en-US" sz="2000" b="1">
                <a:solidFill>
                  <a:srgbClr val="0066FF"/>
                </a:solidFill>
                <a:latin typeface="Arial" charset="0"/>
              </a:rPr>
              <a:t>Heat transfer mechanisms:</a:t>
            </a:r>
            <a:r>
              <a:rPr lang="en-US" sz="2000">
                <a:solidFill>
                  <a:srgbClr val="0066FF"/>
                </a:solidFill>
                <a:latin typeface="Arial" charset="0"/>
              </a:rPr>
              <a:t> </a:t>
            </a:r>
          </a:p>
          <a:p>
            <a:pPr eaLnBrk="1" hangingPunct="1">
              <a:spcBef>
                <a:spcPct val="10000"/>
              </a:spcBef>
              <a:spcAft>
                <a:spcPct val="10000"/>
              </a:spcAft>
            </a:pPr>
            <a:r>
              <a:rPr lang="en-US" sz="1800" b="1">
                <a:solidFill>
                  <a:srgbClr val="CC00CC"/>
                </a:solidFill>
                <a:latin typeface="Arial" charset="0"/>
              </a:rPr>
              <a:t>Conduction:</a:t>
            </a:r>
            <a:r>
              <a:rPr lang="en-US" sz="1800" b="1">
                <a:latin typeface="Arial" charset="0"/>
              </a:rPr>
              <a:t> </a:t>
            </a:r>
            <a:r>
              <a:rPr lang="en-US" sz="1800">
                <a:latin typeface="Arial" charset="0"/>
              </a:rPr>
              <a:t>The transfer of energy from the more energetic particles of a substance to the adjacent less energetic ones as a result of interaction between particles. </a:t>
            </a:r>
          </a:p>
          <a:p>
            <a:pPr eaLnBrk="1" hangingPunct="1">
              <a:spcBef>
                <a:spcPct val="10000"/>
              </a:spcBef>
              <a:spcAft>
                <a:spcPct val="10000"/>
              </a:spcAft>
            </a:pPr>
            <a:r>
              <a:rPr lang="en-US" sz="1800" b="1">
                <a:solidFill>
                  <a:srgbClr val="CC00CC"/>
                </a:solidFill>
                <a:latin typeface="Arial" charset="0"/>
              </a:rPr>
              <a:t>Convection:</a:t>
            </a:r>
            <a:r>
              <a:rPr lang="en-US" sz="1800" b="1">
                <a:latin typeface="Arial" charset="0"/>
              </a:rPr>
              <a:t> </a:t>
            </a:r>
            <a:r>
              <a:rPr lang="en-US" sz="1800">
                <a:latin typeface="Arial" charset="0"/>
              </a:rPr>
              <a:t>The transfer of energy between a solid surface and the adjacent fluid that is in motion, and it involves the combined effects of conduction and fluid motion. </a:t>
            </a:r>
          </a:p>
          <a:p>
            <a:pPr eaLnBrk="1" hangingPunct="1">
              <a:spcBef>
                <a:spcPct val="10000"/>
              </a:spcBef>
              <a:spcAft>
                <a:spcPct val="10000"/>
              </a:spcAft>
            </a:pPr>
            <a:r>
              <a:rPr lang="en-US" sz="1800" b="1">
                <a:solidFill>
                  <a:srgbClr val="CC00CC"/>
                </a:solidFill>
                <a:latin typeface="Arial" charset="0"/>
              </a:rPr>
              <a:t>Radiation:</a:t>
            </a:r>
            <a:r>
              <a:rPr lang="en-US" sz="1800" b="1">
                <a:latin typeface="Arial" charset="0"/>
              </a:rPr>
              <a:t> </a:t>
            </a:r>
            <a:r>
              <a:rPr lang="en-US" sz="1800">
                <a:latin typeface="Arial" charset="0"/>
              </a:rPr>
              <a:t>The transfer of energy due to the emission of electromagnetic waves (or photons).</a:t>
            </a:r>
          </a:p>
        </p:txBody>
      </p:sp>
      <p:sp>
        <p:nvSpPr>
          <p:cNvPr id="17410" name="5 Slayt Numarası Yer Tutucusu"/>
          <p:cNvSpPr>
            <a:spLocks noGrp="1"/>
          </p:cNvSpPr>
          <p:nvPr>
            <p:ph type="sldNum" sz="quarter" idx="12"/>
          </p:nvPr>
        </p:nvSpPr>
        <p:spPr>
          <a:noFill/>
        </p:spPr>
        <p:txBody>
          <a:bodyPr/>
          <a:lstStyle/>
          <a:p>
            <a:fld id="{82FE3412-2646-4DDF-873C-4AAFEF423C03}" type="slidenum">
              <a:rPr lang="en-US" smtClean="0"/>
              <a:pPr/>
              <a:t>20</a:t>
            </a:fld>
            <a:endParaRPr lang="en-US"/>
          </a:p>
        </p:txBody>
      </p:sp>
      <p:pic>
        <p:nvPicPr>
          <p:cNvPr id="17413" name="Picture 6"/>
          <p:cNvPicPr>
            <a:picLocks noChangeAspect="1" noChangeArrowheads="1"/>
          </p:cNvPicPr>
          <p:nvPr/>
        </p:nvPicPr>
        <p:blipFill>
          <a:blip r:embed="rId2"/>
          <a:srcRect/>
          <a:stretch>
            <a:fillRect/>
          </a:stretch>
        </p:blipFill>
        <p:spPr bwMode="auto">
          <a:xfrm>
            <a:off x="4876800" y="933450"/>
            <a:ext cx="3886200" cy="4476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dirty="0"/>
              <a:t>There are 3 modes of heat transfer:</a:t>
            </a:r>
          </a:p>
          <a:p>
            <a:pPr lvl="1">
              <a:buFont typeface="Wingdings" panose="05000000000000000000" pitchFamily="2" charset="2"/>
              <a:buChar char="§"/>
            </a:pPr>
            <a:r>
              <a:rPr lang="en-US" dirty="0"/>
              <a:t>Conduction</a:t>
            </a:r>
          </a:p>
          <a:p>
            <a:pPr lvl="1">
              <a:buFont typeface="Wingdings" panose="05000000000000000000" pitchFamily="2" charset="2"/>
              <a:buChar char="§"/>
            </a:pPr>
            <a:r>
              <a:rPr lang="en-US" dirty="0"/>
              <a:t>Convection</a:t>
            </a:r>
          </a:p>
          <a:p>
            <a:pPr lvl="1">
              <a:buFont typeface="Wingdings" panose="05000000000000000000" pitchFamily="2" charset="2"/>
              <a:buChar char="§"/>
            </a:pPr>
            <a:r>
              <a:rPr lang="en-US" dirty="0"/>
              <a:t>Radiation</a:t>
            </a:r>
          </a:p>
          <a:p>
            <a:r>
              <a:rPr lang="en-US" dirty="0"/>
              <a:t>All modes require temperature difference between source and sink</a:t>
            </a:r>
          </a:p>
          <a:p>
            <a:r>
              <a:rPr lang="en-US" dirty="0"/>
              <a:t>Heat transfers from high temperature to low temperature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21</a:t>
            </a:fld>
            <a:endParaRPr lang="en-US"/>
          </a:p>
        </p:txBody>
      </p:sp>
      <p:sp>
        <p:nvSpPr>
          <p:cNvPr id="5" name="Rectangle 2">
            <a:extLst>
              <a:ext uri="{FF2B5EF4-FFF2-40B4-BE49-F238E27FC236}">
                <a16:creationId xmlns:a16="http://schemas.microsoft.com/office/drawing/2014/main" id="{B8326E82-8535-43CD-A824-D02D49DFAC76}"/>
              </a:ext>
            </a:extLst>
          </p:cNvPr>
          <p:cNvSpPr txBox="1">
            <a:spLocks noChangeArrowheads="1"/>
          </p:cNvSpPr>
          <p:nvPr/>
        </p:nvSpPr>
        <p:spPr bwMode="auto">
          <a:xfrm>
            <a:off x="533400" y="198438"/>
            <a:ext cx="6248400" cy="5635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3200" kern="0" dirty="0">
                <a:solidFill>
                  <a:srgbClr val="C00000"/>
                </a:solidFill>
              </a:rPr>
              <a:t>Mechanisms of Heat Transfer</a:t>
            </a:r>
          </a:p>
        </p:txBody>
      </p:sp>
    </p:spTree>
    <p:extLst>
      <p:ext uri="{BB962C8B-B14F-4D97-AF65-F5344CB8AC3E}">
        <p14:creationId xmlns:p14="http://schemas.microsoft.com/office/powerpoint/2010/main" val="1092853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3" name="Content Placeholder 2"/>
          <p:cNvSpPr>
            <a:spLocks noGrp="1"/>
          </p:cNvSpPr>
          <p:nvPr>
            <p:ph idx="1"/>
          </p:nvPr>
        </p:nvSpPr>
        <p:spPr/>
        <p:txBody>
          <a:bodyPr/>
          <a:lstStyle/>
          <a:p>
            <a:r>
              <a:rPr lang="en-US" dirty="0"/>
              <a:t>Transfer of more energetic particles to less energetic particles</a:t>
            </a:r>
          </a:p>
          <a:p>
            <a:r>
              <a:rPr lang="en-US" dirty="0"/>
              <a:t>Occurs in solids, liquids, and gasses</a:t>
            </a:r>
          </a:p>
          <a:p>
            <a:pPr lvl="1">
              <a:buFont typeface="Wingdings" panose="05000000000000000000" pitchFamily="2" charset="2"/>
              <a:buChar char="§"/>
            </a:pPr>
            <a:r>
              <a:rPr lang="en-US" dirty="0"/>
              <a:t>Liquids and gasses: collision of molecules during random motion (Brownian motion)</a:t>
            </a:r>
          </a:p>
          <a:p>
            <a:pPr lvl="1">
              <a:buFont typeface="Wingdings" panose="05000000000000000000" pitchFamily="2" charset="2"/>
              <a:buChar char="§"/>
            </a:pPr>
            <a:r>
              <a:rPr lang="en-US" dirty="0"/>
              <a:t>Solids: combination of crystal lattice vibrations and energy transport by free electrons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22</a:t>
            </a:fld>
            <a:endParaRPr lang="en-US"/>
          </a:p>
        </p:txBody>
      </p:sp>
    </p:spTree>
    <p:extLst>
      <p:ext uri="{BB962C8B-B14F-4D97-AF65-F5344CB8AC3E}">
        <p14:creationId xmlns:p14="http://schemas.microsoft.com/office/powerpoint/2010/main" val="28301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3962400" y="685800"/>
                <a:ext cx="3390900" cy="101752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a:rPr>
                                <m:t>𝑄</m:t>
                              </m:r>
                            </m:e>
                          </m:acc>
                        </m:e>
                        <m:sub>
                          <m:r>
                            <a:rPr lang="en-US" sz="3200" b="0" i="1" smtClean="0">
                              <a:latin typeface="Cambria Math"/>
                            </a:rPr>
                            <m:t>𝑐𝑜𝑛𝑑</m:t>
                          </m:r>
                        </m:sub>
                      </m:sSub>
                      <m:r>
                        <a:rPr lang="en-US" sz="3200" b="0" i="1" smtClean="0">
                          <a:latin typeface="Cambria Math"/>
                        </a:rPr>
                        <m:t>=</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a:rPr>
                            <m:t>𝑘</m:t>
                          </m:r>
                        </m:e>
                        <m:sub>
                          <m:r>
                            <a:rPr lang="en-US" sz="3200" b="0" i="1" smtClean="0">
                              <a:latin typeface="Cambria Math"/>
                            </a:rPr>
                            <m:t>𝑡</m:t>
                          </m:r>
                        </m:sub>
                      </m:sSub>
                      <m:r>
                        <a:rPr lang="en-US" sz="3200" b="0" i="1" smtClean="0">
                          <a:latin typeface="Cambria Math"/>
                        </a:rPr>
                        <m:t>𝐴</m:t>
                      </m:r>
                      <m:f>
                        <m:fPr>
                          <m:ctrlPr>
                            <a:rPr lang="en-US" sz="3200" b="0" i="1" smtClean="0">
                              <a:latin typeface="Cambria Math" panose="02040503050406030204" pitchFamily="18" charset="0"/>
                            </a:rPr>
                          </m:ctrlPr>
                        </m:fPr>
                        <m:num>
                          <m:r>
                            <m:rPr>
                              <m:sty m:val="p"/>
                            </m:rPr>
                            <a:rPr lang="el-GR" sz="3200" b="0" i="0" smtClean="0">
                              <a:latin typeface="Cambria Math"/>
                            </a:rPr>
                            <m:t>Δ</m:t>
                          </m:r>
                          <m:r>
                            <a:rPr lang="en-US" sz="3200" b="0" i="1" smtClean="0">
                              <a:latin typeface="Cambria Math"/>
                            </a:rPr>
                            <m:t>𝑇</m:t>
                          </m:r>
                        </m:num>
                        <m:den>
                          <m:r>
                            <m:rPr>
                              <m:sty m:val="p"/>
                            </m:rPr>
                            <a:rPr lang="el-GR" sz="3200" b="0" i="0" smtClean="0">
                              <a:latin typeface="Cambria Math"/>
                            </a:rPr>
                            <m:t>Δ</m:t>
                          </m:r>
                          <m:r>
                            <a:rPr lang="en-US" sz="3200" b="0" i="1" smtClean="0">
                              <a:latin typeface="Cambria Math"/>
                            </a:rPr>
                            <m:t>𝑥</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962400" y="685800"/>
                <a:ext cx="3390900" cy="10175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19800" y="4572000"/>
                <a:ext cx="2667000" cy="793615"/>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𝑐𝑜𝑛𝑑</m:t>
                          </m:r>
                        </m:sub>
                      </m:sSub>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m:t>
                          </m:r>
                          <m:r>
                            <a:rPr lang="en-US" sz="2400" b="0" i="1" smtClean="0">
                              <a:latin typeface="Cambria Math"/>
                            </a:rPr>
                            <m:t>𝑘</m:t>
                          </m:r>
                        </m:e>
                        <m:sub>
                          <m:r>
                            <a:rPr lang="en-US" sz="2400" b="0" i="1" smtClean="0">
                              <a:latin typeface="Cambria Math"/>
                            </a:rPr>
                            <m:t>𝑡</m:t>
                          </m:r>
                        </m:sub>
                      </m:sSub>
                      <m:r>
                        <a:rPr lang="en-US" sz="2400" b="0" i="1" smtClean="0">
                          <a:latin typeface="Cambria Math"/>
                        </a:rPr>
                        <m:t>𝐴</m:t>
                      </m:r>
                      <m:f>
                        <m:fPr>
                          <m:ctrlPr>
                            <a:rPr lang="en-US" sz="2400" b="0" i="1" smtClean="0">
                              <a:latin typeface="Cambria Math" panose="02040503050406030204" pitchFamily="18" charset="0"/>
                            </a:rPr>
                          </m:ctrlPr>
                        </m:fPr>
                        <m:num>
                          <m:r>
                            <a:rPr lang="en-US" sz="2400" b="0" i="1" smtClean="0">
                              <a:latin typeface="Cambria Math"/>
                            </a:rPr>
                            <m:t>𝑑𝑇</m:t>
                          </m:r>
                        </m:num>
                        <m:den>
                          <m:r>
                            <a:rPr lang="en-US" sz="2400" b="0" i="1" smtClean="0">
                              <a:latin typeface="Cambria Math"/>
                            </a:rPr>
                            <m:t>𝑑𝑥</m:t>
                          </m:r>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19800" y="4572000"/>
                <a:ext cx="2667000" cy="793615"/>
              </a:xfrm>
              <a:prstGeom prst="rect">
                <a:avLst/>
              </a:prstGeom>
              <a:blipFill>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828800"/>
            <a:ext cx="8458200" cy="3840163"/>
          </a:xfrm>
        </p:spPr>
        <p:txBody>
          <a:bodyPr/>
          <a:lstStyle/>
          <a:p>
            <a:r>
              <a:rPr lang="en-US" sz="2800" dirty="0"/>
              <a:t>Heat of conduction is proportional to temperature difference (</a:t>
            </a:r>
            <a:r>
              <a:rPr lang="en-US" sz="2800" i="1" dirty="0">
                <a:latin typeface="Symbol" panose="05050102010706020507" pitchFamily="18" charset="2"/>
              </a:rPr>
              <a:t>D</a:t>
            </a:r>
            <a:r>
              <a:rPr lang="en-US" sz="2800" i="1" dirty="0"/>
              <a:t>T</a:t>
            </a:r>
            <a:r>
              <a:rPr lang="en-US" sz="2800" dirty="0"/>
              <a:t>) and area normal to heat transfer</a:t>
            </a:r>
          </a:p>
          <a:p>
            <a:r>
              <a:rPr lang="en-US" sz="2800" dirty="0"/>
              <a:t>Thermal conductivity, </a:t>
            </a:r>
            <a:r>
              <a:rPr lang="en-US" sz="2800" i="1" dirty="0" err="1"/>
              <a:t>k</a:t>
            </a:r>
            <a:r>
              <a:rPr lang="en-US" sz="2800" i="1" baseline="-25000" dirty="0" err="1"/>
              <a:t>t</a:t>
            </a:r>
            <a:r>
              <a:rPr lang="en-US" sz="2800" dirty="0"/>
              <a:t>: proportionality constant measures material’s ability to conduct heat</a:t>
            </a:r>
          </a:p>
          <a:p>
            <a:r>
              <a:rPr lang="en-US" sz="2800" dirty="0"/>
              <a:t>Conductors (e.g. most metals) have high </a:t>
            </a:r>
            <a:r>
              <a:rPr lang="en-US" sz="2800" i="1" dirty="0"/>
              <a:t>k</a:t>
            </a:r>
            <a:r>
              <a:rPr lang="en-US" sz="2800" i="1" baseline="-25000" dirty="0"/>
              <a:t>t</a:t>
            </a:r>
          </a:p>
          <a:p>
            <a:r>
              <a:rPr lang="en-US" sz="2800" dirty="0"/>
              <a:t>Insulators (e.g. wood, styrofoam) have low </a:t>
            </a:r>
            <a:r>
              <a:rPr lang="en-US" sz="2800" i="1" dirty="0"/>
              <a:t>k</a:t>
            </a:r>
            <a:r>
              <a:rPr lang="en-US" sz="2800" i="1" baseline="-25000" dirty="0"/>
              <a:t>t</a:t>
            </a:r>
          </a:p>
          <a:p>
            <a:r>
              <a:rPr lang="en-US" sz="2800" dirty="0"/>
              <a:t>Fourier’s law of heat conduction</a:t>
            </a:r>
          </a:p>
          <a:p>
            <a:pPr lvl="1">
              <a:buFont typeface="Wingdings" panose="05000000000000000000" pitchFamily="2" charset="2"/>
              <a:buChar char="§"/>
            </a:pPr>
            <a:r>
              <a:rPr lang="en-US" sz="2400" dirty="0"/>
              <a:t>Negative sign is used due to negative temperature gradient</a:t>
            </a:r>
          </a:p>
        </p:txBody>
      </p:sp>
    </p:spTree>
    <p:extLst>
      <p:ext uri="{BB962C8B-B14F-4D97-AF65-F5344CB8AC3E}">
        <p14:creationId xmlns:p14="http://schemas.microsoft.com/office/powerpoint/2010/main" val="417590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24</a:t>
            </a:fld>
            <a:endParaRPr lang="en-US"/>
          </a:p>
        </p:txBody>
      </p:sp>
      <p:pic>
        <p:nvPicPr>
          <p:cNvPr id="2050" name="Picture 2" descr="C:\Users\Faculty\Desktop\ENGR 222 - thermo\images\02_labeled_images\cen98179_02_69.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516"/>
          <a:stretch/>
        </p:blipFill>
        <p:spPr bwMode="auto">
          <a:xfrm>
            <a:off x="3200400" y="862885"/>
            <a:ext cx="4953000" cy="58197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152400" y="3777848"/>
                <a:ext cx="3390900" cy="101752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a:rPr>
                                <m:t>𝑄</m:t>
                              </m:r>
                            </m:e>
                          </m:acc>
                        </m:e>
                        <m:sub>
                          <m:r>
                            <a:rPr lang="en-US" sz="3200" b="0" i="1" smtClean="0">
                              <a:latin typeface="Cambria Math"/>
                            </a:rPr>
                            <m:t>𝑐𝑜𝑛𝑑</m:t>
                          </m:r>
                        </m:sub>
                      </m:sSub>
                      <m:r>
                        <a:rPr lang="en-US" sz="3200" b="0" i="1" smtClean="0">
                          <a:latin typeface="Cambria Math"/>
                        </a:rPr>
                        <m:t>=</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a:rPr>
                            <m:t>𝑘</m:t>
                          </m:r>
                        </m:e>
                        <m:sub>
                          <m:r>
                            <a:rPr lang="en-US" sz="3200" b="0" i="1" smtClean="0">
                              <a:latin typeface="Cambria Math"/>
                            </a:rPr>
                            <m:t>𝑡</m:t>
                          </m:r>
                        </m:sub>
                      </m:sSub>
                      <m:r>
                        <a:rPr lang="en-US" sz="3200" b="0" i="1" smtClean="0">
                          <a:latin typeface="Cambria Math"/>
                        </a:rPr>
                        <m:t>𝐴</m:t>
                      </m:r>
                      <m:f>
                        <m:fPr>
                          <m:ctrlPr>
                            <a:rPr lang="en-US" sz="3200" b="0" i="1" smtClean="0">
                              <a:latin typeface="Cambria Math" panose="02040503050406030204" pitchFamily="18" charset="0"/>
                            </a:rPr>
                          </m:ctrlPr>
                        </m:fPr>
                        <m:num>
                          <m:r>
                            <m:rPr>
                              <m:sty m:val="p"/>
                            </m:rPr>
                            <a:rPr lang="el-GR" sz="3200" b="0" i="0" smtClean="0">
                              <a:latin typeface="Cambria Math"/>
                            </a:rPr>
                            <m:t>Δ</m:t>
                          </m:r>
                          <m:r>
                            <a:rPr lang="en-US" sz="3200" b="0" i="1" smtClean="0">
                              <a:latin typeface="Cambria Math"/>
                            </a:rPr>
                            <m:t>𝑇</m:t>
                          </m:r>
                        </m:num>
                        <m:den>
                          <m:r>
                            <m:rPr>
                              <m:sty m:val="p"/>
                            </m:rPr>
                            <a:rPr lang="el-GR" sz="3200" b="0" i="0" smtClean="0">
                              <a:latin typeface="Cambria Math"/>
                            </a:rPr>
                            <m:t>Δ</m:t>
                          </m:r>
                          <m:r>
                            <a:rPr lang="en-US" sz="3200" b="0" i="1" smtClean="0">
                              <a:latin typeface="Cambria Math"/>
                            </a:rPr>
                            <m:t>𝑥</m:t>
                          </m:r>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3777848"/>
                <a:ext cx="3390900" cy="101752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5801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427037"/>
                <a:ext cx="8724900" cy="3611563"/>
              </a:xfrm>
            </p:spPr>
            <p:txBody>
              <a:bodyPr anchor="t"/>
              <a:lstStyle/>
              <a:p>
                <a:pPr algn="l"/>
                <a:r>
                  <a:rPr lang="en-US" sz="3600" b="1" dirty="0">
                    <a:solidFill>
                      <a:srgbClr val="FF0000"/>
                    </a:solidFill>
                  </a:rPr>
                  <a:t>Example</a:t>
                </a:r>
                <a:br>
                  <a:rPr lang="en-US" dirty="0"/>
                </a:br>
                <a:r>
                  <a:rPr lang="en-US" sz="2000" b="0" dirty="0">
                    <a:solidFill>
                      <a:schemeClr val="tx1"/>
                    </a:solidFill>
                  </a:rPr>
                  <a:t>The temperature distribution across a wall 1 m thick at a certain instant of time is given as</a:t>
                </a:r>
                <a:br>
                  <a:rPr lang="en-US" sz="2000" b="0" dirty="0">
                    <a:solidFill>
                      <a:schemeClr val="tx1"/>
                    </a:solidFill>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𝑇</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𝑏𝑥</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𝑐</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oMath>
                  </m:oMathPara>
                </a14:m>
                <a:br>
                  <a:rPr lang="en-US" sz="2000" b="0" dirty="0">
                    <a:solidFill>
                      <a:schemeClr val="tx1"/>
                    </a:solidFill>
                  </a:rPr>
                </a:br>
                <a:r>
                  <a:rPr lang="en-US" sz="2000" b="0" dirty="0">
                    <a:solidFill>
                      <a:schemeClr val="tx1"/>
                    </a:solidFill>
                  </a:rPr>
                  <a:t>where </a:t>
                </a:r>
                <a14:m>
                  <m:oMath xmlns:m="http://schemas.openxmlformats.org/officeDocument/2006/math">
                    <m:r>
                      <a:rPr lang="en-US" sz="2000" b="0" i="1" smtClean="0">
                        <a:solidFill>
                          <a:schemeClr val="tx1"/>
                        </a:solidFill>
                        <a:latin typeface="Cambria Math" panose="02040503050406030204" pitchFamily="18" charset="0"/>
                      </a:rPr>
                      <m:t>𝑇</m:t>
                    </m:r>
                  </m:oMath>
                </a14:m>
                <a:r>
                  <a:rPr lang="en-US" sz="2000" b="0" dirty="0">
                    <a:solidFill>
                      <a:schemeClr val="tx1"/>
                    </a:solidFill>
                  </a:rPr>
                  <a:t> is in degrees Celsius and </a:t>
                </a:r>
                <a14:m>
                  <m:oMath xmlns:m="http://schemas.openxmlformats.org/officeDocument/2006/math">
                    <m:r>
                      <a:rPr lang="en-US" sz="2000" b="0" i="1" smtClean="0">
                        <a:solidFill>
                          <a:schemeClr val="tx1"/>
                        </a:solidFill>
                        <a:latin typeface="Cambria Math" panose="02040503050406030204" pitchFamily="18" charset="0"/>
                      </a:rPr>
                      <m:t>𝑥</m:t>
                    </m:r>
                  </m:oMath>
                </a14:m>
                <a:r>
                  <a:rPr lang="en-US" sz="2000" b="0" dirty="0">
                    <a:solidFill>
                      <a:schemeClr val="tx1"/>
                    </a:solidFill>
                  </a:rPr>
                  <a:t> is in meters, while </a:t>
                </a:r>
                <a14:m>
                  <m:oMath xmlns:m="http://schemas.openxmlformats.org/officeDocument/2006/math">
                    <m:r>
                      <a:rPr lang="en-US" sz="2000" b="0" i="1" smtClean="0">
                        <a:solidFill>
                          <a:schemeClr val="tx1"/>
                        </a:solidFill>
                        <a:latin typeface="Cambria Math" panose="02040503050406030204" pitchFamily="18" charset="0"/>
                      </a:rPr>
                      <m:t>𝑎</m:t>
                    </m:r>
                  </m:oMath>
                </a14:m>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𝑏</m:t>
                    </m:r>
                  </m:oMath>
                </a14:m>
                <a:r>
                  <a:rPr lang="en-US" sz="2000" b="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𝑐</m:t>
                    </m:r>
                  </m:oMath>
                </a14:m>
                <a:r>
                  <a:rPr lang="en-US" sz="2000" b="0" dirty="0">
                    <a:solidFill>
                      <a:schemeClr val="tx1"/>
                    </a:solidFill>
                  </a:rPr>
                  <a:t> are listed below. The wall has an area of </a:t>
                </a:r>
                <a14:m>
                  <m:oMath xmlns:m="http://schemas.openxmlformats.org/officeDocument/2006/math">
                    <m:r>
                      <a:rPr lang="en-US" sz="2000" b="0" i="1" smtClean="0">
                        <a:solidFill>
                          <a:schemeClr val="tx1"/>
                        </a:solidFill>
                        <a:latin typeface="Cambria Math" panose="02040503050406030204" pitchFamily="18" charset="0"/>
                      </a:rPr>
                      <m:t>10 </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𝑚</m:t>
                        </m:r>
                      </m:e>
                      <m:sup>
                        <m:r>
                          <a:rPr lang="en-US" sz="2000" b="0" i="1" smtClean="0">
                            <a:solidFill>
                              <a:schemeClr val="tx1"/>
                            </a:solidFill>
                            <a:latin typeface="Cambria Math" panose="02040503050406030204" pitchFamily="18" charset="0"/>
                          </a:rPr>
                          <m:t>2</m:t>
                        </m:r>
                      </m:sup>
                    </m:sSup>
                  </m:oMath>
                </a14:m>
                <a:r>
                  <a:rPr lang="en-US" sz="2000" b="0" dirty="0">
                    <a:solidFill>
                      <a:schemeClr val="tx1"/>
                    </a:solidFill>
                  </a:rPr>
                  <a:t> and a thermal conductivity of </a:t>
                </a:r>
                <a14:m>
                  <m:oMath xmlns:m="http://schemas.openxmlformats.org/officeDocument/2006/math">
                    <m:r>
                      <a:rPr lang="en-US" sz="2000" b="0" i="1" smtClean="0">
                        <a:solidFill>
                          <a:schemeClr val="tx1"/>
                        </a:solidFill>
                        <a:latin typeface="Cambria Math" panose="02040503050406030204" pitchFamily="18" charset="0"/>
                      </a:rPr>
                      <m:t>40</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𝑊</m:t>
                        </m:r>
                      </m:num>
                      <m:den>
                        <m:r>
                          <a:rPr lang="en-US" sz="2000" b="0" i="1" smtClean="0">
                            <a:solidFill>
                              <a:schemeClr val="tx1"/>
                            </a:solidFill>
                            <a:latin typeface="Cambria Math" panose="02040503050406030204" pitchFamily="18" charset="0"/>
                          </a:rPr>
                          <m:t>𝑚𝐾</m:t>
                        </m:r>
                      </m:den>
                    </m:f>
                  </m:oMath>
                </a14:m>
                <a:r>
                  <a:rPr lang="en-US" sz="2000" b="0" dirty="0">
                    <a:solidFill>
                      <a:schemeClr val="tx1"/>
                    </a:solidFill>
                  </a:rPr>
                  <a:t>. Determine the rate of heat transfer entering the wall and leaving the wall. Is the wall gaining or losing energy?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427037"/>
                <a:ext cx="8724900" cy="3611563"/>
              </a:xfrm>
              <a:blipFill>
                <a:blip r:embed="rId2"/>
                <a:stretch>
                  <a:fillRect l="-2166" t="-2530" r="-8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25</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52578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D50450-7BD0-4BCE-98D4-4A05ACACC9AB}"/>
                  </a:ext>
                </a:extLst>
              </p:cNvPr>
              <p:cNvSpPr txBox="1"/>
              <p:nvPr/>
            </p:nvSpPr>
            <p:spPr>
              <a:xfrm>
                <a:off x="2454752" y="3900101"/>
                <a:ext cx="10924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=900℃</m:t>
                      </m:r>
                    </m:oMath>
                  </m:oMathPara>
                </a14:m>
                <a:endParaRPr lang="en-US" dirty="0"/>
              </a:p>
            </p:txBody>
          </p:sp>
        </mc:Choice>
        <mc:Fallback xmlns="">
          <p:sp>
            <p:nvSpPr>
              <p:cNvPr id="3" name="TextBox 2">
                <a:extLst>
                  <a:ext uri="{FF2B5EF4-FFF2-40B4-BE49-F238E27FC236}">
                    <a16:creationId xmlns:a16="http://schemas.microsoft.com/office/drawing/2014/main" id="{62D50450-7BD0-4BCE-98D4-4A05ACACC9AB}"/>
                  </a:ext>
                </a:extLst>
              </p:cNvPr>
              <p:cNvSpPr txBox="1">
                <a:spLocks noRot="1" noChangeAspect="1" noMove="1" noResize="1" noEditPoints="1" noAdjustHandles="1" noChangeArrowheads="1" noChangeShapeType="1" noTextEdit="1"/>
              </p:cNvSpPr>
              <p:nvPr/>
            </p:nvSpPr>
            <p:spPr>
              <a:xfrm>
                <a:off x="2454752" y="3900101"/>
                <a:ext cx="1092479" cy="276999"/>
              </a:xfrm>
              <a:prstGeom prst="rect">
                <a:avLst/>
              </a:prstGeom>
              <a:blipFill>
                <a:blip r:embed="rId4"/>
                <a:stretch>
                  <a:fillRect l="-2235" r="-446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862B92-C30B-4399-AAA0-44D50050DEC7}"/>
                  </a:ext>
                </a:extLst>
              </p:cNvPr>
              <p:cNvSpPr txBox="1"/>
              <p:nvPr/>
            </p:nvSpPr>
            <p:spPr>
              <a:xfrm>
                <a:off x="3908998" y="3779298"/>
                <a:ext cx="130349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=−300</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𝑚</m:t>
                          </m:r>
                        </m:den>
                      </m:f>
                    </m:oMath>
                  </m:oMathPara>
                </a14:m>
                <a:endParaRPr lang="en-US" dirty="0"/>
              </a:p>
            </p:txBody>
          </p:sp>
        </mc:Choice>
        <mc:Fallback xmlns="">
          <p:sp>
            <p:nvSpPr>
              <p:cNvPr id="6" name="TextBox 5">
                <a:extLst>
                  <a:ext uri="{FF2B5EF4-FFF2-40B4-BE49-F238E27FC236}">
                    <a16:creationId xmlns:a16="http://schemas.microsoft.com/office/drawing/2014/main" id="{85862B92-C30B-4399-AAA0-44D50050DEC7}"/>
                  </a:ext>
                </a:extLst>
              </p:cNvPr>
              <p:cNvSpPr txBox="1">
                <a:spLocks noRot="1" noChangeAspect="1" noMove="1" noResize="1" noEditPoints="1" noAdjustHandles="1" noChangeArrowheads="1" noChangeShapeType="1" noTextEdit="1"/>
              </p:cNvSpPr>
              <p:nvPr/>
            </p:nvSpPr>
            <p:spPr>
              <a:xfrm>
                <a:off x="3908998" y="3779298"/>
                <a:ext cx="1303497"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F61CAE-C15C-4998-8677-2C6855487CA7}"/>
                  </a:ext>
                </a:extLst>
              </p:cNvPr>
              <p:cNvSpPr txBox="1"/>
              <p:nvPr/>
            </p:nvSpPr>
            <p:spPr>
              <a:xfrm>
                <a:off x="5574262" y="3778401"/>
                <a:ext cx="1251946"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=−50</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den>
                      </m:f>
                    </m:oMath>
                  </m:oMathPara>
                </a14:m>
                <a:endParaRPr lang="en-US" dirty="0"/>
              </a:p>
            </p:txBody>
          </p:sp>
        </mc:Choice>
        <mc:Fallback xmlns="">
          <p:sp>
            <p:nvSpPr>
              <p:cNvPr id="7" name="TextBox 6">
                <a:extLst>
                  <a:ext uri="{FF2B5EF4-FFF2-40B4-BE49-F238E27FC236}">
                    <a16:creationId xmlns:a16="http://schemas.microsoft.com/office/drawing/2014/main" id="{C1F61CAE-C15C-4998-8677-2C6855487CA7}"/>
                  </a:ext>
                </a:extLst>
              </p:cNvPr>
              <p:cNvSpPr txBox="1">
                <a:spLocks noRot="1" noChangeAspect="1" noMove="1" noResize="1" noEditPoints="1" noAdjustHandles="1" noChangeArrowheads="1" noChangeShapeType="1" noTextEdit="1"/>
              </p:cNvSpPr>
              <p:nvPr/>
            </p:nvSpPr>
            <p:spPr>
              <a:xfrm>
                <a:off x="5574262" y="3778401"/>
                <a:ext cx="1251946" cy="52039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368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Convection</a:t>
            </a:r>
          </a:p>
        </p:txBody>
      </p:sp>
      <p:sp>
        <p:nvSpPr>
          <p:cNvPr id="3" name="Content Placeholder 2"/>
          <p:cNvSpPr>
            <a:spLocks noGrp="1"/>
          </p:cNvSpPr>
          <p:nvPr>
            <p:ph idx="1"/>
          </p:nvPr>
        </p:nvSpPr>
        <p:spPr/>
        <p:txBody>
          <a:bodyPr/>
          <a:lstStyle/>
          <a:p>
            <a:r>
              <a:rPr lang="en-US" sz="2400" dirty="0"/>
              <a:t>Transfer of energy to/from a solid surface from/to an adjacent moving fluid (liquid or gas)</a:t>
            </a:r>
          </a:p>
          <a:p>
            <a:r>
              <a:rPr lang="en-US" sz="2400" dirty="0"/>
              <a:t>Combination of conduction and fluid motion</a:t>
            </a:r>
          </a:p>
          <a:p>
            <a:r>
              <a:rPr lang="en-US" sz="2400" dirty="0"/>
              <a:t>Faster fluid motion results in more heat transfer</a:t>
            </a:r>
          </a:p>
          <a:p>
            <a:r>
              <a:rPr lang="en-US" sz="2400" dirty="0"/>
              <a:t>If fluid is motionless then pure conduction occurs</a:t>
            </a:r>
          </a:p>
          <a:p>
            <a:r>
              <a:rPr lang="en-US" sz="2400" dirty="0"/>
              <a:t>Forced convection: fluid is </a:t>
            </a:r>
            <a:r>
              <a:rPr lang="en-US" sz="2400" i="1" dirty="0"/>
              <a:t>forced</a:t>
            </a:r>
            <a:r>
              <a:rPr lang="en-US" sz="2400" dirty="0"/>
              <a:t> over surface by external means (fan, pump, wind, etc.)</a:t>
            </a:r>
          </a:p>
          <a:p>
            <a:r>
              <a:rPr lang="en-US" sz="2400" dirty="0"/>
              <a:t>Free (or natural) convection: fluid motion is caused by buoyancy force due to changes in density (e.g. warmer air rises because it is less dense)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26</a:t>
            </a:fld>
            <a:endParaRPr lang="en-US" dirty="0"/>
          </a:p>
        </p:txBody>
      </p:sp>
    </p:spTree>
    <p:extLst>
      <p:ext uri="{BB962C8B-B14F-4D97-AF65-F5344CB8AC3E}">
        <p14:creationId xmlns:p14="http://schemas.microsoft.com/office/powerpoint/2010/main" val="78366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Convection</a:t>
            </a:r>
          </a:p>
        </p:txBody>
      </p:sp>
      <p:sp>
        <p:nvSpPr>
          <p:cNvPr id="3" name="Content Placeholder 2"/>
          <p:cNvSpPr>
            <a:spLocks noGrp="1"/>
          </p:cNvSpPr>
          <p:nvPr>
            <p:ph idx="1"/>
          </p:nvPr>
        </p:nvSpPr>
        <p:spPr>
          <a:xfrm>
            <a:off x="457200" y="1219200"/>
            <a:ext cx="8229600" cy="4906963"/>
          </a:xfrm>
        </p:spPr>
        <p:txBody>
          <a:bodyPr/>
          <a:lstStyle/>
          <a:p>
            <a:r>
              <a:rPr lang="en-US" sz="2400" dirty="0"/>
              <a:t>Heat transfer in processes that involve phase changes in fluids are consider to be convection</a:t>
            </a:r>
          </a:p>
          <a:p>
            <a:pPr lvl="1">
              <a:buFont typeface="Wingdings" panose="05000000000000000000" pitchFamily="2" charset="2"/>
              <a:buChar char="§"/>
            </a:pPr>
            <a:r>
              <a:rPr lang="en-US" sz="2000" dirty="0"/>
              <a:t>Movement of vapor bubbles through a liquid (evaporation)</a:t>
            </a:r>
          </a:p>
          <a:p>
            <a:pPr lvl="1">
              <a:buFont typeface="Wingdings" panose="05000000000000000000" pitchFamily="2" charset="2"/>
              <a:buChar char="§"/>
            </a:pPr>
            <a:r>
              <a:rPr lang="en-US" sz="2000" dirty="0"/>
              <a:t>Falling of liquid droplets (condensation)</a:t>
            </a:r>
          </a:p>
          <a:p>
            <a:r>
              <a:rPr lang="en-US" sz="2400" dirty="0"/>
              <a:t>Newton’s Law of Cooling</a:t>
            </a:r>
          </a:p>
          <a:p>
            <a:r>
              <a:rPr lang="en-US" sz="2400" dirty="0"/>
              <a:t>Convective heat transfer coefficient, </a:t>
            </a:r>
            <a:r>
              <a:rPr lang="en-US" sz="2400" i="1" dirty="0"/>
              <a:t>h</a:t>
            </a:r>
            <a:r>
              <a:rPr lang="en-US" sz="2400" dirty="0"/>
              <a:t> </a:t>
            </a:r>
          </a:p>
          <a:p>
            <a:pPr lvl="1">
              <a:buFont typeface="Wingdings" panose="05000000000000000000" pitchFamily="2" charset="2"/>
              <a:buChar char="§"/>
            </a:pPr>
            <a:r>
              <a:rPr lang="en-US" sz="2000" dirty="0"/>
              <a:t>not a property of the fluid</a:t>
            </a:r>
          </a:p>
          <a:p>
            <a:pPr lvl="1">
              <a:buFont typeface="Wingdings" panose="05000000000000000000" pitchFamily="2" charset="2"/>
              <a:buChar char="§"/>
            </a:pPr>
            <a:r>
              <a:rPr lang="en-US" sz="2000" dirty="0"/>
              <a:t>Determined experimentally; affected by surface geometry, fluid properties, fluid velocity</a:t>
            </a:r>
          </a:p>
          <a:p>
            <a:r>
              <a:rPr lang="en-US" sz="2400" i="1" dirty="0" err="1"/>
              <a:t>T</a:t>
            </a:r>
            <a:r>
              <a:rPr lang="en-US" sz="2400" i="1" baseline="-25000" dirty="0" err="1"/>
              <a:t>s</a:t>
            </a:r>
            <a:r>
              <a:rPr lang="en-US" sz="2400" dirty="0"/>
              <a:t> – surface temperature; </a:t>
            </a:r>
            <a:r>
              <a:rPr lang="en-US" sz="2400" i="1" dirty="0" err="1"/>
              <a:t>T</a:t>
            </a:r>
            <a:r>
              <a:rPr lang="en-US" sz="2400" i="1" baseline="-25000" dirty="0" err="1"/>
              <a:t>f</a:t>
            </a:r>
            <a:r>
              <a:rPr lang="en-US" sz="2400" dirty="0"/>
              <a:t> – bulk fluid temperature</a:t>
            </a:r>
          </a:p>
          <a:p>
            <a:pPr lvl="1">
              <a:buFont typeface="Wingdings" panose="05000000000000000000" pitchFamily="2" charset="2"/>
              <a:buChar char="§"/>
            </a:pPr>
            <a:r>
              <a:rPr lang="en-US" sz="2000" dirty="0"/>
              <a:t>Note: the temperature of fluid at the surface is </a:t>
            </a:r>
            <a:r>
              <a:rPr lang="en-US" sz="2000" i="1" dirty="0" err="1"/>
              <a:t>T</a:t>
            </a:r>
            <a:r>
              <a:rPr lang="en-US" sz="2000" i="1" baseline="-25000" dirty="0" err="1"/>
              <a:t>s</a:t>
            </a:r>
            <a:r>
              <a:rPr lang="en-US" sz="2000" dirty="0"/>
              <a:t> not </a:t>
            </a:r>
            <a:r>
              <a:rPr lang="en-US" sz="2000" i="1" dirty="0" err="1"/>
              <a:t>T</a:t>
            </a:r>
            <a:r>
              <a:rPr lang="en-US" sz="2000" i="1" baseline="-25000" dirty="0" err="1"/>
              <a:t>f</a:t>
            </a:r>
            <a:r>
              <a:rPr lang="en-US" sz="2000" i="1" dirty="0"/>
              <a:t> </a:t>
            </a:r>
            <a:r>
              <a:rPr lang="en-US" sz="2000" dirty="0"/>
              <a:t>(continuum)</a:t>
            </a:r>
          </a:p>
          <a:p>
            <a:pPr lvl="1"/>
            <a:endParaRPr lang="en-US" sz="2000"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27</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419600" y="2743200"/>
                <a:ext cx="2895600" cy="517706"/>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𝑐𝑜𝑛𝑣</m:t>
                          </m:r>
                        </m:sub>
                      </m:sSub>
                      <m:r>
                        <a:rPr lang="en-US" sz="2400" b="0" i="1" smtClean="0">
                          <a:latin typeface="Cambria Math"/>
                        </a:rPr>
                        <m:t>=</m:t>
                      </m:r>
                      <m:r>
                        <a:rPr lang="en-US" sz="2400" b="0" i="1" smtClean="0">
                          <a:latin typeface="Cambria Math"/>
                        </a:rPr>
                        <m:t>h𝐴</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a:rPr>
                                <m:t>𝑇</m:t>
                              </m:r>
                            </m:e>
                            <m:sub>
                              <m:r>
                                <a:rPr lang="en-US" sz="2400" b="0" i="1" smtClean="0">
                                  <a:latin typeface="Cambria Math"/>
                                </a:rPr>
                                <m:t>𝑠</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𝑇</m:t>
                              </m:r>
                            </m:e>
                            <m:sub>
                              <m:r>
                                <a:rPr lang="en-US" sz="2400" b="0" i="1" smtClean="0">
                                  <a:latin typeface="Cambria Math"/>
                                </a:rPr>
                                <m:t>𝑓</m:t>
                              </m:r>
                            </m:sub>
                          </m:sSub>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419600" y="2743200"/>
                <a:ext cx="2895600" cy="51770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3049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sz="3600" b="1" dirty="0">
                <a:solidFill>
                  <a:srgbClr val="FF0000"/>
                </a:solidFill>
              </a:rPr>
              <a:t>Convection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28</a:t>
            </a:fld>
            <a:endParaRPr lang="en-US"/>
          </a:p>
        </p:txBody>
      </p:sp>
      <p:pic>
        <p:nvPicPr>
          <p:cNvPr id="3074" name="Picture 2" descr="C:\Users\Faculty\Desktop\ENGR 222 - thermo\images\02_labeled_images\cen98179_02_70.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262"/>
          <a:stretch/>
        </p:blipFill>
        <p:spPr bwMode="auto">
          <a:xfrm>
            <a:off x="1066800" y="1206278"/>
            <a:ext cx="7086600" cy="54809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4172754" y="609600"/>
                <a:ext cx="3447245" cy="588559"/>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𝑄</m:t>
                              </m:r>
                            </m:e>
                          </m:acc>
                        </m:e>
                        <m:sub>
                          <m:r>
                            <a:rPr lang="en-US" sz="2800" b="0" i="1" smtClean="0">
                              <a:latin typeface="Cambria Math"/>
                            </a:rPr>
                            <m:t>𝑐𝑜𝑛𝑣</m:t>
                          </m:r>
                        </m:sub>
                      </m:sSub>
                      <m:r>
                        <a:rPr lang="en-US" sz="2800" b="0" i="1" smtClean="0">
                          <a:latin typeface="Cambria Math"/>
                        </a:rPr>
                        <m:t>=</m:t>
                      </m:r>
                      <m:r>
                        <a:rPr lang="en-US" sz="2800" b="0" i="1" smtClean="0">
                          <a:latin typeface="Cambria Math"/>
                        </a:rPr>
                        <m:t>h𝐴</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𝑇</m:t>
                              </m:r>
                            </m:e>
                            <m:sub>
                              <m:r>
                                <a:rPr lang="en-US" sz="2800" b="0" i="1" smtClean="0">
                                  <a:latin typeface="Cambria Math"/>
                                </a:rPr>
                                <m:t>𝑠</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𝑇</m:t>
                              </m:r>
                            </m:e>
                            <m:sub>
                              <m:r>
                                <a:rPr lang="en-US" sz="2800" b="0" i="1" smtClean="0">
                                  <a:latin typeface="Cambria Math"/>
                                </a:rPr>
                                <m:t>𝑓</m:t>
                              </m:r>
                            </m:sub>
                          </m:sSub>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172754" y="609600"/>
                <a:ext cx="3447245" cy="588559"/>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553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Radiation</a:t>
            </a:r>
          </a:p>
        </p:txBody>
      </p:sp>
      <p:sp>
        <p:nvSpPr>
          <p:cNvPr id="3" name="Content Placeholder 2"/>
          <p:cNvSpPr>
            <a:spLocks noGrp="1"/>
          </p:cNvSpPr>
          <p:nvPr>
            <p:ph idx="1"/>
          </p:nvPr>
        </p:nvSpPr>
        <p:spPr>
          <a:xfrm>
            <a:off x="457200" y="1600200"/>
            <a:ext cx="8839200" cy="4525963"/>
          </a:xfrm>
        </p:spPr>
        <p:txBody>
          <a:bodyPr/>
          <a:lstStyle/>
          <a:p>
            <a:r>
              <a:rPr lang="en-US" dirty="0"/>
              <a:t>Energy is emitted by matter in the form of electromagnetic waves (or photons) </a:t>
            </a:r>
          </a:p>
          <a:p>
            <a:r>
              <a:rPr lang="en-US" dirty="0"/>
              <a:t>Results from the change of electronic configurations of atoms or molecules</a:t>
            </a:r>
          </a:p>
          <a:p>
            <a:r>
              <a:rPr lang="en-US" dirty="0"/>
              <a:t>Does not require presence of medium between source and sink; can work in a vacuum</a:t>
            </a:r>
          </a:p>
          <a:p>
            <a:r>
              <a:rPr lang="en-US" dirty="0"/>
              <a:t>All bodies at a temperature above absolute zero emit thermal radiation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29</a:t>
            </a:fld>
            <a:endParaRPr lang="en-US"/>
          </a:p>
        </p:txBody>
      </p:sp>
    </p:spTree>
    <p:extLst>
      <p:ext uri="{BB962C8B-B14F-4D97-AF65-F5344CB8AC3E}">
        <p14:creationId xmlns:p14="http://schemas.microsoft.com/office/powerpoint/2010/main" val="40537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6553200" cy="609600"/>
          </a:xfrm>
          <a:solidFill>
            <a:srgbClr val="92D050"/>
          </a:solidFill>
        </p:spPr>
        <p:txBody>
          <a:bodyPr/>
          <a:lstStyle/>
          <a:p>
            <a:pPr eaLnBrk="1" hangingPunct="1"/>
            <a:r>
              <a:rPr lang="en-US" sz="2800">
                <a:solidFill>
                  <a:srgbClr val="C00000"/>
                </a:solidFill>
              </a:rPr>
              <a:t>SYSTEMS AND CONTROL VOLUMES</a:t>
            </a:r>
            <a:endParaRPr lang="en-US" sz="2800" b="0">
              <a:solidFill>
                <a:srgbClr val="C00000"/>
              </a:solidFill>
            </a:endParaRPr>
          </a:p>
        </p:txBody>
      </p:sp>
      <p:sp>
        <p:nvSpPr>
          <p:cNvPr id="16388" name="Rectangle 3"/>
          <p:cNvSpPr>
            <a:spLocks noGrp="1" noChangeArrowheads="1"/>
          </p:cNvSpPr>
          <p:nvPr>
            <p:ph idx="1"/>
          </p:nvPr>
        </p:nvSpPr>
        <p:spPr>
          <a:xfrm>
            <a:off x="228600" y="1066800"/>
            <a:ext cx="8534400" cy="3429000"/>
          </a:xfrm>
        </p:spPr>
        <p:txBody>
          <a:bodyPr/>
          <a:lstStyle/>
          <a:p>
            <a:pPr eaLnBrk="1" hangingPunct="1">
              <a:spcBef>
                <a:spcPts val="600"/>
              </a:spcBef>
              <a:spcAft>
                <a:spcPts val="600"/>
              </a:spcAft>
            </a:pPr>
            <a:r>
              <a:rPr lang="en-US" sz="2000" b="1">
                <a:solidFill>
                  <a:srgbClr val="CC00CC"/>
                </a:solidFill>
                <a:latin typeface="Arial" charset="0"/>
              </a:rPr>
              <a:t>System</a:t>
            </a:r>
            <a:r>
              <a:rPr lang="en-US" sz="2000">
                <a:solidFill>
                  <a:srgbClr val="CC00CC"/>
                </a:solidFill>
                <a:latin typeface="Arial" charset="0"/>
              </a:rPr>
              <a:t>:</a:t>
            </a:r>
            <a:r>
              <a:rPr lang="en-US" sz="2000">
                <a:latin typeface="Arial" charset="0"/>
              </a:rPr>
              <a:t> A quantity of matter or a region in space chosen for study.</a:t>
            </a:r>
            <a:r>
              <a:rPr lang="en-US" sz="2000" i="1">
                <a:latin typeface="Arial" charset="0"/>
              </a:rPr>
              <a:t> </a:t>
            </a:r>
          </a:p>
          <a:p>
            <a:pPr eaLnBrk="1" hangingPunct="1">
              <a:spcBef>
                <a:spcPts val="600"/>
              </a:spcBef>
              <a:spcAft>
                <a:spcPts val="600"/>
              </a:spcAft>
            </a:pPr>
            <a:r>
              <a:rPr lang="en-US" sz="2000" b="1">
                <a:solidFill>
                  <a:srgbClr val="CC00CC"/>
                </a:solidFill>
                <a:latin typeface="Arial" charset="0"/>
              </a:rPr>
              <a:t>Surroundings</a:t>
            </a:r>
            <a:r>
              <a:rPr lang="en-US" sz="2000">
                <a:solidFill>
                  <a:srgbClr val="CC00CC"/>
                </a:solidFill>
                <a:latin typeface="Arial" charset="0"/>
              </a:rPr>
              <a:t>:</a:t>
            </a:r>
            <a:r>
              <a:rPr lang="en-US" sz="2000">
                <a:latin typeface="Arial" charset="0"/>
              </a:rPr>
              <a:t> The mass or region outside the system</a:t>
            </a:r>
          </a:p>
          <a:p>
            <a:pPr eaLnBrk="1" hangingPunct="1">
              <a:spcBef>
                <a:spcPts val="600"/>
              </a:spcBef>
              <a:spcAft>
                <a:spcPts val="600"/>
              </a:spcAft>
            </a:pPr>
            <a:r>
              <a:rPr lang="en-US" sz="2000" b="1">
                <a:solidFill>
                  <a:srgbClr val="CC00CC"/>
                </a:solidFill>
                <a:latin typeface="Arial" charset="0"/>
              </a:rPr>
              <a:t>Boundary</a:t>
            </a:r>
            <a:r>
              <a:rPr lang="en-US" sz="2000">
                <a:solidFill>
                  <a:srgbClr val="CC00CC"/>
                </a:solidFill>
                <a:latin typeface="Arial" charset="0"/>
              </a:rPr>
              <a:t>:</a:t>
            </a:r>
            <a:r>
              <a:rPr lang="en-US" sz="2000">
                <a:latin typeface="Arial" charset="0"/>
              </a:rPr>
              <a:t> The real or imaginary surface that separates the system from its surroundings.</a:t>
            </a:r>
          </a:p>
          <a:p>
            <a:pPr eaLnBrk="1" hangingPunct="1">
              <a:spcBef>
                <a:spcPts val="600"/>
              </a:spcBef>
              <a:spcAft>
                <a:spcPts val="600"/>
              </a:spcAft>
            </a:pPr>
            <a:r>
              <a:rPr lang="en-US" sz="2000">
                <a:latin typeface="Arial" charset="0"/>
              </a:rPr>
              <a:t>The boundary of a system can be </a:t>
            </a:r>
            <a:r>
              <a:rPr lang="en-US" sz="2000" i="1">
                <a:solidFill>
                  <a:srgbClr val="0000FF"/>
                </a:solidFill>
                <a:latin typeface="Arial" charset="0"/>
              </a:rPr>
              <a:t>fixed</a:t>
            </a:r>
            <a:r>
              <a:rPr lang="en-US" sz="2000" i="1">
                <a:solidFill>
                  <a:schemeClr val="hlink"/>
                </a:solidFill>
                <a:latin typeface="Arial" charset="0"/>
              </a:rPr>
              <a:t> </a:t>
            </a:r>
            <a:r>
              <a:rPr lang="en-US" sz="2000">
                <a:latin typeface="Arial" charset="0"/>
              </a:rPr>
              <a:t>or </a:t>
            </a:r>
            <a:r>
              <a:rPr lang="en-US" sz="2000" i="1">
                <a:solidFill>
                  <a:srgbClr val="0000FF"/>
                </a:solidFill>
                <a:latin typeface="Arial" charset="0"/>
              </a:rPr>
              <a:t>movable</a:t>
            </a:r>
            <a:r>
              <a:rPr lang="en-US" sz="2000" i="1">
                <a:latin typeface="Arial" charset="0"/>
              </a:rPr>
              <a:t>.</a:t>
            </a:r>
          </a:p>
          <a:p>
            <a:pPr eaLnBrk="1" hangingPunct="1">
              <a:spcBef>
                <a:spcPts val="600"/>
              </a:spcBef>
              <a:spcAft>
                <a:spcPts val="600"/>
              </a:spcAft>
            </a:pPr>
            <a:r>
              <a:rPr lang="en-US" sz="2000">
                <a:latin typeface="Arial" charset="0"/>
              </a:rPr>
              <a:t>Systems may be considered to be </a:t>
            </a:r>
            <a:r>
              <a:rPr lang="en-US" sz="2000" i="1">
                <a:solidFill>
                  <a:srgbClr val="0000FF"/>
                </a:solidFill>
                <a:latin typeface="Arial" charset="0"/>
              </a:rPr>
              <a:t>closed</a:t>
            </a:r>
            <a:r>
              <a:rPr lang="en-US" sz="2000" i="1">
                <a:latin typeface="Arial" charset="0"/>
              </a:rPr>
              <a:t> </a:t>
            </a:r>
            <a:r>
              <a:rPr lang="en-US" sz="2000">
                <a:latin typeface="Arial" charset="0"/>
              </a:rPr>
              <a:t>or </a:t>
            </a:r>
            <a:r>
              <a:rPr lang="en-US" sz="2000" i="1">
                <a:solidFill>
                  <a:srgbClr val="0000FF"/>
                </a:solidFill>
                <a:latin typeface="Arial" charset="0"/>
              </a:rPr>
              <a:t>open</a:t>
            </a:r>
            <a:r>
              <a:rPr lang="en-US" sz="2000" i="1">
                <a:latin typeface="Arial" charset="0"/>
              </a:rPr>
              <a:t>.</a:t>
            </a:r>
            <a:r>
              <a:rPr lang="en-US" sz="2000">
                <a:latin typeface="Arial" charset="0"/>
              </a:rPr>
              <a:t> </a:t>
            </a:r>
            <a:endParaRPr lang="tr-TR" sz="2000">
              <a:latin typeface="Arial" charset="0"/>
            </a:endParaRPr>
          </a:p>
          <a:p>
            <a:pPr eaLnBrk="1" hangingPunct="1">
              <a:spcBef>
                <a:spcPts val="600"/>
              </a:spcBef>
              <a:spcAft>
                <a:spcPts val="600"/>
              </a:spcAft>
            </a:pPr>
            <a:r>
              <a:rPr lang="en-US" sz="2000" b="1">
                <a:solidFill>
                  <a:srgbClr val="CC00CC"/>
                </a:solidFill>
                <a:latin typeface="Arial" charset="0"/>
              </a:rPr>
              <a:t>Closed system (Control mass):</a:t>
            </a:r>
            <a:r>
              <a:rPr lang="en-US" sz="2000">
                <a:latin typeface="Arial" charset="0"/>
              </a:rPr>
              <a:t> A fixed amount of mass, and no mass can cross its boundary</a:t>
            </a: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3</a:t>
            </a:fld>
            <a:endParaRPr lang="en-US"/>
          </a:p>
        </p:txBody>
      </p:sp>
    </p:spTree>
    <p:extLst>
      <p:ext uri="{BB962C8B-B14F-4D97-AF65-F5344CB8AC3E}">
        <p14:creationId xmlns:p14="http://schemas.microsoft.com/office/powerpoint/2010/main" val="1462079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60"/>
            <a:ext cx="8229600" cy="1143000"/>
          </a:xfrm>
        </p:spPr>
        <p:txBody>
          <a:bodyPr/>
          <a:lstStyle/>
          <a:p>
            <a:pPr algn="l"/>
            <a:r>
              <a:rPr lang="en-US" sz="3600" b="1" dirty="0">
                <a:solidFill>
                  <a:srgbClr val="FF0000"/>
                </a:solidFill>
              </a:rPr>
              <a:t>Radiation</a:t>
            </a:r>
          </a:p>
        </p:txBody>
      </p:sp>
      <p:sp>
        <p:nvSpPr>
          <p:cNvPr id="3" name="Content Placeholder 2"/>
          <p:cNvSpPr>
            <a:spLocks noGrp="1"/>
          </p:cNvSpPr>
          <p:nvPr>
            <p:ph idx="1"/>
          </p:nvPr>
        </p:nvSpPr>
        <p:spPr>
          <a:xfrm>
            <a:off x="532327" y="1143000"/>
            <a:ext cx="8229600" cy="4525963"/>
          </a:xfrm>
        </p:spPr>
        <p:txBody>
          <a:bodyPr/>
          <a:lstStyle/>
          <a:p>
            <a:r>
              <a:rPr lang="en-US" sz="2800" dirty="0"/>
              <a:t>Maximum radiation from a surface: Stefan-</a:t>
            </a:r>
            <a:r>
              <a:rPr lang="en-US" sz="2800" dirty="0" err="1"/>
              <a:t>Boltzman’s</a:t>
            </a:r>
            <a:r>
              <a:rPr lang="en-US" sz="2800" dirty="0"/>
              <a:t> Law</a:t>
            </a:r>
          </a:p>
          <a:p>
            <a:r>
              <a:rPr lang="en-US" sz="2800" dirty="0"/>
              <a:t>Surface that emits maximum radiation is called a blackbody</a:t>
            </a:r>
          </a:p>
          <a:p>
            <a:r>
              <a:rPr lang="en-US" sz="2800" i="1" dirty="0"/>
              <a:t>Real </a:t>
            </a:r>
            <a:r>
              <a:rPr lang="en-US" sz="2800" dirty="0"/>
              <a:t>surfaces emit less than the maximum</a:t>
            </a:r>
          </a:p>
          <a:p>
            <a:pPr marL="0" indent="0">
              <a:buNone/>
            </a:pPr>
            <a:endParaRPr lang="en-US" sz="2800" dirty="0"/>
          </a:p>
          <a:p>
            <a:r>
              <a:rPr lang="en-US" sz="2800" dirty="0"/>
              <a:t>Emissivity, </a:t>
            </a:r>
            <a:r>
              <a:rPr lang="en-US" sz="2800" i="1" dirty="0">
                <a:latin typeface="Symbol" panose="05050102010706020507" pitchFamily="18" charset="2"/>
              </a:rPr>
              <a:t>e </a:t>
            </a:r>
            <a:r>
              <a:rPr lang="en-US" sz="2800" dirty="0"/>
              <a:t>: material property between 0 and 1 (for blackbodies </a:t>
            </a:r>
            <a:r>
              <a:rPr lang="en-US" sz="2800" i="1" dirty="0">
                <a:latin typeface="Symbol" panose="05050102010706020507" pitchFamily="18" charset="2"/>
              </a:rPr>
              <a:t>e</a:t>
            </a:r>
            <a:r>
              <a:rPr lang="en-US" sz="2800" dirty="0"/>
              <a:t> = 1)</a:t>
            </a:r>
          </a:p>
          <a:p>
            <a:r>
              <a:rPr lang="en-US" sz="2800" dirty="0"/>
              <a:t>For a large surface surrounding a radiation source: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673658" y="1628451"/>
                <a:ext cx="3048000" cy="50039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𝑒𝑚𝑖𝑡</m:t>
                          </m:r>
                          <m:r>
                            <a:rPr lang="en-US" sz="2400" b="0" i="1" smtClean="0">
                              <a:latin typeface="Cambria Math"/>
                            </a:rPr>
                            <m:t>,</m:t>
                          </m:r>
                          <m:r>
                            <a:rPr lang="en-US" sz="2400" b="0" i="1" smtClean="0">
                              <a:latin typeface="Cambria Math"/>
                            </a:rPr>
                            <m:t>𝑚𝑎𝑥</m:t>
                          </m:r>
                        </m:sub>
                      </m:sSub>
                      <m:r>
                        <a:rPr lang="en-US" sz="2400" b="0" i="1" smtClean="0">
                          <a:latin typeface="Cambria Math"/>
                        </a:rPr>
                        <m:t>= </m:t>
                      </m:r>
                      <m:r>
                        <a:rPr lang="en-US" sz="2400" b="0" i="1" smtClean="0">
                          <a:latin typeface="Cambria Math"/>
                          <a:ea typeface="Cambria Math"/>
                        </a:rPr>
                        <m:t>𝜎</m:t>
                      </m:r>
                      <m:r>
                        <a:rPr lang="en-US" sz="2400" b="0" i="1" smtClean="0">
                          <a:latin typeface="Cambria Math"/>
                        </a:rPr>
                        <m:t>𝐴</m:t>
                      </m:r>
                      <m:sSubSup>
                        <m:sSubSupPr>
                          <m:ctrlPr>
                            <a:rPr lang="en-US" sz="2400" b="0" i="1" smtClean="0">
                              <a:latin typeface="Cambria Math" panose="02040503050406030204" pitchFamily="18" charset="0"/>
                            </a:rPr>
                          </m:ctrlPr>
                        </m:sSubSupPr>
                        <m:e>
                          <m:r>
                            <a:rPr lang="en-US" sz="2400" b="0" i="1" smtClean="0">
                              <a:latin typeface="Cambria Math"/>
                            </a:rPr>
                            <m:t>𝑇</m:t>
                          </m:r>
                        </m:e>
                        <m:sub>
                          <m:r>
                            <a:rPr lang="en-US" sz="2400" b="0" i="1" smtClean="0">
                              <a:latin typeface="Cambria Math"/>
                            </a:rPr>
                            <m:t>𝑠</m:t>
                          </m:r>
                        </m:sub>
                        <m:sup>
                          <m:r>
                            <a:rPr lang="en-US" sz="2400" b="0" i="1" smtClean="0">
                              <a:latin typeface="Cambria Math"/>
                            </a:rPr>
                            <m:t>4</m:t>
                          </m:r>
                        </m:sup>
                      </m:sSubSup>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673658" y="1628451"/>
                <a:ext cx="3048000" cy="5003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30669" y="3505200"/>
                <a:ext cx="3048000" cy="50039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𝑒𝑚𝑖𝑡</m:t>
                          </m:r>
                          <m:r>
                            <a:rPr lang="en-US" sz="2400" b="0" i="1" smtClean="0">
                              <a:latin typeface="Cambria Math"/>
                            </a:rPr>
                            <m:t>,</m:t>
                          </m:r>
                          <m:r>
                            <a:rPr lang="en-US" sz="2400" b="0" i="1" smtClean="0">
                              <a:latin typeface="Cambria Math"/>
                            </a:rPr>
                            <m:t>𝑚𝑎𝑥</m:t>
                          </m:r>
                        </m:sub>
                      </m:sSub>
                      <m:r>
                        <a:rPr lang="en-US" sz="2400" b="0" i="1" smtClean="0">
                          <a:latin typeface="Cambria Math"/>
                        </a:rPr>
                        <m:t>= </m:t>
                      </m:r>
                      <m:r>
                        <a:rPr lang="en-US" sz="2400" b="0" i="1" smtClean="0">
                          <a:latin typeface="Cambria Math"/>
                          <a:ea typeface="Cambria Math"/>
                        </a:rPr>
                        <m:t>𝜀𝜎</m:t>
                      </m:r>
                      <m:r>
                        <a:rPr lang="en-US" sz="2400" b="0" i="1" smtClean="0">
                          <a:latin typeface="Cambria Math"/>
                        </a:rPr>
                        <m:t>𝐴</m:t>
                      </m:r>
                      <m:sSubSup>
                        <m:sSubSupPr>
                          <m:ctrlPr>
                            <a:rPr lang="en-US" sz="2400" b="0" i="1" smtClean="0">
                              <a:latin typeface="Cambria Math" panose="02040503050406030204" pitchFamily="18" charset="0"/>
                            </a:rPr>
                          </m:ctrlPr>
                        </m:sSubSupPr>
                        <m:e>
                          <m:r>
                            <a:rPr lang="en-US" sz="2400" b="0" i="1" smtClean="0">
                              <a:latin typeface="Cambria Math"/>
                            </a:rPr>
                            <m:t>𝑇</m:t>
                          </m:r>
                        </m:e>
                        <m:sub>
                          <m:r>
                            <a:rPr lang="en-US" sz="2400" b="0" i="1" smtClean="0">
                              <a:latin typeface="Cambria Math"/>
                            </a:rPr>
                            <m:t>𝑠</m:t>
                          </m:r>
                        </m:sub>
                        <m:sup>
                          <m:r>
                            <a:rPr lang="en-US" sz="2400" b="0" i="1" smtClean="0">
                              <a:latin typeface="Cambria Math"/>
                            </a:rPr>
                            <m:t>4</m:t>
                          </m:r>
                        </m:sup>
                      </m:sSub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830669" y="3505200"/>
                <a:ext cx="3048000" cy="5003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7127" y="215358"/>
                <a:ext cx="4166315" cy="806246"/>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𝜎</m:t>
                      </m:r>
                      <m:r>
                        <a:rPr lang="en-US" sz="2400" b="0" i="1" smtClean="0">
                          <a:latin typeface="Cambria Math"/>
                          <a:ea typeface="Cambria Math"/>
                        </a:rPr>
                        <m:t>=5.67×</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−8</m:t>
                          </m:r>
                        </m:sup>
                      </m:sSup>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𝑊</m:t>
                          </m:r>
                        </m:num>
                        <m:den>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𝑚</m:t>
                              </m:r>
                            </m:e>
                            <m:sup>
                              <m:r>
                                <a:rPr lang="en-US" sz="2400" b="0" i="1" smtClean="0">
                                  <a:latin typeface="Cambria Math"/>
                                  <a:ea typeface="Cambria Math"/>
                                </a:rPr>
                                <m:t>2</m:t>
                              </m:r>
                            </m:sup>
                          </m:sSup>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𝐾</m:t>
                              </m:r>
                            </m:e>
                            <m:sup>
                              <m:r>
                                <a:rPr lang="en-US" sz="2400" b="0" i="1" smtClean="0">
                                  <a:latin typeface="Cambria Math" panose="02040503050406030204" pitchFamily="18" charset="0"/>
                                  <a:ea typeface="Cambria Math"/>
                                </a:rPr>
                                <m:t>4</m:t>
                              </m:r>
                            </m:sup>
                          </m:sSup>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647127" y="215358"/>
                <a:ext cx="4166315" cy="8062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14600" y="5769582"/>
                <a:ext cx="3680138" cy="47564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𝑟𝑎𝑑</m:t>
                          </m:r>
                        </m:sub>
                      </m:sSub>
                      <m:r>
                        <a:rPr lang="en-US" sz="2400" b="0" i="1" smtClean="0">
                          <a:latin typeface="Cambria Math"/>
                        </a:rPr>
                        <m:t>= </m:t>
                      </m:r>
                      <m:r>
                        <a:rPr lang="en-US" sz="2400" b="0" i="1" smtClean="0">
                          <a:latin typeface="Cambria Math"/>
                          <a:ea typeface="Cambria Math"/>
                        </a:rPr>
                        <m:t>𝜀𝜎</m:t>
                      </m:r>
                      <m:r>
                        <a:rPr lang="en-US" sz="2400" b="0" i="1" smtClean="0">
                          <a:latin typeface="Cambria Math"/>
                        </a:rPr>
                        <m:t>𝐴</m:t>
                      </m:r>
                      <m:d>
                        <m:dPr>
                          <m:ctrlPr>
                            <a:rPr lang="en-US" sz="2400" b="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𝑇</m:t>
                              </m:r>
                            </m:e>
                            <m:sub>
                              <m:r>
                                <a:rPr lang="en-US" sz="2400" i="1">
                                  <a:latin typeface="Cambria Math"/>
                                </a:rPr>
                                <m:t>𝑠</m:t>
                              </m:r>
                            </m:sub>
                            <m:sup>
                              <m:r>
                                <a:rPr lang="en-US" sz="2400" i="1">
                                  <a:latin typeface="Cambria Math"/>
                                </a:rPr>
                                <m:t>4</m:t>
                              </m:r>
                            </m:sup>
                          </m:sSubSup>
                          <m:r>
                            <a:rPr lang="en-US" sz="2400" b="0" i="1" smtClean="0">
                              <a:latin typeface="Cambria Math"/>
                            </a:rPr>
                            <m:t>−</m:t>
                          </m:r>
                          <m:sSubSup>
                            <m:sSubSupPr>
                              <m:ctrlPr>
                                <a:rPr lang="en-US" sz="2400" i="1">
                                  <a:latin typeface="Cambria Math" panose="02040503050406030204" pitchFamily="18" charset="0"/>
                                </a:rPr>
                              </m:ctrlPr>
                            </m:sSubSupPr>
                            <m:e>
                              <m:r>
                                <a:rPr lang="en-US" sz="2400" i="1">
                                  <a:latin typeface="Cambria Math"/>
                                </a:rPr>
                                <m:t>𝑇</m:t>
                              </m:r>
                            </m:e>
                            <m:sub>
                              <m:r>
                                <a:rPr lang="en-US" sz="2400" i="1">
                                  <a:latin typeface="Cambria Math"/>
                                </a:rPr>
                                <m:t>𝑠</m:t>
                              </m:r>
                              <m:r>
                                <a:rPr lang="en-US" sz="2400" b="0" i="1" smtClean="0">
                                  <a:latin typeface="Cambria Math"/>
                                </a:rPr>
                                <m:t>𝑢𝑟𝑟</m:t>
                              </m:r>
                            </m:sub>
                            <m:sup>
                              <m:r>
                                <a:rPr lang="en-US" sz="2400" i="1">
                                  <a:latin typeface="Cambria Math"/>
                                </a:rPr>
                                <m:t>4</m:t>
                              </m:r>
                            </m:sup>
                          </m:sSubSup>
                        </m:e>
                      </m:d>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514600" y="5769582"/>
                <a:ext cx="3680138" cy="47564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947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Radiation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31</a:t>
            </a:fld>
            <a:endParaRPr lang="en-US"/>
          </a:p>
        </p:txBody>
      </p:sp>
      <p:pic>
        <p:nvPicPr>
          <p:cNvPr id="1026" name="Picture 2" descr="C:\Users\Faculty\Desktop\ENGR 222 - thermo\images\02_labeled_images\cen98179_02_74.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531"/>
          <a:stretch/>
        </p:blipFill>
        <p:spPr bwMode="auto">
          <a:xfrm>
            <a:off x="1295400" y="1524000"/>
            <a:ext cx="6344080" cy="45325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3429000" y="685800"/>
                <a:ext cx="4572000" cy="539571"/>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𝑄</m:t>
                              </m:r>
                            </m:e>
                          </m:acc>
                        </m:e>
                        <m:sub>
                          <m:r>
                            <a:rPr lang="en-US" sz="2800" b="0" i="1" smtClean="0">
                              <a:latin typeface="Cambria Math"/>
                            </a:rPr>
                            <m:t>𝑟𝑎𝑑</m:t>
                          </m:r>
                        </m:sub>
                      </m:sSub>
                      <m:r>
                        <a:rPr lang="en-US" sz="2800" b="0" i="1" smtClean="0">
                          <a:latin typeface="Cambria Math"/>
                        </a:rPr>
                        <m:t>= </m:t>
                      </m:r>
                      <m:r>
                        <a:rPr lang="en-US" sz="2800" b="0" i="1" smtClean="0">
                          <a:latin typeface="Cambria Math"/>
                          <a:ea typeface="Cambria Math"/>
                        </a:rPr>
                        <m:t>𝜀𝜎</m:t>
                      </m:r>
                      <m:r>
                        <a:rPr lang="en-US" sz="2800" b="0" i="1" smtClean="0">
                          <a:latin typeface="Cambria Math"/>
                        </a:rPr>
                        <m:t>𝐴</m:t>
                      </m:r>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a:rPr>
                                <m:t>𝑇</m:t>
                              </m:r>
                            </m:e>
                            <m:sub>
                              <m:r>
                                <a:rPr lang="en-US" sz="2800" i="1">
                                  <a:latin typeface="Cambria Math"/>
                                </a:rPr>
                                <m:t>𝑠</m:t>
                              </m:r>
                            </m:sub>
                            <m:sup>
                              <m:r>
                                <a:rPr lang="en-US" sz="2800" i="1">
                                  <a:latin typeface="Cambria Math"/>
                                </a:rPr>
                                <m:t>4</m:t>
                              </m:r>
                            </m:sup>
                          </m:sSubSup>
                          <m:r>
                            <a:rPr lang="en-US" sz="2800" b="0" i="1" smtClean="0">
                              <a:latin typeface="Cambria Math"/>
                            </a:rPr>
                            <m:t>−</m:t>
                          </m:r>
                          <m:sSubSup>
                            <m:sSubSupPr>
                              <m:ctrlPr>
                                <a:rPr lang="en-US" sz="2800" i="1">
                                  <a:latin typeface="Cambria Math" panose="02040503050406030204" pitchFamily="18" charset="0"/>
                                </a:rPr>
                              </m:ctrlPr>
                            </m:sSubSupPr>
                            <m:e>
                              <m:r>
                                <a:rPr lang="en-US" sz="2800" i="1">
                                  <a:latin typeface="Cambria Math"/>
                                </a:rPr>
                                <m:t>𝑇</m:t>
                              </m:r>
                            </m:e>
                            <m:sub>
                              <m:r>
                                <a:rPr lang="en-US" sz="2800" i="1">
                                  <a:latin typeface="Cambria Math"/>
                                </a:rPr>
                                <m:t>𝑠</m:t>
                              </m:r>
                              <m:r>
                                <a:rPr lang="en-US" sz="2800" b="0" i="1" smtClean="0">
                                  <a:latin typeface="Cambria Math"/>
                                </a:rPr>
                                <m:t>𝑢𝑟𝑟</m:t>
                              </m:r>
                            </m:sub>
                            <m:sup>
                              <m:r>
                                <a:rPr lang="en-US" sz="2800" i="1">
                                  <a:latin typeface="Cambria Math"/>
                                </a:rPr>
                                <m:t>4</m:t>
                              </m:r>
                            </m:sup>
                          </m:sSubSup>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429000" y="685800"/>
                <a:ext cx="4572000" cy="53957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02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427037"/>
                <a:ext cx="8610600" cy="6153991"/>
              </a:xfrm>
            </p:spPr>
            <p:txBody>
              <a:bodyPr anchor="t"/>
              <a:lstStyle/>
              <a:p>
                <a:pPr algn="l"/>
                <a:r>
                  <a:rPr lang="en-US" sz="3600" b="1" dirty="0">
                    <a:solidFill>
                      <a:srgbClr val="FF0000"/>
                    </a:solidFill>
                  </a:rPr>
                  <a:t>Example</a:t>
                </a:r>
                <a:br>
                  <a:rPr lang="en-US" dirty="0"/>
                </a:br>
                <a:r>
                  <a:rPr lang="en-US" sz="2000" b="0" dirty="0">
                    <a:solidFill>
                      <a:schemeClr val="tx1"/>
                    </a:solidFill>
                  </a:rPr>
                  <a:t>Humans can control their heat production rate and heat loss rate to maintain a nearly constant core temperature under a wide range of environmental conditions. The process is called thermoregulation. From the perspective of calculating heat transfer between a human body and its surroundings, we focus on a layer of skin and fat, with its outer surface exposed to the environment and its inner surface at a temperature slightly less than the core temperature of </a:t>
                </a:r>
                <a14:m>
                  <m:oMath xmlns:m="http://schemas.openxmlformats.org/officeDocument/2006/math">
                    <m:r>
                      <a:rPr lang="en-US" sz="2000" b="0" i="1" dirty="0" smtClean="0">
                        <a:solidFill>
                          <a:schemeClr val="tx1"/>
                        </a:solidFill>
                        <a:latin typeface="Cambria Math" panose="02040503050406030204" pitchFamily="18" charset="0"/>
                      </a:rPr>
                      <m:t>308 </m:t>
                    </m:r>
                    <m:r>
                      <a:rPr lang="en-US" sz="2000" b="0" i="1" dirty="0" smtClean="0">
                        <a:solidFill>
                          <a:schemeClr val="tx1"/>
                        </a:solidFill>
                        <a:latin typeface="Cambria Math" panose="02040503050406030204" pitchFamily="18" charset="0"/>
                      </a:rPr>
                      <m:t>𝐾</m:t>
                    </m:r>
                  </m:oMath>
                </a14:m>
                <a:r>
                  <a:rPr lang="en-US" sz="2000" b="0" dirty="0">
                    <a:solidFill>
                      <a:schemeClr val="tx1"/>
                    </a:solidFill>
                  </a:rPr>
                  <a:t>. Consider a person with a skin/fat layer of thickness of </a:t>
                </a:r>
                <a14:m>
                  <m:oMath xmlns:m="http://schemas.openxmlformats.org/officeDocument/2006/math">
                    <m:r>
                      <a:rPr lang="en-US" sz="2000" b="0" i="1" dirty="0" smtClean="0">
                        <a:solidFill>
                          <a:schemeClr val="tx1"/>
                        </a:solidFill>
                        <a:latin typeface="Cambria Math" panose="02040503050406030204" pitchFamily="18" charset="0"/>
                      </a:rPr>
                      <m:t>3 </m:t>
                    </m:r>
                    <m:r>
                      <a:rPr lang="en-US" sz="2000" b="0" i="1" dirty="0" smtClean="0">
                        <a:solidFill>
                          <a:schemeClr val="tx1"/>
                        </a:solidFill>
                        <a:latin typeface="Cambria Math" panose="02040503050406030204" pitchFamily="18" charset="0"/>
                      </a:rPr>
                      <m:t>𝑚𝑚</m:t>
                    </m:r>
                    <m:r>
                      <a:rPr lang="en-US" sz="2000" b="0" i="1" dirty="0" smtClean="0">
                        <a:solidFill>
                          <a:schemeClr val="tx1"/>
                        </a:solidFill>
                        <a:latin typeface="Cambria Math" panose="02040503050406030204" pitchFamily="18" charset="0"/>
                      </a:rPr>
                      <m:t> </m:t>
                    </m:r>
                  </m:oMath>
                </a14:m>
                <a:r>
                  <a:rPr lang="en-US" sz="2000" b="0" dirty="0">
                    <a:solidFill>
                      <a:schemeClr val="tx1"/>
                    </a:solidFill>
                  </a:rPr>
                  <a:t>and effective thermal conductivity of </a:t>
                </a:r>
                <a14:m>
                  <m:oMath xmlns:m="http://schemas.openxmlformats.org/officeDocument/2006/math">
                    <m:r>
                      <a:rPr lang="en-US" sz="2000" b="0" i="1" dirty="0" smtClean="0">
                        <a:solidFill>
                          <a:schemeClr val="tx1"/>
                        </a:solidFill>
                        <a:latin typeface="Cambria Math" panose="02040503050406030204" pitchFamily="18" charset="0"/>
                      </a:rPr>
                      <m:t>0.3 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r>
                          <a:rPr lang="en-US" sz="2000" b="0" i="1" dirty="0" smtClean="0">
                            <a:solidFill>
                              <a:schemeClr val="tx1"/>
                            </a:solidFill>
                            <a:latin typeface="Cambria Math" panose="02040503050406030204" pitchFamily="18" charset="0"/>
                          </a:rPr>
                          <m:t>𝑚</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𝐾</m:t>
                        </m:r>
                      </m:den>
                    </m:f>
                  </m:oMath>
                </a14:m>
                <a:r>
                  <a:rPr lang="en-US" sz="2000" b="0" dirty="0" err="1">
                    <a:solidFill>
                      <a:schemeClr val="tx1"/>
                    </a:solidFill>
                  </a:rPr>
                  <a:t>.</a:t>
                </a:r>
                <a:r>
                  <a:rPr lang="en-US" sz="2000" b="0" dirty="0">
                    <a:solidFill>
                      <a:schemeClr val="tx1"/>
                    </a:solidFill>
                  </a:rPr>
                  <a:t> The person has surface area of </a:t>
                </a:r>
                <a14:m>
                  <m:oMath xmlns:m="http://schemas.openxmlformats.org/officeDocument/2006/math">
                    <m:r>
                      <a:rPr lang="en-US" sz="2000" b="0" i="1" dirty="0" smtClean="0">
                        <a:solidFill>
                          <a:schemeClr val="tx1"/>
                        </a:solidFill>
                        <a:latin typeface="Cambria Math" panose="02040503050406030204" pitchFamily="18" charset="0"/>
                      </a:rPr>
                      <m:t>1.8 </m:t>
                    </m:r>
                    <m:r>
                      <a:rPr lang="en-US" sz="2000" b="0" i="1" dirty="0" smtClean="0">
                        <a:solidFill>
                          <a:schemeClr val="tx1"/>
                        </a:solidFill>
                        <a:latin typeface="Cambria Math" panose="02040503050406030204" pitchFamily="18" charset="0"/>
                      </a:rPr>
                      <m:t>𝑚</m:t>
                    </m:r>
                    <m:r>
                      <a:rPr lang="en-US" sz="2000" b="0" i="1" baseline="30000" dirty="0">
                        <a:solidFill>
                          <a:schemeClr val="tx1"/>
                        </a:solidFill>
                        <a:latin typeface="Cambria Math" panose="02040503050406030204" pitchFamily="18" charset="0"/>
                      </a:rPr>
                      <m:t>2</m:t>
                    </m:r>
                  </m:oMath>
                </a14:m>
                <a:r>
                  <a:rPr lang="en-US" sz="2000" b="0" dirty="0">
                    <a:solidFill>
                      <a:schemeClr val="tx1"/>
                    </a:solidFill>
                  </a:rPr>
                  <a:t> and is dressed in a bathing suit. The emissivity of the skin is </a:t>
                </a:r>
                <a14:m>
                  <m:oMath xmlns:m="http://schemas.openxmlformats.org/officeDocument/2006/math">
                    <m:r>
                      <a:rPr lang="en-US" sz="2000" b="0" i="1" dirty="0" smtClean="0">
                        <a:solidFill>
                          <a:schemeClr val="tx1"/>
                        </a:solidFill>
                        <a:latin typeface="Cambria Math" panose="02040503050406030204" pitchFamily="18" charset="0"/>
                      </a:rPr>
                      <m:t>0.95</m:t>
                    </m:r>
                  </m:oMath>
                </a14:m>
                <a:r>
                  <a:rPr lang="en-US" sz="2000" b="0" dirty="0">
                    <a:solidFill>
                      <a:schemeClr val="tx1"/>
                    </a:solidFill>
                  </a:rPr>
                  <a:t>. When the person is in still air at </a:t>
                </a:r>
                <a14:m>
                  <m:oMath xmlns:m="http://schemas.openxmlformats.org/officeDocument/2006/math">
                    <m:r>
                      <a:rPr lang="en-US" sz="2000" b="0" i="1" dirty="0" smtClean="0">
                        <a:solidFill>
                          <a:schemeClr val="tx1"/>
                        </a:solidFill>
                        <a:latin typeface="Cambria Math" panose="02040503050406030204" pitchFamily="18" charset="0"/>
                      </a:rPr>
                      <m:t>297 </m:t>
                    </m:r>
                    <m:r>
                      <a:rPr lang="en-US" sz="2000" b="0" i="1" dirty="0" smtClean="0">
                        <a:solidFill>
                          <a:schemeClr val="tx1"/>
                        </a:solidFill>
                        <a:latin typeface="Cambria Math" panose="02040503050406030204" pitchFamily="18" charset="0"/>
                      </a:rPr>
                      <m:t>𝐾</m:t>
                    </m:r>
                  </m:oMath>
                </a14:m>
                <a:r>
                  <a:rPr lang="en-US" sz="2000" b="0" dirty="0">
                    <a:solidFill>
                      <a:schemeClr val="tx1"/>
                    </a:solidFill>
                  </a:rPr>
                  <a:t>, what is the skin surface temperature and rate of heat loss to the environment? Assume the convection coefficient of the air is </a:t>
                </a:r>
                <a14:m>
                  <m:oMath xmlns:m="http://schemas.openxmlformats.org/officeDocument/2006/math">
                    <m:r>
                      <a:rPr lang="en-US" sz="2000" b="0" i="1" dirty="0" smtClean="0">
                        <a:solidFill>
                          <a:schemeClr val="tx1"/>
                        </a:solidFill>
                        <a:latin typeface="Cambria Math" panose="02040503050406030204" pitchFamily="18" charset="0"/>
                      </a:rPr>
                      <m:t>2 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𝑚</m:t>
                            </m:r>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𝐾</m:t>
                        </m:r>
                      </m:den>
                    </m:f>
                  </m:oMath>
                </a14:m>
                <a:r>
                  <a:rPr lang="en-US" sz="2000" b="0" dirty="0">
                    <a:solidFill>
                      <a:schemeClr val="tx1"/>
                    </a:solidFill>
                  </a:rPr>
                  <a:t>. How are the surface temperature and rate of heat loss affected when the person is in water with a convection coefficient of </a:t>
                </a:r>
                <a14:m>
                  <m:oMath xmlns:m="http://schemas.openxmlformats.org/officeDocument/2006/math">
                    <m:r>
                      <a:rPr lang="en-US" sz="2000" b="0" i="1" dirty="0" smtClean="0">
                        <a:solidFill>
                          <a:schemeClr val="tx1"/>
                        </a:solidFill>
                        <a:latin typeface="Cambria Math" panose="02040503050406030204" pitchFamily="18" charset="0"/>
                      </a:rPr>
                      <m:t>200 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𝑚</m:t>
                            </m:r>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𝐾</m:t>
                        </m:r>
                      </m:den>
                    </m:f>
                  </m:oMath>
                </a14:m>
                <a:r>
                  <a:rPr lang="en-US" sz="2000" b="0" dirty="0">
                    <a:solidFill>
                      <a:schemeClr val="tx1"/>
                    </a:solidFill>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427037"/>
                <a:ext cx="8610600" cy="6153991"/>
              </a:xfrm>
              <a:blipFill>
                <a:blip r:embed="rId2"/>
                <a:stretch>
                  <a:fillRect l="-2195" t="-1485" r="-13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32</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5857605"/>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3</a:t>
            </a:r>
            <a:endParaRPr lang="en-US" b="1" dirty="0">
              <a:solidFill>
                <a:srgbClr val="FF0000"/>
              </a:solidFill>
            </a:endParaRPr>
          </a:p>
        </p:txBody>
      </p:sp>
    </p:spTree>
    <p:extLst>
      <p:ext uri="{BB962C8B-B14F-4D97-AF65-F5344CB8AC3E}">
        <p14:creationId xmlns:p14="http://schemas.microsoft.com/office/powerpoint/2010/main" val="797931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152400"/>
            <a:ext cx="6477000" cy="639763"/>
          </a:xfrm>
          <a:solidFill>
            <a:srgbClr val="92D050"/>
          </a:solidFill>
        </p:spPr>
        <p:txBody>
          <a:bodyPr/>
          <a:lstStyle/>
          <a:p>
            <a:pPr eaLnBrk="1" hangingPunct="1"/>
            <a:r>
              <a:rPr lang="en-US" sz="3200">
                <a:solidFill>
                  <a:srgbClr val="C00000"/>
                </a:solidFill>
              </a:rPr>
              <a:t>ENERGY TRANSFER BY WORK</a:t>
            </a:r>
            <a:endParaRPr lang="en-US" sz="3200" b="0">
              <a:solidFill>
                <a:srgbClr val="C00000"/>
              </a:solidFill>
            </a:endParaRPr>
          </a:p>
        </p:txBody>
      </p:sp>
      <p:sp>
        <p:nvSpPr>
          <p:cNvPr id="18436" name="Rectangle 3"/>
          <p:cNvSpPr>
            <a:spLocks noGrp="1" noChangeArrowheads="1"/>
          </p:cNvSpPr>
          <p:nvPr>
            <p:ph idx="1"/>
          </p:nvPr>
        </p:nvSpPr>
        <p:spPr>
          <a:xfrm>
            <a:off x="304800" y="838200"/>
            <a:ext cx="8382000" cy="2209800"/>
          </a:xfrm>
        </p:spPr>
        <p:txBody>
          <a:bodyPr/>
          <a:lstStyle/>
          <a:p>
            <a:pPr eaLnBrk="1" hangingPunct="1">
              <a:lnSpc>
                <a:spcPct val="95000"/>
              </a:lnSpc>
              <a:spcBef>
                <a:spcPct val="10000"/>
              </a:spcBef>
              <a:spcAft>
                <a:spcPct val="10000"/>
              </a:spcAft>
            </a:pPr>
            <a:r>
              <a:rPr lang="en-US" sz="1800" b="1">
                <a:solidFill>
                  <a:srgbClr val="CC00CC"/>
                </a:solidFill>
                <a:latin typeface="Arial" charset="0"/>
              </a:rPr>
              <a:t>Work</a:t>
            </a:r>
            <a:r>
              <a:rPr lang="en-US" sz="1800">
                <a:solidFill>
                  <a:srgbClr val="CC00CC"/>
                </a:solidFill>
                <a:latin typeface="Arial" charset="0"/>
              </a:rPr>
              <a:t>:</a:t>
            </a:r>
            <a:r>
              <a:rPr lang="en-US" sz="1800" i="1">
                <a:latin typeface="Arial" charset="0"/>
              </a:rPr>
              <a:t> </a:t>
            </a:r>
            <a:r>
              <a:rPr lang="en-US" sz="1800">
                <a:latin typeface="Arial" charset="0"/>
              </a:rPr>
              <a:t>The energy transfer associated with a force acting through a distance. </a:t>
            </a:r>
          </a:p>
          <a:p>
            <a:pPr lvl="1" eaLnBrk="1" hangingPunct="1">
              <a:lnSpc>
                <a:spcPct val="95000"/>
              </a:lnSpc>
              <a:spcBef>
                <a:spcPct val="10000"/>
              </a:spcBef>
              <a:spcAft>
                <a:spcPct val="10000"/>
              </a:spcAft>
            </a:pPr>
            <a:r>
              <a:rPr lang="en-US" sz="1800" b="1">
                <a:solidFill>
                  <a:srgbClr val="0066FF"/>
                </a:solidFill>
                <a:latin typeface="Arial" charset="0"/>
              </a:rPr>
              <a:t>A rising piston, a rotating shaft</a:t>
            </a:r>
            <a:r>
              <a:rPr lang="en-US" sz="1800" b="1">
                <a:latin typeface="Arial" charset="0"/>
              </a:rPr>
              <a:t>,</a:t>
            </a:r>
            <a:r>
              <a:rPr lang="en-US" sz="1800" b="1">
                <a:solidFill>
                  <a:srgbClr val="33CC33"/>
                </a:solidFill>
                <a:latin typeface="Arial" charset="0"/>
              </a:rPr>
              <a:t> </a:t>
            </a:r>
            <a:r>
              <a:rPr lang="en-US" sz="1800">
                <a:latin typeface="Arial" charset="0"/>
              </a:rPr>
              <a:t>and</a:t>
            </a:r>
            <a:r>
              <a:rPr lang="en-US" sz="1800" b="1">
                <a:solidFill>
                  <a:srgbClr val="33CC33"/>
                </a:solidFill>
                <a:latin typeface="Arial" charset="0"/>
              </a:rPr>
              <a:t> </a:t>
            </a:r>
            <a:r>
              <a:rPr lang="en-US" sz="1800" b="1">
                <a:solidFill>
                  <a:srgbClr val="0066FF"/>
                </a:solidFill>
                <a:latin typeface="Arial" charset="0"/>
              </a:rPr>
              <a:t>an electric wire crossing the system boundaries</a:t>
            </a:r>
            <a:r>
              <a:rPr lang="en-US" sz="1800">
                <a:latin typeface="Arial" charset="0"/>
              </a:rPr>
              <a:t> are all associated with work interactions</a:t>
            </a:r>
          </a:p>
          <a:p>
            <a:pPr eaLnBrk="1" hangingPunct="1">
              <a:lnSpc>
                <a:spcPct val="95000"/>
              </a:lnSpc>
              <a:spcBef>
                <a:spcPct val="10000"/>
              </a:spcBef>
              <a:spcAft>
                <a:spcPct val="10000"/>
              </a:spcAft>
            </a:pPr>
            <a:r>
              <a:rPr lang="en-US" sz="1800" b="1">
                <a:solidFill>
                  <a:srgbClr val="CC00CC"/>
                </a:solidFill>
                <a:latin typeface="Arial" charset="0"/>
              </a:rPr>
              <a:t>Formal sign convention</a:t>
            </a:r>
            <a:r>
              <a:rPr lang="en-US" sz="1800">
                <a:solidFill>
                  <a:srgbClr val="CC00CC"/>
                </a:solidFill>
                <a:latin typeface="Arial" charset="0"/>
              </a:rPr>
              <a:t>:</a:t>
            </a:r>
            <a:r>
              <a:rPr lang="en-US" sz="1800" b="1">
                <a:latin typeface="Arial" charset="0"/>
              </a:rPr>
              <a:t> </a:t>
            </a:r>
            <a:r>
              <a:rPr lang="en-US" sz="1800" i="1">
                <a:latin typeface="Arial" charset="0"/>
              </a:rPr>
              <a:t>Heat transfer to a system and work done by a system are positive; heat transfer from a system and work done on a system are negative</a:t>
            </a:r>
            <a:r>
              <a:rPr lang="en-US" sz="1800">
                <a:latin typeface="Arial" charset="0"/>
              </a:rPr>
              <a:t>.</a:t>
            </a:r>
          </a:p>
          <a:p>
            <a:pPr eaLnBrk="1" hangingPunct="1">
              <a:lnSpc>
                <a:spcPct val="95000"/>
              </a:lnSpc>
              <a:spcBef>
                <a:spcPct val="10000"/>
              </a:spcBef>
              <a:spcAft>
                <a:spcPct val="10000"/>
              </a:spcAft>
            </a:pPr>
            <a:r>
              <a:rPr lang="en-US" sz="1800">
                <a:latin typeface="Arial" charset="0"/>
              </a:rPr>
              <a:t>Alternative to sign convention is to use the subscripts </a:t>
            </a:r>
            <a:r>
              <a:rPr lang="en-US" sz="1800" b="1" i="1">
                <a:solidFill>
                  <a:srgbClr val="CC00CC"/>
                </a:solidFill>
                <a:latin typeface="Arial" charset="0"/>
              </a:rPr>
              <a:t>in</a:t>
            </a:r>
            <a:r>
              <a:rPr lang="en-US" sz="1800" i="1">
                <a:latin typeface="Arial" charset="0"/>
              </a:rPr>
              <a:t> </a:t>
            </a:r>
            <a:r>
              <a:rPr lang="en-US" sz="1800">
                <a:latin typeface="Arial" charset="0"/>
              </a:rPr>
              <a:t>and </a:t>
            </a:r>
            <a:r>
              <a:rPr lang="en-US" sz="1800" b="1" i="1">
                <a:solidFill>
                  <a:srgbClr val="CC00CC"/>
                </a:solidFill>
                <a:latin typeface="Arial" charset="0"/>
              </a:rPr>
              <a:t>out</a:t>
            </a:r>
            <a:r>
              <a:rPr lang="en-US" sz="1800" i="1">
                <a:latin typeface="Arial" charset="0"/>
              </a:rPr>
              <a:t> </a:t>
            </a:r>
            <a:r>
              <a:rPr lang="en-US" sz="1800">
                <a:latin typeface="Arial" charset="0"/>
              </a:rPr>
              <a:t>to indicate direction. </a:t>
            </a:r>
            <a:r>
              <a:rPr lang="en-US" sz="1800">
                <a:solidFill>
                  <a:srgbClr val="0066FF"/>
                </a:solidFill>
                <a:latin typeface="Arial" charset="0"/>
              </a:rPr>
              <a:t>This is the primary approach in this text.</a:t>
            </a:r>
          </a:p>
        </p:txBody>
      </p:sp>
      <p:sp>
        <p:nvSpPr>
          <p:cNvPr id="18434" name="5 Slayt Numarası Yer Tutucusu"/>
          <p:cNvSpPr>
            <a:spLocks noGrp="1"/>
          </p:cNvSpPr>
          <p:nvPr>
            <p:ph type="sldNum" sz="quarter" idx="12"/>
          </p:nvPr>
        </p:nvSpPr>
        <p:spPr>
          <a:noFill/>
        </p:spPr>
        <p:txBody>
          <a:bodyPr/>
          <a:lstStyle/>
          <a:p>
            <a:fld id="{5D10CE73-9D99-48D2-8C96-20A94CFD2B7D}" type="slidenum">
              <a:rPr lang="en-US" smtClean="0"/>
              <a:pPr/>
              <a:t>33</a:t>
            </a:fld>
            <a:endParaRPr lang="en-US"/>
          </a:p>
        </p:txBody>
      </p:sp>
      <p:sp>
        <p:nvSpPr>
          <p:cNvPr id="18437" name="Text Box 9"/>
          <p:cNvSpPr txBox="1">
            <a:spLocks noChangeArrowheads="1"/>
          </p:cNvSpPr>
          <p:nvPr/>
        </p:nvSpPr>
        <p:spPr bwMode="auto">
          <a:xfrm>
            <a:off x="3810000" y="3505200"/>
            <a:ext cx="1676400" cy="641350"/>
          </a:xfrm>
          <a:prstGeom prst="rect">
            <a:avLst/>
          </a:prstGeom>
          <a:noFill/>
          <a:ln w="9525">
            <a:noFill/>
            <a:miter lim="800000"/>
            <a:headEnd/>
            <a:tailEnd/>
          </a:ln>
        </p:spPr>
        <p:txBody>
          <a:bodyPr>
            <a:spAutoFit/>
          </a:bodyPr>
          <a:lstStyle/>
          <a:p>
            <a:pPr>
              <a:spcBef>
                <a:spcPct val="50000"/>
              </a:spcBef>
            </a:pPr>
            <a:r>
              <a:rPr lang="en-US"/>
              <a:t>Work done per unit mass</a:t>
            </a:r>
          </a:p>
        </p:txBody>
      </p:sp>
      <p:pic>
        <p:nvPicPr>
          <p:cNvPr id="18438" name="Picture 11"/>
          <p:cNvPicPr>
            <a:picLocks noChangeAspect="1" noChangeArrowheads="1"/>
          </p:cNvPicPr>
          <p:nvPr/>
        </p:nvPicPr>
        <p:blipFill>
          <a:blip r:embed="rId2"/>
          <a:srcRect/>
          <a:stretch>
            <a:fillRect/>
          </a:stretch>
        </p:blipFill>
        <p:spPr bwMode="auto">
          <a:xfrm>
            <a:off x="152400" y="3305175"/>
            <a:ext cx="3476625" cy="3400425"/>
          </a:xfrm>
          <a:prstGeom prst="rect">
            <a:avLst/>
          </a:prstGeom>
          <a:noFill/>
          <a:ln w="9525">
            <a:noFill/>
            <a:miter lim="800000"/>
            <a:headEnd/>
            <a:tailEnd/>
          </a:ln>
        </p:spPr>
      </p:pic>
      <p:pic>
        <p:nvPicPr>
          <p:cNvPr id="18439" name="Picture 13"/>
          <p:cNvPicPr>
            <a:picLocks noChangeAspect="1" noChangeArrowheads="1"/>
          </p:cNvPicPr>
          <p:nvPr/>
        </p:nvPicPr>
        <p:blipFill>
          <a:blip r:embed="rId3"/>
          <a:srcRect/>
          <a:stretch>
            <a:fillRect/>
          </a:stretch>
        </p:blipFill>
        <p:spPr bwMode="auto">
          <a:xfrm>
            <a:off x="6191250" y="3019425"/>
            <a:ext cx="2800350" cy="3762375"/>
          </a:xfrm>
          <a:prstGeom prst="rect">
            <a:avLst/>
          </a:prstGeom>
          <a:noFill/>
          <a:ln w="9525">
            <a:noFill/>
            <a:miter lim="800000"/>
            <a:headEnd/>
            <a:tailEnd/>
          </a:ln>
        </p:spPr>
      </p:pic>
      <p:pic>
        <p:nvPicPr>
          <p:cNvPr id="18440" name="Picture 6"/>
          <p:cNvPicPr>
            <a:picLocks noChangeAspect="1" noChangeArrowheads="1"/>
          </p:cNvPicPr>
          <p:nvPr/>
        </p:nvPicPr>
        <p:blipFill>
          <a:blip r:embed="rId4"/>
          <a:srcRect/>
          <a:stretch>
            <a:fillRect/>
          </a:stretch>
        </p:blipFill>
        <p:spPr bwMode="auto">
          <a:xfrm>
            <a:off x="3660775" y="4152900"/>
            <a:ext cx="2511425" cy="6477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04800" y="228600"/>
            <a:ext cx="4800600" cy="4648200"/>
          </a:xfrm>
        </p:spPr>
        <p:txBody>
          <a:bodyPr/>
          <a:lstStyle/>
          <a:p>
            <a:pPr eaLnBrk="1" hangingPunct="1">
              <a:lnSpc>
                <a:spcPct val="80000"/>
              </a:lnSpc>
              <a:spcBef>
                <a:spcPct val="10000"/>
              </a:spcBef>
              <a:spcAft>
                <a:spcPct val="10000"/>
              </a:spcAft>
              <a:buFontTx/>
              <a:buNone/>
            </a:pPr>
            <a:r>
              <a:rPr lang="tr-TR" sz="2800" b="1">
                <a:solidFill>
                  <a:srgbClr val="0066FF"/>
                </a:solidFill>
                <a:latin typeface="Arial" charset="0"/>
              </a:rPr>
              <a:t>    </a:t>
            </a:r>
            <a:r>
              <a:rPr lang="en-US" sz="2800" b="1">
                <a:solidFill>
                  <a:srgbClr val="0066FF"/>
                </a:solidFill>
                <a:latin typeface="Arial" charset="0"/>
              </a:rPr>
              <a:t>Heat vs. Work</a:t>
            </a:r>
            <a:endParaRPr lang="en-US" sz="2800">
              <a:solidFill>
                <a:srgbClr val="0066FF"/>
              </a:solidFill>
              <a:latin typeface="Arial" charset="0"/>
            </a:endParaRPr>
          </a:p>
          <a:p>
            <a:pPr eaLnBrk="1" hangingPunct="1">
              <a:spcBef>
                <a:spcPct val="10000"/>
              </a:spcBef>
              <a:spcAft>
                <a:spcPct val="10000"/>
              </a:spcAft>
            </a:pPr>
            <a:r>
              <a:rPr lang="en-US" sz="1800">
                <a:latin typeface="Arial" charset="0"/>
              </a:rPr>
              <a:t>Both are recognized at the boundaries of a system as they cross the boundaries. That is, both heat and work are </a:t>
            </a:r>
            <a:r>
              <a:rPr lang="en-US" sz="1800" i="1">
                <a:solidFill>
                  <a:srgbClr val="CC00CC"/>
                </a:solidFill>
                <a:latin typeface="Arial" charset="0"/>
              </a:rPr>
              <a:t>boundary</a:t>
            </a:r>
            <a:r>
              <a:rPr lang="en-US" sz="1800" i="1">
                <a:latin typeface="Arial" charset="0"/>
              </a:rPr>
              <a:t> </a:t>
            </a:r>
            <a:r>
              <a:rPr lang="en-US" sz="1800">
                <a:latin typeface="Arial" charset="0"/>
              </a:rPr>
              <a:t>phenomena.</a:t>
            </a:r>
          </a:p>
          <a:p>
            <a:pPr eaLnBrk="1" hangingPunct="1">
              <a:spcBef>
                <a:spcPct val="10000"/>
              </a:spcBef>
              <a:spcAft>
                <a:spcPct val="10000"/>
              </a:spcAft>
            </a:pPr>
            <a:r>
              <a:rPr lang="en-US" sz="1800">
                <a:latin typeface="Arial" charset="0"/>
              </a:rPr>
              <a:t>Systems possess energy, but not heat or work.</a:t>
            </a:r>
          </a:p>
          <a:p>
            <a:pPr eaLnBrk="1" hangingPunct="1">
              <a:spcBef>
                <a:spcPct val="10000"/>
              </a:spcBef>
              <a:spcAft>
                <a:spcPct val="10000"/>
              </a:spcAft>
            </a:pPr>
            <a:r>
              <a:rPr lang="en-US" sz="1800">
                <a:latin typeface="Arial" charset="0"/>
              </a:rPr>
              <a:t>Both are associated with a </a:t>
            </a:r>
            <a:r>
              <a:rPr lang="en-US" sz="1800" i="1">
                <a:solidFill>
                  <a:srgbClr val="CC00CC"/>
                </a:solidFill>
                <a:latin typeface="Arial" charset="0"/>
              </a:rPr>
              <a:t>process</a:t>
            </a:r>
            <a:r>
              <a:rPr lang="en-US" sz="1800" i="1">
                <a:latin typeface="Arial" charset="0"/>
              </a:rPr>
              <a:t>, </a:t>
            </a:r>
            <a:r>
              <a:rPr lang="en-US" sz="1800">
                <a:latin typeface="Arial" charset="0"/>
              </a:rPr>
              <a:t>not a state. </a:t>
            </a:r>
          </a:p>
          <a:p>
            <a:pPr eaLnBrk="1" hangingPunct="1">
              <a:spcBef>
                <a:spcPct val="10000"/>
              </a:spcBef>
              <a:spcAft>
                <a:spcPct val="10000"/>
              </a:spcAft>
            </a:pPr>
            <a:r>
              <a:rPr lang="en-US" sz="1800">
                <a:latin typeface="Arial" charset="0"/>
              </a:rPr>
              <a:t>Unlike properties, heat or work has no meaning at a state.</a:t>
            </a:r>
          </a:p>
          <a:p>
            <a:pPr eaLnBrk="1" hangingPunct="1">
              <a:spcBef>
                <a:spcPct val="10000"/>
              </a:spcBef>
              <a:spcAft>
                <a:spcPct val="10000"/>
              </a:spcAft>
            </a:pPr>
            <a:r>
              <a:rPr lang="en-US" sz="1800">
                <a:latin typeface="Arial" charset="0"/>
              </a:rPr>
              <a:t>Both are </a:t>
            </a:r>
            <a:r>
              <a:rPr lang="en-US" sz="1800" i="1">
                <a:solidFill>
                  <a:srgbClr val="CC00CC"/>
                </a:solidFill>
                <a:latin typeface="Arial" charset="0"/>
              </a:rPr>
              <a:t>path functions</a:t>
            </a:r>
            <a:r>
              <a:rPr lang="en-US" sz="1800" i="1">
                <a:latin typeface="Arial" charset="0"/>
              </a:rPr>
              <a:t> </a:t>
            </a:r>
            <a:r>
              <a:rPr lang="en-US" sz="1800">
                <a:latin typeface="Arial" charset="0"/>
              </a:rPr>
              <a:t>(i.e., their magnitudes depend on the path followed during a process as well as the end states).</a:t>
            </a:r>
          </a:p>
        </p:txBody>
      </p:sp>
      <p:sp>
        <p:nvSpPr>
          <p:cNvPr id="19458" name="5 Slayt Numarası Yer Tutucusu"/>
          <p:cNvSpPr>
            <a:spLocks noGrp="1"/>
          </p:cNvSpPr>
          <p:nvPr>
            <p:ph type="sldNum" sz="quarter" idx="12"/>
          </p:nvPr>
        </p:nvSpPr>
        <p:spPr>
          <a:noFill/>
        </p:spPr>
        <p:txBody>
          <a:bodyPr/>
          <a:lstStyle/>
          <a:p>
            <a:fld id="{B7A0916F-9E72-4D9B-A274-642B9350B419}" type="slidenum">
              <a:rPr lang="en-US" smtClean="0"/>
              <a:pPr/>
              <a:t>34</a:t>
            </a:fld>
            <a:endParaRPr lang="en-US"/>
          </a:p>
        </p:txBody>
      </p:sp>
      <p:pic>
        <p:nvPicPr>
          <p:cNvPr id="19460" name="Picture 6"/>
          <p:cNvPicPr>
            <a:picLocks noChangeAspect="1" noChangeArrowheads="1"/>
          </p:cNvPicPr>
          <p:nvPr/>
        </p:nvPicPr>
        <p:blipFill>
          <a:blip r:embed="rId2"/>
          <a:srcRect/>
          <a:stretch>
            <a:fillRect/>
          </a:stretch>
        </p:blipFill>
        <p:spPr bwMode="auto">
          <a:xfrm>
            <a:off x="473075" y="5613400"/>
            <a:ext cx="2955925" cy="863600"/>
          </a:xfrm>
          <a:prstGeom prst="rect">
            <a:avLst/>
          </a:prstGeom>
          <a:noFill/>
          <a:ln w="9525">
            <a:noFill/>
            <a:miter lim="800000"/>
            <a:headEnd/>
            <a:tailEnd/>
          </a:ln>
        </p:spPr>
      </p:pic>
      <p:pic>
        <p:nvPicPr>
          <p:cNvPr id="19461" name="Picture 7"/>
          <p:cNvPicPr>
            <a:picLocks noChangeAspect="1" noChangeArrowheads="1"/>
          </p:cNvPicPr>
          <p:nvPr/>
        </p:nvPicPr>
        <p:blipFill>
          <a:blip r:embed="rId3"/>
          <a:srcRect/>
          <a:stretch>
            <a:fillRect/>
          </a:stretch>
        </p:blipFill>
        <p:spPr bwMode="auto">
          <a:xfrm>
            <a:off x="5334000" y="5588000"/>
            <a:ext cx="3475038" cy="889000"/>
          </a:xfrm>
          <a:prstGeom prst="rect">
            <a:avLst/>
          </a:prstGeom>
          <a:noFill/>
          <a:ln w="9525">
            <a:noFill/>
            <a:miter lim="800000"/>
            <a:headEnd/>
            <a:tailEnd/>
          </a:ln>
        </p:spPr>
      </p:pic>
      <p:sp>
        <p:nvSpPr>
          <p:cNvPr id="19462" name="Text Box 8"/>
          <p:cNvSpPr txBox="1">
            <a:spLocks noChangeArrowheads="1"/>
          </p:cNvSpPr>
          <p:nvPr/>
        </p:nvSpPr>
        <p:spPr bwMode="auto">
          <a:xfrm>
            <a:off x="381000" y="4953000"/>
            <a:ext cx="3581400" cy="641350"/>
          </a:xfrm>
          <a:prstGeom prst="rect">
            <a:avLst/>
          </a:prstGeom>
          <a:noFill/>
          <a:ln w="9525">
            <a:noFill/>
            <a:miter lim="800000"/>
            <a:headEnd/>
            <a:tailEnd/>
          </a:ln>
        </p:spPr>
        <p:txBody>
          <a:bodyPr>
            <a:spAutoFit/>
          </a:bodyPr>
          <a:lstStyle/>
          <a:p>
            <a:pPr>
              <a:spcBef>
                <a:spcPct val="50000"/>
              </a:spcBef>
            </a:pPr>
            <a:r>
              <a:rPr lang="en-US">
                <a:solidFill>
                  <a:srgbClr val="CC00CC"/>
                </a:solidFill>
              </a:rPr>
              <a:t>Properties are point functions have exact differentials (</a:t>
            </a:r>
            <a:r>
              <a:rPr lang="en-US" i="1">
                <a:solidFill>
                  <a:srgbClr val="CC00CC"/>
                </a:solidFill>
                <a:latin typeface="Times New Roman" pitchFamily="18" charset="0"/>
              </a:rPr>
              <a:t>d </a:t>
            </a:r>
            <a:r>
              <a:rPr lang="en-US">
                <a:solidFill>
                  <a:srgbClr val="CC00CC"/>
                </a:solidFill>
              </a:rPr>
              <a:t>).</a:t>
            </a:r>
          </a:p>
        </p:txBody>
      </p:sp>
      <p:sp>
        <p:nvSpPr>
          <p:cNvPr id="19463" name="Text Box 9"/>
          <p:cNvSpPr txBox="1">
            <a:spLocks noChangeArrowheads="1"/>
          </p:cNvSpPr>
          <p:nvPr/>
        </p:nvSpPr>
        <p:spPr bwMode="auto">
          <a:xfrm>
            <a:off x="3581400" y="5561013"/>
            <a:ext cx="1752600" cy="915987"/>
          </a:xfrm>
          <a:prstGeom prst="rect">
            <a:avLst/>
          </a:prstGeom>
          <a:noFill/>
          <a:ln w="9525">
            <a:noFill/>
            <a:miter lim="800000"/>
            <a:headEnd/>
            <a:tailEnd/>
          </a:ln>
        </p:spPr>
        <p:txBody>
          <a:bodyPr>
            <a:spAutoFit/>
          </a:bodyPr>
          <a:lstStyle/>
          <a:p>
            <a:pPr algn="r">
              <a:spcBef>
                <a:spcPct val="50000"/>
              </a:spcBef>
            </a:pPr>
            <a:r>
              <a:rPr lang="en-US">
                <a:solidFill>
                  <a:srgbClr val="CC00CC"/>
                </a:solidFill>
              </a:rPr>
              <a:t>Path functions have inexact differentials (</a:t>
            </a:r>
            <a:r>
              <a:rPr lang="en-US" i="1">
                <a:solidFill>
                  <a:srgbClr val="CC00CC"/>
                </a:solidFill>
                <a:sym typeface="Symbol" pitchFamily="18" charset="2"/>
              </a:rPr>
              <a:t> </a:t>
            </a:r>
            <a:r>
              <a:rPr lang="en-US">
                <a:solidFill>
                  <a:srgbClr val="CC00CC"/>
                </a:solidFill>
              </a:rPr>
              <a:t>)</a:t>
            </a:r>
          </a:p>
        </p:txBody>
      </p:sp>
      <p:pic>
        <p:nvPicPr>
          <p:cNvPr id="19464" name="Picture 9"/>
          <p:cNvPicPr>
            <a:picLocks noChangeAspect="1" noChangeArrowheads="1"/>
          </p:cNvPicPr>
          <p:nvPr/>
        </p:nvPicPr>
        <p:blipFill>
          <a:blip r:embed="rId4"/>
          <a:srcRect/>
          <a:stretch>
            <a:fillRect/>
          </a:stretch>
        </p:blipFill>
        <p:spPr bwMode="auto">
          <a:xfrm>
            <a:off x="5362575" y="228600"/>
            <a:ext cx="3400425" cy="50958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274638"/>
            <a:ext cx="8229600" cy="639762"/>
          </a:xfrm>
        </p:spPr>
        <p:txBody>
          <a:bodyPr/>
          <a:lstStyle/>
          <a:p>
            <a:pPr eaLnBrk="1" hangingPunct="1"/>
            <a:r>
              <a:rPr lang="en-US" sz="3200"/>
              <a:t>Electrical Work</a:t>
            </a:r>
          </a:p>
        </p:txBody>
      </p:sp>
      <p:sp>
        <p:nvSpPr>
          <p:cNvPr id="20482" name="5 Slayt Numarası Yer Tutucusu"/>
          <p:cNvSpPr>
            <a:spLocks noGrp="1"/>
          </p:cNvSpPr>
          <p:nvPr>
            <p:ph type="sldNum" sz="quarter" idx="12"/>
          </p:nvPr>
        </p:nvSpPr>
        <p:spPr>
          <a:noFill/>
        </p:spPr>
        <p:txBody>
          <a:bodyPr/>
          <a:lstStyle/>
          <a:p>
            <a:fld id="{151CF030-00AC-44E6-BF2D-4BD9F03F9F5B}" type="slidenum">
              <a:rPr lang="en-US" smtClean="0"/>
              <a:pPr/>
              <a:t>35</a:t>
            </a:fld>
            <a:endParaRPr lang="en-US"/>
          </a:p>
        </p:txBody>
      </p:sp>
      <p:pic>
        <p:nvPicPr>
          <p:cNvPr id="20484" name="Picture 6"/>
          <p:cNvPicPr>
            <a:picLocks noChangeAspect="1" noChangeArrowheads="1"/>
          </p:cNvPicPr>
          <p:nvPr/>
        </p:nvPicPr>
        <p:blipFill>
          <a:blip r:embed="rId2"/>
          <a:srcRect/>
          <a:stretch>
            <a:fillRect/>
          </a:stretch>
        </p:blipFill>
        <p:spPr bwMode="auto">
          <a:xfrm>
            <a:off x="533400" y="1524000"/>
            <a:ext cx="1203325" cy="327025"/>
          </a:xfrm>
          <a:prstGeom prst="rect">
            <a:avLst/>
          </a:prstGeom>
          <a:noFill/>
          <a:ln w="9525">
            <a:noFill/>
            <a:miter lim="800000"/>
            <a:headEnd/>
            <a:tailEnd/>
          </a:ln>
        </p:spPr>
      </p:pic>
      <p:pic>
        <p:nvPicPr>
          <p:cNvPr id="20485" name="Picture 7"/>
          <p:cNvPicPr>
            <a:picLocks noChangeAspect="1" noChangeArrowheads="1"/>
          </p:cNvPicPr>
          <p:nvPr/>
        </p:nvPicPr>
        <p:blipFill>
          <a:blip r:embed="rId3"/>
          <a:srcRect/>
          <a:stretch>
            <a:fillRect/>
          </a:stretch>
        </p:blipFill>
        <p:spPr bwMode="auto">
          <a:xfrm>
            <a:off x="533400" y="2514600"/>
            <a:ext cx="2289175" cy="388938"/>
          </a:xfrm>
          <a:prstGeom prst="rect">
            <a:avLst/>
          </a:prstGeom>
          <a:noFill/>
          <a:ln w="9525">
            <a:noFill/>
            <a:miter lim="800000"/>
            <a:headEnd/>
            <a:tailEnd/>
          </a:ln>
        </p:spPr>
      </p:pic>
      <p:pic>
        <p:nvPicPr>
          <p:cNvPr id="20486" name="Picture 8"/>
          <p:cNvPicPr>
            <a:picLocks noChangeAspect="1" noChangeArrowheads="1"/>
          </p:cNvPicPr>
          <p:nvPr/>
        </p:nvPicPr>
        <p:blipFill>
          <a:blip r:embed="rId4"/>
          <a:srcRect/>
          <a:stretch>
            <a:fillRect/>
          </a:stretch>
        </p:blipFill>
        <p:spPr bwMode="auto">
          <a:xfrm>
            <a:off x="546100" y="3911600"/>
            <a:ext cx="2882900" cy="889000"/>
          </a:xfrm>
          <a:prstGeom prst="rect">
            <a:avLst/>
          </a:prstGeom>
          <a:noFill/>
          <a:ln w="9525">
            <a:noFill/>
            <a:miter lim="800000"/>
            <a:headEnd/>
            <a:tailEnd/>
          </a:ln>
        </p:spPr>
      </p:pic>
      <p:pic>
        <p:nvPicPr>
          <p:cNvPr id="20487" name="Picture 9"/>
          <p:cNvPicPr>
            <a:picLocks noChangeAspect="1" noChangeArrowheads="1"/>
          </p:cNvPicPr>
          <p:nvPr/>
        </p:nvPicPr>
        <p:blipFill>
          <a:blip r:embed="rId5"/>
          <a:srcRect/>
          <a:stretch>
            <a:fillRect/>
          </a:stretch>
        </p:blipFill>
        <p:spPr bwMode="auto">
          <a:xfrm>
            <a:off x="541338" y="5819775"/>
            <a:ext cx="2659062" cy="352425"/>
          </a:xfrm>
          <a:prstGeom prst="rect">
            <a:avLst/>
          </a:prstGeom>
          <a:noFill/>
          <a:ln w="9525">
            <a:noFill/>
            <a:miter lim="800000"/>
            <a:headEnd/>
            <a:tailEnd/>
          </a:ln>
        </p:spPr>
      </p:pic>
      <p:sp>
        <p:nvSpPr>
          <p:cNvPr id="20488" name="Text Box 10"/>
          <p:cNvSpPr txBox="1">
            <a:spLocks noChangeArrowheads="1"/>
          </p:cNvSpPr>
          <p:nvPr/>
        </p:nvSpPr>
        <p:spPr bwMode="auto">
          <a:xfrm>
            <a:off x="457200" y="1066800"/>
            <a:ext cx="2057400" cy="396875"/>
          </a:xfrm>
          <a:prstGeom prst="rect">
            <a:avLst/>
          </a:prstGeom>
          <a:noFill/>
          <a:ln w="9525">
            <a:noFill/>
            <a:miter lim="800000"/>
            <a:headEnd/>
            <a:tailEnd/>
          </a:ln>
        </p:spPr>
        <p:txBody>
          <a:bodyPr>
            <a:spAutoFit/>
          </a:bodyPr>
          <a:lstStyle/>
          <a:p>
            <a:pPr>
              <a:spcBef>
                <a:spcPct val="50000"/>
              </a:spcBef>
            </a:pPr>
            <a:r>
              <a:rPr lang="en-US" sz="2000"/>
              <a:t>Electrical work</a:t>
            </a:r>
          </a:p>
        </p:txBody>
      </p:sp>
      <p:sp>
        <p:nvSpPr>
          <p:cNvPr id="20489" name="Text Box 11"/>
          <p:cNvSpPr txBox="1">
            <a:spLocks noChangeArrowheads="1"/>
          </p:cNvSpPr>
          <p:nvPr/>
        </p:nvSpPr>
        <p:spPr bwMode="auto">
          <a:xfrm>
            <a:off x="457200" y="2133600"/>
            <a:ext cx="2057400" cy="396875"/>
          </a:xfrm>
          <a:prstGeom prst="rect">
            <a:avLst/>
          </a:prstGeom>
          <a:noFill/>
          <a:ln w="9525">
            <a:noFill/>
            <a:miter lim="800000"/>
            <a:headEnd/>
            <a:tailEnd/>
          </a:ln>
        </p:spPr>
        <p:txBody>
          <a:bodyPr>
            <a:spAutoFit/>
          </a:bodyPr>
          <a:lstStyle/>
          <a:p>
            <a:pPr>
              <a:spcBef>
                <a:spcPct val="50000"/>
              </a:spcBef>
            </a:pPr>
            <a:r>
              <a:rPr lang="en-US" sz="2000"/>
              <a:t>Electrical power</a:t>
            </a:r>
          </a:p>
        </p:txBody>
      </p:sp>
      <p:sp>
        <p:nvSpPr>
          <p:cNvPr id="20490" name="Text Box 12"/>
          <p:cNvSpPr txBox="1">
            <a:spLocks noChangeArrowheads="1"/>
          </p:cNvSpPr>
          <p:nvPr/>
        </p:nvSpPr>
        <p:spPr bwMode="auto">
          <a:xfrm>
            <a:off x="457200" y="3200400"/>
            <a:ext cx="3505200" cy="701675"/>
          </a:xfrm>
          <a:prstGeom prst="rect">
            <a:avLst/>
          </a:prstGeom>
          <a:noFill/>
          <a:ln w="9525">
            <a:noFill/>
            <a:miter lim="800000"/>
            <a:headEnd/>
            <a:tailEnd/>
          </a:ln>
        </p:spPr>
        <p:txBody>
          <a:bodyPr>
            <a:spAutoFit/>
          </a:bodyPr>
          <a:lstStyle/>
          <a:p>
            <a:pPr>
              <a:spcBef>
                <a:spcPct val="50000"/>
              </a:spcBef>
            </a:pPr>
            <a:r>
              <a:rPr lang="en-US" sz="2000"/>
              <a:t>When potential difference and current change with time</a:t>
            </a:r>
          </a:p>
        </p:txBody>
      </p:sp>
      <p:sp>
        <p:nvSpPr>
          <p:cNvPr id="20491" name="Text Box 13"/>
          <p:cNvSpPr txBox="1">
            <a:spLocks noChangeArrowheads="1"/>
          </p:cNvSpPr>
          <p:nvPr/>
        </p:nvSpPr>
        <p:spPr bwMode="auto">
          <a:xfrm>
            <a:off x="457200" y="5105400"/>
            <a:ext cx="3352800" cy="701675"/>
          </a:xfrm>
          <a:prstGeom prst="rect">
            <a:avLst/>
          </a:prstGeom>
          <a:noFill/>
          <a:ln w="9525">
            <a:noFill/>
            <a:miter lim="800000"/>
            <a:headEnd/>
            <a:tailEnd/>
          </a:ln>
        </p:spPr>
        <p:txBody>
          <a:bodyPr>
            <a:spAutoFit/>
          </a:bodyPr>
          <a:lstStyle/>
          <a:p>
            <a:pPr>
              <a:spcBef>
                <a:spcPct val="50000"/>
              </a:spcBef>
            </a:pPr>
            <a:r>
              <a:rPr lang="en-US" sz="2000"/>
              <a:t>When potential difference and current remain constant</a:t>
            </a:r>
          </a:p>
        </p:txBody>
      </p:sp>
      <p:pic>
        <p:nvPicPr>
          <p:cNvPr id="20492" name="Picture 13"/>
          <p:cNvPicPr>
            <a:picLocks noChangeAspect="1" noChangeArrowheads="1"/>
          </p:cNvPicPr>
          <p:nvPr/>
        </p:nvPicPr>
        <p:blipFill>
          <a:blip r:embed="rId6"/>
          <a:srcRect/>
          <a:stretch>
            <a:fillRect/>
          </a:stretch>
        </p:blipFill>
        <p:spPr bwMode="auto">
          <a:xfrm>
            <a:off x="4114800" y="1228725"/>
            <a:ext cx="4695825" cy="39528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228600"/>
            <a:ext cx="6705600" cy="609600"/>
          </a:xfrm>
          <a:solidFill>
            <a:srgbClr val="92D050"/>
          </a:solidFill>
        </p:spPr>
        <p:txBody>
          <a:bodyPr/>
          <a:lstStyle/>
          <a:p>
            <a:pPr eaLnBrk="1" hangingPunct="1"/>
            <a:r>
              <a:rPr lang="en-US" sz="3200">
                <a:solidFill>
                  <a:srgbClr val="C00000"/>
                </a:solidFill>
              </a:rPr>
              <a:t>MECHANICAL FORMS OF WORK</a:t>
            </a:r>
            <a:endParaRPr lang="en-US" sz="3200" b="0">
              <a:solidFill>
                <a:srgbClr val="C00000"/>
              </a:solidFill>
            </a:endParaRPr>
          </a:p>
        </p:txBody>
      </p:sp>
      <p:sp>
        <p:nvSpPr>
          <p:cNvPr id="21508" name="Rectangle 3"/>
          <p:cNvSpPr>
            <a:spLocks noGrp="1" noChangeArrowheads="1"/>
          </p:cNvSpPr>
          <p:nvPr>
            <p:ph idx="1"/>
          </p:nvPr>
        </p:nvSpPr>
        <p:spPr>
          <a:xfrm>
            <a:off x="228600" y="990600"/>
            <a:ext cx="8077200" cy="1371600"/>
          </a:xfrm>
        </p:spPr>
        <p:txBody>
          <a:bodyPr/>
          <a:lstStyle/>
          <a:p>
            <a:pPr eaLnBrk="1" hangingPunct="1">
              <a:lnSpc>
                <a:spcPct val="95000"/>
              </a:lnSpc>
              <a:spcBef>
                <a:spcPct val="10000"/>
              </a:spcBef>
              <a:spcAft>
                <a:spcPct val="10000"/>
              </a:spcAft>
            </a:pPr>
            <a:r>
              <a:rPr lang="en-US" sz="2000">
                <a:latin typeface="Arial" charset="0"/>
              </a:rPr>
              <a:t>There are two requirements for a work interaction between a system and its surroundings to exist: </a:t>
            </a:r>
          </a:p>
          <a:p>
            <a:pPr lvl="1" eaLnBrk="1" hangingPunct="1">
              <a:lnSpc>
                <a:spcPct val="95000"/>
              </a:lnSpc>
              <a:spcBef>
                <a:spcPct val="10000"/>
              </a:spcBef>
              <a:spcAft>
                <a:spcPct val="10000"/>
              </a:spcAft>
            </a:pPr>
            <a:r>
              <a:rPr lang="en-US" sz="2000">
                <a:latin typeface="Arial" charset="0"/>
              </a:rPr>
              <a:t>there must be a </a:t>
            </a:r>
            <a:r>
              <a:rPr lang="en-US" sz="2000" b="1" i="1">
                <a:solidFill>
                  <a:srgbClr val="CC00CC"/>
                </a:solidFill>
                <a:latin typeface="Arial" charset="0"/>
              </a:rPr>
              <a:t>force</a:t>
            </a:r>
            <a:r>
              <a:rPr lang="en-US" sz="2000" i="1">
                <a:latin typeface="Arial" charset="0"/>
              </a:rPr>
              <a:t> </a:t>
            </a:r>
            <a:r>
              <a:rPr lang="en-US" sz="2000">
                <a:latin typeface="Arial" charset="0"/>
              </a:rPr>
              <a:t>acting on the boundary. </a:t>
            </a:r>
          </a:p>
          <a:p>
            <a:pPr lvl="1" eaLnBrk="1" hangingPunct="1">
              <a:lnSpc>
                <a:spcPct val="95000"/>
              </a:lnSpc>
              <a:spcBef>
                <a:spcPct val="10000"/>
              </a:spcBef>
              <a:spcAft>
                <a:spcPct val="10000"/>
              </a:spcAft>
            </a:pPr>
            <a:r>
              <a:rPr lang="en-US" sz="2000">
                <a:latin typeface="Arial" charset="0"/>
              </a:rPr>
              <a:t>the boundary must </a:t>
            </a:r>
            <a:r>
              <a:rPr lang="en-US" sz="2000" b="1" i="1">
                <a:solidFill>
                  <a:srgbClr val="CC00CC"/>
                </a:solidFill>
                <a:latin typeface="Arial" charset="0"/>
              </a:rPr>
              <a:t>move</a:t>
            </a:r>
            <a:r>
              <a:rPr lang="en-US" sz="2000" i="1">
                <a:latin typeface="Arial" charset="0"/>
              </a:rPr>
              <a:t>.</a:t>
            </a:r>
            <a:endParaRPr lang="en-US" sz="2000">
              <a:latin typeface="Arial" charset="0"/>
            </a:endParaRPr>
          </a:p>
          <a:p>
            <a:pPr eaLnBrk="1" hangingPunct="1">
              <a:lnSpc>
                <a:spcPct val="95000"/>
              </a:lnSpc>
              <a:spcBef>
                <a:spcPct val="10000"/>
              </a:spcBef>
              <a:spcAft>
                <a:spcPct val="10000"/>
              </a:spcAft>
            </a:pPr>
            <a:endParaRPr lang="en-US" sz="2000">
              <a:latin typeface="Arial" charset="0"/>
            </a:endParaRPr>
          </a:p>
        </p:txBody>
      </p:sp>
      <p:sp>
        <p:nvSpPr>
          <p:cNvPr id="21506" name="5 Slayt Numarası Yer Tutucusu"/>
          <p:cNvSpPr>
            <a:spLocks noGrp="1"/>
          </p:cNvSpPr>
          <p:nvPr>
            <p:ph type="sldNum" sz="quarter" idx="12"/>
          </p:nvPr>
        </p:nvSpPr>
        <p:spPr>
          <a:noFill/>
        </p:spPr>
        <p:txBody>
          <a:bodyPr/>
          <a:lstStyle/>
          <a:p>
            <a:fld id="{DCF07C35-E2CA-4A80-9F7E-9ED0905316A7}" type="slidenum">
              <a:rPr lang="en-US" smtClean="0"/>
              <a:pPr/>
              <a:t>36</a:t>
            </a:fld>
            <a:endParaRPr lang="en-US"/>
          </a:p>
        </p:txBody>
      </p:sp>
      <p:grpSp>
        <p:nvGrpSpPr>
          <p:cNvPr id="21509" name="Group 13"/>
          <p:cNvGrpSpPr>
            <a:grpSpLocks/>
          </p:cNvGrpSpPr>
          <p:nvPr/>
        </p:nvGrpSpPr>
        <p:grpSpPr bwMode="auto">
          <a:xfrm>
            <a:off x="609600" y="2590800"/>
            <a:ext cx="2819400" cy="990600"/>
            <a:chOff x="48" y="1584"/>
            <a:chExt cx="1776" cy="624"/>
          </a:xfrm>
        </p:grpSpPr>
        <p:sp>
          <p:nvSpPr>
            <p:cNvPr id="21515" name="Rectangle 12"/>
            <p:cNvSpPr>
              <a:spLocks noChangeArrowheads="1"/>
            </p:cNvSpPr>
            <p:nvPr/>
          </p:nvSpPr>
          <p:spPr bwMode="auto">
            <a:xfrm>
              <a:off x="48" y="1584"/>
              <a:ext cx="1776" cy="624"/>
            </a:xfrm>
            <a:prstGeom prst="rect">
              <a:avLst/>
            </a:prstGeom>
            <a:solidFill>
              <a:schemeClr val="accent1"/>
            </a:solidFill>
            <a:ln w="9525">
              <a:solidFill>
                <a:schemeClr val="tx1"/>
              </a:solidFill>
              <a:miter lim="800000"/>
              <a:headEnd/>
              <a:tailEnd/>
            </a:ln>
          </p:spPr>
          <p:txBody>
            <a:bodyPr wrap="none" anchor="ctr"/>
            <a:lstStyle/>
            <a:p>
              <a:endParaRPr lang="tr-TR"/>
            </a:p>
          </p:txBody>
        </p:sp>
        <p:pic>
          <p:nvPicPr>
            <p:cNvPr id="21516" name="Picture 6"/>
            <p:cNvPicPr>
              <a:picLocks noChangeAspect="1" noChangeArrowheads="1"/>
            </p:cNvPicPr>
            <p:nvPr/>
          </p:nvPicPr>
          <p:blipFill>
            <a:blip r:embed="rId2"/>
            <a:srcRect/>
            <a:stretch>
              <a:fillRect/>
            </a:stretch>
          </p:blipFill>
          <p:spPr bwMode="auto">
            <a:xfrm>
              <a:off x="288" y="1872"/>
              <a:ext cx="1365" cy="222"/>
            </a:xfrm>
            <a:prstGeom prst="rect">
              <a:avLst/>
            </a:prstGeom>
            <a:noFill/>
            <a:ln w="9525">
              <a:noFill/>
              <a:miter lim="800000"/>
              <a:headEnd/>
              <a:tailEnd/>
            </a:ln>
          </p:spPr>
        </p:pic>
        <p:sp>
          <p:nvSpPr>
            <p:cNvPr id="21517" name="Text Box 8"/>
            <p:cNvSpPr txBox="1">
              <a:spLocks noChangeArrowheads="1"/>
            </p:cNvSpPr>
            <p:nvPr/>
          </p:nvSpPr>
          <p:spPr bwMode="auto">
            <a:xfrm>
              <a:off x="96" y="1584"/>
              <a:ext cx="1728" cy="231"/>
            </a:xfrm>
            <a:prstGeom prst="rect">
              <a:avLst/>
            </a:prstGeom>
            <a:noFill/>
            <a:ln w="9525">
              <a:noFill/>
              <a:miter lim="800000"/>
              <a:headEnd/>
              <a:tailEnd/>
            </a:ln>
          </p:spPr>
          <p:txBody>
            <a:bodyPr>
              <a:spAutoFit/>
            </a:bodyPr>
            <a:lstStyle/>
            <a:p>
              <a:pPr>
                <a:spcBef>
                  <a:spcPct val="50000"/>
                </a:spcBef>
              </a:pPr>
              <a:r>
                <a:rPr lang="en-US"/>
                <a:t>Work = Force </a:t>
              </a:r>
              <a:r>
                <a:rPr lang="en-US">
                  <a:sym typeface="Symbol" pitchFamily="18" charset="2"/>
                </a:rPr>
                <a:t> Distance</a:t>
              </a:r>
            </a:p>
          </p:txBody>
        </p:sp>
      </p:grpSp>
      <p:grpSp>
        <p:nvGrpSpPr>
          <p:cNvPr id="21510" name="Group 15"/>
          <p:cNvGrpSpPr>
            <a:grpSpLocks/>
          </p:cNvGrpSpPr>
          <p:nvPr/>
        </p:nvGrpSpPr>
        <p:grpSpPr bwMode="auto">
          <a:xfrm>
            <a:off x="533400" y="4114800"/>
            <a:ext cx="3048000" cy="1447800"/>
            <a:chOff x="1920" y="1584"/>
            <a:chExt cx="1920" cy="912"/>
          </a:xfrm>
        </p:grpSpPr>
        <p:sp>
          <p:nvSpPr>
            <p:cNvPr id="21512" name="Rectangle 14"/>
            <p:cNvSpPr>
              <a:spLocks noChangeArrowheads="1"/>
            </p:cNvSpPr>
            <p:nvPr/>
          </p:nvSpPr>
          <p:spPr bwMode="auto">
            <a:xfrm>
              <a:off x="1920" y="1584"/>
              <a:ext cx="1872" cy="912"/>
            </a:xfrm>
            <a:prstGeom prst="rect">
              <a:avLst/>
            </a:prstGeom>
            <a:solidFill>
              <a:schemeClr val="accent1"/>
            </a:solidFill>
            <a:ln w="9525">
              <a:solidFill>
                <a:schemeClr val="tx1"/>
              </a:solidFill>
              <a:miter lim="800000"/>
              <a:headEnd/>
              <a:tailEnd/>
            </a:ln>
          </p:spPr>
          <p:txBody>
            <a:bodyPr wrap="none" anchor="ctr"/>
            <a:lstStyle/>
            <a:p>
              <a:endParaRPr lang="tr-TR"/>
            </a:p>
          </p:txBody>
        </p:sp>
        <p:pic>
          <p:nvPicPr>
            <p:cNvPr id="21513" name="Picture 7"/>
            <p:cNvPicPr>
              <a:picLocks noChangeAspect="1" noChangeArrowheads="1"/>
            </p:cNvPicPr>
            <p:nvPr/>
          </p:nvPicPr>
          <p:blipFill>
            <a:blip r:embed="rId3"/>
            <a:srcRect/>
            <a:stretch>
              <a:fillRect/>
            </a:stretch>
          </p:blipFill>
          <p:spPr bwMode="auto">
            <a:xfrm>
              <a:off x="1968" y="1880"/>
              <a:ext cx="1753" cy="568"/>
            </a:xfrm>
            <a:prstGeom prst="rect">
              <a:avLst/>
            </a:prstGeom>
            <a:noFill/>
            <a:ln w="9525">
              <a:noFill/>
              <a:miter lim="800000"/>
              <a:headEnd/>
              <a:tailEnd/>
            </a:ln>
          </p:spPr>
        </p:pic>
        <p:sp>
          <p:nvSpPr>
            <p:cNvPr id="21514" name="Text Box 9"/>
            <p:cNvSpPr txBox="1">
              <a:spLocks noChangeArrowheads="1"/>
            </p:cNvSpPr>
            <p:nvPr/>
          </p:nvSpPr>
          <p:spPr bwMode="auto">
            <a:xfrm>
              <a:off x="1920" y="1593"/>
              <a:ext cx="1920" cy="231"/>
            </a:xfrm>
            <a:prstGeom prst="rect">
              <a:avLst/>
            </a:prstGeom>
            <a:noFill/>
            <a:ln w="9525">
              <a:noFill/>
              <a:miter lim="800000"/>
              <a:headEnd/>
              <a:tailEnd/>
            </a:ln>
          </p:spPr>
          <p:txBody>
            <a:bodyPr>
              <a:spAutoFit/>
            </a:bodyPr>
            <a:lstStyle/>
            <a:p>
              <a:pPr>
                <a:spcBef>
                  <a:spcPct val="50000"/>
                </a:spcBef>
              </a:pPr>
              <a:r>
                <a:rPr lang="en-US"/>
                <a:t>When force is not constant</a:t>
              </a:r>
              <a:endParaRPr lang="en-US">
                <a:sym typeface="Symbol" pitchFamily="18" charset="2"/>
              </a:endParaRPr>
            </a:p>
          </p:txBody>
        </p:sp>
      </p:grpSp>
      <p:pic>
        <p:nvPicPr>
          <p:cNvPr id="21511" name="Picture 16"/>
          <p:cNvPicPr>
            <a:picLocks noChangeAspect="1" noChangeArrowheads="1"/>
          </p:cNvPicPr>
          <p:nvPr/>
        </p:nvPicPr>
        <p:blipFill>
          <a:blip r:embed="rId4"/>
          <a:srcRect/>
          <a:stretch>
            <a:fillRect/>
          </a:stretch>
        </p:blipFill>
        <p:spPr bwMode="auto">
          <a:xfrm>
            <a:off x="4114800" y="2590800"/>
            <a:ext cx="4591050" cy="30765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762000" y="304800"/>
            <a:ext cx="1676400" cy="1066800"/>
          </a:xfrm>
        </p:spPr>
        <p:txBody>
          <a:bodyPr/>
          <a:lstStyle/>
          <a:p>
            <a:pPr eaLnBrk="1" hangingPunct="1"/>
            <a:r>
              <a:rPr lang="en-US" sz="3200"/>
              <a:t>Shaft Work</a:t>
            </a:r>
          </a:p>
        </p:txBody>
      </p:sp>
      <p:sp>
        <p:nvSpPr>
          <p:cNvPr id="22530" name="5 Slayt Numarası Yer Tutucusu"/>
          <p:cNvSpPr>
            <a:spLocks noGrp="1"/>
          </p:cNvSpPr>
          <p:nvPr>
            <p:ph type="sldNum" sz="quarter" idx="12"/>
          </p:nvPr>
        </p:nvSpPr>
        <p:spPr>
          <a:noFill/>
        </p:spPr>
        <p:txBody>
          <a:bodyPr/>
          <a:lstStyle/>
          <a:p>
            <a:fld id="{3BEE7FD7-88B4-4937-990D-26F8F65B5334}" type="slidenum">
              <a:rPr lang="en-US" smtClean="0"/>
              <a:pPr/>
              <a:t>37</a:t>
            </a:fld>
            <a:endParaRPr lang="en-US"/>
          </a:p>
        </p:txBody>
      </p:sp>
      <p:sp>
        <p:nvSpPr>
          <p:cNvPr id="22532" name="Rectangle 8"/>
          <p:cNvSpPr>
            <a:spLocks noChangeArrowheads="1"/>
          </p:cNvSpPr>
          <p:nvPr/>
        </p:nvSpPr>
        <p:spPr bwMode="auto">
          <a:xfrm>
            <a:off x="2819400" y="227013"/>
            <a:ext cx="2743200" cy="915987"/>
          </a:xfrm>
          <a:prstGeom prst="rect">
            <a:avLst/>
          </a:prstGeom>
          <a:noFill/>
          <a:ln w="9525">
            <a:noFill/>
            <a:miter lim="800000"/>
            <a:headEnd/>
            <a:tailEnd/>
          </a:ln>
        </p:spPr>
        <p:txBody>
          <a:bodyPr>
            <a:spAutoFit/>
          </a:bodyPr>
          <a:lstStyle/>
          <a:p>
            <a:pPr algn="r"/>
            <a:r>
              <a:rPr lang="en-US">
                <a:solidFill>
                  <a:srgbClr val="0066FF"/>
                </a:solidFill>
              </a:rPr>
              <a:t>A force </a:t>
            </a:r>
            <a:r>
              <a:rPr lang="en-US" i="1">
                <a:solidFill>
                  <a:srgbClr val="0066FF"/>
                </a:solidFill>
              </a:rPr>
              <a:t>F </a:t>
            </a:r>
            <a:r>
              <a:rPr lang="en-US">
                <a:solidFill>
                  <a:srgbClr val="0066FF"/>
                </a:solidFill>
              </a:rPr>
              <a:t>acting through a moment arm </a:t>
            </a:r>
            <a:r>
              <a:rPr lang="en-US" i="1">
                <a:solidFill>
                  <a:srgbClr val="0066FF"/>
                </a:solidFill>
              </a:rPr>
              <a:t>r </a:t>
            </a:r>
            <a:r>
              <a:rPr lang="en-US">
                <a:solidFill>
                  <a:srgbClr val="0066FF"/>
                </a:solidFill>
              </a:rPr>
              <a:t>generates a torque T</a:t>
            </a:r>
          </a:p>
        </p:txBody>
      </p:sp>
      <p:sp>
        <p:nvSpPr>
          <p:cNvPr id="22533" name="Rectangle 9"/>
          <p:cNvSpPr>
            <a:spLocks noChangeArrowheads="1"/>
          </p:cNvSpPr>
          <p:nvPr/>
        </p:nvSpPr>
        <p:spPr bwMode="auto">
          <a:xfrm>
            <a:off x="2819400" y="1295400"/>
            <a:ext cx="4191000" cy="366713"/>
          </a:xfrm>
          <a:prstGeom prst="rect">
            <a:avLst/>
          </a:prstGeom>
          <a:noFill/>
          <a:ln w="9525">
            <a:noFill/>
            <a:miter lim="800000"/>
            <a:headEnd/>
            <a:tailEnd/>
          </a:ln>
        </p:spPr>
        <p:txBody>
          <a:bodyPr>
            <a:spAutoFit/>
          </a:bodyPr>
          <a:lstStyle/>
          <a:p>
            <a:pPr algn="r"/>
            <a:r>
              <a:rPr lang="en-US">
                <a:solidFill>
                  <a:srgbClr val="0066FF"/>
                </a:solidFill>
              </a:rPr>
              <a:t>This force acts through a distance </a:t>
            </a:r>
            <a:r>
              <a:rPr lang="en-US" i="1">
                <a:solidFill>
                  <a:srgbClr val="0066FF"/>
                </a:solidFill>
              </a:rPr>
              <a:t>s</a:t>
            </a:r>
            <a:endParaRPr lang="en-US">
              <a:solidFill>
                <a:srgbClr val="0066FF"/>
              </a:solidFill>
            </a:endParaRPr>
          </a:p>
        </p:txBody>
      </p:sp>
      <p:sp>
        <p:nvSpPr>
          <p:cNvPr id="22534" name="Rectangle 10"/>
          <p:cNvSpPr>
            <a:spLocks noChangeArrowheads="1"/>
          </p:cNvSpPr>
          <p:nvPr/>
        </p:nvSpPr>
        <p:spPr bwMode="auto">
          <a:xfrm>
            <a:off x="1295400" y="2711450"/>
            <a:ext cx="4267200" cy="641350"/>
          </a:xfrm>
          <a:prstGeom prst="rect">
            <a:avLst/>
          </a:prstGeom>
          <a:noFill/>
          <a:ln w="9525">
            <a:noFill/>
            <a:miter lim="800000"/>
            <a:headEnd/>
            <a:tailEnd/>
          </a:ln>
        </p:spPr>
        <p:txBody>
          <a:bodyPr>
            <a:spAutoFit/>
          </a:bodyPr>
          <a:lstStyle/>
          <a:p>
            <a:pPr algn="r"/>
            <a:r>
              <a:rPr lang="en-US">
                <a:solidFill>
                  <a:srgbClr val="0066FF"/>
                </a:solidFill>
              </a:rPr>
              <a:t>The power transmitted through the shaft is the shaft work done per unit time</a:t>
            </a:r>
          </a:p>
        </p:txBody>
      </p:sp>
      <p:pic>
        <p:nvPicPr>
          <p:cNvPr id="22535" name="Picture 13"/>
          <p:cNvPicPr>
            <a:picLocks noChangeAspect="1" noChangeArrowheads="1"/>
          </p:cNvPicPr>
          <p:nvPr/>
        </p:nvPicPr>
        <p:blipFill>
          <a:blip r:embed="rId2"/>
          <a:srcRect/>
          <a:stretch>
            <a:fillRect/>
          </a:stretch>
        </p:blipFill>
        <p:spPr bwMode="auto">
          <a:xfrm>
            <a:off x="5638800" y="304800"/>
            <a:ext cx="2857500" cy="673100"/>
          </a:xfrm>
          <a:prstGeom prst="rect">
            <a:avLst/>
          </a:prstGeom>
          <a:noFill/>
          <a:ln w="9525">
            <a:noFill/>
            <a:miter lim="800000"/>
            <a:headEnd/>
            <a:tailEnd/>
          </a:ln>
        </p:spPr>
      </p:pic>
      <p:pic>
        <p:nvPicPr>
          <p:cNvPr id="22536" name="Picture 14"/>
          <p:cNvPicPr>
            <a:picLocks noChangeAspect="1" noChangeArrowheads="1"/>
          </p:cNvPicPr>
          <p:nvPr/>
        </p:nvPicPr>
        <p:blipFill>
          <a:blip r:embed="rId3"/>
          <a:srcRect/>
          <a:stretch>
            <a:fillRect/>
          </a:stretch>
        </p:blipFill>
        <p:spPr bwMode="auto">
          <a:xfrm>
            <a:off x="7083425" y="1295400"/>
            <a:ext cx="1450975" cy="357188"/>
          </a:xfrm>
          <a:prstGeom prst="rect">
            <a:avLst/>
          </a:prstGeom>
          <a:noFill/>
          <a:ln w="9525">
            <a:noFill/>
            <a:miter lim="800000"/>
            <a:headEnd/>
            <a:tailEnd/>
          </a:ln>
        </p:spPr>
      </p:pic>
      <p:pic>
        <p:nvPicPr>
          <p:cNvPr id="22537" name="Picture 15"/>
          <p:cNvPicPr>
            <a:picLocks noChangeAspect="1" noChangeArrowheads="1"/>
          </p:cNvPicPr>
          <p:nvPr/>
        </p:nvPicPr>
        <p:blipFill>
          <a:blip r:embed="rId4"/>
          <a:srcRect/>
          <a:stretch>
            <a:fillRect/>
          </a:stretch>
        </p:blipFill>
        <p:spPr bwMode="auto">
          <a:xfrm>
            <a:off x="3124200" y="1855788"/>
            <a:ext cx="5400675" cy="735012"/>
          </a:xfrm>
          <a:prstGeom prst="rect">
            <a:avLst/>
          </a:prstGeom>
          <a:noFill/>
          <a:ln w="9525">
            <a:noFill/>
            <a:miter lim="800000"/>
            <a:headEnd/>
            <a:tailEnd/>
          </a:ln>
        </p:spPr>
      </p:pic>
      <p:pic>
        <p:nvPicPr>
          <p:cNvPr id="22538" name="Picture 16"/>
          <p:cNvPicPr>
            <a:picLocks noChangeAspect="1" noChangeArrowheads="1"/>
          </p:cNvPicPr>
          <p:nvPr/>
        </p:nvPicPr>
        <p:blipFill>
          <a:blip r:embed="rId5"/>
          <a:srcRect/>
          <a:stretch>
            <a:fillRect/>
          </a:stretch>
        </p:blipFill>
        <p:spPr bwMode="auto">
          <a:xfrm>
            <a:off x="5627688" y="2819400"/>
            <a:ext cx="2906712" cy="388938"/>
          </a:xfrm>
          <a:prstGeom prst="rect">
            <a:avLst/>
          </a:prstGeom>
          <a:noFill/>
          <a:ln w="9525">
            <a:noFill/>
            <a:miter lim="800000"/>
            <a:headEnd/>
            <a:tailEnd/>
          </a:ln>
        </p:spPr>
      </p:pic>
      <p:sp>
        <p:nvSpPr>
          <p:cNvPr id="22539" name="Rectangle 17"/>
          <p:cNvSpPr>
            <a:spLocks noChangeArrowheads="1"/>
          </p:cNvSpPr>
          <p:nvPr/>
        </p:nvSpPr>
        <p:spPr bwMode="auto">
          <a:xfrm>
            <a:off x="2203450" y="1905000"/>
            <a:ext cx="844550" cy="701675"/>
          </a:xfrm>
          <a:prstGeom prst="rect">
            <a:avLst/>
          </a:prstGeom>
          <a:noFill/>
          <a:ln w="9525">
            <a:noFill/>
            <a:miter lim="800000"/>
            <a:headEnd/>
            <a:tailEnd/>
          </a:ln>
        </p:spPr>
        <p:txBody>
          <a:bodyPr>
            <a:spAutoFit/>
          </a:bodyPr>
          <a:lstStyle/>
          <a:p>
            <a:pPr algn="r"/>
            <a:r>
              <a:rPr lang="en-US" sz="2000">
                <a:solidFill>
                  <a:srgbClr val="0066FF"/>
                </a:solidFill>
              </a:rPr>
              <a:t>Shaft work</a:t>
            </a:r>
          </a:p>
        </p:txBody>
      </p:sp>
      <p:pic>
        <p:nvPicPr>
          <p:cNvPr id="22540" name="Picture 15"/>
          <p:cNvPicPr>
            <a:picLocks noChangeAspect="1" noChangeArrowheads="1"/>
          </p:cNvPicPr>
          <p:nvPr/>
        </p:nvPicPr>
        <p:blipFill>
          <a:blip r:embed="rId6"/>
          <a:srcRect/>
          <a:stretch>
            <a:fillRect/>
          </a:stretch>
        </p:blipFill>
        <p:spPr bwMode="auto">
          <a:xfrm>
            <a:off x="1381125" y="3400425"/>
            <a:ext cx="3038475" cy="3381375"/>
          </a:xfrm>
          <a:prstGeom prst="rect">
            <a:avLst/>
          </a:prstGeom>
          <a:noFill/>
          <a:ln w="9525">
            <a:noFill/>
            <a:miter lim="800000"/>
            <a:headEnd/>
            <a:tailEnd/>
          </a:ln>
        </p:spPr>
      </p:pic>
      <p:pic>
        <p:nvPicPr>
          <p:cNvPr id="22541" name="Picture 16"/>
          <p:cNvPicPr>
            <a:picLocks noChangeAspect="1" noChangeArrowheads="1"/>
          </p:cNvPicPr>
          <p:nvPr/>
        </p:nvPicPr>
        <p:blipFill>
          <a:blip r:embed="rId7"/>
          <a:srcRect/>
          <a:stretch>
            <a:fillRect/>
          </a:stretch>
        </p:blipFill>
        <p:spPr bwMode="auto">
          <a:xfrm>
            <a:off x="4981575" y="3409950"/>
            <a:ext cx="3629025" cy="33718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76200"/>
            <a:ext cx="8229600" cy="563563"/>
          </a:xfrm>
        </p:spPr>
        <p:txBody>
          <a:bodyPr/>
          <a:lstStyle/>
          <a:p>
            <a:pPr algn="r" eaLnBrk="1" hangingPunct="1"/>
            <a:r>
              <a:rPr lang="en-US" sz="3200"/>
              <a:t>Spring Work</a:t>
            </a:r>
          </a:p>
        </p:txBody>
      </p:sp>
      <p:sp>
        <p:nvSpPr>
          <p:cNvPr id="23554" name="5 Slayt Numarası Yer Tutucusu"/>
          <p:cNvSpPr>
            <a:spLocks noGrp="1"/>
          </p:cNvSpPr>
          <p:nvPr>
            <p:ph type="sldNum" sz="quarter" idx="12"/>
          </p:nvPr>
        </p:nvSpPr>
        <p:spPr>
          <a:noFill/>
        </p:spPr>
        <p:txBody>
          <a:bodyPr/>
          <a:lstStyle/>
          <a:p>
            <a:fld id="{DF5C6A74-B255-4144-9B67-60CBCD7D7B8F}" type="slidenum">
              <a:rPr lang="en-US" smtClean="0"/>
              <a:pPr/>
              <a:t>38</a:t>
            </a:fld>
            <a:endParaRPr lang="en-US"/>
          </a:p>
        </p:txBody>
      </p:sp>
      <p:pic>
        <p:nvPicPr>
          <p:cNvPr id="23556" name="Picture 6"/>
          <p:cNvPicPr>
            <a:picLocks noChangeAspect="1" noChangeArrowheads="1"/>
          </p:cNvPicPr>
          <p:nvPr/>
        </p:nvPicPr>
        <p:blipFill>
          <a:blip r:embed="rId2"/>
          <a:srcRect/>
          <a:stretch>
            <a:fillRect/>
          </a:stretch>
        </p:blipFill>
        <p:spPr bwMode="auto">
          <a:xfrm>
            <a:off x="381000" y="1143000"/>
            <a:ext cx="1870075" cy="346075"/>
          </a:xfrm>
          <a:prstGeom prst="rect">
            <a:avLst/>
          </a:prstGeom>
          <a:noFill/>
          <a:ln w="9525">
            <a:noFill/>
            <a:miter lim="800000"/>
            <a:headEnd/>
            <a:tailEnd/>
          </a:ln>
        </p:spPr>
      </p:pic>
      <p:pic>
        <p:nvPicPr>
          <p:cNvPr id="23557" name="Picture 7"/>
          <p:cNvPicPr>
            <a:picLocks noChangeAspect="1" noChangeArrowheads="1"/>
          </p:cNvPicPr>
          <p:nvPr/>
        </p:nvPicPr>
        <p:blipFill>
          <a:blip r:embed="rId3"/>
          <a:srcRect/>
          <a:stretch>
            <a:fillRect/>
          </a:stretch>
        </p:blipFill>
        <p:spPr bwMode="auto">
          <a:xfrm>
            <a:off x="381000" y="2209800"/>
            <a:ext cx="2190750" cy="357188"/>
          </a:xfrm>
          <a:prstGeom prst="rect">
            <a:avLst/>
          </a:prstGeom>
          <a:noFill/>
          <a:ln w="9525">
            <a:noFill/>
            <a:miter lim="800000"/>
            <a:headEnd/>
            <a:tailEnd/>
          </a:ln>
        </p:spPr>
      </p:pic>
      <p:pic>
        <p:nvPicPr>
          <p:cNvPr id="23558" name="Picture 8"/>
          <p:cNvPicPr>
            <a:picLocks noChangeAspect="1" noChangeArrowheads="1"/>
          </p:cNvPicPr>
          <p:nvPr/>
        </p:nvPicPr>
        <p:blipFill>
          <a:blip r:embed="rId4"/>
          <a:srcRect/>
          <a:stretch>
            <a:fillRect/>
          </a:stretch>
        </p:blipFill>
        <p:spPr bwMode="auto">
          <a:xfrm>
            <a:off x="5065713" y="1066800"/>
            <a:ext cx="3697287" cy="406400"/>
          </a:xfrm>
          <a:prstGeom prst="rect">
            <a:avLst/>
          </a:prstGeom>
          <a:noFill/>
          <a:ln w="9525">
            <a:noFill/>
            <a:miter lim="800000"/>
            <a:headEnd/>
            <a:tailEnd/>
          </a:ln>
        </p:spPr>
      </p:pic>
      <p:sp>
        <p:nvSpPr>
          <p:cNvPr id="23559" name="Rectangle 9"/>
          <p:cNvSpPr>
            <a:spLocks noChangeArrowheads="1"/>
          </p:cNvSpPr>
          <p:nvPr/>
        </p:nvSpPr>
        <p:spPr bwMode="auto">
          <a:xfrm>
            <a:off x="304800" y="152400"/>
            <a:ext cx="4572000" cy="915988"/>
          </a:xfrm>
          <a:prstGeom prst="rect">
            <a:avLst/>
          </a:prstGeom>
          <a:noFill/>
          <a:ln w="9525">
            <a:noFill/>
            <a:miter lim="800000"/>
            <a:headEnd/>
            <a:tailEnd/>
          </a:ln>
        </p:spPr>
        <p:txBody>
          <a:bodyPr>
            <a:spAutoFit/>
          </a:bodyPr>
          <a:lstStyle/>
          <a:p>
            <a:r>
              <a:rPr lang="en-US"/>
              <a:t>When the length of the spring changes by</a:t>
            </a:r>
          </a:p>
          <a:p>
            <a:r>
              <a:rPr lang="en-US"/>
              <a:t>a differential amount </a:t>
            </a:r>
            <a:r>
              <a:rPr lang="en-US" i="1"/>
              <a:t>dx </a:t>
            </a:r>
            <a:r>
              <a:rPr lang="en-US"/>
              <a:t>under the influence of a force </a:t>
            </a:r>
            <a:r>
              <a:rPr lang="en-US" i="1"/>
              <a:t>F</a:t>
            </a:r>
            <a:r>
              <a:rPr lang="en-US"/>
              <a:t>, the work done is</a:t>
            </a:r>
          </a:p>
        </p:txBody>
      </p:sp>
      <p:sp>
        <p:nvSpPr>
          <p:cNvPr id="23560" name="Rectangle 10"/>
          <p:cNvSpPr>
            <a:spLocks noChangeArrowheads="1"/>
          </p:cNvSpPr>
          <p:nvPr/>
        </p:nvSpPr>
        <p:spPr bwMode="auto">
          <a:xfrm>
            <a:off x="304800" y="1524000"/>
            <a:ext cx="4572000" cy="641350"/>
          </a:xfrm>
          <a:prstGeom prst="rect">
            <a:avLst/>
          </a:prstGeom>
          <a:noFill/>
          <a:ln w="9525">
            <a:noFill/>
            <a:miter lim="800000"/>
            <a:headEnd/>
            <a:tailEnd/>
          </a:ln>
        </p:spPr>
        <p:txBody>
          <a:bodyPr>
            <a:spAutoFit/>
          </a:bodyPr>
          <a:lstStyle/>
          <a:p>
            <a:r>
              <a:rPr lang="en-US"/>
              <a:t>For linear elastic springs, the displacement </a:t>
            </a:r>
            <a:r>
              <a:rPr lang="en-US" i="1"/>
              <a:t>x </a:t>
            </a:r>
            <a:r>
              <a:rPr lang="en-US"/>
              <a:t>is proportional to the force applied</a:t>
            </a:r>
          </a:p>
        </p:txBody>
      </p:sp>
      <p:sp>
        <p:nvSpPr>
          <p:cNvPr id="23561" name="Rectangle 11"/>
          <p:cNvSpPr>
            <a:spLocks noChangeArrowheads="1"/>
          </p:cNvSpPr>
          <p:nvPr/>
        </p:nvSpPr>
        <p:spPr bwMode="auto">
          <a:xfrm>
            <a:off x="2590800" y="2209800"/>
            <a:ext cx="2743200" cy="366713"/>
          </a:xfrm>
          <a:prstGeom prst="rect">
            <a:avLst/>
          </a:prstGeom>
          <a:noFill/>
          <a:ln w="9525">
            <a:noFill/>
            <a:miter lim="800000"/>
            <a:headEnd/>
            <a:tailEnd/>
          </a:ln>
        </p:spPr>
        <p:txBody>
          <a:bodyPr>
            <a:spAutoFit/>
          </a:bodyPr>
          <a:lstStyle/>
          <a:p>
            <a:r>
              <a:rPr lang="en-US" i="1"/>
              <a:t>k: </a:t>
            </a:r>
            <a:r>
              <a:rPr lang="en-US"/>
              <a:t>spring constant (kN/m)</a:t>
            </a:r>
          </a:p>
        </p:txBody>
      </p:sp>
      <p:sp>
        <p:nvSpPr>
          <p:cNvPr id="23562" name="Rectangle 12"/>
          <p:cNvSpPr>
            <a:spLocks noChangeArrowheads="1"/>
          </p:cNvSpPr>
          <p:nvPr/>
        </p:nvSpPr>
        <p:spPr bwMode="auto">
          <a:xfrm>
            <a:off x="4953000" y="685800"/>
            <a:ext cx="3581400" cy="366713"/>
          </a:xfrm>
          <a:prstGeom prst="rect">
            <a:avLst/>
          </a:prstGeom>
          <a:noFill/>
          <a:ln w="9525">
            <a:noFill/>
            <a:miter lim="800000"/>
            <a:headEnd/>
            <a:tailEnd/>
          </a:ln>
        </p:spPr>
        <p:txBody>
          <a:bodyPr>
            <a:spAutoFit/>
          </a:bodyPr>
          <a:lstStyle/>
          <a:p>
            <a:r>
              <a:rPr lang="en-US"/>
              <a:t>Substituting and integrating yield</a:t>
            </a:r>
          </a:p>
        </p:txBody>
      </p:sp>
      <p:sp>
        <p:nvSpPr>
          <p:cNvPr id="23563" name="Rectangle 13"/>
          <p:cNvSpPr>
            <a:spLocks noChangeArrowheads="1"/>
          </p:cNvSpPr>
          <p:nvPr/>
        </p:nvSpPr>
        <p:spPr bwMode="auto">
          <a:xfrm>
            <a:off x="5029200" y="1447800"/>
            <a:ext cx="3581400" cy="641350"/>
          </a:xfrm>
          <a:prstGeom prst="rect">
            <a:avLst/>
          </a:prstGeom>
          <a:noFill/>
          <a:ln w="9525">
            <a:noFill/>
            <a:miter lim="800000"/>
            <a:headEnd/>
            <a:tailEnd/>
          </a:ln>
        </p:spPr>
        <p:txBody>
          <a:bodyPr>
            <a:spAutoFit/>
          </a:bodyPr>
          <a:lstStyle/>
          <a:p>
            <a:r>
              <a:rPr lang="en-US" i="1">
                <a:solidFill>
                  <a:srgbClr val="CC00CC"/>
                </a:solidFill>
              </a:rPr>
              <a:t>x</a:t>
            </a:r>
            <a:r>
              <a:rPr lang="en-US" baseline="-25000">
                <a:solidFill>
                  <a:srgbClr val="CC00CC"/>
                </a:solidFill>
              </a:rPr>
              <a:t>1</a:t>
            </a:r>
            <a:r>
              <a:rPr lang="en-US">
                <a:solidFill>
                  <a:srgbClr val="CC00CC"/>
                </a:solidFill>
              </a:rPr>
              <a:t> and </a:t>
            </a:r>
            <a:r>
              <a:rPr lang="en-US" i="1">
                <a:solidFill>
                  <a:srgbClr val="CC00CC"/>
                </a:solidFill>
              </a:rPr>
              <a:t>x</a:t>
            </a:r>
            <a:r>
              <a:rPr lang="en-US" baseline="-25000">
                <a:solidFill>
                  <a:srgbClr val="CC00CC"/>
                </a:solidFill>
              </a:rPr>
              <a:t>2</a:t>
            </a:r>
            <a:r>
              <a:rPr lang="en-US">
                <a:solidFill>
                  <a:srgbClr val="CC00CC"/>
                </a:solidFill>
              </a:rPr>
              <a:t>:</a:t>
            </a:r>
            <a:r>
              <a:rPr lang="en-US"/>
              <a:t> the initial and the final displacements</a:t>
            </a:r>
          </a:p>
        </p:txBody>
      </p:sp>
      <p:pic>
        <p:nvPicPr>
          <p:cNvPr id="23564" name="Picture 17"/>
          <p:cNvPicPr>
            <a:picLocks noChangeAspect="1" noChangeArrowheads="1"/>
          </p:cNvPicPr>
          <p:nvPr/>
        </p:nvPicPr>
        <p:blipFill>
          <a:blip r:embed="rId5"/>
          <a:srcRect/>
          <a:stretch>
            <a:fillRect/>
          </a:stretch>
        </p:blipFill>
        <p:spPr bwMode="auto">
          <a:xfrm>
            <a:off x="381000" y="2667000"/>
            <a:ext cx="2968625" cy="4114800"/>
          </a:xfrm>
          <a:prstGeom prst="rect">
            <a:avLst/>
          </a:prstGeom>
          <a:noFill/>
          <a:ln w="9525">
            <a:noFill/>
            <a:miter lim="800000"/>
            <a:headEnd/>
            <a:tailEnd/>
          </a:ln>
        </p:spPr>
      </p:pic>
      <p:pic>
        <p:nvPicPr>
          <p:cNvPr id="23565" name="Picture 19"/>
          <p:cNvPicPr>
            <a:picLocks noChangeAspect="1" noChangeArrowheads="1"/>
          </p:cNvPicPr>
          <p:nvPr/>
        </p:nvPicPr>
        <p:blipFill>
          <a:blip r:embed="rId6"/>
          <a:srcRect/>
          <a:stretch>
            <a:fillRect/>
          </a:stretch>
        </p:blipFill>
        <p:spPr bwMode="auto">
          <a:xfrm>
            <a:off x="5334000" y="2117725"/>
            <a:ext cx="3657600" cy="46545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50838"/>
            <a:ext cx="8229600" cy="1325562"/>
          </a:xfrm>
        </p:spPr>
        <p:txBody>
          <a:bodyPr/>
          <a:lstStyle/>
          <a:p>
            <a:pPr algn="l"/>
            <a:r>
              <a:rPr lang="en-US" sz="3600" b="1" dirty="0">
                <a:solidFill>
                  <a:srgbClr val="FF0000"/>
                </a:solidFill>
              </a:rPr>
              <a:t>Example</a:t>
            </a:r>
            <a:br>
              <a:rPr lang="en-US" dirty="0"/>
            </a:br>
            <a:r>
              <a:rPr lang="en-US" sz="2400" b="0" dirty="0">
                <a:solidFill>
                  <a:schemeClr val="tx1"/>
                </a:solidFill>
              </a:rPr>
              <a:t>Determine the energy necessary to stretch a spring (with a spring constant of 200 lbf/in) 4 inches. Express your answer in Btu. </a:t>
            </a:r>
            <a:endParaRPr lang="en-US" dirty="0"/>
          </a:p>
        </p:txBody>
      </p:sp>
      <p:sp>
        <p:nvSpPr>
          <p:cNvPr id="4" name="Content Placeholder 3"/>
          <p:cNvSpPr>
            <a:spLocks noGrp="1"/>
          </p:cNvSpPr>
          <p:nvPr>
            <p:ph idx="1"/>
          </p:nvPr>
        </p:nvSpPr>
        <p:spPr>
          <a:xfrm>
            <a:off x="457200" y="2419350"/>
            <a:ext cx="8229600" cy="476250"/>
          </a:xfrm>
        </p:spPr>
        <p:txBody>
          <a:bodyPr/>
          <a:lstStyle/>
          <a:p>
            <a:pPr marL="0" indent="0">
              <a:buNone/>
            </a:pPr>
            <a:r>
              <a:rPr lang="en-US" sz="2000" b="1" dirty="0"/>
              <a:t>Useful Information:</a:t>
            </a:r>
            <a:r>
              <a:rPr lang="en-US" sz="2000" dirty="0"/>
              <a:t>	1 Btu = 778.169 lbf · ft</a:t>
            </a:r>
          </a:p>
        </p:txBody>
      </p:sp>
      <p:sp>
        <p:nvSpPr>
          <p:cNvPr id="2" name="Slide Number Placeholder 1"/>
          <p:cNvSpPr>
            <a:spLocks noGrp="1"/>
          </p:cNvSpPr>
          <p:nvPr>
            <p:ph type="sldNum" sz="quarter" idx="12"/>
          </p:nvPr>
        </p:nvSpPr>
        <p:spPr/>
        <p:txBody>
          <a:bodyPr/>
          <a:lstStyle/>
          <a:p>
            <a:pPr>
              <a:defRPr/>
            </a:pPr>
            <a:fld id="{808AAB76-866E-4BEA-B04D-7C2C88E9E80F}" type="slidenum">
              <a:rPr lang="en-US" smtClean="0"/>
              <a:pPr>
                <a:defRPr/>
              </a:pPr>
              <a:t>39</a:t>
            </a:fld>
            <a:endParaRPr lang="en-US"/>
          </a:p>
        </p:txBody>
      </p:sp>
      <p:sp>
        <p:nvSpPr>
          <p:cNvPr id="5" name="TextBox 4">
            <a:extLst>
              <a:ext uri="{FF2B5EF4-FFF2-40B4-BE49-F238E27FC236}">
                <a16:creationId xmlns:a16="http://schemas.microsoft.com/office/drawing/2014/main" id="{74841FE9-0BF5-47FF-8841-0ED094CB7A3C}"/>
              </a:ext>
            </a:extLst>
          </p:cNvPr>
          <p:cNvSpPr txBox="1"/>
          <p:nvPr/>
        </p:nvSpPr>
        <p:spPr>
          <a:xfrm>
            <a:off x="3908998" y="3300955"/>
            <a:ext cx="1326004" cy="369332"/>
          </a:xfrm>
          <a:prstGeom prst="rect">
            <a:avLst/>
          </a:prstGeom>
          <a:noFill/>
          <a:ln w="25400">
            <a:solidFill>
              <a:srgbClr val="FF0000"/>
            </a:solidFill>
          </a:ln>
        </p:spPr>
        <p:txBody>
          <a:bodyPr wrap="none" rtlCol="0">
            <a:spAutoFit/>
          </a:bodyPr>
          <a:lstStyle/>
          <a:p>
            <a:pPr algn="ctr"/>
            <a:r>
              <a:rPr lang="en-US" b="1">
                <a:solidFill>
                  <a:srgbClr val="FF0000"/>
                </a:solidFill>
                <a:hlinkClick r:id="rId2"/>
              </a:rPr>
              <a:t>Example 4</a:t>
            </a:r>
            <a:endParaRPr lang="en-US" b="1" dirty="0">
              <a:solidFill>
                <a:srgbClr val="FF0000"/>
              </a:solidFill>
            </a:endParaRPr>
          </a:p>
        </p:txBody>
      </p:sp>
    </p:spTree>
    <p:extLst>
      <p:ext uri="{BB962C8B-B14F-4D97-AF65-F5344CB8AC3E}">
        <p14:creationId xmlns:p14="http://schemas.microsoft.com/office/powerpoint/2010/main" val="312216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FF4E0976-2F45-41E1-B7FD-7D0B082CD754}" type="slidenum">
              <a:rPr lang="en-US" smtClean="0"/>
              <a:pPr/>
              <a:t>4</a:t>
            </a:fld>
            <a:endParaRPr lang="en-US"/>
          </a:p>
        </p:txBody>
      </p:sp>
      <p:pic>
        <p:nvPicPr>
          <p:cNvPr id="17411" name="Picture 2"/>
          <p:cNvPicPr>
            <a:picLocks noChangeAspect="1" noChangeArrowheads="1"/>
          </p:cNvPicPr>
          <p:nvPr/>
        </p:nvPicPr>
        <p:blipFill>
          <a:blip r:embed="rId2"/>
          <a:srcRect/>
          <a:stretch>
            <a:fillRect/>
          </a:stretch>
        </p:blipFill>
        <p:spPr bwMode="auto">
          <a:xfrm>
            <a:off x="609600" y="381000"/>
            <a:ext cx="3333750" cy="2562225"/>
          </a:xfrm>
          <a:prstGeom prst="rect">
            <a:avLst/>
          </a:prstGeom>
          <a:noFill/>
          <a:ln w="9525">
            <a:noFill/>
            <a:miter lim="800000"/>
            <a:headEnd/>
            <a:tailEnd/>
          </a:ln>
        </p:spPr>
      </p:pic>
      <p:pic>
        <p:nvPicPr>
          <p:cNvPr id="17412" name="Picture 3"/>
          <p:cNvPicPr>
            <a:picLocks noChangeAspect="1" noChangeArrowheads="1"/>
          </p:cNvPicPr>
          <p:nvPr/>
        </p:nvPicPr>
        <p:blipFill>
          <a:blip r:embed="rId3"/>
          <a:srcRect/>
          <a:stretch>
            <a:fillRect/>
          </a:stretch>
        </p:blipFill>
        <p:spPr bwMode="auto">
          <a:xfrm>
            <a:off x="609600" y="3200400"/>
            <a:ext cx="3467100" cy="3409950"/>
          </a:xfrm>
          <a:prstGeom prst="rect">
            <a:avLst/>
          </a:prstGeom>
          <a:noFill/>
          <a:ln w="9525">
            <a:noFill/>
            <a:miter lim="800000"/>
            <a:headEnd/>
            <a:tailEnd/>
          </a:ln>
        </p:spPr>
      </p:pic>
      <p:pic>
        <p:nvPicPr>
          <p:cNvPr id="17413" name="Picture 4"/>
          <p:cNvPicPr>
            <a:picLocks noChangeAspect="1" noChangeArrowheads="1"/>
          </p:cNvPicPr>
          <p:nvPr/>
        </p:nvPicPr>
        <p:blipFill>
          <a:blip r:embed="rId4"/>
          <a:srcRect/>
          <a:stretch>
            <a:fillRect/>
          </a:stretch>
        </p:blipFill>
        <p:spPr bwMode="auto">
          <a:xfrm>
            <a:off x="4648200" y="381000"/>
            <a:ext cx="3419475" cy="39719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1447800"/>
            <a:ext cx="4419600" cy="381000"/>
          </a:xfrm>
        </p:spPr>
        <p:txBody>
          <a:bodyPr/>
          <a:lstStyle/>
          <a:p>
            <a:pPr eaLnBrk="1" hangingPunct="1"/>
            <a:r>
              <a:rPr lang="en-US" sz="2000"/>
              <a:t>Work Done on Elastic Solid Bars</a:t>
            </a:r>
            <a:endParaRPr lang="en-US" sz="2000" b="0"/>
          </a:p>
        </p:txBody>
      </p:sp>
      <p:sp>
        <p:nvSpPr>
          <p:cNvPr id="24578" name="5 Slayt Numarası Yer Tutucusu"/>
          <p:cNvSpPr>
            <a:spLocks noGrp="1"/>
          </p:cNvSpPr>
          <p:nvPr>
            <p:ph type="sldNum" sz="quarter" idx="12"/>
          </p:nvPr>
        </p:nvSpPr>
        <p:spPr>
          <a:noFill/>
        </p:spPr>
        <p:txBody>
          <a:bodyPr/>
          <a:lstStyle/>
          <a:p>
            <a:fld id="{73D7746E-0774-4BE3-8D88-7EF42D0E1CDA}" type="slidenum">
              <a:rPr lang="en-US" smtClean="0"/>
              <a:pPr/>
              <a:t>40</a:t>
            </a:fld>
            <a:endParaRPr lang="en-US"/>
          </a:p>
        </p:txBody>
      </p:sp>
      <p:pic>
        <p:nvPicPr>
          <p:cNvPr id="24580" name="Picture 9"/>
          <p:cNvPicPr>
            <a:picLocks noChangeAspect="1" noChangeArrowheads="1"/>
          </p:cNvPicPr>
          <p:nvPr/>
        </p:nvPicPr>
        <p:blipFill>
          <a:blip r:embed="rId2"/>
          <a:srcRect/>
          <a:stretch>
            <a:fillRect/>
          </a:stretch>
        </p:blipFill>
        <p:spPr bwMode="auto">
          <a:xfrm>
            <a:off x="152400" y="1905000"/>
            <a:ext cx="4930775" cy="931863"/>
          </a:xfrm>
          <a:prstGeom prst="rect">
            <a:avLst/>
          </a:prstGeom>
          <a:noFill/>
          <a:ln w="9525">
            <a:noFill/>
            <a:miter lim="800000"/>
            <a:headEnd/>
            <a:tailEnd/>
          </a:ln>
        </p:spPr>
      </p:pic>
      <p:pic>
        <p:nvPicPr>
          <p:cNvPr id="24581" name="Picture 10"/>
          <p:cNvPicPr>
            <a:picLocks noChangeAspect="1" noChangeArrowheads="1"/>
          </p:cNvPicPr>
          <p:nvPr/>
        </p:nvPicPr>
        <p:blipFill>
          <a:blip r:embed="rId3"/>
          <a:srcRect/>
          <a:stretch>
            <a:fillRect/>
          </a:stretch>
        </p:blipFill>
        <p:spPr bwMode="auto">
          <a:xfrm>
            <a:off x="5486400" y="304800"/>
            <a:ext cx="3425825" cy="869950"/>
          </a:xfrm>
          <a:prstGeom prst="rect">
            <a:avLst/>
          </a:prstGeom>
          <a:noFill/>
          <a:ln w="9525">
            <a:noFill/>
            <a:miter lim="800000"/>
            <a:headEnd/>
            <a:tailEnd/>
          </a:ln>
        </p:spPr>
      </p:pic>
      <p:sp>
        <p:nvSpPr>
          <p:cNvPr id="24582" name="Rectangle 11"/>
          <p:cNvSpPr>
            <a:spLocks noChangeArrowheads="1"/>
          </p:cNvSpPr>
          <p:nvPr/>
        </p:nvSpPr>
        <p:spPr bwMode="auto">
          <a:xfrm>
            <a:off x="2286000" y="457200"/>
            <a:ext cx="3124200" cy="685800"/>
          </a:xfrm>
          <a:prstGeom prst="rect">
            <a:avLst/>
          </a:prstGeom>
          <a:noFill/>
          <a:ln w="9525">
            <a:noFill/>
            <a:miter lim="800000"/>
            <a:headEnd/>
            <a:tailEnd/>
          </a:ln>
        </p:spPr>
        <p:txBody>
          <a:bodyPr anchor="ctr"/>
          <a:lstStyle/>
          <a:p>
            <a:pPr algn="r"/>
            <a:r>
              <a:rPr lang="en-US" sz="2000" b="1">
                <a:solidFill>
                  <a:srgbClr val="FF0000"/>
                </a:solidFill>
              </a:rPr>
              <a:t>Work Associated with the Stretching of a Liquid Film</a:t>
            </a:r>
          </a:p>
        </p:txBody>
      </p:sp>
      <p:pic>
        <p:nvPicPr>
          <p:cNvPr id="24583" name="Picture 9"/>
          <p:cNvPicPr>
            <a:picLocks noChangeAspect="1" noChangeArrowheads="1"/>
          </p:cNvPicPr>
          <p:nvPr/>
        </p:nvPicPr>
        <p:blipFill>
          <a:blip r:embed="rId4"/>
          <a:srcRect/>
          <a:stretch>
            <a:fillRect/>
          </a:stretch>
        </p:blipFill>
        <p:spPr bwMode="auto">
          <a:xfrm>
            <a:off x="333375" y="2971800"/>
            <a:ext cx="3857625" cy="3749675"/>
          </a:xfrm>
          <a:prstGeom prst="rect">
            <a:avLst/>
          </a:prstGeom>
          <a:noFill/>
          <a:ln w="9525">
            <a:noFill/>
            <a:miter lim="800000"/>
            <a:headEnd/>
            <a:tailEnd/>
          </a:ln>
        </p:spPr>
      </p:pic>
      <p:pic>
        <p:nvPicPr>
          <p:cNvPr id="24584" name="Picture 10"/>
          <p:cNvPicPr>
            <a:picLocks noChangeAspect="1" noChangeArrowheads="1"/>
          </p:cNvPicPr>
          <p:nvPr/>
        </p:nvPicPr>
        <p:blipFill>
          <a:blip r:embed="rId5"/>
          <a:srcRect/>
          <a:stretch>
            <a:fillRect/>
          </a:stretch>
        </p:blipFill>
        <p:spPr bwMode="auto">
          <a:xfrm>
            <a:off x="5143500" y="1295400"/>
            <a:ext cx="3848100" cy="54197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198438"/>
            <a:ext cx="8077200" cy="411162"/>
          </a:xfrm>
        </p:spPr>
        <p:txBody>
          <a:bodyPr/>
          <a:lstStyle/>
          <a:p>
            <a:pPr eaLnBrk="1" hangingPunct="1"/>
            <a:r>
              <a:rPr lang="en-US" sz="2400"/>
              <a:t>Work Done to Raise or to Accelerate a Body</a:t>
            </a:r>
            <a:endParaRPr lang="en-US" sz="2400" b="0"/>
          </a:p>
        </p:txBody>
      </p:sp>
      <p:sp>
        <p:nvSpPr>
          <p:cNvPr id="25602" name="5 Slayt Numarası Yer Tutucusu"/>
          <p:cNvSpPr>
            <a:spLocks noGrp="1"/>
          </p:cNvSpPr>
          <p:nvPr>
            <p:ph type="sldNum" sz="quarter" idx="12"/>
          </p:nvPr>
        </p:nvSpPr>
        <p:spPr>
          <a:noFill/>
        </p:spPr>
        <p:txBody>
          <a:bodyPr/>
          <a:lstStyle/>
          <a:p>
            <a:fld id="{D0A1EABC-7365-4E4B-A212-0462CD19547C}" type="slidenum">
              <a:rPr lang="en-US" smtClean="0"/>
              <a:pPr/>
              <a:t>41</a:t>
            </a:fld>
            <a:endParaRPr lang="en-US"/>
          </a:p>
        </p:txBody>
      </p:sp>
      <p:sp>
        <p:nvSpPr>
          <p:cNvPr id="25604" name="Rectangle 7"/>
          <p:cNvSpPr>
            <a:spLocks noChangeArrowheads="1"/>
          </p:cNvSpPr>
          <p:nvPr/>
        </p:nvSpPr>
        <p:spPr bwMode="auto">
          <a:xfrm>
            <a:off x="228600" y="2209800"/>
            <a:ext cx="5029200" cy="411163"/>
          </a:xfrm>
          <a:prstGeom prst="rect">
            <a:avLst/>
          </a:prstGeom>
          <a:noFill/>
          <a:ln w="9525">
            <a:noFill/>
            <a:miter lim="800000"/>
            <a:headEnd/>
            <a:tailEnd/>
          </a:ln>
        </p:spPr>
        <p:txBody>
          <a:bodyPr anchor="ctr"/>
          <a:lstStyle/>
          <a:p>
            <a:r>
              <a:rPr lang="en-US" sz="2400" b="1">
                <a:solidFill>
                  <a:srgbClr val="FF0000"/>
                </a:solidFill>
              </a:rPr>
              <a:t>Nonmechanical Forms of Work</a:t>
            </a:r>
          </a:p>
        </p:txBody>
      </p:sp>
      <p:sp>
        <p:nvSpPr>
          <p:cNvPr id="25605" name="Rectangle 4"/>
          <p:cNvSpPr>
            <a:spLocks noChangeArrowheads="1"/>
          </p:cNvSpPr>
          <p:nvPr/>
        </p:nvSpPr>
        <p:spPr bwMode="auto">
          <a:xfrm>
            <a:off x="381000" y="679450"/>
            <a:ext cx="6019800" cy="13017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66"/>
              </a:buClr>
              <a:buFontTx/>
              <a:buAutoNum type="arabicPeriod"/>
            </a:pPr>
            <a:r>
              <a:rPr lang="en-US"/>
              <a:t>The work transfer needed to raise a body is equal to the change in the potential energy of the body. </a:t>
            </a:r>
          </a:p>
          <a:p>
            <a:pPr marL="342900" indent="-342900">
              <a:spcBef>
                <a:spcPct val="20000"/>
              </a:spcBef>
              <a:spcAft>
                <a:spcPct val="20000"/>
              </a:spcAft>
              <a:buClr>
                <a:srgbClr val="FF0066"/>
              </a:buClr>
              <a:buFontTx/>
              <a:buAutoNum type="arabicPeriod"/>
            </a:pPr>
            <a:r>
              <a:rPr lang="en-US"/>
              <a:t>The work transfer needed to accelerate a body is equal to the change in the kinetic energy of the body.</a:t>
            </a:r>
          </a:p>
        </p:txBody>
      </p:sp>
      <p:sp>
        <p:nvSpPr>
          <p:cNvPr id="25606" name="Rectangle 8"/>
          <p:cNvSpPr>
            <a:spLocks noChangeArrowheads="1"/>
          </p:cNvSpPr>
          <p:nvPr/>
        </p:nvSpPr>
        <p:spPr bwMode="auto">
          <a:xfrm>
            <a:off x="304800" y="2743200"/>
            <a:ext cx="4648200" cy="3609975"/>
          </a:xfrm>
          <a:prstGeom prst="rect">
            <a:avLst/>
          </a:prstGeom>
          <a:noFill/>
          <a:ln w="9525">
            <a:noFill/>
            <a:miter lim="800000"/>
            <a:headEnd/>
            <a:tailEnd/>
          </a:ln>
        </p:spPr>
        <p:txBody>
          <a:bodyPr>
            <a:spAutoFit/>
          </a:bodyPr>
          <a:lstStyle/>
          <a:p>
            <a:pPr>
              <a:spcBef>
                <a:spcPct val="20000"/>
              </a:spcBef>
              <a:spcAft>
                <a:spcPct val="20000"/>
              </a:spcAft>
            </a:pPr>
            <a:r>
              <a:rPr lang="en-US" b="1">
                <a:solidFill>
                  <a:srgbClr val="CC00CC"/>
                </a:solidFill>
              </a:rPr>
              <a:t>Electrical work</a:t>
            </a:r>
            <a:r>
              <a:rPr lang="en-US">
                <a:solidFill>
                  <a:srgbClr val="CC00CC"/>
                </a:solidFill>
              </a:rPr>
              <a:t>:</a:t>
            </a:r>
            <a:r>
              <a:rPr lang="en-US"/>
              <a:t> The generalized force is the </a:t>
            </a:r>
            <a:r>
              <a:rPr lang="en-US" i="1">
                <a:solidFill>
                  <a:srgbClr val="0066FF"/>
                </a:solidFill>
              </a:rPr>
              <a:t>voltage</a:t>
            </a:r>
            <a:r>
              <a:rPr lang="en-US" i="1"/>
              <a:t> </a:t>
            </a:r>
            <a:r>
              <a:rPr lang="en-US"/>
              <a:t>(the electrical potential) and the generalized displacement is the </a:t>
            </a:r>
            <a:r>
              <a:rPr lang="en-US" i="1">
                <a:solidFill>
                  <a:srgbClr val="0066FF"/>
                </a:solidFill>
              </a:rPr>
              <a:t>electrical</a:t>
            </a:r>
            <a:r>
              <a:rPr lang="en-US" i="1">
                <a:solidFill>
                  <a:srgbClr val="33CC33"/>
                </a:solidFill>
              </a:rPr>
              <a:t> </a:t>
            </a:r>
            <a:r>
              <a:rPr lang="en-US" i="1">
                <a:solidFill>
                  <a:srgbClr val="0066FF"/>
                </a:solidFill>
              </a:rPr>
              <a:t>charge</a:t>
            </a:r>
            <a:r>
              <a:rPr lang="en-US" i="1">
                <a:solidFill>
                  <a:srgbClr val="33CC33"/>
                </a:solidFill>
              </a:rPr>
              <a:t>.</a:t>
            </a:r>
            <a:r>
              <a:rPr lang="en-US">
                <a:solidFill>
                  <a:srgbClr val="33CC33"/>
                </a:solidFill>
              </a:rPr>
              <a:t> </a:t>
            </a:r>
          </a:p>
          <a:p>
            <a:pPr>
              <a:spcBef>
                <a:spcPct val="20000"/>
              </a:spcBef>
              <a:spcAft>
                <a:spcPct val="20000"/>
              </a:spcAft>
            </a:pPr>
            <a:r>
              <a:rPr lang="en-US" b="1">
                <a:solidFill>
                  <a:srgbClr val="CC00CC"/>
                </a:solidFill>
              </a:rPr>
              <a:t>Magnetic work</a:t>
            </a:r>
            <a:r>
              <a:rPr lang="en-US">
                <a:solidFill>
                  <a:srgbClr val="CC00CC"/>
                </a:solidFill>
              </a:rPr>
              <a:t>:</a:t>
            </a:r>
            <a:r>
              <a:rPr lang="en-US"/>
              <a:t> The generalized force is the </a:t>
            </a:r>
            <a:r>
              <a:rPr lang="en-US" i="1">
                <a:solidFill>
                  <a:srgbClr val="0066FF"/>
                </a:solidFill>
              </a:rPr>
              <a:t>magnetic field strength</a:t>
            </a:r>
            <a:r>
              <a:rPr lang="en-US" i="1"/>
              <a:t> </a:t>
            </a:r>
            <a:r>
              <a:rPr lang="en-US"/>
              <a:t>and the generalized displacement is the total </a:t>
            </a:r>
            <a:r>
              <a:rPr lang="en-US" i="1">
                <a:solidFill>
                  <a:srgbClr val="0066FF"/>
                </a:solidFill>
              </a:rPr>
              <a:t>magnetic dipole moment</a:t>
            </a:r>
            <a:r>
              <a:rPr lang="en-US" i="1"/>
              <a:t>. </a:t>
            </a:r>
          </a:p>
          <a:p>
            <a:pPr>
              <a:spcBef>
                <a:spcPct val="20000"/>
              </a:spcBef>
              <a:spcAft>
                <a:spcPct val="20000"/>
              </a:spcAft>
            </a:pPr>
            <a:r>
              <a:rPr lang="en-US" b="1">
                <a:solidFill>
                  <a:srgbClr val="CC00CC"/>
                </a:solidFill>
              </a:rPr>
              <a:t>Electrical polarization work</a:t>
            </a:r>
            <a:r>
              <a:rPr lang="en-US">
                <a:solidFill>
                  <a:srgbClr val="CC00CC"/>
                </a:solidFill>
              </a:rPr>
              <a:t>:</a:t>
            </a:r>
            <a:r>
              <a:rPr lang="en-US"/>
              <a:t> The generalized force is the </a:t>
            </a:r>
            <a:r>
              <a:rPr lang="en-US" i="1">
                <a:solidFill>
                  <a:srgbClr val="0066FF"/>
                </a:solidFill>
              </a:rPr>
              <a:t>electric field strength</a:t>
            </a:r>
            <a:r>
              <a:rPr lang="en-US" i="1"/>
              <a:t> </a:t>
            </a:r>
            <a:r>
              <a:rPr lang="en-US"/>
              <a:t>and the generalized displacement is the </a:t>
            </a:r>
            <a:r>
              <a:rPr lang="en-US" i="1">
                <a:solidFill>
                  <a:srgbClr val="0066FF"/>
                </a:solidFill>
              </a:rPr>
              <a:t>polarization of the medium</a:t>
            </a:r>
            <a:r>
              <a:rPr lang="en-US" i="1"/>
              <a:t>.</a:t>
            </a:r>
          </a:p>
        </p:txBody>
      </p:sp>
      <p:pic>
        <p:nvPicPr>
          <p:cNvPr id="25607" name="Picture 8"/>
          <p:cNvPicPr>
            <a:picLocks noChangeAspect="1" noChangeArrowheads="1"/>
          </p:cNvPicPr>
          <p:nvPr/>
        </p:nvPicPr>
        <p:blipFill>
          <a:blip r:embed="rId2"/>
          <a:srcRect/>
          <a:stretch>
            <a:fillRect/>
          </a:stretch>
        </p:blipFill>
        <p:spPr bwMode="auto">
          <a:xfrm>
            <a:off x="5095875" y="2057400"/>
            <a:ext cx="3819525" cy="46863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81000"/>
            <a:ext cx="8305800" cy="563563"/>
          </a:xfrm>
        </p:spPr>
        <p:txBody>
          <a:bodyPr/>
          <a:lstStyle/>
          <a:p>
            <a:pPr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990600"/>
            <a:ext cx="7848600" cy="4876800"/>
          </a:xfrm>
        </p:spPr>
        <p:txBody>
          <a:bodyPr/>
          <a:lstStyle/>
          <a:p>
            <a:pPr eaLnBrk="1" hangingPunct="1">
              <a:lnSpc>
                <a:spcPct val="80000"/>
              </a:lnSpc>
              <a:spcBef>
                <a:spcPct val="15000"/>
              </a:spcBef>
              <a:spcAft>
                <a:spcPct val="15000"/>
              </a:spcAft>
            </a:pPr>
            <a:r>
              <a:rPr lang="en-US" sz="2000" dirty="0">
                <a:latin typeface="Arial" charset="0"/>
              </a:rPr>
              <a:t>Systems and control volumes</a:t>
            </a:r>
          </a:p>
          <a:p>
            <a:pPr eaLnBrk="1" hangingPunct="1">
              <a:lnSpc>
                <a:spcPct val="80000"/>
              </a:lnSpc>
              <a:spcBef>
                <a:spcPct val="15000"/>
              </a:spcBef>
              <a:spcAft>
                <a:spcPct val="15000"/>
              </a:spcAft>
            </a:pPr>
            <a:r>
              <a:rPr lang="en-US" sz="2000" dirty="0">
                <a:latin typeface="Arial" charset="0"/>
              </a:rPr>
              <a:t>Processes and cycles</a:t>
            </a:r>
          </a:p>
          <a:p>
            <a:pPr lvl="1" eaLnBrk="1" hangingPunct="1">
              <a:lnSpc>
                <a:spcPct val="80000"/>
              </a:lnSpc>
              <a:spcBef>
                <a:spcPct val="15000"/>
              </a:spcBef>
              <a:spcAft>
                <a:spcPct val="15000"/>
              </a:spcAft>
            </a:pPr>
            <a:r>
              <a:rPr lang="en-US" sz="2000" dirty="0">
                <a:latin typeface="Arial" charset="0"/>
              </a:rPr>
              <a:t>The steady-flow process</a:t>
            </a:r>
          </a:p>
          <a:p>
            <a:pPr eaLnBrk="1" hangingPunct="1">
              <a:spcBef>
                <a:spcPct val="10000"/>
              </a:spcBef>
              <a:spcAft>
                <a:spcPct val="10000"/>
              </a:spcAft>
            </a:pPr>
            <a:r>
              <a:rPr lang="en-US" sz="2000" dirty="0">
                <a:latin typeface="Arial" charset="0"/>
              </a:rPr>
              <a:t>Energy transfer by heat </a:t>
            </a:r>
          </a:p>
          <a:p>
            <a:pPr eaLnBrk="1" hangingPunct="1">
              <a:spcBef>
                <a:spcPct val="10000"/>
              </a:spcBef>
              <a:spcAft>
                <a:spcPct val="10000"/>
              </a:spcAft>
            </a:pPr>
            <a:r>
              <a:rPr lang="en-US" sz="2000" dirty="0">
                <a:latin typeface="Arial" charset="0"/>
              </a:rPr>
              <a:t>Energy transfer by work</a:t>
            </a:r>
          </a:p>
          <a:p>
            <a:pPr eaLnBrk="1" hangingPunct="1">
              <a:spcBef>
                <a:spcPct val="10000"/>
              </a:spcBef>
              <a:spcAft>
                <a:spcPct val="10000"/>
              </a:spcAft>
            </a:pPr>
            <a:r>
              <a:rPr lang="en-US" sz="2000" dirty="0">
                <a:latin typeface="Arial" charset="0"/>
              </a:rPr>
              <a:t>Mechanical forms of work</a:t>
            </a:r>
          </a:p>
          <a:p>
            <a:pPr>
              <a:spcBef>
                <a:spcPct val="10000"/>
              </a:spcBef>
              <a:spcAft>
                <a:spcPct val="10000"/>
              </a:spcAft>
            </a:pPr>
            <a:r>
              <a:rPr lang="en-US" sz="2000" dirty="0">
                <a:latin typeface="Arial" charset="0"/>
              </a:rPr>
              <a:t>The first law of thermodynamics</a:t>
            </a:r>
          </a:p>
          <a:p>
            <a:pPr lvl="1">
              <a:spcBef>
                <a:spcPct val="10000"/>
              </a:spcBef>
              <a:spcAft>
                <a:spcPct val="10000"/>
              </a:spcAft>
            </a:pPr>
            <a:r>
              <a:rPr lang="en-US" sz="2000" dirty="0">
                <a:latin typeface="Arial" charset="0"/>
              </a:rPr>
              <a:t>Energy balance</a:t>
            </a:r>
          </a:p>
          <a:p>
            <a:pPr lvl="1">
              <a:spcBef>
                <a:spcPct val="10000"/>
              </a:spcBef>
              <a:spcAft>
                <a:spcPct val="10000"/>
              </a:spcAft>
            </a:pPr>
            <a:r>
              <a:rPr lang="en-US" sz="2000" dirty="0">
                <a:latin typeface="Arial" charset="0"/>
              </a:rPr>
              <a:t>Energy change of a system</a:t>
            </a:r>
          </a:p>
          <a:p>
            <a:pPr lvl="1">
              <a:spcBef>
                <a:spcPct val="10000"/>
              </a:spcBef>
              <a:spcAft>
                <a:spcPct val="10000"/>
              </a:spcAft>
            </a:pPr>
            <a:r>
              <a:rPr lang="en-US" sz="2000" dirty="0">
                <a:latin typeface="Arial" charset="0"/>
              </a:rPr>
              <a:t>Mechanisms of energy transfer (heat, work, mass flow)</a:t>
            </a:r>
          </a:p>
          <a:p>
            <a:pPr>
              <a:lnSpc>
                <a:spcPct val="80000"/>
              </a:lnSpc>
              <a:spcBef>
                <a:spcPct val="15000"/>
              </a:spcBef>
              <a:spcAft>
                <a:spcPct val="15000"/>
              </a:spcAft>
            </a:pPr>
            <a:endParaRPr lang="en-US" sz="2000" dirty="0">
              <a:solidFill>
                <a:srgbClr val="CC00CC"/>
              </a:solidFill>
              <a:latin typeface="Arial" charset="0"/>
            </a:endParaRP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0" y="228600"/>
            <a:ext cx="5943600" cy="2667000"/>
          </a:xfrm>
        </p:spPr>
        <p:txBody>
          <a:bodyPr/>
          <a:lstStyle/>
          <a:p>
            <a:pPr eaLnBrk="1" hangingPunct="1">
              <a:spcBef>
                <a:spcPct val="0"/>
              </a:spcBef>
              <a:spcAft>
                <a:spcPct val="15000"/>
              </a:spcAft>
            </a:pPr>
            <a:r>
              <a:rPr lang="en-US" sz="1800" b="1">
                <a:solidFill>
                  <a:srgbClr val="CC00CC"/>
                </a:solidFill>
                <a:latin typeface="Arial" charset="0"/>
              </a:rPr>
              <a:t>Open system</a:t>
            </a:r>
            <a:r>
              <a:rPr lang="en-US" sz="1800">
                <a:solidFill>
                  <a:srgbClr val="CC00CC"/>
                </a:solidFill>
                <a:latin typeface="Arial" charset="0"/>
              </a:rPr>
              <a:t> (</a:t>
            </a:r>
            <a:r>
              <a:rPr lang="en-US" sz="1800" b="1">
                <a:solidFill>
                  <a:srgbClr val="CC00CC"/>
                </a:solidFill>
                <a:latin typeface="Arial" charset="0"/>
              </a:rPr>
              <a:t>control volume)</a:t>
            </a:r>
            <a:r>
              <a:rPr lang="en-US" sz="1800">
                <a:solidFill>
                  <a:srgbClr val="CC00CC"/>
                </a:solidFill>
                <a:latin typeface="Arial" charset="0"/>
              </a:rPr>
              <a:t>:</a:t>
            </a:r>
            <a:r>
              <a:rPr lang="en-US" sz="1800">
                <a:latin typeface="Arial" charset="0"/>
              </a:rPr>
              <a:t> A properly selected region in space. </a:t>
            </a:r>
          </a:p>
          <a:p>
            <a:pPr eaLnBrk="1" hangingPunct="1">
              <a:spcBef>
                <a:spcPct val="0"/>
              </a:spcBef>
              <a:spcAft>
                <a:spcPct val="15000"/>
              </a:spcAft>
            </a:pPr>
            <a:r>
              <a:rPr lang="en-US" sz="1800">
                <a:latin typeface="Arial" charset="0"/>
              </a:rPr>
              <a:t>It usually encloses a device that involves mass flow such as a compressor, turbine, or nozzle.</a:t>
            </a:r>
          </a:p>
          <a:p>
            <a:pPr eaLnBrk="1" hangingPunct="1">
              <a:spcBef>
                <a:spcPct val="0"/>
              </a:spcBef>
              <a:spcAft>
                <a:spcPct val="15000"/>
              </a:spcAft>
            </a:pPr>
            <a:r>
              <a:rPr lang="en-US" sz="1800">
                <a:latin typeface="Arial" charset="0"/>
              </a:rPr>
              <a:t>Both mass and energy can cross the boundary of a control volume.</a:t>
            </a:r>
          </a:p>
          <a:p>
            <a:pPr eaLnBrk="1" hangingPunct="1">
              <a:spcBef>
                <a:spcPct val="0"/>
              </a:spcBef>
              <a:spcAft>
                <a:spcPct val="15000"/>
              </a:spcAft>
            </a:pPr>
            <a:r>
              <a:rPr lang="en-US" sz="1800" b="1">
                <a:solidFill>
                  <a:srgbClr val="CC00CC"/>
                </a:solidFill>
                <a:latin typeface="Arial" charset="0"/>
              </a:rPr>
              <a:t>Control surface</a:t>
            </a:r>
            <a:r>
              <a:rPr lang="en-US" sz="1800">
                <a:solidFill>
                  <a:srgbClr val="CC00CC"/>
                </a:solidFill>
                <a:latin typeface="Arial" charset="0"/>
              </a:rPr>
              <a:t>:</a:t>
            </a:r>
            <a:r>
              <a:rPr lang="en-US" sz="1800">
                <a:latin typeface="Arial" charset="0"/>
              </a:rPr>
              <a:t> The boundaries of a control volume. It can be real or imaginary.</a:t>
            </a:r>
          </a:p>
        </p:txBody>
      </p:sp>
      <p:sp>
        <p:nvSpPr>
          <p:cNvPr id="18434" name="5 Slayt Numarası Yer Tutucusu"/>
          <p:cNvSpPr>
            <a:spLocks noGrp="1"/>
          </p:cNvSpPr>
          <p:nvPr>
            <p:ph type="sldNum" sz="quarter" idx="12"/>
          </p:nvPr>
        </p:nvSpPr>
        <p:spPr>
          <a:noFill/>
        </p:spPr>
        <p:txBody>
          <a:bodyPr/>
          <a:lstStyle/>
          <a:p>
            <a:fld id="{15C00D19-04B6-41F3-92A8-FE81CF879833}" type="slidenum">
              <a:rPr lang="en-US" smtClean="0"/>
              <a:pPr/>
              <a:t>5</a:t>
            </a:fld>
            <a:endParaRPr lang="en-US"/>
          </a:p>
        </p:txBody>
      </p:sp>
      <p:pic>
        <p:nvPicPr>
          <p:cNvPr id="18436" name="Picture 16"/>
          <p:cNvPicPr>
            <a:picLocks noChangeAspect="1" noChangeArrowheads="1"/>
          </p:cNvPicPr>
          <p:nvPr/>
        </p:nvPicPr>
        <p:blipFill>
          <a:blip r:embed="rId2"/>
          <a:srcRect/>
          <a:stretch>
            <a:fillRect/>
          </a:stretch>
        </p:blipFill>
        <p:spPr bwMode="auto">
          <a:xfrm>
            <a:off x="76200" y="457200"/>
            <a:ext cx="2909888" cy="6248400"/>
          </a:xfrm>
          <a:prstGeom prst="rect">
            <a:avLst/>
          </a:prstGeom>
          <a:noFill/>
          <a:ln w="9525">
            <a:noFill/>
            <a:miter lim="800000"/>
            <a:headEnd/>
            <a:tailEnd/>
          </a:ln>
        </p:spPr>
      </p:pic>
      <p:pic>
        <p:nvPicPr>
          <p:cNvPr id="18437" name="Picture 18"/>
          <p:cNvPicPr>
            <a:picLocks noChangeAspect="1" noChangeArrowheads="1"/>
          </p:cNvPicPr>
          <p:nvPr/>
        </p:nvPicPr>
        <p:blipFill>
          <a:blip r:embed="rId3"/>
          <a:srcRect/>
          <a:stretch>
            <a:fillRect/>
          </a:stretch>
        </p:blipFill>
        <p:spPr bwMode="auto">
          <a:xfrm>
            <a:off x="3021013" y="3276600"/>
            <a:ext cx="6046787" cy="3429000"/>
          </a:xfrm>
          <a:prstGeom prst="rect">
            <a:avLst/>
          </a:prstGeom>
          <a:noFill/>
          <a:ln w="9525">
            <a:noFill/>
            <a:miter lim="800000"/>
            <a:headEnd/>
            <a:tailEnd/>
          </a:ln>
        </p:spPr>
      </p:pic>
      <p:sp>
        <p:nvSpPr>
          <p:cNvPr id="18438" name="9 Dikdörtgen"/>
          <p:cNvSpPr>
            <a:spLocks noChangeArrowheads="1"/>
          </p:cNvSpPr>
          <p:nvPr/>
        </p:nvSpPr>
        <p:spPr bwMode="auto">
          <a:xfrm>
            <a:off x="3048000" y="2895600"/>
            <a:ext cx="3657600" cy="923925"/>
          </a:xfrm>
          <a:prstGeom prst="rect">
            <a:avLst/>
          </a:prstGeom>
          <a:noFill/>
          <a:ln w="9525">
            <a:noFill/>
            <a:miter lim="800000"/>
            <a:headEnd/>
            <a:tailEnd/>
          </a:ln>
        </p:spPr>
        <p:txBody>
          <a:bodyPr>
            <a:spAutoFit/>
          </a:bodyPr>
          <a:lstStyle/>
          <a:p>
            <a:r>
              <a:rPr lang="en-US">
                <a:solidFill>
                  <a:srgbClr val="0000FF"/>
                </a:solidFill>
              </a:rPr>
              <a:t>A control volume can involve</a:t>
            </a:r>
            <a:r>
              <a:rPr lang="tr-TR">
                <a:solidFill>
                  <a:srgbClr val="0000FF"/>
                </a:solidFill>
              </a:rPr>
              <a:t> </a:t>
            </a:r>
            <a:r>
              <a:rPr lang="en-US">
                <a:solidFill>
                  <a:srgbClr val="0000FF"/>
                </a:solidFill>
              </a:rPr>
              <a:t>fixed, moving, real, and imaginary</a:t>
            </a:r>
            <a:r>
              <a:rPr lang="tr-TR">
                <a:solidFill>
                  <a:srgbClr val="0000FF"/>
                </a:solidFill>
              </a:rPr>
              <a:t> boundaries.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69E567D5-1B91-4F00-8902-BD9CD2502040}" type="slidenum">
              <a:rPr lang="en-US" smtClean="0"/>
              <a:pPr/>
              <a:t>6</a:t>
            </a:fld>
            <a:endParaRPr lang="en-US"/>
          </a:p>
        </p:txBody>
      </p:sp>
      <p:sp>
        <p:nvSpPr>
          <p:cNvPr id="26627" name="Rectangle 2"/>
          <p:cNvSpPr>
            <a:spLocks noGrp="1" noChangeArrowheads="1"/>
          </p:cNvSpPr>
          <p:nvPr>
            <p:ph type="title"/>
          </p:nvPr>
        </p:nvSpPr>
        <p:spPr>
          <a:xfrm>
            <a:off x="457200" y="122238"/>
            <a:ext cx="8153400" cy="639762"/>
          </a:xfrm>
          <a:solidFill>
            <a:srgbClr val="92D050"/>
          </a:solidFill>
        </p:spPr>
        <p:txBody>
          <a:bodyPr/>
          <a:lstStyle/>
          <a:p>
            <a:pPr eaLnBrk="1" hangingPunct="1"/>
            <a:r>
              <a:rPr lang="en-US" sz="3200">
                <a:solidFill>
                  <a:srgbClr val="C00000"/>
                </a:solidFill>
              </a:rPr>
              <a:t>THE FIRST LAW OF THERMODYNAMICS</a:t>
            </a:r>
            <a:endParaRPr lang="en-US" sz="3200" b="0">
              <a:solidFill>
                <a:srgbClr val="C00000"/>
              </a:solidFill>
            </a:endParaRPr>
          </a:p>
        </p:txBody>
      </p:sp>
      <p:sp>
        <p:nvSpPr>
          <p:cNvPr id="26628" name="Rectangle 3"/>
          <p:cNvSpPr>
            <a:spLocks noGrp="1" noChangeArrowheads="1"/>
          </p:cNvSpPr>
          <p:nvPr>
            <p:ph type="body" idx="1"/>
          </p:nvPr>
        </p:nvSpPr>
        <p:spPr>
          <a:xfrm>
            <a:off x="152400" y="838200"/>
            <a:ext cx="8229600" cy="1905000"/>
          </a:xfrm>
        </p:spPr>
        <p:txBody>
          <a:bodyPr/>
          <a:lstStyle/>
          <a:p>
            <a:pPr eaLnBrk="1" hangingPunct="1">
              <a:spcBef>
                <a:spcPct val="10000"/>
              </a:spcBef>
              <a:spcAft>
                <a:spcPct val="10000"/>
              </a:spcAft>
            </a:pPr>
            <a:r>
              <a:rPr lang="en-US" sz="2000" b="1" dirty="0">
                <a:solidFill>
                  <a:srgbClr val="CC00CC"/>
                </a:solidFill>
                <a:latin typeface="Arial" charset="0"/>
              </a:rPr>
              <a:t>The </a:t>
            </a:r>
            <a:r>
              <a:rPr lang="en-US" sz="2000" b="1" i="1" dirty="0">
                <a:solidFill>
                  <a:srgbClr val="CC00CC"/>
                </a:solidFill>
                <a:latin typeface="Arial" charset="0"/>
              </a:rPr>
              <a:t>first law of thermodynamics </a:t>
            </a:r>
            <a:r>
              <a:rPr lang="en-US" sz="2000" b="1" dirty="0">
                <a:solidFill>
                  <a:srgbClr val="CC00CC"/>
                </a:solidFill>
                <a:latin typeface="Arial" charset="0"/>
              </a:rPr>
              <a:t>(</a:t>
            </a:r>
            <a:r>
              <a:rPr lang="en-US" sz="2000" b="1" i="1" dirty="0">
                <a:solidFill>
                  <a:srgbClr val="CC00CC"/>
                </a:solidFill>
                <a:latin typeface="Arial" charset="0"/>
              </a:rPr>
              <a:t>the conservation of energy principle</a:t>
            </a:r>
            <a:r>
              <a:rPr lang="en-US" sz="2000" b="1" dirty="0">
                <a:solidFill>
                  <a:srgbClr val="CC00CC"/>
                </a:solidFill>
                <a:latin typeface="Arial" charset="0"/>
              </a:rPr>
              <a:t>)</a:t>
            </a:r>
            <a:r>
              <a:rPr lang="en-US" sz="2000" dirty="0">
                <a:latin typeface="Arial" charset="0"/>
              </a:rPr>
              <a:t> provides a sound basis for studying the relationships among the various forms of energy and energy interactions. </a:t>
            </a:r>
          </a:p>
          <a:p>
            <a:pPr eaLnBrk="1" hangingPunct="1">
              <a:spcBef>
                <a:spcPct val="10000"/>
              </a:spcBef>
              <a:spcAft>
                <a:spcPct val="10000"/>
              </a:spcAft>
            </a:pPr>
            <a:r>
              <a:rPr lang="en-US" sz="2000" dirty="0">
                <a:latin typeface="Arial" charset="0"/>
              </a:rPr>
              <a:t>The first law states that </a:t>
            </a:r>
            <a:r>
              <a:rPr lang="en-US" sz="2000" b="1" i="1" dirty="0">
                <a:solidFill>
                  <a:srgbClr val="0066FF"/>
                </a:solidFill>
                <a:latin typeface="Arial" charset="0"/>
              </a:rPr>
              <a:t>energy can be neither created nor destroyed during a process; it can only change</a:t>
            </a:r>
            <a:r>
              <a:rPr lang="tr-TR" sz="2000" b="1" i="1" dirty="0">
                <a:solidFill>
                  <a:srgbClr val="0066FF"/>
                </a:solidFill>
                <a:latin typeface="Arial" charset="0"/>
              </a:rPr>
              <a:t> </a:t>
            </a:r>
            <a:r>
              <a:rPr lang="en-US" sz="2000" b="1" i="1" dirty="0">
                <a:solidFill>
                  <a:srgbClr val="0066FF"/>
                </a:solidFill>
                <a:latin typeface="Arial" charset="0"/>
              </a:rPr>
              <a:t>forms</a:t>
            </a:r>
            <a:r>
              <a:rPr lang="en-US" sz="2000" i="1" dirty="0">
                <a:solidFill>
                  <a:srgbClr val="0066FF"/>
                </a:solidFill>
                <a:latin typeface="Arial" charset="0"/>
              </a:rPr>
              <a:t>.</a:t>
            </a:r>
          </a:p>
        </p:txBody>
      </p:sp>
      <p:pic>
        <p:nvPicPr>
          <p:cNvPr id="26629" name="Picture 8"/>
          <p:cNvPicPr>
            <a:picLocks noChangeAspect="1" noChangeArrowheads="1"/>
          </p:cNvPicPr>
          <p:nvPr/>
        </p:nvPicPr>
        <p:blipFill>
          <a:blip r:embed="rId2"/>
          <a:srcRect/>
          <a:stretch>
            <a:fillRect/>
          </a:stretch>
        </p:blipFill>
        <p:spPr bwMode="auto">
          <a:xfrm>
            <a:off x="2476500" y="2724150"/>
            <a:ext cx="3543300" cy="4057650"/>
          </a:xfrm>
          <a:prstGeom prst="rect">
            <a:avLst/>
          </a:prstGeom>
          <a:noFill/>
          <a:ln w="9525">
            <a:noFill/>
            <a:miter lim="800000"/>
            <a:headEnd/>
            <a:tailEnd/>
          </a:ln>
        </p:spPr>
      </p:pic>
      <p:pic>
        <p:nvPicPr>
          <p:cNvPr id="26630" name="Picture 9"/>
          <p:cNvPicPr>
            <a:picLocks noChangeAspect="1" noChangeArrowheads="1"/>
          </p:cNvPicPr>
          <p:nvPr/>
        </p:nvPicPr>
        <p:blipFill>
          <a:blip r:embed="rId3"/>
          <a:srcRect/>
          <a:stretch>
            <a:fillRect/>
          </a:stretch>
        </p:blipFill>
        <p:spPr bwMode="auto">
          <a:xfrm>
            <a:off x="6086475" y="3419475"/>
            <a:ext cx="2905125" cy="3286125"/>
          </a:xfrm>
          <a:prstGeom prst="rect">
            <a:avLst/>
          </a:prstGeom>
          <a:noFill/>
          <a:ln w="9525">
            <a:noFill/>
            <a:miter lim="800000"/>
            <a:headEnd/>
            <a:tailEnd/>
          </a:ln>
        </p:spPr>
      </p:pic>
      <p:sp>
        <p:nvSpPr>
          <p:cNvPr id="26631" name="9 Dikdörtgen"/>
          <p:cNvSpPr>
            <a:spLocks noChangeArrowheads="1"/>
          </p:cNvSpPr>
          <p:nvPr/>
        </p:nvSpPr>
        <p:spPr bwMode="auto">
          <a:xfrm>
            <a:off x="152400" y="2755900"/>
            <a:ext cx="2209800" cy="3416300"/>
          </a:xfrm>
          <a:prstGeom prst="rect">
            <a:avLst/>
          </a:prstGeom>
          <a:noFill/>
          <a:ln w="9525">
            <a:noFill/>
            <a:miter lim="800000"/>
            <a:headEnd/>
            <a:tailEnd/>
          </a:ln>
        </p:spPr>
        <p:txBody>
          <a:bodyPr>
            <a:spAutoFit/>
          </a:bodyPr>
          <a:lstStyle/>
          <a:p>
            <a:pPr>
              <a:spcBef>
                <a:spcPct val="10000"/>
              </a:spcBef>
              <a:spcAft>
                <a:spcPct val="10000"/>
              </a:spcAft>
            </a:pPr>
            <a:r>
              <a:rPr lang="en-US" b="1">
                <a:solidFill>
                  <a:srgbClr val="CC00CC"/>
                </a:solidFill>
              </a:rPr>
              <a:t>The</a:t>
            </a:r>
            <a:r>
              <a:rPr lang="en-US" b="1" i="1">
                <a:solidFill>
                  <a:srgbClr val="CC00CC"/>
                </a:solidFill>
              </a:rPr>
              <a:t> First Law</a:t>
            </a:r>
            <a:r>
              <a:rPr lang="en-US" i="1">
                <a:solidFill>
                  <a:srgbClr val="CC00CC"/>
                </a:solidFill>
              </a:rPr>
              <a:t>:</a:t>
            </a:r>
            <a:r>
              <a:rPr lang="en-US" i="1"/>
              <a:t> </a:t>
            </a:r>
            <a:r>
              <a:rPr lang="en-US"/>
              <a:t>For all adiabatic processes between two specified states of a closed system, the net work done is the same regardless of the nature of the closed system and the details of the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36625FD5-8FC6-4AF5-ACF1-932A3BDC8C15}" type="slidenum">
              <a:rPr lang="en-US" smtClean="0"/>
              <a:pPr/>
              <a:t>7</a:t>
            </a:fld>
            <a:endParaRPr lang="en-US"/>
          </a:p>
        </p:txBody>
      </p:sp>
      <p:pic>
        <p:nvPicPr>
          <p:cNvPr id="27651" name="Picture 8"/>
          <p:cNvPicPr>
            <a:picLocks noChangeAspect="1" noChangeArrowheads="1"/>
          </p:cNvPicPr>
          <p:nvPr/>
        </p:nvPicPr>
        <p:blipFill>
          <a:blip r:embed="rId2"/>
          <a:srcRect/>
          <a:stretch>
            <a:fillRect/>
          </a:stretch>
        </p:blipFill>
        <p:spPr bwMode="auto">
          <a:xfrm>
            <a:off x="4781550" y="1257300"/>
            <a:ext cx="4133850" cy="4343400"/>
          </a:xfrm>
          <a:prstGeom prst="rect">
            <a:avLst/>
          </a:prstGeom>
          <a:noFill/>
          <a:ln w="9525">
            <a:noFill/>
            <a:miter lim="800000"/>
            <a:headEnd/>
            <a:tailEnd/>
          </a:ln>
        </p:spPr>
      </p:pic>
      <p:pic>
        <p:nvPicPr>
          <p:cNvPr id="27652" name="Picture 9"/>
          <p:cNvPicPr>
            <a:picLocks noChangeAspect="1" noChangeArrowheads="1"/>
          </p:cNvPicPr>
          <p:nvPr/>
        </p:nvPicPr>
        <p:blipFill>
          <a:blip r:embed="rId3"/>
          <a:srcRect/>
          <a:stretch>
            <a:fillRect/>
          </a:stretch>
        </p:blipFill>
        <p:spPr bwMode="auto">
          <a:xfrm>
            <a:off x="228600" y="1333500"/>
            <a:ext cx="4114800"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Slayt Numarası Yer Tutucusu"/>
          <p:cNvSpPr>
            <a:spLocks noGrp="1"/>
          </p:cNvSpPr>
          <p:nvPr>
            <p:ph type="sldNum" sz="quarter" idx="12"/>
          </p:nvPr>
        </p:nvSpPr>
        <p:spPr>
          <a:noFill/>
        </p:spPr>
        <p:txBody>
          <a:bodyPr/>
          <a:lstStyle/>
          <a:p>
            <a:fld id="{03377B0D-313C-4B12-A095-A6E734E0B72B}" type="slidenum">
              <a:rPr lang="en-US" smtClean="0"/>
              <a:pPr/>
              <a:t>8</a:t>
            </a:fld>
            <a:endParaRPr lang="en-US"/>
          </a:p>
        </p:txBody>
      </p:sp>
      <p:pic>
        <p:nvPicPr>
          <p:cNvPr id="28675" name="Picture 2"/>
          <p:cNvPicPr>
            <a:picLocks noChangeAspect="1" noChangeArrowheads="1"/>
          </p:cNvPicPr>
          <p:nvPr/>
        </p:nvPicPr>
        <p:blipFill>
          <a:blip r:embed="rId2"/>
          <a:srcRect/>
          <a:stretch>
            <a:fillRect/>
          </a:stretch>
        </p:blipFill>
        <p:spPr bwMode="auto">
          <a:xfrm>
            <a:off x="228600" y="1238250"/>
            <a:ext cx="4019550" cy="4381500"/>
          </a:xfrm>
          <a:prstGeom prst="rect">
            <a:avLst/>
          </a:prstGeom>
          <a:noFill/>
          <a:ln w="9525">
            <a:noFill/>
            <a:miter lim="800000"/>
            <a:headEnd/>
            <a:tailEnd/>
          </a:ln>
        </p:spPr>
      </p:pic>
      <p:pic>
        <p:nvPicPr>
          <p:cNvPr id="28676" name="Picture 3"/>
          <p:cNvPicPr>
            <a:picLocks noChangeAspect="1" noChangeArrowheads="1"/>
          </p:cNvPicPr>
          <p:nvPr/>
        </p:nvPicPr>
        <p:blipFill>
          <a:blip r:embed="rId3"/>
          <a:srcRect/>
          <a:stretch>
            <a:fillRect/>
          </a:stretch>
        </p:blipFill>
        <p:spPr bwMode="auto">
          <a:xfrm>
            <a:off x="4857750" y="976313"/>
            <a:ext cx="3905250" cy="4905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p:spPr>
        <p:txBody>
          <a:bodyPr/>
          <a:lstStyle/>
          <a:p>
            <a:fld id="{4001F86D-0D01-4063-AC39-0C643A1951A3}" type="slidenum">
              <a:rPr lang="en-US" smtClean="0"/>
              <a:pPr/>
              <a:t>9</a:t>
            </a:fld>
            <a:endParaRPr lang="en-US"/>
          </a:p>
        </p:txBody>
      </p:sp>
      <p:sp>
        <p:nvSpPr>
          <p:cNvPr id="29699" name="Rectangle 2"/>
          <p:cNvSpPr>
            <a:spLocks noGrp="1" noChangeArrowheads="1"/>
          </p:cNvSpPr>
          <p:nvPr>
            <p:ph type="title"/>
          </p:nvPr>
        </p:nvSpPr>
        <p:spPr>
          <a:xfrm>
            <a:off x="457200" y="76200"/>
            <a:ext cx="4191000" cy="609600"/>
          </a:xfrm>
        </p:spPr>
        <p:txBody>
          <a:bodyPr/>
          <a:lstStyle/>
          <a:p>
            <a:pPr eaLnBrk="1" hangingPunct="1"/>
            <a:r>
              <a:rPr lang="en-US" sz="3200"/>
              <a:t>Energy Balance</a:t>
            </a:r>
          </a:p>
        </p:txBody>
      </p:sp>
      <p:sp>
        <p:nvSpPr>
          <p:cNvPr id="29700" name="Rectangle 3"/>
          <p:cNvSpPr>
            <a:spLocks noGrp="1" noChangeArrowheads="1"/>
          </p:cNvSpPr>
          <p:nvPr>
            <p:ph type="body" idx="1"/>
          </p:nvPr>
        </p:nvSpPr>
        <p:spPr>
          <a:xfrm>
            <a:off x="76200" y="2514600"/>
            <a:ext cx="4114800" cy="3657600"/>
          </a:xfrm>
        </p:spPr>
        <p:txBody>
          <a:bodyPr/>
          <a:lstStyle/>
          <a:p>
            <a:pPr eaLnBrk="1" hangingPunct="1">
              <a:spcBef>
                <a:spcPct val="10000"/>
              </a:spcBef>
              <a:spcAft>
                <a:spcPct val="10000"/>
              </a:spcAft>
              <a:buFontTx/>
              <a:buNone/>
            </a:pPr>
            <a:r>
              <a:rPr lang="tr-TR" sz="2400">
                <a:solidFill>
                  <a:srgbClr val="0066FF"/>
                </a:solidFill>
                <a:latin typeface="Arial" charset="0"/>
              </a:rPr>
              <a:t>	</a:t>
            </a:r>
            <a:r>
              <a:rPr lang="en-US" sz="2400">
                <a:solidFill>
                  <a:srgbClr val="0066FF"/>
                </a:solidFill>
                <a:latin typeface="Arial" charset="0"/>
              </a:rPr>
              <a:t>The net change (increase or decrease) in the total energy of the system during a process is equal to the difference between the total energy entering and the total energy leaving the system during that process.</a:t>
            </a:r>
            <a:endParaRPr lang="en-US" sz="2400" b="1">
              <a:solidFill>
                <a:srgbClr val="0066FF"/>
              </a:solidFill>
              <a:latin typeface="Arial" charset="0"/>
            </a:endParaRPr>
          </a:p>
        </p:txBody>
      </p:sp>
      <p:pic>
        <p:nvPicPr>
          <p:cNvPr id="29701" name="Picture 10"/>
          <p:cNvPicPr>
            <a:picLocks noChangeAspect="1" noChangeArrowheads="1"/>
          </p:cNvPicPr>
          <p:nvPr/>
        </p:nvPicPr>
        <p:blipFill>
          <a:blip r:embed="rId2"/>
          <a:srcRect/>
          <a:stretch>
            <a:fillRect/>
          </a:stretch>
        </p:blipFill>
        <p:spPr bwMode="auto">
          <a:xfrm>
            <a:off x="533400" y="762000"/>
            <a:ext cx="7497763" cy="685800"/>
          </a:xfrm>
          <a:prstGeom prst="rect">
            <a:avLst/>
          </a:prstGeom>
          <a:noFill/>
          <a:ln w="9525">
            <a:noFill/>
            <a:miter lim="800000"/>
            <a:headEnd/>
            <a:tailEnd/>
          </a:ln>
        </p:spPr>
      </p:pic>
      <p:pic>
        <p:nvPicPr>
          <p:cNvPr id="29702" name="Picture 9"/>
          <p:cNvPicPr>
            <a:picLocks noChangeAspect="1" noChangeArrowheads="1"/>
          </p:cNvPicPr>
          <p:nvPr/>
        </p:nvPicPr>
        <p:blipFill>
          <a:blip r:embed="rId3"/>
          <a:srcRect/>
          <a:stretch>
            <a:fillRect/>
          </a:stretch>
        </p:blipFill>
        <p:spPr bwMode="auto">
          <a:xfrm>
            <a:off x="4572000" y="1647825"/>
            <a:ext cx="4105275" cy="5057775"/>
          </a:xfrm>
          <a:prstGeom prst="rect">
            <a:avLst/>
          </a:prstGeom>
          <a:noFill/>
          <a:ln w="9525">
            <a:noFill/>
            <a:miter lim="800000"/>
            <a:headEnd/>
            <a:tailEnd/>
          </a:ln>
        </p:spPr>
      </p:pic>
      <p:pic>
        <p:nvPicPr>
          <p:cNvPr id="29703" name="Picture 10"/>
          <p:cNvPicPr>
            <a:picLocks noChangeAspect="1" noChangeArrowheads="1"/>
          </p:cNvPicPr>
          <p:nvPr/>
        </p:nvPicPr>
        <p:blipFill>
          <a:blip r:embed="rId4"/>
          <a:srcRect/>
          <a:stretch>
            <a:fillRect/>
          </a:stretch>
        </p:blipFill>
        <p:spPr bwMode="auto">
          <a:xfrm>
            <a:off x="533400" y="1676400"/>
            <a:ext cx="3181350" cy="600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2607</TotalTime>
  <Words>2505</Words>
  <Application>Microsoft Office PowerPoint</Application>
  <PresentationFormat>On-screen Show (4:3)</PresentationFormat>
  <Paragraphs>239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Cambria Math</vt:lpstr>
      <vt:lpstr>Symbol</vt:lpstr>
      <vt:lpstr>Times New Roman</vt:lpstr>
      <vt:lpstr>Wingdings</vt:lpstr>
      <vt:lpstr>Tech</vt:lpstr>
      <vt:lpstr>Topic 5 First Law of Thermodynamics</vt:lpstr>
      <vt:lpstr>PowerPoint Presentation</vt:lpstr>
      <vt:lpstr>SYSTEMS AND CONTROL VOLUMES</vt:lpstr>
      <vt:lpstr>PowerPoint Presentation</vt:lpstr>
      <vt:lpstr>PowerPoint Presentation</vt:lpstr>
      <vt:lpstr>THE FIRST LAW OF THERMODYNAMICS</vt:lpstr>
      <vt:lpstr>PowerPoint Presentation</vt:lpstr>
      <vt:lpstr>PowerPoint Presentation</vt:lpstr>
      <vt:lpstr>Energy Balance</vt:lpstr>
      <vt:lpstr>Example A heater running off 120 V and 5 A with an efficiency of 70% is used to heat a pool. The pool loses heat at a constant rate of 120 W. Over the course of the day, the sun provides 500 kJ of heat over a 6 hour period. Determine the rate of heating (or cooling) in the pool. What is the net energy gain (or lost) by the pool after the 6 hour sunny period?</vt:lpstr>
      <vt:lpstr>Energy Change of a System, Esystem</vt:lpstr>
      <vt:lpstr>Mechanisms of Energy Transfer, Ein and Eout</vt:lpstr>
      <vt:lpstr>PowerPoint Presentation</vt:lpstr>
      <vt:lpstr>PROCESSES AND CYCLES</vt:lpstr>
      <vt:lpstr>PowerPoint Presentation</vt:lpstr>
      <vt:lpstr>The Steady-Flow Process</vt:lpstr>
      <vt:lpstr>PowerPoint Presentation</vt:lpstr>
      <vt:lpstr>ENERGY TRANSFER BY HEAT</vt:lpstr>
      <vt:lpstr>PowerPoint Presentation</vt:lpstr>
      <vt:lpstr>Historical Background on Heat</vt:lpstr>
      <vt:lpstr>PowerPoint Presentation</vt:lpstr>
      <vt:lpstr>Conduction</vt:lpstr>
      <vt:lpstr>Conduction</vt:lpstr>
      <vt:lpstr>Conduction</vt:lpstr>
      <vt:lpstr>Example The temperature distribution across a wall 1 m thick at a certain instant of time is given as T(x)=a+bx+cx^2 where T is in degrees Celsius and x is in meters, while a, b, and c are listed below. The wall has an area of 10 m^2 and a thermal conductivity of 40 W/mK. Determine the rate of heat transfer entering the wall and leaving the wall. Is the wall gaining or losing energy?</vt:lpstr>
      <vt:lpstr>Convection</vt:lpstr>
      <vt:lpstr>Convection</vt:lpstr>
      <vt:lpstr>Convection</vt:lpstr>
      <vt:lpstr>Radiation</vt:lpstr>
      <vt:lpstr>Radiation</vt:lpstr>
      <vt:lpstr>Radiation</vt:lpstr>
      <vt:lpstr>Example Humans can control their heat production rate and heat loss rate to maintain a nearly constant core temperature under a wide range of environmental conditions. The process is called thermoregulation. From the perspective of calculating heat transfer between a human body and its surroundings, we focus on a layer of skin and fat, with its outer surface exposed to the environment and its inner surface at a temperature slightly less than the core temperature of 308 K. Consider a person with a skin/fat layer of thickness of 3 mm and effective thermal conductivity of 0.3  W/(m K). The person has surface area of 1.8 m2 and is dressed in a bathing suit. The emissivity of the skin is 0.95. When the person is in still air at 297 K, what is the skin surface temperature and rate of heat loss to the environment? Assume the convection coefficient of the air is 2  W/(m^2 K). How are the surface temperature and rate of heat loss affected when the person is in water with a convection coefficient of 200  W/(m^2 K)?</vt:lpstr>
      <vt:lpstr>ENERGY TRANSFER BY WORK</vt:lpstr>
      <vt:lpstr>PowerPoint Presentation</vt:lpstr>
      <vt:lpstr>Electrical Work</vt:lpstr>
      <vt:lpstr>MECHANICAL FORMS OF WORK</vt:lpstr>
      <vt:lpstr>Shaft Work</vt:lpstr>
      <vt:lpstr>Spring Work</vt:lpstr>
      <vt:lpstr>Example Determine the energy necessary to stretch a spring (with a spring constant of 200 lbf/in) 4 inches. Express your answer in Btu. </vt:lpstr>
      <vt:lpstr>Work Done on Elastic Solid Bars</vt:lpstr>
      <vt:lpstr>Work Done to Raise or to Accelerate a Body</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222 - 05.First Law of Thermodynamics</dc:title>
  <dc:creator>WinXP Tablet</dc:creator>
  <cp:lastModifiedBy>William Long</cp:lastModifiedBy>
  <cp:revision>319</cp:revision>
  <dcterms:created xsi:type="dcterms:W3CDTF">2007-03-22T19:44:56Z</dcterms:created>
  <dcterms:modified xsi:type="dcterms:W3CDTF">2022-01-11T02:36:15Z</dcterms:modified>
</cp:coreProperties>
</file>