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413" r:id="rId2"/>
    <p:sldId id="357" r:id="rId3"/>
    <p:sldId id="395" r:id="rId4"/>
    <p:sldId id="387" r:id="rId5"/>
    <p:sldId id="414" r:id="rId6"/>
    <p:sldId id="419" r:id="rId7"/>
    <p:sldId id="39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660"/>
  </p:normalViewPr>
  <p:slideViewPr>
    <p:cSldViewPr>
      <p:cViewPr varScale="1">
        <p:scale>
          <a:sx n="126" d="100"/>
          <a:sy n="126" d="100"/>
        </p:scale>
        <p:origin x="136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BCA945-EDEF-48AC-B5F9-639F0C7893B5}" type="slidenum">
              <a:rPr lang="en-US"/>
              <a:pPr>
                <a:defRPr/>
              </a:pPr>
              <a:t>‹#›</a:t>
            </a:fld>
            <a:endParaRPr lang="en-US"/>
          </a:p>
        </p:txBody>
      </p:sp>
    </p:spTree>
    <p:extLst>
      <p:ext uri="{BB962C8B-B14F-4D97-AF65-F5344CB8AC3E}">
        <p14:creationId xmlns:p14="http://schemas.microsoft.com/office/powerpoint/2010/main" val="145556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B698C8-67A7-49B7-9247-BD6841B33CA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416E7-4BBA-41DC-B744-AFBC7CB7B5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F145A0-0B2E-48BF-B8EF-06F85794C80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EB91FE-132E-4807-8349-128A41498A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5237AE-791F-464C-8514-229B3BECD16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C6BBEA-6CC5-4B98-B6E6-82DD7D517D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DD9E6E-8C51-438D-BAE2-F204DBB29E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52EFB0F-6F48-4AC1-BBA7-6C7B34145C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4A9D5C-18A1-4ECC-B9D0-07F4F86504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1BA539-9365-4AC2-AFDF-B4B85019EE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21E341-5778-446C-87F1-F46FF927EB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E61999-E4F4-42B8-9C7C-026B7A112D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wmf"/><Relationship Id="rId12" Type="http://schemas.openxmlformats.org/officeDocument/2006/relationships/image" Target="../media/image13.png"/><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longapalooza.github.io/ENGR222_222/10.Example%201.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ongapalooza.github.io/ENGR222_222/10.Example%202.pd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2438400"/>
            <a:ext cx="6705600" cy="2057400"/>
          </a:xfrm>
        </p:spPr>
        <p:txBody>
          <a:bodyPr/>
          <a:lstStyle/>
          <a:p>
            <a:pPr algn="ctr" eaLnBrk="1" hangingPunct="1"/>
            <a:r>
              <a:rPr lang="en-US" sz="2800" dirty="0">
                <a:solidFill>
                  <a:srgbClr val="C00000"/>
                </a:solidFill>
              </a:rPr>
              <a:t>Topic 10</a:t>
            </a:r>
            <a:br>
              <a:rPr lang="en-US" b="0" dirty="0"/>
            </a:br>
            <a:r>
              <a:rPr lang="en-US" dirty="0">
                <a:solidFill>
                  <a:srgbClr val="3333FF"/>
                </a:solidFill>
              </a:rPr>
              <a:t>Unsteady-Flow Processes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a:solidFill>
                  <a:schemeClr val="bg2"/>
                </a:solidFill>
              </a:rPr>
              <a:t>15</a:t>
            </a:r>
            <a:endParaRPr lang="en-US" b="1"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F07FAACF-06E2-4589-8E5A-A766DB6CD10B}" type="slidenum">
              <a:rPr lang="en-US" smtClean="0"/>
              <a:pPr/>
              <a:t>2</a:t>
            </a:fld>
            <a:endParaRPr lang="en-US"/>
          </a:p>
        </p:txBody>
      </p:sp>
      <p:sp>
        <p:nvSpPr>
          <p:cNvPr id="3075" name="Rectangle 2"/>
          <p:cNvSpPr>
            <a:spLocks noChangeArrowheads="1"/>
          </p:cNvSpPr>
          <p:nvPr/>
        </p:nvSpPr>
        <p:spPr bwMode="auto">
          <a:xfrm>
            <a:off x="838200" y="273050"/>
            <a:ext cx="2255838"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533400" y="990600"/>
            <a:ext cx="8077200" cy="1015663"/>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solidFill>
                  <a:srgbClr val="CC00CC"/>
                </a:solidFill>
              </a:rPr>
              <a:t>Apply the energy balance to general unsteady-flow processes with particular emphasis on the uniform-flow process as the model for commonly encountered charging and discharging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Slayt Numarası Yer Tutucusu"/>
          <p:cNvSpPr>
            <a:spLocks noGrp="1"/>
          </p:cNvSpPr>
          <p:nvPr>
            <p:ph type="sldNum" sz="quarter" idx="12"/>
          </p:nvPr>
        </p:nvSpPr>
        <p:spPr>
          <a:noFill/>
        </p:spPr>
        <p:txBody>
          <a:bodyPr/>
          <a:lstStyle/>
          <a:p>
            <a:fld id="{973A045C-F51D-45D4-8FA1-AB4216D872A6}" type="slidenum">
              <a:rPr lang="en-US" smtClean="0"/>
              <a:pPr/>
              <a:t>3</a:t>
            </a:fld>
            <a:endParaRPr lang="en-US"/>
          </a:p>
        </p:txBody>
      </p:sp>
      <p:sp>
        <p:nvSpPr>
          <p:cNvPr id="33795" name="Rectangle 3"/>
          <p:cNvSpPr>
            <a:spLocks noChangeArrowheads="1"/>
          </p:cNvSpPr>
          <p:nvPr/>
        </p:nvSpPr>
        <p:spPr bwMode="auto">
          <a:xfrm>
            <a:off x="304800" y="228600"/>
            <a:ext cx="6172200" cy="1066800"/>
          </a:xfrm>
          <a:prstGeom prst="rect">
            <a:avLst/>
          </a:prstGeom>
          <a:solidFill>
            <a:srgbClr val="92D050"/>
          </a:solidFill>
          <a:ln w="9525">
            <a:noFill/>
            <a:miter lim="800000"/>
            <a:headEnd/>
            <a:tailEnd/>
          </a:ln>
        </p:spPr>
        <p:txBody>
          <a:bodyPr anchor="ctr"/>
          <a:lstStyle/>
          <a:p>
            <a:r>
              <a:rPr lang="en-US" sz="3000" b="1">
                <a:solidFill>
                  <a:srgbClr val="C00000"/>
                </a:solidFill>
              </a:rPr>
              <a:t>ENERGY ANALYSIS OF UNSTEADY-FLOW PROCESSES</a:t>
            </a:r>
          </a:p>
        </p:txBody>
      </p:sp>
      <p:sp>
        <p:nvSpPr>
          <p:cNvPr id="33796" name="Rectangle 9"/>
          <p:cNvSpPr>
            <a:spLocks noChangeArrowheads="1"/>
          </p:cNvSpPr>
          <p:nvPr/>
        </p:nvSpPr>
        <p:spPr bwMode="auto">
          <a:xfrm>
            <a:off x="304800" y="1444625"/>
            <a:ext cx="3962400" cy="4832350"/>
          </a:xfrm>
          <a:prstGeom prst="rect">
            <a:avLst/>
          </a:prstGeom>
          <a:noFill/>
          <a:ln w="9525">
            <a:noFill/>
            <a:miter lim="800000"/>
            <a:headEnd/>
            <a:tailEnd/>
          </a:ln>
        </p:spPr>
        <p:txBody>
          <a:bodyPr>
            <a:spAutoFit/>
          </a:bodyPr>
          <a:lstStyle/>
          <a:p>
            <a:pPr>
              <a:spcBef>
                <a:spcPts val="600"/>
              </a:spcBef>
              <a:spcAft>
                <a:spcPts val="600"/>
              </a:spcAft>
            </a:pPr>
            <a:r>
              <a:rPr lang="en-US" dirty="0"/>
              <a:t>Many processes of interest, involve </a:t>
            </a:r>
            <a:r>
              <a:rPr lang="en-US" i="1" dirty="0"/>
              <a:t>changes </a:t>
            </a:r>
            <a:r>
              <a:rPr lang="en-US" dirty="0"/>
              <a:t>within the control volume with time. Such processes are called </a:t>
            </a:r>
            <a:r>
              <a:rPr lang="en-US" i="1" u="sng" dirty="0"/>
              <a:t>unsteady-flow</a:t>
            </a:r>
            <a:r>
              <a:rPr lang="en-US" i="1" dirty="0"/>
              <a:t>, </a:t>
            </a:r>
            <a:r>
              <a:rPr lang="en-US" dirty="0"/>
              <a:t>or </a:t>
            </a:r>
            <a:r>
              <a:rPr lang="en-US" i="1" u="sng" dirty="0"/>
              <a:t>transient-flow</a:t>
            </a:r>
            <a:r>
              <a:rPr lang="en-US" i="1" dirty="0"/>
              <a:t>, </a:t>
            </a:r>
            <a:r>
              <a:rPr lang="en-US" dirty="0"/>
              <a:t>processes.</a:t>
            </a:r>
          </a:p>
          <a:p>
            <a:pPr>
              <a:spcBef>
                <a:spcPts val="600"/>
              </a:spcBef>
              <a:spcAft>
                <a:spcPts val="600"/>
              </a:spcAft>
            </a:pPr>
            <a:r>
              <a:rPr lang="en-US" dirty="0"/>
              <a:t>Most unsteady-flow processes can be represented reasonably well by the </a:t>
            </a:r>
            <a:r>
              <a:rPr lang="en-US" i="1" dirty="0">
                <a:solidFill>
                  <a:srgbClr val="3333FF"/>
                </a:solidFill>
              </a:rPr>
              <a:t>uniform-flow</a:t>
            </a:r>
            <a:r>
              <a:rPr lang="en-US" i="1" dirty="0"/>
              <a:t> process</a:t>
            </a:r>
            <a:r>
              <a:rPr lang="en-US" dirty="0"/>
              <a:t>.</a:t>
            </a:r>
          </a:p>
          <a:p>
            <a:pPr>
              <a:spcBef>
                <a:spcPts val="600"/>
              </a:spcBef>
              <a:spcAft>
                <a:spcPts val="600"/>
              </a:spcAft>
            </a:pPr>
            <a:r>
              <a:rPr lang="en-US" b="1" u="sng" dirty="0">
                <a:solidFill>
                  <a:srgbClr val="CC00CC"/>
                </a:solidFill>
              </a:rPr>
              <a:t>Uniform-flow</a:t>
            </a:r>
            <a:r>
              <a:rPr lang="en-US" b="1" dirty="0">
                <a:solidFill>
                  <a:srgbClr val="CC00CC"/>
                </a:solidFill>
              </a:rPr>
              <a:t> process:</a:t>
            </a:r>
            <a:r>
              <a:rPr lang="en-US" dirty="0"/>
              <a:t> The fluid flow at any inlet or exit is uniform and steady, and thus the fluid properties do not change with time or position over the cross section of an inlet or exit. If they do, they are averaged and treated as constants for the entire process.</a:t>
            </a:r>
          </a:p>
        </p:txBody>
      </p:sp>
      <p:sp>
        <p:nvSpPr>
          <p:cNvPr id="33797" name="Rectangle 11"/>
          <p:cNvSpPr>
            <a:spLocks noChangeArrowheads="1"/>
          </p:cNvSpPr>
          <p:nvPr/>
        </p:nvSpPr>
        <p:spPr bwMode="auto">
          <a:xfrm>
            <a:off x="4343400" y="1414463"/>
            <a:ext cx="2286000" cy="2014537"/>
          </a:xfrm>
          <a:prstGeom prst="rect">
            <a:avLst/>
          </a:prstGeom>
          <a:noFill/>
          <a:ln w="9525">
            <a:noFill/>
            <a:miter lim="800000"/>
            <a:headEnd/>
            <a:tailEnd/>
          </a:ln>
        </p:spPr>
        <p:txBody>
          <a:bodyPr>
            <a:spAutoFit/>
          </a:bodyPr>
          <a:lstStyle/>
          <a:p>
            <a:pPr algn="r"/>
            <a:r>
              <a:rPr lang="en-US">
                <a:solidFill>
                  <a:srgbClr val="3333FF"/>
                </a:solidFill>
              </a:rPr>
              <a:t>Charging of a rigid tank from a supply line is an unsteady-flow process since it involves changes within the control volume.</a:t>
            </a:r>
          </a:p>
        </p:txBody>
      </p:sp>
      <p:sp>
        <p:nvSpPr>
          <p:cNvPr id="33798" name="Rectangle 13"/>
          <p:cNvSpPr>
            <a:spLocks noChangeArrowheads="1"/>
          </p:cNvSpPr>
          <p:nvPr/>
        </p:nvSpPr>
        <p:spPr bwMode="auto">
          <a:xfrm>
            <a:off x="4648200" y="4889500"/>
            <a:ext cx="1981200" cy="1739900"/>
          </a:xfrm>
          <a:prstGeom prst="rect">
            <a:avLst/>
          </a:prstGeom>
          <a:noFill/>
          <a:ln w="9525">
            <a:noFill/>
            <a:miter lim="800000"/>
            <a:headEnd/>
            <a:tailEnd/>
          </a:ln>
        </p:spPr>
        <p:txBody>
          <a:bodyPr>
            <a:spAutoFit/>
          </a:bodyPr>
          <a:lstStyle/>
          <a:p>
            <a:pPr algn="r"/>
            <a:r>
              <a:rPr lang="en-US">
                <a:solidFill>
                  <a:srgbClr val="3333FF"/>
                </a:solidFill>
              </a:rPr>
              <a:t>The shape and size of a control volume may change during an unsteady-flow process.</a:t>
            </a:r>
          </a:p>
        </p:txBody>
      </p:sp>
      <p:pic>
        <p:nvPicPr>
          <p:cNvPr id="33799" name="Picture 10"/>
          <p:cNvPicPr>
            <a:picLocks noChangeAspect="1" noChangeArrowheads="1"/>
          </p:cNvPicPr>
          <p:nvPr/>
        </p:nvPicPr>
        <p:blipFill>
          <a:blip r:embed="rId2"/>
          <a:srcRect/>
          <a:stretch>
            <a:fillRect/>
          </a:stretch>
        </p:blipFill>
        <p:spPr bwMode="auto">
          <a:xfrm>
            <a:off x="6629400" y="152400"/>
            <a:ext cx="2247900" cy="3743325"/>
          </a:xfrm>
          <a:prstGeom prst="rect">
            <a:avLst/>
          </a:prstGeom>
          <a:noFill/>
          <a:ln w="9525">
            <a:noFill/>
            <a:miter lim="800000"/>
            <a:headEnd/>
            <a:tailEnd/>
          </a:ln>
        </p:spPr>
      </p:pic>
      <p:pic>
        <p:nvPicPr>
          <p:cNvPr id="33800" name="Picture 11"/>
          <p:cNvPicPr>
            <a:picLocks noChangeAspect="1" noChangeArrowheads="1"/>
          </p:cNvPicPr>
          <p:nvPr/>
        </p:nvPicPr>
        <p:blipFill>
          <a:blip r:embed="rId3"/>
          <a:srcRect/>
          <a:stretch>
            <a:fillRect/>
          </a:stretch>
        </p:blipFill>
        <p:spPr bwMode="auto">
          <a:xfrm>
            <a:off x="6629400" y="4010025"/>
            <a:ext cx="2219325" cy="26955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Slayt Numarası Yer Tutucusu"/>
          <p:cNvSpPr>
            <a:spLocks noGrp="1"/>
          </p:cNvSpPr>
          <p:nvPr>
            <p:ph type="sldNum" sz="quarter" idx="12"/>
          </p:nvPr>
        </p:nvSpPr>
        <p:spPr>
          <a:noFill/>
        </p:spPr>
        <p:txBody>
          <a:bodyPr/>
          <a:lstStyle/>
          <a:p>
            <a:fld id="{D73329C0-66F8-4F40-89A0-22CE65E2274F}" type="slidenum">
              <a:rPr lang="en-US" smtClean="0"/>
              <a:pPr/>
              <a:t>4</a:t>
            </a:fld>
            <a:endParaRPr lang="en-US"/>
          </a:p>
        </p:txBody>
      </p:sp>
      <p:grpSp>
        <p:nvGrpSpPr>
          <p:cNvPr id="34819" name="Group 19"/>
          <p:cNvGrpSpPr>
            <a:grpSpLocks/>
          </p:cNvGrpSpPr>
          <p:nvPr/>
        </p:nvGrpSpPr>
        <p:grpSpPr bwMode="auto">
          <a:xfrm>
            <a:off x="457200" y="609600"/>
            <a:ext cx="7835900" cy="685800"/>
            <a:chOff x="288" y="480"/>
            <a:chExt cx="4936" cy="432"/>
          </a:xfrm>
        </p:grpSpPr>
        <p:pic>
          <p:nvPicPr>
            <p:cNvPr id="34835" name="Picture 2"/>
            <p:cNvPicPr>
              <a:picLocks noChangeAspect="1" noChangeArrowheads="1"/>
            </p:cNvPicPr>
            <p:nvPr/>
          </p:nvPicPr>
          <p:blipFill>
            <a:blip r:embed="rId2"/>
            <a:srcRect/>
            <a:stretch>
              <a:fillRect/>
            </a:stretch>
          </p:blipFill>
          <p:spPr bwMode="auto">
            <a:xfrm>
              <a:off x="297" y="480"/>
              <a:ext cx="1287" cy="167"/>
            </a:xfrm>
            <a:prstGeom prst="rect">
              <a:avLst/>
            </a:prstGeom>
            <a:noFill/>
            <a:ln w="9525">
              <a:noFill/>
              <a:miter lim="800000"/>
              <a:headEnd/>
              <a:tailEnd/>
            </a:ln>
          </p:spPr>
        </p:pic>
        <p:pic>
          <p:nvPicPr>
            <p:cNvPr id="34836" name="Picture 3"/>
            <p:cNvPicPr>
              <a:picLocks noChangeAspect="1" noChangeArrowheads="1"/>
            </p:cNvPicPr>
            <p:nvPr/>
          </p:nvPicPr>
          <p:blipFill>
            <a:blip r:embed="rId3"/>
            <a:srcRect/>
            <a:stretch>
              <a:fillRect/>
            </a:stretch>
          </p:blipFill>
          <p:spPr bwMode="auto">
            <a:xfrm>
              <a:off x="1680" y="480"/>
              <a:ext cx="1644" cy="194"/>
            </a:xfrm>
            <a:prstGeom prst="rect">
              <a:avLst/>
            </a:prstGeom>
            <a:noFill/>
            <a:ln w="9525">
              <a:noFill/>
              <a:miter lim="800000"/>
              <a:headEnd/>
              <a:tailEnd/>
            </a:ln>
          </p:spPr>
        </p:pic>
        <p:pic>
          <p:nvPicPr>
            <p:cNvPr id="34837" name="Picture 4"/>
            <p:cNvPicPr>
              <a:picLocks noChangeAspect="1" noChangeArrowheads="1"/>
            </p:cNvPicPr>
            <p:nvPr/>
          </p:nvPicPr>
          <p:blipFill>
            <a:blip r:embed="rId4"/>
            <a:srcRect/>
            <a:stretch>
              <a:fillRect/>
            </a:stretch>
          </p:blipFill>
          <p:spPr bwMode="auto">
            <a:xfrm>
              <a:off x="288" y="737"/>
              <a:ext cx="1442" cy="175"/>
            </a:xfrm>
            <a:prstGeom prst="rect">
              <a:avLst/>
            </a:prstGeom>
            <a:noFill/>
            <a:ln w="9525">
              <a:noFill/>
              <a:miter lim="800000"/>
              <a:headEnd/>
              <a:tailEnd/>
            </a:ln>
          </p:spPr>
        </p:pic>
        <p:pic>
          <p:nvPicPr>
            <p:cNvPr id="34838" name="Picture 5"/>
            <p:cNvPicPr>
              <a:picLocks noChangeAspect="1" noChangeArrowheads="1"/>
            </p:cNvPicPr>
            <p:nvPr/>
          </p:nvPicPr>
          <p:blipFill>
            <a:blip r:embed="rId5"/>
            <a:srcRect/>
            <a:stretch>
              <a:fillRect/>
            </a:stretch>
          </p:blipFill>
          <p:spPr bwMode="auto">
            <a:xfrm>
              <a:off x="1776" y="737"/>
              <a:ext cx="3448" cy="175"/>
            </a:xfrm>
            <a:prstGeom prst="rect">
              <a:avLst/>
            </a:prstGeom>
            <a:noFill/>
            <a:ln w="9525">
              <a:noFill/>
              <a:miter lim="800000"/>
              <a:headEnd/>
              <a:tailEnd/>
            </a:ln>
          </p:spPr>
        </p:pic>
      </p:grpSp>
      <p:pic>
        <p:nvPicPr>
          <p:cNvPr id="34820" name="Picture 6"/>
          <p:cNvPicPr>
            <a:picLocks noChangeAspect="1" noChangeArrowheads="1"/>
          </p:cNvPicPr>
          <p:nvPr/>
        </p:nvPicPr>
        <p:blipFill>
          <a:blip r:embed="rId6"/>
          <a:srcRect/>
          <a:stretch>
            <a:fillRect/>
          </a:stretch>
        </p:blipFill>
        <p:spPr bwMode="auto">
          <a:xfrm>
            <a:off x="1447800" y="1447800"/>
            <a:ext cx="3697288" cy="752475"/>
          </a:xfrm>
          <a:prstGeom prst="rect">
            <a:avLst/>
          </a:prstGeom>
          <a:noFill/>
          <a:ln w="9525">
            <a:noFill/>
            <a:miter lim="800000"/>
            <a:headEnd/>
            <a:tailEnd/>
          </a:ln>
        </p:spPr>
      </p:pic>
      <p:pic>
        <p:nvPicPr>
          <p:cNvPr id="34821" name="Picture 7"/>
          <p:cNvPicPr>
            <a:picLocks noChangeAspect="1" noChangeArrowheads="1"/>
          </p:cNvPicPr>
          <p:nvPr/>
        </p:nvPicPr>
        <p:blipFill>
          <a:blip r:embed="rId7"/>
          <a:srcRect/>
          <a:stretch>
            <a:fillRect/>
          </a:stretch>
        </p:blipFill>
        <p:spPr bwMode="auto">
          <a:xfrm>
            <a:off x="304800" y="2312988"/>
            <a:ext cx="6659563" cy="506412"/>
          </a:xfrm>
          <a:prstGeom prst="rect">
            <a:avLst/>
          </a:prstGeom>
          <a:noFill/>
          <a:ln w="9525">
            <a:noFill/>
            <a:miter lim="800000"/>
            <a:headEnd/>
            <a:tailEnd/>
          </a:ln>
        </p:spPr>
      </p:pic>
      <p:pic>
        <p:nvPicPr>
          <p:cNvPr id="34822" name="Picture 10"/>
          <p:cNvPicPr>
            <a:picLocks noChangeAspect="1" noChangeArrowheads="1"/>
          </p:cNvPicPr>
          <p:nvPr/>
        </p:nvPicPr>
        <p:blipFill>
          <a:blip r:embed="rId8"/>
          <a:srcRect/>
          <a:stretch>
            <a:fillRect/>
          </a:stretch>
        </p:blipFill>
        <p:spPr bwMode="auto">
          <a:xfrm>
            <a:off x="7086600" y="2590800"/>
            <a:ext cx="1820863" cy="241300"/>
          </a:xfrm>
          <a:prstGeom prst="rect">
            <a:avLst/>
          </a:prstGeom>
          <a:noFill/>
          <a:ln w="9525">
            <a:noFill/>
            <a:miter lim="800000"/>
            <a:headEnd/>
            <a:tailEnd/>
          </a:ln>
        </p:spPr>
      </p:pic>
      <p:sp>
        <p:nvSpPr>
          <p:cNvPr id="34823" name="Text Box 11"/>
          <p:cNvSpPr txBox="1">
            <a:spLocks noChangeArrowheads="1"/>
          </p:cNvSpPr>
          <p:nvPr/>
        </p:nvSpPr>
        <p:spPr bwMode="auto">
          <a:xfrm>
            <a:off x="381000" y="136525"/>
            <a:ext cx="2743200" cy="396875"/>
          </a:xfrm>
          <a:prstGeom prst="rect">
            <a:avLst/>
          </a:prstGeom>
          <a:noFill/>
          <a:ln w="9525">
            <a:noFill/>
            <a:miter lim="800000"/>
            <a:headEnd/>
            <a:tailEnd/>
          </a:ln>
        </p:spPr>
        <p:txBody>
          <a:bodyPr>
            <a:spAutoFit/>
          </a:bodyPr>
          <a:lstStyle/>
          <a:p>
            <a:pPr>
              <a:spcBef>
                <a:spcPct val="50000"/>
              </a:spcBef>
            </a:pPr>
            <a:r>
              <a:rPr lang="en-US" sz="2000">
                <a:solidFill>
                  <a:srgbClr val="CC00CC"/>
                </a:solidFill>
              </a:rPr>
              <a:t>Mass balance</a:t>
            </a:r>
          </a:p>
        </p:txBody>
      </p:sp>
      <p:sp>
        <p:nvSpPr>
          <p:cNvPr id="34824" name="Text Box 12"/>
          <p:cNvSpPr txBox="1">
            <a:spLocks noChangeArrowheads="1"/>
          </p:cNvSpPr>
          <p:nvPr/>
        </p:nvSpPr>
        <p:spPr bwMode="auto">
          <a:xfrm>
            <a:off x="381000" y="1508125"/>
            <a:ext cx="1219200" cy="701675"/>
          </a:xfrm>
          <a:prstGeom prst="rect">
            <a:avLst/>
          </a:prstGeom>
          <a:noFill/>
          <a:ln w="9525">
            <a:noFill/>
            <a:miter lim="800000"/>
            <a:headEnd/>
            <a:tailEnd/>
          </a:ln>
        </p:spPr>
        <p:txBody>
          <a:bodyPr>
            <a:spAutoFit/>
          </a:bodyPr>
          <a:lstStyle/>
          <a:p>
            <a:pPr>
              <a:spcBef>
                <a:spcPct val="50000"/>
              </a:spcBef>
            </a:pPr>
            <a:r>
              <a:rPr lang="en-US" sz="2000">
                <a:solidFill>
                  <a:srgbClr val="CC00CC"/>
                </a:solidFill>
              </a:rPr>
              <a:t>Energy balance</a:t>
            </a:r>
          </a:p>
        </p:txBody>
      </p:sp>
      <p:pic>
        <p:nvPicPr>
          <p:cNvPr id="34825" name="Picture 13"/>
          <p:cNvPicPr>
            <a:picLocks noChangeAspect="1" noChangeArrowheads="1"/>
          </p:cNvPicPr>
          <p:nvPr/>
        </p:nvPicPr>
        <p:blipFill>
          <a:blip r:embed="rId9"/>
          <a:srcRect/>
          <a:stretch>
            <a:fillRect/>
          </a:stretch>
        </p:blipFill>
        <p:spPr bwMode="auto">
          <a:xfrm>
            <a:off x="7086600" y="2209800"/>
            <a:ext cx="1820863" cy="284163"/>
          </a:xfrm>
          <a:prstGeom prst="rect">
            <a:avLst/>
          </a:prstGeom>
          <a:noFill/>
          <a:ln w="9525">
            <a:noFill/>
            <a:miter lim="800000"/>
            <a:headEnd/>
            <a:tailEnd/>
          </a:ln>
        </p:spPr>
      </p:pic>
      <p:sp>
        <p:nvSpPr>
          <p:cNvPr id="34826" name="Rectangle 16"/>
          <p:cNvSpPr>
            <a:spLocks noChangeArrowheads="1"/>
          </p:cNvSpPr>
          <p:nvPr/>
        </p:nvSpPr>
        <p:spPr bwMode="auto">
          <a:xfrm>
            <a:off x="228600" y="5867400"/>
            <a:ext cx="4495800" cy="915988"/>
          </a:xfrm>
          <a:prstGeom prst="rect">
            <a:avLst/>
          </a:prstGeom>
          <a:noFill/>
          <a:ln w="9525">
            <a:noFill/>
            <a:miter lim="800000"/>
            <a:headEnd/>
            <a:tailEnd/>
          </a:ln>
        </p:spPr>
        <p:txBody>
          <a:bodyPr>
            <a:spAutoFit/>
          </a:bodyPr>
          <a:lstStyle/>
          <a:p>
            <a:r>
              <a:rPr lang="en-US">
                <a:solidFill>
                  <a:srgbClr val="3333FF"/>
                </a:solidFill>
              </a:rPr>
              <a:t>The energy equation of a uniform-flow system reduces to that of a closed system when all the inlets and exits are closed.</a:t>
            </a:r>
          </a:p>
        </p:txBody>
      </p:sp>
      <p:sp>
        <p:nvSpPr>
          <p:cNvPr id="34827" name="Rectangle 17"/>
          <p:cNvSpPr>
            <a:spLocks noChangeArrowheads="1"/>
          </p:cNvSpPr>
          <p:nvPr/>
        </p:nvSpPr>
        <p:spPr bwMode="auto">
          <a:xfrm>
            <a:off x="4343400" y="3548063"/>
            <a:ext cx="1828800" cy="2014537"/>
          </a:xfrm>
          <a:prstGeom prst="rect">
            <a:avLst/>
          </a:prstGeom>
          <a:noFill/>
          <a:ln w="9525">
            <a:noFill/>
            <a:miter lim="800000"/>
            <a:headEnd/>
            <a:tailEnd/>
          </a:ln>
        </p:spPr>
        <p:txBody>
          <a:bodyPr>
            <a:spAutoFit/>
          </a:bodyPr>
          <a:lstStyle/>
          <a:p>
            <a:pPr algn="r"/>
            <a:r>
              <a:rPr lang="en-US">
                <a:solidFill>
                  <a:srgbClr val="3333FF"/>
                </a:solidFill>
              </a:rPr>
              <a:t>A uniform-flow system may involve electrical, shaft, and boundary work all at once.</a:t>
            </a:r>
          </a:p>
        </p:txBody>
      </p:sp>
      <p:pic>
        <p:nvPicPr>
          <p:cNvPr id="34828" name="Picture 21"/>
          <p:cNvPicPr>
            <a:picLocks noChangeAspect="1" noChangeArrowheads="1"/>
          </p:cNvPicPr>
          <p:nvPr/>
        </p:nvPicPr>
        <p:blipFill>
          <a:blip r:embed="rId10"/>
          <a:srcRect/>
          <a:stretch>
            <a:fillRect/>
          </a:stretch>
        </p:blipFill>
        <p:spPr bwMode="auto">
          <a:xfrm>
            <a:off x="304800" y="2971800"/>
            <a:ext cx="3752850" cy="438150"/>
          </a:xfrm>
          <a:prstGeom prst="rect">
            <a:avLst/>
          </a:prstGeom>
          <a:noFill/>
          <a:ln w="9525">
            <a:noFill/>
            <a:miter lim="800000"/>
            <a:headEnd/>
            <a:tailEnd/>
          </a:ln>
        </p:spPr>
      </p:pic>
      <p:pic>
        <p:nvPicPr>
          <p:cNvPr id="34829" name="Picture 22"/>
          <p:cNvPicPr>
            <a:picLocks noChangeAspect="1" noChangeArrowheads="1"/>
          </p:cNvPicPr>
          <p:nvPr/>
        </p:nvPicPr>
        <p:blipFill>
          <a:blip r:embed="rId11"/>
          <a:srcRect/>
          <a:stretch>
            <a:fillRect/>
          </a:stretch>
        </p:blipFill>
        <p:spPr bwMode="auto">
          <a:xfrm>
            <a:off x="4114800" y="3048000"/>
            <a:ext cx="2181225" cy="285750"/>
          </a:xfrm>
          <a:prstGeom prst="rect">
            <a:avLst/>
          </a:prstGeom>
          <a:noFill/>
          <a:ln w="9525">
            <a:noFill/>
            <a:miter lim="800000"/>
            <a:headEnd/>
            <a:tailEnd/>
          </a:ln>
        </p:spPr>
      </p:pic>
      <p:grpSp>
        <p:nvGrpSpPr>
          <p:cNvPr id="34830" name="Group 25"/>
          <p:cNvGrpSpPr>
            <a:grpSpLocks/>
          </p:cNvGrpSpPr>
          <p:nvPr/>
        </p:nvGrpSpPr>
        <p:grpSpPr bwMode="auto">
          <a:xfrm>
            <a:off x="6477000" y="3048000"/>
            <a:ext cx="2362200" cy="285750"/>
            <a:chOff x="4080" y="1920"/>
            <a:chExt cx="1488" cy="180"/>
          </a:xfrm>
        </p:grpSpPr>
        <p:pic>
          <p:nvPicPr>
            <p:cNvPr id="34833" name="Picture 23"/>
            <p:cNvPicPr>
              <a:picLocks noChangeAspect="1" noChangeArrowheads="1"/>
            </p:cNvPicPr>
            <p:nvPr/>
          </p:nvPicPr>
          <p:blipFill>
            <a:blip r:embed="rId12"/>
            <a:srcRect/>
            <a:stretch>
              <a:fillRect/>
            </a:stretch>
          </p:blipFill>
          <p:spPr bwMode="auto">
            <a:xfrm>
              <a:off x="4080" y="1920"/>
              <a:ext cx="870" cy="180"/>
            </a:xfrm>
            <a:prstGeom prst="rect">
              <a:avLst/>
            </a:prstGeom>
            <a:noFill/>
            <a:ln w="9525">
              <a:noFill/>
              <a:miter lim="800000"/>
              <a:headEnd/>
              <a:tailEnd/>
            </a:ln>
          </p:spPr>
        </p:pic>
        <p:pic>
          <p:nvPicPr>
            <p:cNvPr id="34834" name="Picture 24"/>
            <p:cNvPicPr>
              <a:picLocks noChangeAspect="1" noChangeArrowheads="1"/>
            </p:cNvPicPr>
            <p:nvPr/>
          </p:nvPicPr>
          <p:blipFill>
            <a:blip r:embed="rId13"/>
            <a:srcRect/>
            <a:stretch>
              <a:fillRect/>
            </a:stretch>
          </p:blipFill>
          <p:spPr bwMode="auto">
            <a:xfrm>
              <a:off x="4938" y="1920"/>
              <a:ext cx="630" cy="174"/>
            </a:xfrm>
            <a:prstGeom prst="rect">
              <a:avLst/>
            </a:prstGeom>
            <a:noFill/>
            <a:ln w="9525">
              <a:noFill/>
              <a:miter lim="800000"/>
              <a:headEnd/>
              <a:tailEnd/>
            </a:ln>
          </p:spPr>
        </p:pic>
      </p:grpSp>
      <p:pic>
        <p:nvPicPr>
          <p:cNvPr id="34831" name="Picture 24"/>
          <p:cNvPicPr>
            <a:picLocks noChangeAspect="1" noChangeArrowheads="1"/>
          </p:cNvPicPr>
          <p:nvPr/>
        </p:nvPicPr>
        <p:blipFill>
          <a:blip r:embed="rId14"/>
          <a:srcRect/>
          <a:stretch>
            <a:fillRect/>
          </a:stretch>
        </p:blipFill>
        <p:spPr bwMode="auto">
          <a:xfrm>
            <a:off x="304800" y="3467100"/>
            <a:ext cx="3390900" cy="2476500"/>
          </a:xfrm>
          <a:prstGeom prst="rect">
            <a:avLst/>
          </a:prstGeom>
          <a:noFill/>
          <a:ln w="9525">
            <a:noFill/>
            <a:miter lim="800000"/>
            <a:headEnd/>
            <a:tailEnd/>
          </a:ln>
        </p:spPr>
      </p:pic>
      <p:pic>
        <p:nvPicPr>
          <p:cNvPr id="34832" name="Picture 25"/>
          <p:cNvPicPr>
            <a:picLocks noChangeAspect="1" noChangeArrowheads="1"/>
          </p:cNvPicPr>
          <p:nvPr/>
        </p:nvPicPr>
        <p:blipFill>
          <a:blip r:embed="rId15"/>
          <a:srcRect/>
          <a:stretch>
            <a:fillRect/>
          </a:stretch>
        </p:blipFill>
        <p:spPr bwMode="auto">
          <a:xfrm>
            <a:off x="6172200" y="3657600"/>
            <a:ext cx="2628900" cy="3019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Charging of a Rigid Tank by Steam</a:t>
            </a:r>
          </a:p>
        </p:txBody>
      </p:sp>
      <p:sp>
        <p:nvSpPr>
          <p:cNvPr id="4" name="Content Placeholder 3"/>
          <p:cNvSpPr>
            <a:spLocks noGrp="1"/>
          </p:cNvSpPr>
          <p:nvPr>
            <p:ph idx="1"/>
          </p:nvPr>
        </p:nvSpPr>
        <p:spPr>
          <a:xfrm>
            <a:off x="457200" y="1143000"/>
            <a:ext cx="4419600" cy="4983163"/>
          </a:xfrm>
        </p:spPr>
        <p:txBody>
          <a:bodyPr/>
          <a:lstStyle/>
          <a:p>
            <a:pPr marL="0" indent="0">
              <a:buNone/>
            </a:pPr>
            <a:r>
              <a:rPr lang="en-US" dirty="0"/>
              <a:t>A rigid, insulated tank that is initially evacuated is connected through a valve to a supply line that carries steam at 1 MPa and 300</a:t>
            </a:r>
            <a:r>
              <a:rPr lang="en-US" baseline="30000" dirty="0"/>
              <a:t>o</a:t>
            </a:r>
            <a:r>
              <a:rPr lang="en-US" dirty="0"/>
              <a:t>C. Now the valve is opened, and steam is allowed to flow slowly into the tank until the pressure reaches 1 MPa, at which point the valve is closed. Determine the temperature of the steam in the tank.</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264A9D5C-18A1-4ECC-B9D0-07F4F865040E}" type="slidenum">
              <a:rPr lang="en-US" smtClean="0"/>
              <a:pPr>
                <a:defRPr/>
              </a:pPr>
              <a:t>5</a:t>
            </a:fld>
            <a:endParaRPr lang="en-US"/>
          </a:p>
        </p:txBody>
      </p:sp>
      <p:pic>
        <p:nvPicPr>
          <p:cNvPr id="5" name="Picture 2"/>
          <p:cNvPicPr>
            <a:picLocks noChangeAspect="1" noChangeArrowheads="1"/>
          </p:cNvPicPr>
          <p:nvPr/>
        </p:nvPicPr>
        <p:blipFill rotWithShape="1">
          <a:blip r:embed="rId2"/>
          <a:srcRect r="58676"/>
          <a:stretch/>
        </p:blipFill>
        <p:spPr bwMode="auto">
          <a:xfrm>
            <a:off x="5487878" y="1143000"/>
            <a:ext cx="3222734" cy="4973638"/>
          </a:xfrm>
          <a:prstGeom prst="rect">
            <a:avLst/>
          </a:prstGeom>
          <a:noFill/>
          <a:ln w="9525">
            <a:noFill/>
            <a:miter lim="800000"/>
            <a:headEnd/>
            <a:tailEnd/>
          </a:ln>
        </p:spPr>
      </p:pic>
      <p:sp>
        <p:nvSpPr>
          <p:cNvPr id="6" name="TextBox 5">
            <a:extLst>
              <a:ext uri="{FF2B5EF4-FFF2-40B4-BE49-F238E27FC236}">
                <a16:creationId xmlns:a16="http://schemas.microsoft.com/office/drawing/2014/main" id="{06965A18-CB2C-4B3E-B61D-CE69D7093381}"/>
              </a:ext>
            </a:extLst>
          </p:cNvPr>
          <p:cNvSpPr txBox="1"/>
          <p:nvPr/>
        </p:nvSpPr>
        <p:spPr>
          <a:xfrm>
            <a:off x="2003998" y="48768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Example 1</a:t>
            </a:r>
            <a:endParaRPr lang="en-US" b="1" dirty="0">
              <a:solidFill>
                <a:srgbClr val="FF0000"/>
              </a:solidFill>
            </a:endParaRPr>
          </a:p>
        </p:txBody>
      </p:sp>
    </p:spTree>
    <p:extLst>
      <p:ext uri="{BB962C8B-B14F-4D97-AF65-F5344CB8AC3E}">
        <p14:creationId xmlns:p14="http://schemas.microsoft.com/office/powerpoint/2010/main" val="37733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838200" y="2910682"/>
            <a:ext cx="3495675" cy="3352800"/>
          </a:xfrm>
          <a:prstGeom prst="rect">
            <a:avLst/>
          </a:prstGeom>
          <a:noFill/>
          <a:ln w="9525">
            <a:noFill/>
            <a:miter lim="800000"/>
            <a:headEnd/>
            <a:tailEnd/>
          </a:ln>
        </p:spPr>
      </p:pic>
      <p:sp>
        <p:nvSpPr>
          <p:cNvPr id="2" name="Title 1"/>
          <p:cNvSpPr>
            <a:spLocks noGrp="1"/>
          </p:cNvSpPr>
          <p:nvPr>
            <p:ph type="title"/>
          </p:nvPr>
        </p:nvSpPr>
        <p:spPr>
          <a:xfrm>
            <a:off x="228600" y="274638"/>
            <a:ext cx="8763000" cy="639762"/>
          </a:xfrm>
        </p:spPr>
        <p:txBody>
          <a:bodyPr/>
          <a:lstStyle/>
          <a:p>
            <a:r>
              <a:rPr lang="en-US" sz="2800" dirty="0"/>
              <a:t>Discharge of Heated Air at Constant Temperature</a:t>
            </a:r>
          </a:p>
        </p:txBody>
      </p:sp>
      <p:sp>
        <p:nvSpPr>
          <p:cNvPr id="3" name="Content Placeholder 2"/>
          <p:cNvSpPr>
            <a:spLocks noGrp="1"/>
          </p:cNvSpPr>
          <p:nvPr>
            <p:ph idx="1"/>
          </p:nvPr>
        </p:nvSpPr>
        <p:spPr/>
        <p:txBody>
          <a:bodyPr/>
          <a:lstStyle/>
          <a:p>
            <a:pPr marL="0" indent="0">
              <a:buNone/>
            </a:pPr>
            <a:r>
              <a:rPr lang="en-US" dirty="0"/>
              <a:t>An insulated 8 m</a:t>
            </a:r>
            <a:r>
              <a:rPr lang="en-US" baseline="30000" dirty="0"/>
              <a:t>3</a:t>
            </a:r>
            <a:r>
              <a:rPr lang="en-US" dirty="0"/>
              <a:t> rigid tank contains air at 600 </a:t>
            </a:r>
            <a:r>
              <a:rPr lang="en-US" dirty="0" err="1"/>
              <a:t>kPa</a:t>
            </a:r>
            <a:r>
              <a:rPr lang="en-US" dirty="0"/>
              <a:t> and 400K. A valve connected to the tank is now opened, and air is allowed to escape until the pressure inside drops to 200 </a:t>
            </a:r>
            <a:r>
              <a:rPr lang="en-US" dirty="0" err="1"/>
              <a:t>kPa</a:t>
            </a:r>
            <a:r>
              <a:rPr lang="en-US" dirty="0"/>
              <a:t>. The air temperature during the process is maintained constant by an electric resistance heater placed in the tank. Determine the electrical energy supplied to the air during this process.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6</a:t>
            </a:fld>
            <a:endParaRPr lang="en-US"/>
          </a:p>
        </p:txBody>
      </p:sp>
      <p:sp>
        <p:nvSpPr>
          <p:cNvPr id="6" name="TextBox 5">
            <a:extLst>
              <a:ext uri="{FF2B5EF4-FFF2-40B4-BE49-F238E27FC236}">
                <a16:creationId xmlns:a16="http://schemas.microsoft.com/office/drawing/2014/main" id="{40395A38-681D-4D9B-854D-08CACBB4E95E}"/>
              </a:ext>
            </a:extLst>
          </p:cNvPr>
          <p:cNvSpPr txBox="1"/>
          <p:nvPr/>
        </p:nvSpPr>
        <p:spPr>
          <a:xfrm>
            <a:off x="5562600" y="4402416"/>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349128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2DE9E0F4-CE34-4E9B-A934-183A0B6CAB5B}" type="slidenum">
              <a:rPr lang="en-US" smtClean="0"/>
              <a:pPr/>
              <a:t>7</a:t>
            </a:fld>
            <a:endParaRPr lang="en-US"/>
          </a:p>
        </p:txBody>
      </p:sp>
      <p:sp>
        <p:nvSpPr>
          <p:cNvPr id="38915" name="Rectangle 2"/>
          <p:cNvSpPr>
            <a:spLocks noGrp="1" noChangeArrowheads="1"/>
          </p:cNvSpPr>
          <p:nvPr>
            <p:ph type="title"/>
          </p:nvPr>
        </p:nvSpPr>
        <p:spPr>
          <a:xfrm>
            <a:off x="990600" y="198438"/>
            <a:ext cx="6477000" cy="639762"/>
          </a:xfrm>
        </p:spPr>
        <p:txBody>
          <a:bodyPr/>
          <a:lstStyle/>
          <a:p>
            <a:pPr eaLnBrk="1" hangingPunct="1"/>
            <a:r>
              <a:rPr lang="en-US">
                <a:solidFill>
                  <a:srgbClr val="C00000"/>
                </a:solidFill>
              </a:rPr>
              <a:t>Summary</a:t>
            </a:r>
          </a:p>
        </p:txBody>
      </p:sp>
      <p:sp>
        <p:nvSpPr>
          <p:cNvPr id="38916" name="Rectangle 3"/>
          <p:cNvSpPr>
            <a:spLocks noGrp="1" noChangeArrowheads="1"/>
          </p:cNvSpPr>
          <p:nvPr>
            <p:ph type="body" idx="1"/>
          </p:nvPr>
        </p:nvSpPr>
        <p:spPr>
          <a:xfrm>
            <a:off x="685800" y="914400"/>
            <a:ext cx="7086600" cy="5638800"/>
          </a:xfrm>
        </p:spPr>
        <p:txBody>
          <a:bodyPr/>
          <a:lstStyle/>
          <a:p>
            <a:pPr eaLnBrk="1" hangingPunct="1">
              <a:lnSpc>
                <a:spcPct val="90000"/>
              </a:lnSpc>
              <a:spcBef>
                <a:spcPct val="15000"/>
              </a:spcBef>
              <a:spcAft>
                <a:spcPct val="15000"/>
              </a:spcAft>
            </a:pPr>
            <a:r>
              <a:rPr lang="en-US" sz="2400" dirty="0"/>
              <a:t>Energy analysis of unsteady-flow processes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9174</TotalTime>
  <Words>400</Words>
  <Application>Microsoft Office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Topic 10 Unsteady-Flow Processes</vt:lpstr>
      <vt:lpstr>PowerPoint Presentation</vt:lpstr>
      <vt:lpstr>PowerPoint Presentation</vt:lpstr>
      <vt:lpstr>PowerPoint Presentation</vt:lpstr>
      <vt:lpstr>Charging of a Rigid Tank by Steam</vt:lpstr>
      <vt:lpstr>Discharge of Heated Air at Constant Temperature</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222 - 10.Unsteady-Flow Processes</dc:title>
  <dc:creator>WinXP Tablet</dc:creator>
  <cp:lastModifiedBy>William Long</cp:lastModifiedBy>
  <cp:revision>657</cp:revision>
  <dcterms:created xsi:type="dcterms:W3CDTF">2007-03-22T19:44:56Z</dcterms:created>
  <dcterms:modified xsi:type="dcterms:W3CDTF">2022-01-11T02:15:00Z</dcterms:modified>
</cp:coreProperties>
</file>