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22/13.Example%20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22/13.Example%20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3.Example%20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3.Example%20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_222/13.Example%2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13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92088" y="76200"/>
            <a:ext cx="7808912" cy="5238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PURE SUBSTANCES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76200" y="685800"/>
            <a:ext cx="3352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property, and thus the value of entropy of a system is fixed once the state of the system is fixed. 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6781800" y="6062663"/>
            <a:ext cx="20574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6399213"/>
            <a:ext cx="4387850" cy="38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" y="1866900"/>
            <a:ext cx="3514725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0" y="685800"/>
            <a:ext cx="5257800" cy="455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00475" y="5305425"/>
            <a:ext cx="29813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 Substance in a Tank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rigid tank contains 5 kg of R-134a initially at 20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140 kPa. The R-134a is now cooled while being stirred until its pressure drops to 100 kPa. Determine the entropy change of the R-134a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l="19977" t="56561" r="11763"/>
          <a:stretch/>
        </p:blipFill>
        <p:spPr>
          <a:xfrm>
            <a:off x="457200" y="2819400"/>
            <a:ext cx="3124200" cy="27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38600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Example 3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during a Constant Pressure Process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piston cylinder device initially contains 3 lbm of liquid water at 20 psia and 70°</a:t>
            </a:r>
            <a:r>
              <a:rPr lang="en-US"/>
              <a:t>F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water is now heated at constant pressure by the addition of 3450 Btu of heat. Determine the entropy change of the water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l="17947" t="60944" r="31203"/>
          <a:stretch/>
        </p:blipFill>
        <p:spPr>
          <a:xfrm>
            <a:off x="0" y="2526733"/>
            <a:ext cx="3886200" cy="38089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5294975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Example 4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81000" y="228600"/>
            <a:ext cx="54102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ISENTROPIC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PROCESSES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304800" y="974725"/>
            <a:ext cx="7391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during which the entropy remains constant is called an </a:t>
            </a:r>
            <a:r>
              <a:rPr lang="en-US" sz="2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288" y="1524000"/>
            <a:ext cx="2881312" cy="395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2800" y="1524000"/>
            <a:ext cx="1474788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1752600"/>
            <a:ext cx="332422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91000" y="2057400"/>
            <a:ext cx="40481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Expansion of Steam in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Steam enters an adiabatic turbine at 5 MPa and 450°C and leaves at a pressure of 1.2 MPa. Determine the work output of the turbine per unit mass of steam if the process is reversible.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3546150" y="31090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Example 5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228600" y="219075"/>
            <a:ext cx="8610600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PROPERTY DIAGRAMS INVOLVING ENTROPY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352800" y="1474788"/>
            <a:ext cx="1828800" cy="256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On a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T-S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diagram, the area under the process curve represents the heat transfer for internally reversible processes.</a:t>
            </a:r>
            <a:endParaRPr/>
          </a:p>
        </p:txBody>
      </p:sp>
      <p:grpSp>
        <p:nvGrpSpPr>
          <p:cNvPr id="237" name="Google Shape;237;p27"/>
          <p:cNvGrpSpPr/>
          <p:nvPr/>
        </p:nvGrpSpPr>
        <p:grpSpPr>
          <a:xfrm>
            <a:off x="381000" y="4267200"/>
            <a:ext cx="3497263" cy="2097088"/>
            <a:chOff x="384" y="2554"/>
            <a:chExt cx="2203" cy="1321"/>
          </a:xfrm>
        </p:grpSpPr>
        <p:pic>
          <p:nvPicPr>
            <p:cNvPr id="238" name="Google Shape;238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4" y="2688"/>
              <a:ext cx="976" cy="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0" y="2554"/>
              <a:ext cx="1147" cy="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" y="3264"/>
              <a:ext cx="914" cy="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40" y="3120"/>
              <a:ext cx="1069" cy="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" y="3696"/>
              <a:ext cx="976" cy="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40" y="3696"/>
              <a:ext cx="882" cy="1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7"/>
          <p:cNvSpPr txBox="1"/>
          <p:nvPr/>
        </p:nvSpPr>
        <p:spPr>
          <a:xfrm>
            <a:off x="5181600" y="5943600"/>
            <a:ext cx="3733800" cy="366713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Mollier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600" y="876300"/>
            <a:ext cx="31146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38750" y="914400"/>
            <a:ext cx="36766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763" y="1143000"/>
            <a:ext cx="45624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419100"/>
            <a:ext cx="23431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1066800"/>
            <a:ext cx="3676650" cy="55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304800" y="207963"/>
            <a:ext cx="4267200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WHAT IS ENTROPY?</a:t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810000" y="5027613"/>
            <a:ext cx="28956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 pure crystalline substance at absolute zero temperature is in perfect order, and its entropy is zero (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b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third law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of thermodynamics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1371600"/>
            <a:ext cx="120015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>
            <a:off x="3962400" y="990600"/>
            <a:ext cx="20955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Boltzmann relation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8600" y="2438400"/>
            <a:ext cx="21240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/>
          <p:nvPr/>
        </p:nvSpPr>
        <p:spPr>
          <a:xfrm>
            <a:off x="3962400" y="2068513"/>
            <a:ext cx="20351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Gibbs’ formulation</a:t>
            </a:r>
            <a:endParaRPr sz="1800" u="sng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6172200" y="990600"/>
            <a:ext cx="2819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total number of possible relevant microstates of the system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4038600" y="2895600"/>
            <a:ext cx="4191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of all microstates’ uncertainties, i.e., probabilities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6200" y="3752850"/>
            <a:ext cx="27432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/>
          <p:nvPr/>
        </p:nvSpPr>
        <p:spPr>
          <a:xfrm>
            <a:off x="4114800" y="4202113"/>
            <a:ext cx="2211388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Boltzmann constant</a:t>
            </a:r>
            <a:endParaRPr sz="18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4175" y="3848100"/>
            <a:ext cx="2257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" y="638175"/>
            <a:ext cx="41529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5350" y="633413"/>
            <a:ext cx="405765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66800"/>
            <a:ext cx="4095750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25" y="1400175"/>
            <a:ext cx="40671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04800" y="838200"/>
            <a:ext cx="8229600" cy="242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the second law of thermodynamics to processes.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Define a new property called </a:t>
            </a:r>
            <a:r>
              <a:rPr lang="en-US" sz="22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to quantify the second-law effects.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the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of entropy principle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381000" y="228600"/>
            <a:ext cx="44958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6113" y="4049713"/>
            <a:ext cx="4535487" cy="59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727450"/>
            <a:ext cx="1228725" cy="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5181600"/>
            <a:ext cx="1697038" cy="59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5800" y="5832475"/>
            <a:ext cx="1697038" cy="56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2"/>
          <p:cNvGrpSpPr/>
          <p:nvPr/>
        </p:nvGrpSpPr>
        <p:grpSpPr>
          <a:xfrm>
            <a:off x="4724400" y="1120775"/>
            <a:ext cx="3810000" cy="2646374"/>
            <a:chOff x="2976" y="409"/>
            <a:chExt cx="2400" cy="1667"/>
          </a:xfrm>
        </p:grpSpPr>
        <p:pic>
          <p:nvPicPr>
            <p:cNvPr id="296" name="Google Shape;296;p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024" y="409"/>
              <a:ext cx="1676" cy="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24" y="672"/>
              <a:ext cx="1162" cy="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24" y="1248"/>
              <a:ext cx="1815" cy="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021" y="1584"/>
              <a:ext cx="1971" cy="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2"/>
            <p:cNvSpPr/>
            <p:nvPr/>
          </p:nvSpPr>
          <p:spPr>
            <a:xfrm>
              <a:off x="2976" y="1776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the first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T ds</a:t>
              </a: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, or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Gibbs</a:t>
              </a:r>
              <a:r>
                <a:rPr lang="en-US" sz="1800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i="1">
                  <a:solidFill>
                    <a:srgbClr val="CC00CC"/>
                  </a:solidFill>
                  <a:latin typeface="Arial"/>
                  <a:ea typeface="Arial"/>
                  <a:cs typeface="Arial"/>
                  <a:sym typeface="Arial"/>
                </a:rPr>
                <a:t>equation</a:t>
              </a:r>
              <a:endParaRPr/>
            </a:p>
          </p:txBody>
        </p:sp>
      </p:grpSp>
      <p:sp>
        <p:nvSpPr>
          <p:cNvPr id="301" name="Google Shape;301;p32"/>
          <p:cNvSpPr/>
          <p:nvPr/>
        </p:nvSpPr>
        <p:spPr>
          <a:xfrm>
            <a:off x="6248400" y="4662488"/>
            <a:ext cx="2749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second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Tds equation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6248400" y="5408613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 changes in entropy in terms of other properties</a:t>
            </a:r>
            <a:endParaRPr/>
          </a:p>
        </p:txBody>
      </p:sp>
      <p:pic>
        <p:nvPicPr>
          <p:cNvPr id="303" name="Google Shape;303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2425" y="1123950"/>
            <a:ext cx="38385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Increase of entropy principle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change of pure substances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Property diagrams involving entropy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entropy?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457200" y="152400"/>
            <a:ext cx="22860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990600"/>
            <a:ext cx="11049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133600"/>
            <a:ext cx="1795463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3351212"/>
            <a:ext cx="2906713" cy="62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0" y="4572000"/>
            <a:ext cx="30543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5715000" y="990600"/>
            <a:ext cx="1752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Clausius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inequality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962400" y="5694363"/>
            <a:ext cx="4724400" cy="935037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Clausius inequality holds for totally or just internally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cycles and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inequality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irreversible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ones.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467600" y="3198812"/>
            <a:ext cx="12192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definition of entropy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790575"/>
            <a:ext cx="34004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0" y="152400"/>
            <a:ext cx="31623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0938" y="457200"/>
            <a:ext cx="17954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3429000" y="210185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is an extensive property of a system.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429000" y="1141413"/>
            <a:ext cx="2819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quantity whose cyclic integral is zero (i.e., a property like volume)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81000" y="4632325"/>
            <a:ext cx="4876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 Special Case: Internally Reversible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Isothermal</a:t>
            </a:r>
            <a:r>
              <a:rPr lang="en-US" sz="20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Heat Transfer Processes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5319713"/>
            <a:ext cx="5181600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6096000"/>
            <a:ext cx="906463" cy="59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371600" y="6096000"/>
            <a:ext cx="5486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equation is particularly useful for determining the entropy changes of thermal energy reservoirs.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123825"/>
            <a:ext cx="32670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Example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3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 piston cylinder device contains a liquid-vapor mixture of water at 27°C. During a constant pressure process, 750 kJ of heat is transferred to the water. As a result, part of the liquid in the cylinder vaporizes. Determine the entropy change of the water during this process.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546150" y="31090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Example 1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81000" y="258763"/>
            <a:ext cx="8247063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OF ENTROPY PRINCIPLE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733800" y="1219200"/>
            <a:ext cx="5181600" cy="3429000"/>
            <a:chOff x="3505200" y="1219200"/>
            <a:chExt cx="5181600" cy="3429000"/>
          </a:xfrm>
        </p:grpSpPr>
        <p:pic>
          <p:nvPicPr>
            <p:cNvPr id="142" name="Google Shape;14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81400" y="1219200"/>
              <a:ext cx="906463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48200" y="1219200"/>
              <a:ext cx="2338388" cy="585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81400" y="1905000"/>
              <a:ext cx="1919288" cy="55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38800" y="1905000"/>
              <a:ext cx="1500188" cy="598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81400" y="2743200"/>
              <a:ext cx="1066800" cy="612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8"/>
            <p:cNvSpPr/>
            <p:nvPr/>
          </p:nvSpPr>
          <p:spPr>
            <a:xfrm>
              <a:off x="4724400" y="2636838"/>
              <a:ext cx="3962400" cy="868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equality holds for an internally reversible process and the inequality for an irreversible process.</a:t>
              </a:r>
              <a:endParaRPr/>
            </a:p>
          </p:txBody>
        </p:sp>
        <p:pic>
          <p:nvPicPr>
            <p:cNvPr id="148" name="Google Shape;148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06788" y="3581400"/>
              <a:ext cx="3351212" cy="679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505200" y="4340225"/>
              <a:ext cx="3498850" cy="30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8"/>
          <p:cNvSpPr/>
          <p:nvPr/>
        </p:nvSpPr>
        <p:spPr>
          <a:xfrm>
            <a:off x="914400" y="4845050"/>
            <a:ext cx="731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entropy is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an irreversible process, and this generation is due entirely to the presence of irreversibilities.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017588" y="5686425"/>
            <a:ext cx="6754812" cy="71437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entropy generation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always a </a:t>
            </a:r>
            <a:r>
              <a:rPr lang="en-US" sz="18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quantity or zero.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Can the entropy of a system during a process decrease?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0975" y="1228725"/>
            <a:ext cx="34004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92638"/>
            <a:ext cx="1301750" cy="28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5029200"/>
            <a:ext cx="3524250" cy="27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5426075"/>
            <a:ext cx="3154363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3429000" y="5486400"/>
            <a:ext cx="17526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increase of entropy principle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228600"/>
            <a:ext cx="41052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95850" y="228600"/>
            <a:ext cx="409575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142875" y="152400"/>
            <a:ext cx="3133725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Some Remarks about Entropy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495800" y="331788"/>
            <a:ext cx="4343400" cy="629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can occur in a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certain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only, not in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direction. A process must proceed in the direction that complies with the increase of entropy principle, that is,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0. A process that violates this principle is impossible.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nonconserved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property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there is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thing as the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conservation of entropy principle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Entropy is conserved during the idealized reversible processes only and increases during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processes.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performance of engineering systems is degraded by the presence of irreversibilities, and 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generation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measure of the magnitudes of the irreversibilities during that process. It is also used to establish criteria for the performance of engineering devices.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43000"/>
            <a:ext cx="409575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Generation during Heat Transfer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heat source at 800 K loses 2000 kJ of heat to a sink at 500 K and at 750</a:t>
            </a:r>
            <a:r>
              <a:rPr lang="en-US"/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K. Determine which heat transfer process is more irreversible.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 rotWithShape="1">
          <a:blip r:embed="rId3">
            <a:alphaModFix/>
          </a:blip>
          <a:srcRect t="13018"/>
          <a:stretch/>
        </p:blipFill>
        <p:spPr>
          <a:xfrm>
            <a:off x="457200" y="2401775"/>
            <a:ext cx="3980023" cy="305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5670375" y="3337650"/>
            <a:ext cx="2051700" cy="6399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hlinkClick r:id="rId4"/>
              </a:rPr>
              <a:t>Example 2</a:t>
            </a:r>
            <a:endParaRPr sz="2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808</Words>
  <Application>Microsoft Office PowerPoint</Application>
  <PresentationFormat>On-screen Show (4:3)</PresentationFormat>
  <Paragraphs>92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Noto Sans Symbols</vt:lpstr>
      <vt:lpstr>Times New Roman</vt:lpstr>
      <vt:lpstr>Default Design</vt:lpstr>
      <vt:lpstr>Topic 13 ENTROPY</vt:lpstr>
      <vt:lpstr>PowerPoint Presentation</vt:lpstr>
      <vt:lpstr>PowerPoint Presentation</vt:lpstr>
      <vt:lpstr>PowerPoint Presentation</vt:lpstr>
      <vt:lpstr>Entropy Change Example</vt:lpstr>
      <vt:lpstr>PowerPoint Presentation</vt:lpstr>
      <vt:lpstr>PowerPoint Presentation</vt:lpstr>
      <vt:lpstr>PowerPoint Presentation</vt:lpstr>
      <vt:lpstr>Entropy Generation during Heat Transfer</vt:lpstr>
      <vt:lpstr>PowerPoint Presentation</vt:lpstr>
      <vt:lpstr>Entropy Change of a Substance in a Tank</vt:lpstr>
      <vt:lpstr>Entropy Change during a Constant Pressure Process</vt:lpstr>
      <vt:lpstr>PowerPoint Presentation</vt:lpstr>
      <vt:lpstr>Expansion of Steam in a Turbine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222 - 13.Entropy</dc:title>
  <dc:creator>wlong</dc:creator>
  <cp:lastModifiedBy>William Long</cp:lastModifiedBy>
  <cp:revision>3</cp:revision>
  <dcterms:modified xsi:type="dcterms:W3CDTF">2022-01-11T02:54:09Z</dcterms:modified>
</cp:coreProperties>
</file>