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79" r:id="rId2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8046659-98CE-4C57-A6B9-B8D939296CA6}">
  <a:tblStyle styleId="{58046659-98CE-4C57-A6B9-B8D939296CA6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3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1194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Slaydı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, Dikey Metin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080418" y="-480219"/>
            <a:ext cx="49831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key Başlık ve Metin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ş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İçerik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ölüm Üstbilgisi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28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ki İçerik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4038600" cy="498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4648200" y="1143000"/>
            <a:ext cx="4038600" cy="498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36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rşılaştırma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32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30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32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320"/>
              </a:spcAft>
              <a:buClr>
                <a:schemeClr val="dk1"/>
              </a:buClr>
              <a:buSzPts val="1600"/>
              <a:buFont typeface="Times New Roman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302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32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alnızca Başlık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İçerik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18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Resim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8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180"/>
              </a:spcAft>
              <a:buClr>
                <a:schemeClr val="dk1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gif"/><Relationship Id="rId5" Type="http://schemas.openxmlformats.org/officeDocument/2006/relationships/image" Target="../media/image23.gif"/><Relationship Id="rId4" Type="http://schemas.openxmlformats.org/officeDocument/2006/relationships/image" Target="../media/image22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gif"/><Relationship Id="rId5" Type="http://schemas.openxmlformats.org/officeDocument/2006/relationships/image" Target="../media/image27.gif"/><Relationship Id="rId4" Type="http://schemas.openxmlformats.org/officeDocument/2006/relationships/image" Target="../media/image26.gi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ongapalooza.github.io/ENGR222_222/14.Example%203.pdf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gif"/><Relationship Id="rId7" Type="http://schemas.openxmlformats.org/officeDocument/2006/relationships/image" Target="../media/image47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gif"/><Relationship Id="rId5" Type="http://schemas.openxmlformats.org/officeDocument/2006/relationships/image" Target="../media/image45.gif"/><Relationship Id="rId4" Type="http://schemas.openxmlformats.org/officeDocument/2006/relationships/image" Target="../media/image44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gif"/><Relationship Id="rId4" Type="http://schemas.openxmlformats.org/officeDocument/2006/relationships/image" Target="../media/image49.gi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gif"/><Relationship Id="rId3" Type="http://schemas.openxmlformats.org/officeDocument/2006/relationships/image" Target="../media/image51.gif"/><Relationship Id="rId7" Type="http://schemas.openxmlformats.org/officeDocument/2006/relationships/image" Target="../media/image53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gif"/><Relationship Id="rId5" Type="http://schemas.openxmlformats.org/officeDocument/2006/relationships/image" Target="../media/image45.gif"/><Relationship Id="rId4" Type="http://schemas.openxmlformats.org/officeDocument/2006/relationships/image" Target="../media/image52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7.gif"/><Relationship Id="rId4" Type="http://schemas.openxmlformats.org/officeDocument/2006/relationships/image" Target="../media/image56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gif"/><Relationship Id="rId7" Type="http://schemas.openxmlformats.org/officeDocument/2006/relationships/image" Target="../media/image62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1.gif"/><Relationship Id="rId5" Type="http://schemas.openxmlformats.org/officeDocument/2006/relationships/image" Target="../media/image60.gif"/><Relationship Id="rId4" Type="http://schemas.openxmlformats.org/officeDocument/2006/relationships/image" Target="../media/image59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longapalooza.github.io/ENGR222_222/14.Example%204.pdf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longapalooza.github.io/ENGR222_222/14.Example%205.pdf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gif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5.gif"/><Relationship Id="rId7" Type="http://schemas.openxmlformats.org/officeDocument/2006/relationships/image" Target="../media/image9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4" Type="http://schemas.openxmlformats.org/officeDocument/2006/relationships/image" Target="../media/image6.gif"/><Relationship Id="rId9" Type="http://schemas.openxmlformats.org/officeDocument/2006/relationships/image" Target="../media/image11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gif"/><Relationship Id="rId5" Type="http://schemas.openxmlformats.org/officeDocument/2006/relationships/image" Target="../media/image11.gif"/><Relationship Id="rId4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gif"/><Relationship Id="rId5" Type="http://schemas.openxmlformats.org/officeDocument/2006/relationships/image" Target="../media/image16.gif"/><Relationship Id="rId4" Type="http://schemas.openxmlformats.org/officeDocument/2006/relationships/image" Target="../media/image13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7" Type="http://schemas.openxmlformats.org/officeDocument/2006/relationships/image" Target="../media/image2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gif"/><Relationship Id="rId5" Type="http://schemas.openxmlformats.org/officeDocument/2006/relationships/image" Target="../media/image19.gif"/><Relationship Id="rId4" Type="http://schemas.openxmlformats.org/officeDocument/2006/relationships/image" Target="../media/image18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ongapalooza.github.io/ENGR222_222/14.Example%201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ongapalooza.github.io/ENGR222_222/14.Example%202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ctrTitle"/>
          </p:nvPr>
        </p:nvSpPr>
        <p:spPr>
          <a:xfrm>
            <a:off x="1600200" y="2438400"/>
            <a:ext cx="59436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Topic 14</a:t>
            </a:r>
            <a:br>
              <a:rPr lang="en-US" sz="32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3200" b="1" i="0" u="none" strike="noStrike" cap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Tds</a:t>
            </a:r>
            <a:r>
              <a:rPr lang="en-US" sz="3200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Relations</a:t>
            </a:r>
            <a:endParaRPr sz="3200" b="1" i="0" u="none" strike="noStrike" cap="none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0" y="5257800"/>
            <a:ext cx="9144000" cy="762000"/>
          </a:xfrm>
          <a:prstGeom prst="rect">
            <a:avLst/>
          </a:prstGeom>
          <a:solidFill>
            <a:srgbClr val="8AC6C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1" i="0" u="none" strike="noStrike" cap="none" dirty="0">
              <a:solidFill>
                <a:srgbClr val="9966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0" y="304800"/>
            <a:ext cx="9144000" cy="14033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Thermodynamics: An Engineering Approach </a:t>
            </a:r>
            <a:endParaRPr sz="22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8th Edition</a:t>
            </a:r>
            <a:br>
              <a:rPr lang="en-US"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Yunus A. Çengel, Michael A. Boles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McGraw-Hill, 2015</a:t>
            </a:r>
            <a:endParaRPr sz="18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2"/>
          <p:cNvSpPr/>
          <p:nvPr/>
        </p:nvSpPr>
        <p:spPr>
          <a:xfrm>
            <a:off x="304800" y="228600"/>
            <a:ext cx="8494713" cy="57943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THE ENTROPY CHANGE OF IDEAL GASES</a:t>
            </a:r>
            <a:endParaRPr/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5200" y="1193757"/>
            <a:ext cx="2133600" cy="679799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2"/>
          <p:cNvSpPr txBox="1">
            <a:spLocks noGrp="1"/>
          </p:cNvSpPr>
          <p:nvPr>
            <p:ph type="body" idx="1"/>
          </p:nvPr>
        </p:nvSpPr>
        <p:spPr>
          <a:xfrm>
            <a:off x="457188" y="2052400"/>
            <a:ext cx="82296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400"/>
              <a:t>Recall Ideal Gas Equation: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6307" y="2541024"/>
            <a:ext cx="1171392" cy="67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4088" y="3539500"/>
            <a:ext cx="469582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71788" y="4620163"/>
            <a:ext cx="3400425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3"/>
          <p:cNvSpPr/>
          <p:nvPr/>
        </p:nvSpPr>
        <p:spPr>
          <a:xfrm>
            <a:off x="304800" y="228600"/>
            <a:ext cx="8494713" cy="57943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THE ENTROPY CHANGE OF IDEAL GASES</a:t>
            </a:r>
            <a:endParaRPr/>
          </a:p>
        </p:txBody>
      </p:sp>
      <p:sp>
        <p:nvSpPr>
          <p:cNvPr id="206" name="Google Shape;206;p23"/>
          <p:cNvSpPr txBox="1">
            <a:spLocks noGrp="1"/>
          </p:cNvSpPr>
          <p:nvPr>
            <p:ph type="body" idx="1"/>
          </p:nvPr>
        </p:nvSpPr>
        <p:spPr>
          <a:xfrm>
            <a:off x="457188" y="2052400"/>
            <a:ext cx="82296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400"/>
              <a:t>Recall Ideal Gas Equation: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5200" y="1216700"/>
            <a:ext cx="2133600" cy="673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3225" y="2555250"/>
            <a:ext cx="1097867" cy="67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85988" y="3539500"/>
            <a:ext cx="477202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23363" y="4612538"/>
            <a:ext cx="3457575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4"/>
          <p:cNvSpPr/>
          <p:nvPr/>
        </p:nvSpPr>
        <p:spPr>
          <a:xfrm>
            <a:off x="381000" y="304800"/>
            <a:ext cx="8339138" cy="51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Constant Specific Heats (Approximate Analysis)</a:t>
            </a:r>
            <a:endParaRPr/>
          </a:p>
        </p:txBody>
      </p:sp>
      <p:pic>
        <p:nvPicPr>
          <p:cNvPr id="217" name="Google Shape;217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066800"/>
            <a:ext cx="3276600" cy="7223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8" name="Google Shape;218;p24"/>
          <p:cNvCxnSpPr/>
          <p:nvPr/>
        </p:nvCxnSpPr>
        <p:spPr>
          <a:xfrm>
            <a:off x="3886200" y="1447800"/>
            <a:ext cx="38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19" name="Google Shape;219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1981200"/>
            <a:ext cx="3351213" cy="7159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0" name="Google Shape;220;p24"/>
          <p:cNvCxnSpPr/>
          <p:nvPr/>
        </p:nvCxnSpPr>
        <p:spPr>
          <a:xfrm>
            <a:off x="3886200" y="2362200"/>
            <a:ext cx="38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21" name="Google Shape;221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43400" y="3824288"/>
            <a:ext cx="4214813" cy="519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343400" y="4449763"/>
            <a:ext cx="4214813" cy="579437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4"/>
          <p:cNvSpPr txBox="1"/>
          <p:nvPr/>
        </p:nvSpPr>
        <p:spPr>
          <a:xfrm>
            <a:off x="4267200" y="3168650"/>
            <a:ext cx="42672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Entropy change of an ideal gas on a unit–mole basis</a:t>
            </a:r>
            <a:endParaRPr/>
          </a:p>
        </p:txBody>
      </p:sp>
      <p:pic>
        <p:nvPicPr>
          <p:cNvPr id="224" name="Google Shape;224;p2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343400" y="1066800"/>
            <a:ext cx="3671888" cy="75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343400" y="1981200"/>
            <a:ext cx="3671888" cy="75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705600" y="2767013"/>
            <a:ext cx="1301750" cy="357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28600" y="3352800"/>
            <a:ext cx="3724275" cy="336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981450" y="5162550"/>
            <a:ext cx="340995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7800" y="1524000"/>
            <a:ext cx="3771900" cy="484822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5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5"/>
          <p:cNvSpPr/>
          <p:nvPr/>
        </p:nvSpPr>
        <p:spPr>
          <a:xfrm>
            <a:off x="742950" y="381000"/>
            <a:ext cx="6953250" cy="51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Variable Specific Heats (Exact Analysis)</a:t>
            </a:r>
            <a:endParaRPr/>
          </a:p>
        </p:txBody>
      </p:sp>
      <p:pic>
        <p:nvPicPr>
          <p:cNvPr id="236" name="Google Shape;236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" y="1768475"/>
            <a:ext cx="1844675" cy="74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8200" y="2655888"/>
            <a:ext cx="2413000" cy="696912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5"/>
          <p:cNvSpPr/>
          <p:nvPr/>
        </p:nvSpPr>
        <p:spPr>
          <a:xfrm>
            <a:off x="381000" y="1111250"/>
            <a:ext cx="45720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choose absolute zero as the reference temperature and define a function 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° as</a:t>
            </a:r>
            <a:endParaRPr/>
          </a:p>
        </p:txBody>
      </p:sp>
      <p:sp>
        <p:nvSpPr>
          <p:cNvPr id="239" name="Google Shape;239;p25"/>
          <p:cNvSpPr txBox="1"/>
          <p:nvPr/>
        </p:nvSpPr>
        <p:spPr>
          <a:xfrm>
            <a:off x="762000" y="4738688"/>
            <a:ext cx="23622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a unit–mole basis</a:t>
            </a:r>
            <a:endParaRPr/>
          </a:p>
        </p:txBody>
      </p:sp>
      <p:pic>
        <p:nvPicPr>
          <p:cNvPr id="240" name="Google Shape;240;p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2400" y="5116513"/>
            <a:ext cx="4906963" cy="598487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5"/>
          <p:cNvSpPr txBox="1"/>
          <p:nvPr/>
        </p:nvSpPr>
        <p:spPr>
          <a:xfrm>
            <a:off x="762000" y="3519488"/>
            <a:ext cx="25146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a unit–mass basis</a:t>
            </a:r>
            <a:endParaRPr/>
          </a:p>
        </p:txBody>
      </p:sp>
      <p:pic>
        <p:nvPicPr>
          <p:cNvPr id="242" name="Google Shape;242;p2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200" y="3886200"/>
            <a:ext cx="5351463" cy="74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Entropy Change of an Ideal Gas</a:t>
            </a:r>
            <a:endParaRPr sz="32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6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6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1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/>
              <a:t>Air is compressed from an initial state of 100 kPa and 17°C to a final state of 600 kPa and 57°C. Determine the entropy change of air during this compression process (a) by using the property tables and (b) by using an average specific heat.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6"/>
          <p:cNvSpPr txBox="1">
            <a:spLocks noGrp="1"/>
          </p:cNvSpPr>
          <p:nvPr>
            <p:ph type="title"/>
          </p:nvPr>
        </p:nvSpPr>
        <p:spPr>
          <a:xfrm>
            <a:off x="3442650" y="3109050"/>
            <a:ext cx="2258700" cy="6399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Example 3</a:t>
            </a:r>
            <a:endParaRPr sz="32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Isentropic Process of Ideal Gases</a:t>
            </a:r>
            <a:endParaRPr sz="32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7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7"/>
          <p:cNvSpPr txBox="1">
            <a:spLocks noGrp="1"/>
          </p:cNvSpPr>
          <p:nvPr>
            <p:ph type="body" idx="1"/>
          </p:nvPr>
        </p:nvSpPr>
        <p:spPr>
          <a:xfrm>
            <a:off x="457188" y="1143000"/>
            <a:ext cx="82296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b="1"/>
              <a:t>Constant Specific Heats (Approximate Analysis)</a:t>
            </a:r>
            <a:endParaRPr b="1" i="0" u="none" strike="noStrike" cap="none">
              <a:solidFill>
                <a:schemeClr val="dk1"/>
              </a:solidFill>
            </a:endParaRPr>
          </a:p>
        </p:txBody>
      </p:sp>
      <p:sp>
        <p:nvSpPr>
          <p:cNvPr id="258" name="Google Shape;258;p27"/>
          <p:cNvSpPr txBox="1">
            <a:spLocks noGrp="1"/>
          </p:cNvSpPr>
          <p:nvPr>
            <p:ph type="body" idx="1"/>
          </p:nvPr>
        </p:nvSpPr>
        <p:spPr>
          <a:xfrm>
            <a:off x="457188" y="3503175"/>
            <a:ext cx="82296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/>
              <a:t>Recall for an ideal gas: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pic>
        <p:nvPicPr>
          <p:cNvPr id="259" name="Google Shape;2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3475" y="1705675"/>
            <a:ext cx="3397048" cy="63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6850" y="2731331"/>
            <a:ext cx="1910299" cy="63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73475" y="4050163"/>
            <a:ext cx="1438275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03725" y="3904757"/>
            <a:ext cx="866796" cy="63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75850" y="4652280"/>
            <a:ext cx="4592297" cy="6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Isentropic Process of Ideal Gases</a:t>
            </a:r>
            <a:endParaRPr dirty="0"/>
          </a:p>
        </p:txBody>
      </p:sp>
      <p:sp>
        <p:nvSpPr>
          <p:cNvPr id="269" name="Google Shape;269;p28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8"/>
          <p:cNvSpPr txBox="1">
            <a:spLocks noGrp="1"/>
          </p:cNvSpPr>
          <p:nvPr>
            <p:ph type="body" idx="1"/>
          </p:nvPr>
        </p:nvSpPr>
        <p:spPr>
          <a:xfrm>
            <a:off x="457188" y="1143000"/>
            <a:ext cx="82296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b="1"/>
              <a:t>Constant Specific Heats (Approximate Analysis)</a:t>
            </a:r>
            <a:endParaRPr b="1" i="0" u="none" strike="noStrike" cap="none">
              <a:solidFill>
                <a:schemeClr val="dk1"/>
              </a:solidFill>
            </a:endParaRPr>
          </a:p>
        </p:txBody>
      </p:sp>
      <p:pic>
        <p:nvPicPr>
          <p:cNvPr id="271" name="Google Shape;2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3450" y="1731755"/>
            <a:ext cx="2577090" cy="63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4575" y="2716025"/>
            <a:ext cx="451485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81325" y="4084613"/>
            <a:ext cx="2981325" cy="8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Isentropic Process of Ideal Gases</a:t>
            </a:r>
            <a:endParaRPr sz="32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9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9"/>
          <p:cNvSpPr txBox="1">
            <a:spLocks noGrp="1"/>
          </p:cNvSpPr>
          <p:nvPr>
            <p:ph type="body" idx="1"/>
          </p:nvPr>
        </p:nvSpPr>
        <p:spPr>
          <a:xfrm>
            <a:off x="457188" y="1143000"/>
            <a:ext cx="82296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b="1"/>
              <a:t>Constant Specific Heats (Approximate Analysis)</a:t>
            </a:r>
            <a:endParaRPr b="1" i="0" u="none" strike="noStrike" cap="none">
              <a:solidFill>
                <a:schemeClr val="dk1"/>
              </a:solidFill>
            </a:endParaRPr>
          </a:p>
        </p:txBody>
      </p:sp>
      <p:sp>
        <p:nvSpPr>
          <p:cNvPr id="281" name="Google Shape;281;p29"/>
          <p:cNvSpPr txBox="1">
            <a:spLocks noGrp="1"/>
          </p:cNvSpPr>
          <p:nvPr>
            <p:ph type="body" idx="1"/>
          </p:nvPr>
        </p:nvSpPr>
        <p:spPr>
          <a:xfrm>
            <a:off x="457188" y="3503175"/>
            <a:ext cx="82296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/>
              <a:t>Recall for an ideal gas:</a:t>
            </a:r>
            <a:endParaRPr i="0" u="none" strike="noStrike" cap="none">
              <a:solidFill>
                <a:schemeClr val="dk1"/>
              </a:solidFill>
            </a:endParaRPr>
          </a:p>
        </p:txBody>
      </p:sp>
      <p:pic>
        <p:nvPicPr>
          <p:cNvPr id="282" name="Google Shape;2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1925" y="1723056"/>
            <a:ext cx="3460140" cy="63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2038" y="2732532"/>
            <a:ext cx="1659919" cy="63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70500" y="4221188"/>
            <a:ext cx="1438275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06700" y="4048975"/>
            <a:ext cx="866796" cy="63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01663" y="4852838"/>
            <a:ext cx="4619625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51675" y="4852838"/>
            <a:ext cx="2076450" cy="73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Isentropic Process of Ideal Gases</a:t>
            </a:r>
            <a:endParaRPr dirty="0"/>
          </a:p>
        </p:txBody>
      </p:sp>
      <p:sp>
        <p:nvSpPr>
          <p:cNvPr id="293" name="Google Shape;293;p30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0"/>
          <p:cNvSpPr txBox="1">
            <a:spLocks noGrp="1"/>
          </p:cNvSpPr>
          <p:nvPr>
            <p:ph type="body" idx="1"/>
          </p:nvPr>
        </p:nvSpPr>
        <p:spPr>
          <a:xfrm>
            <a:off x="457188" y="1143000"/>
            <a:ext cx="82296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b="1"/>
              <a:t>Constant Specific Heats (Approximate Analysis)</a:t>
            </a:r>
            <a:endParaRPr b="1" i="0" u="none" strike="noStrike" cap="none">
              <a:solidFill>
                <a:schemeClr val="dk1"/>
              </a:solidFill>
            </a:endParaRPr>
          </a:p>
        </p:txBody>
      </p:sp>
      <p:pic>
        <p:nvPicPr>
          <p:cNvPr id="295" name="Google Shape;2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5638" y="1723038"/>
            <a:ext cx="2752725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6625" y="2848688"/>
            <a:ext cx="2400300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1788" y="4088650"/>
            <a:ext cx="320040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Isentropic Process of Ideal Gases</a:t>
            </a:r>
            <a:endParaRPr dirty="0"/>
          </a:p>
        </p:txBody>
      </p:sp>
      <p:sp>
        <p:nvSpPr>
          <p:cNvPr id="303" name="Google Shape;303;p31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1"/>
          <p:cNvSpPr txBox="1">
            <a:spLocks noGrp="1"/>
          </p:cNvSpPr>
          <p:nvPr>
            <p:ph type="body" idx="1"/>
          </p:nvPr>
        </p:nvSpPr>
        <p:spPr>
          <a:xfrm>
            <a:off x="457188" y="1143000"/>
            <a:ext cx="82296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b="1"/>
              <a:t>Constant Specific Heats (Approximate Analysis)</a:t>
            </a:r>
            <a:endParaRPr b="1" i="0" u="none" strike="noStrike" cap="none">
              <a:solidFill>
                <a:schemeClr val="dk1"/>
              </a:solidFill>
            </a:endParaRPr>
          </a:p>
        </p:txBody>
      </p:sp>
      <p:pic>
        <p:nvPicPr>
          <p:cNvPr id="305" name="Google Shape;30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9325" y="2026875"/>
            <a:ext cx="470535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0400" y="3484888"/>
            <a:ext cx="2743200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71387" y="4642563"/>
            <a:ext cx="2200694" cy="32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71363" y="5311275"/>
            <a:ext cx="2067878" cy="35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24463" y="5962800"/>
            <a:ext cx="1901720" cy="32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609600" y="177800"/>
            <a:ext cx="2255838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304800" y="838200"/>
            <a:ext cx="8229600" cy="2665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Calculate the entropy changes that take place during processes for pure substances, incompressible substances, and ideal gases.</a:t>
            </a:r>
            <a:endParaRPr/>
          </a:p>
          <a:p>
            <a:pPr marL="342900" marR="0" lvl="0" indent="-342900" algn="l" rtl="0">
              <a:spcBef>
                <a:spcPts val="66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Examine a special class of idealized processes, called </a:t>
            </a:r>
            <a:r>
              <a:rPr lang="en-US" sz="22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isentropic processes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develop the property relations for these processes.</a:t>
            </a:r>
            <a:endParaRPr sz="2200">
              <a:solidFill>
                <a:srgbClr val="CC00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2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2"/>
          <p:cNvSpPr/>
          <p:nvPr/>
        </p:nvSpPr>
        <p:spPr>
          <a:xfrm>
            <a:off x="762000" y="152400"/>
            <a:ext cx="6280150" cy="519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Isentropic Processes of Ideal Gases</a:t>
            </a:r>
            <a:endParaRPr/>
          </a:p>
        </p:txBody>
      </p:sp>
      <p:sp>
        <p:nvSpPr>
          <p:cNvPr id="316" name="Google Shape;316;p32"/>
          <p:cNvSpPr/>
          <p:nvPr/>
        </p:nvSpPr>
        <p:spPr>
          <a:xfrm>
            <a:off x="755650" y="746125"/>
            <a:ext cx="64962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Constant Specific Heats (Approximate Analysis)</a:t>
            </a:r>
            <a:endParaRPr/>
          </a:p>
        </p:txBody>
      </p:sp>
      <p:pic>
        <p:nvPicPr>
          <p:cNvPr id="317" name="Google Shape;317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287463"/>
            <a:ext cx="3079750" cy="617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" y="2582863"/>
            <a:ext cx="2017713" cy="617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8200" y="3276600"/>
            <a:ext cx="1993900" cy="6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38200" y="4737100"/>
            <a:ext cx="2314575" cy="6731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2"/>
          <p:cNvSpPr txBox="1"/>
          <p:nvPr/>
        </p:nvSpPr>
        <p:spPr>
          <a:xfrm>
            <a:off x="762000" y="1949450"/>
            <a:ext cx="30480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Setting this eq. equal to zero, we get</a:t>
            </a:r>
            <a:endParaRPr/>
          </a:p>
        </p:txBody>
      </p:sp>
      <p:pic>
        <p:nvPicPr>
          <p:cNvPr id="322" name="Google Shape;322;p3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38200" y="4351338"/>
            <a:ext cx="2387600" cy="296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38200" y="4029075"/>
            <a:ext cx="2462213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3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38200" y="5486400"/>
            <a:ext cx="2560638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3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473450" y="5486400"/>
            <a:ext cx="2165350" cy="64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3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791200" y="5156200"/>
            <a:ext cx="1895475" cy="109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3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724400" y="1219200"/>
            <a:ext cx="3800475" cy="245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4724400" y="3733800"/>
            <a:ext cx="3943350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4"/>
          <p:cNvSpPr txBox="1">
            <a:spLocks noGrp="1"/>
          </p:cNvSpPr>
          <p:nvPr>
            <p:ph type="title"/>
          </p:nvPr>
        </p:nvSpPr>
        <p:spPr>
          <a:xfrm>
            <a:off x="304800" y="274638"/>
            <a:ext cx="8610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Isentropic Compression of an Ideal Gas</a:t>
            </a:r>
            <a:endParaRPr sz="32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34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34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229600" cy="1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/>
              <a:t>Helium gas is compressed by an adiabatic compressor from an initial state of 14 psia and 50°F to a final temperature of 320°F in a reversible manner. Determine the pressure of the helium at the exit.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34"/>
          <p:cNvSpPr txBox="1">
            <a:spLocks noGrp="1"/>
          </p:cNvSpPr>
          <p:nvPr>
            <p:ph type="title"/>
          </p:nvPr>
        </p:nvSpPr>
        <p:spPr>
          <a:xfrm>
            <a:off x="3442650" y="3109050"/>
            <a:ext cx="2258700" cy="6399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Example 4</a:t>
            </a:r>
            <a:endParaRPr sz="32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3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33"/>
          <p:cNvSpPr/>
          <p:nvPr/>
        </p:nvSpPr>
        <p:spPr>
          <a:xfrm>
            <a:off x="457200" y="152400"/>
            <a:ext cx="584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Isentropic Processes of Ideal Gases</a:t>
            </a:r>
            <a:endParaRPr/>
          </a:p>
        </p:txBody>
      </p:sp>
      <p:sp>
        <p:nvSpPr>
          <p:cNvPr id="335" name="Google Shape;335;p33"/>
          <p:cNvSpPr/>
          <p:nvPr/>
        </p:nvSpPr>
        <p:spPr>
          <a:xfrm>
            <a:off x="457200" y="609600"/>
            <a:ext cx="50069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 Specific Heats (Exact Analysis)</a:t>
            </a:r>
            <a:endParaRPr/>
          </a:p>
        </p:txBody>
      </p:sp>
      <p:pic>
        <p:nvPicPr>
          <p:cNvPr id="336" name="Google Shape;336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1066800"/>
            <a:ext cx="2438400" cy="598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81400" y="1066800"/>
            <a:ext cx="1895475" cy="5984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8" name="Google Shape;338;p33"/>
          <p:cNvCxnSpPr/>
          <p:nvPr/>
        </p:nvCxnSpPr>
        <p:spPr>
          <a:xfrm>
            <a:off x="3124200" y="1371600"/>
            <a:ext cx="381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9" name="Google Shape;339;p33"/>
          <p:cNvSpPr/>
          <p:nvPr/>
        </p:nvSpPr>
        <p:spPr>
          <a:xfrm>
            <a:off x="338138" y="1828800"/>
            <a:ext cx="5910262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Relative Pressure and Relative Specific Volume</a:t>
            </a:r>
            <a:endParaRPr/>
          </a:p>
        </p:txBody>
      </p:sp>
      <p:pic>
        <p:nvPicPr>
          <p:cNvPr id="340" name="Google Shape;340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7200" y="2362200"/>
            <a:ext cx="1993900" cy="617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7200" y="3048000"/>
            <a:ext cx="1722438" cy="630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57200" y="3733800"/>
            <a:ext cx="1919288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3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57200" y="4551363"/>
            <a:ext cx="4906963" cy="630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65138" y="5257800"/>
            <a:ext cx="1820862" cy="630238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3"/>
          <p:cNvSpPr/>
          <p:nvPr/>
        </p:nvSpPr>
        <p:spPr>
          <a:xfrm>
            <a:off x="457200" y="5943600"/>
            <a:ext cx="20574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800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relative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specific volume 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1800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346" name="Google Shape;346;p33"/>
          <p:cNvSpPr/>
          <p:nvPr/>
        </p:nvSpPr>
        <p:spPr>
          <a:xfrm>
            <a:off x="2438400" y="2286000"/>
            <a:ext cx="1447800" cy="915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exp(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°/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is the relative pressure 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800" i="1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347" name="Google Shape;347;p33"/>
          <p:cNvSpPr/>
          <p:nvPr/>
        </p:nvSpPr>
        <p:spPr>
          <a:xfrm>
            <a:off x="4267200" y="2209800"/>
            <a:ext cx="2286000" cy="146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The use of </a:t>
            </a:r>
            <a:r>
              <a:rPr lang="en-US" sz="1800" i="1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800" i="1" baseline="-250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1800" i="1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data for calculating the final temperature during an isentropic process.</a:t>
            </a:r>
            <a:endParaRPr/>
          </a:p>
        </p:txBody>
      </p:sp>
      <p:sp>
        <p:nvSpPr>
          <p:cNvPr id="348" name="Google Shape;348;p33"/>
          <p:cNvSpPr/>
          <p:nvPr/>
        </p:nvSpPr>
        <p:spPr>
          <a:xfrm>
            <a:off x="3733800" y="5514975"/>
            <a:ext cx="2743200" cy="119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The use of </a:t>
            </a:r>
            <a:r>
              <a:rPr lang="en-US" sz="1800" i="1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1800" i="1" baseline="-250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1800" i="1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data for calculating the final temperature during an isentropic process</a:t>
            </a:r>
            <a:endParaRPr/>
          </a:p>
        </p:txBody>
      </p:sp>
      <p:pic>
        <p:nvPicPr>
          <p:cNvPr id="349" name="Google Shape;349;p33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505575" y="76200"/>
            <a:ext cx="2333625" cy="328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3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477000" y="3429000"/>
            <a:ext cx="2362200" cy="332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Practice</a:t>
            </a:r>
            <a:endParaRPr sz="32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35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Air is compressed in a car engine from 22</a:t>
            </a:r>
            <a:r>
              <a:rPr lang="en-US" sz="2000" b="0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and 95 kPa in a reversible and adiabatic manner. If the compression ratio (v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/v</a:t>
            </a:r>
            <a:r>
              <a:rPr lang="en-US" sz="2000" b="0" i="0" u="none" strike="noStrike" cap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of the engine is 8, determine the final temperature of the air.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5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35"/>
          <p:cNvSpPr txBox="1">
            <a:spLocks noGrp="1"/>
          </p:cNvSpPr>
          <p:nvPr>
            <p:ph type="title"/>
          </p:nvPr>
        </p:nvSpPr>
        <p:spPr>
          <a:xfrm>
            <a:off x="3442650" y="3109050"/>
            <a:ext cx="2258700" cy="6399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Example 5</a:t>
            </a:r>
            <a:endParaRPr sz="32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6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36"/>
          <p:cNvSpPr txBox="1">
            <a:spLocks noGrp="1"/>
          </p:cNvSpPr>
          <p:nvPr>
            <p:ph type="title"/>
          </p:nvPr>
        </p:nvSpPr>
        <p:spPr>
          <a:xfrm>
            <a:off x="914400" y="152400"/>
            <a:ext cx="7162800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373" name="Google Shape;373;p36"/>
          <p:cNvSpPr txBox="1">
            <a:spLocks noGrp="1"/>
          </p:cNvSpPr>
          <p:nvPr>
            <p:ph type="body" idx="1"/>
          </p:nvPr>
        </p:nvSpPr>
        <p:spPr>
          <a:xfrm>
            <a:off x="609600" y="838200"/>
            <a:ext cx="65532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200" b="0" i="1" u="none" strike="noStrike" cap="none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T ds </a:t>
            </a:r>
            <a:r>
              <a:rPr lang="en-US" sz="2200" b="0" i="0" u="none" strike="noStrike" cap="none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relations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Entropy change of liquids and solids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The entropy change of ideal gases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463" y="4014813"/>
            <a:ext cx="1943100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T ds Relations</a:t>
            </a:r>
            <a:endParaRPr sz="32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1"/>
          </p:nvPr>
        </p:nvSpPr>
        <p:spPr>
          <a:xfrm>
            <a:off x="457200" y="1142997"/>
            <a:ext cx="8229600" cy="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400"/>
              <a:t>Recall the energy balance: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 txBox="1">
            <a:spLocks noGrp="1"/>
          </p:cNvSpPr>
          <p:nvPr>
            <p:ph type="body" idx="1"/>
          </p:nvPr>
        </p:nvSpPr>
        <p:spPr>
          <a:xfrm>
            <a:off x="457200" y="2088402"/>
            <a:ext cx="8229600" cy="8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400"/>
              <a:t>Now let’s apply this for an internally reversible process and let’s look at the differential form of the equation: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457200" y="3420901"/>
            <a:ext cx="82296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400"/>
              <a:t>Previously we established that: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5"/>
          <p:cNvSpPr txBox="1">
            <a:spLocks noGrp="1"/>
          </p:cNvSpPr>
          <p:nvPr>
            <p:ph type="body" idx="1"/>
          </p:nvPr>
        </p:nvSpPr>
        <p:spPr>
          <a:xfrm>
            <a:off x="457200" y="4399051"/>
            <a:ext cx="82296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400"/>
              <a:t>And recall that boundary work is: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5700" y="1714426"/>
            <a:ext cx="1752600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14638" y="3018338"/>
            <a:ext cx="3514725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81375" y="4992963"/>
            <a:ext cx="238125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6"/>
          <p:cNvSpPr txBox="1">
            <a:spLocks noGrp="1"/>
          </p:cNvSpPr>
          <p:nvPr>
            <p:ph type="body" idx="1"/>
          </p:nvPr>
        </p:nvSpPr>
        <p:spPr>
          <a:xfrm>
            <a:off x="469250" y="914550"/>
            <a:ext cx="8229600" cy="8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400"/>
              <a:t>Now substitute those two equations back into the energy balance equation yields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7438" y="1782645"/>
            <a:ext cx="230505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2200" y="2199845"/>
            <a:ext cx="2295525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07450" y="2624445"/>
            <a:ext cx="2105025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6"/>
          <p:cNvSpPr txBox="1">
            <a:spLocks noGrp="1"/>
          </p:cNvSpPr>
          <p:nvPr>
            <p:ph type="body" idx="1"/>
          </p:nvPr>
        </p:nvSpPr>
        <p:spPr>
          <a:xfrm>
            <a:off x="457188" y="3039522"/>
            <a:ext cx="8229600" cy="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400"/>
              <a:t>Recall what enthalpy is: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55388" y="3520370"/>
            <a:ext cx="1457325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45388" y="3954620"/>
            <a:ext cx="462915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45500" y="4465070"/>
            <a:ext cx="2828925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6"/>
          <p:cNvSpPr txBox="1">
            <a:spLocks noGrp="1"/>
          </p:cNvSpPr>
          <p:nvPr>
            <p:ph type="body" idx="1"/>
          </p:nvPr>
        </p:nvSpPr>
        <p:spPr>
          <a:xfrm>
            <a:off x="469250" y="4899327"/>
            <a:ext cx="8229600" cy="8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400"/>
              <a:t>This can then be substituted into the </a:t>
            </a:r>
            <a:r>
              <a:rPr lang="en-US" sz="2400" i="1"/>
              <a:t>Tds</a:t>
            </a:r>
            <a:r>
              <a:rPr lang="en-US" sz="2400"/>
              <a:t> equation we just derived.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T ds Relations</a:t>
            </a:r>
            <a:endParaRPr sz="32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497938" y="5645527"/>
            <a:ext cx="2124075" cy="2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083" y="1453356"/>
            <a:ext cx="3838575" cy="436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T ds Relations</a:t>
            </a:r>
            <a:endParaRPr sz="32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7"/>
          <p:cNvSpPr txBox="1">
            <a:spLocks noGrp="1"/>
          </p:cNvSpPr>
          <p:nvPr>
            <p:ph type="body" idx="1"/>
          </p:nvPr>
        </p:nvSpPr>
        <p:spPr>
          <a:xfrm>
            <a:off x="3838575" y="1143000"/>
            <a:ext cx="48483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/>
              <a:t>The first </a:t>
            </a:r>
            <a:r>
              <a:rPr lang="en-US" i="1"/>
              <a:t>Tds</a:t>
            </a:r>
            <a:r>
              <a:rPr lang="en-US"/>
              <a:t> relation: (</a:t>
            </a:r>
            <a:r>
              <a:rPr lang="en-US" u="sng"/>
              <a:t>Gibbs Equation</a:t>
            </a:r>
            <a:r>
              <a:rPr lang="en-US"/>
              <a:t>)</a:t>
            </a:r>
            <a:endParaRPr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0175" y="1602263"/>
            <a:ext cx="2105025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7"/>
          <p:cNvSpPr txBox="1">
            <a:spLocks noGrp="1"/>
          </p:cNvSpPr>
          <p:nvPr>
            <p:ph type="body" idx="1"/>
          </p:nvPr>
        </p:nvSpPr>
        <p:spPr>
          <a:xfrm>
            <a:off x="3838538" y="2364525"/>
            <a:ext cx="48483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/>
              <a:t>The second </a:t>
            </a:r>
            <a:r>
              <a:rPr lang="en-US" i="1"/>
              <a:t>Tds</a:t>
            </a:r>
            <a:r>
              <a:rPr lang="en-US"/>
              <a:t> relation:</a:t>
            </a:r>
            <a:endParaRPr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00650" y="2827838"/>
            <a:ext cx="2124075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7"/>
          <p:cNvSpPr txBox="1">
            <a:spLocks noGrp="1"/>
          </p:cNvSpPr>
          <p:nvPr>
            <p:ph type="body" idx="1"/>
          </p:nvPr>
        </p:nvSpPr>
        <p:spPr>
          <a:xfrm>
            <a:off x="3838538" y="3586050"/>
            <a:ext cx="48483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/>
              <a:t>We can solve for </a:t>
            </a:r>
            <a:r>
              <a:rPr lang="en-US" i="1"/>
              <a:t>ds</a:t>
            </a:r>
            <a:r>
              <a:rPr lang="en-US"/>
              <a:t> in both equations:</a:t>
            </a:r>
            <a:endParaRPr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84923" y="4007550"/>
            <a:ext cx="1935202" cy="61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95125" y="4950700"/>
            <a:ext cx="1935200" cy="610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304800" y="288925"/>
            <a:ext cx="8526463" cy="54927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ENTROPY CHANGE OF LIQUIDS AND SOLIDS</a:t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5542547" y="1143000"/>
            <a:ext cx="3124200" cy="1758950"/>
          </a:xfrm>
          <a:prstGeom prst="rect">
            <a:avLst/>
          </a:prstGeom>
          <a:solidFill>
            <a:srgbClr val="FFCC99"/>
          </a:solidFill>
          <a:ln w="1905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Liquids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800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solids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be approximated as </a:t>
            </a:r>
            <a:r>
              <a:rPr lang="en-US" sz="1800" i="1" u="sng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incompressible</a:t>
            </a:r>
            <a:r>
              <a:rPr lang="en-US" sz="1800" i="1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 substances</a:t>
            </a:r>
            <a:r>
              <a:rPr lang="en-US" sz="18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since their specific volumes remain nearly constant during a process.</a:t>
            </a:r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4848300" cy="8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400"/>
              <a:t>Recall liquids and solids are incompressible substances.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5987" y="2089550"/>
            <a:ext cx="847725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8287" y="2524125"/>
            <a:ext cx="1943100" cy="6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8"/>
          <p:cNvSpPr txBox="1">
            <a:spLocks noGrp="1"/>
          </p:cNvSpPr>
          <p:nvPr>
            <p:ph type="body" idx="1"/>
          </p:nvPr>
        </p:nvSpPr>
        <p:spPr>
          <a:xfrm>
            <a:off x="457200" y="3456625"/>
            <a:ext cx="4848300" cy="4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400"/>
              <a:t>Recall specific heat equations: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90799" y="4002000"/>
            <a:ext cx="1181100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8"/>
          <p:cNvSpPr txBox="1">
            <a:spLocks noGrp="1"/>
          </p:cNvSpPr>
          <p:nvPr>
            <p:ph type="body" idx="1"/>
          </p:nvPr>
        </p:nvSpPr>
        <p:spPr>
          <a:xfrm>
            <a:off x="457200" y="4474850"/>
            <a:ext cx="4848300" cy="5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400"/>
              <a:t>For liquids and solids </a:t>
            </a:r>
            <a:r>
              <a:rPr lang="en-US" sz="2400" i="1"/>
              <a:t>c</a:t>
            </a:r>
            <a:r>
              <a:rPr lang="en-US" sz="2400" i="1" baseline="-25000"/>
              <a:t>p</a:t>
            </a:r>
            <a:r>
              <a:rPr lang="en-US" sz="2400" i="1"/>
              <a:t> </a:t>
            </a:r>
            <a:r>
              <a:rPr lang="en-US" sz="2400"/>
              <a:t>= </a:t>
            </a:r>
            <a:r>
              <a:rPr lang="en-US" sz="2400" i="1"/>
              <a:t>c</a:t>
            </a:r>
            <a:r>
              <a:rPr lang="en-US" sz="2400" i="1" baseline="-25000"/>
              <a:t>v</a:t>
            </a:r>
            <a:r>
              <a:rPr lang="en-US" sz="2400" i="1"/>
              <a:t> </a:t>
            </a:r>
            <a:r>
              <a:rPr lang="en-US" sz="2400"/>
              <a:t>= </a:t>
            </a:r>
            <a:r>
              <a:rPr lang="en-US" sz="2400" i="1"/>
              <a:t>c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42574" y="5183275"/>
            <a:ext cx="1914525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>
            <a:spLocks noGrp="1"/>
          </p:cNvSpPr>
          <p:nvPr>
            <p:ph type="title"/>
          </p:nvPr>
        </p:nvSpPr>
        <p:spPr>
          <a:xfrm>
            <a:off x="457200" y="78123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Entropy Changes of Liquids and Solids</a:t>
            </a:r>
            <a:endParaRPr sz="32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9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9"/>
          <p:cNvSpPr txBox="1">
            <a:spLocks noGrp="1"/>
          </p:cNvSpPr>
          <p:nvPr>
            <p:ph type="body" idx="1"/>
          </p:nvPr>
        </p:nvSpPr>
        <p:spPr>
          <a:xfrm>
            <a:off x="461200" y="717875"/>
            <a:ext cx="8229600" cy="7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/>
              <a:t>Let’s assume that the specific heat is constant and represents an average value of the temperature range we are looking at:</a:t>
            </a:r>
            <a:endParaRPr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4738" y="1469085"/>
            <a:ext cx="1914525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8100" y="2277823"/>
            <a:ext cx="4295775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38450" y="3219910"/>
            <a:ext cx="3467100" cy="7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9"/>
          <p:cNvSpPr txBox="1">
            <a:spLocks noGrp="1"/>
          </p:cNvSpPr>
          <p:nvPr>
            <p:ph type="body" idx="1"/>
          </p:nvPr>
        </p:nvSpPr>
        <p:spPr>
          <a:xfrm>
            <a:off x="461225" y="4042875"/>
            <a:ext cx="82296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/>
              <a:t>What if the process is isentropic?</a:t>
            </a:r>
            <a:endParaRPr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29013" y="4457860"/>
            <a:ext cx="2286000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05275" y="5349460"/>
            <a:ext cx="93345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9"/>
          <p:cNvSpPr txBox="1">
            <a:spLocks noGrp="1"/>
          </p:cNvSpPr>
          <p:nvPr>
            <p:ph type="body" idx="1"/>
          </p:nvPr>
        </p:nvSpPr>
        <p:spPr>
          <a:xfrm>
            <a:off x="461225" y="5774325"/>
            <a:ext cx="8229600" cy="4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/>
              <a:t>For solids and liquids, an isentropic process is also </a:t>
            </a:r>
            <a:r>
              <a:rPr lang="en-US" u="sng"/>
              <a:t>isothermal</a:t>
            </a:r>
            <a:r>
              <a:rPr lang="en-US"/>
              <a:t>.</a:t>
            </a:r>
            <a:endParaRPr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457200" y="91282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Effect of Density of a Liquid on Entropy</a:t>
            </a:r>
            <a:endParaRPr sz="32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0"/>
          <p:cNvSpPr txBox="1">
            <a:spLocks noGrp="1"/>
          </p:cNvSpPr>
          <p:nvPr>
            <p:ph type="body" idx="1"/>
          </p:nvPr>
        </p:nvSpPr>
        <p:spPr>
          <a:xfrm>
            <a:off x="457200" y="731046"/>
            <a:ext cx="8229600" cy="20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Liquid methane is commonly used in various cryogenic applications. The critical temperature of methane is 191</a:t>
            </a:r>
            <a:r>
              <a:rPr lang="en-US" sz="2000" b="0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 and must be maintained below this temperature to remain in the liquid phase. Methane enters a pump at 110 K and 1 MPa and leaves at 120 K and 5 MPa. Determine the entropy change during this process by (a) using the table below and (b) using the </a:t>
            </a:r>
            <a:r>
              <a:rPr lang="en-US"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Tds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relations.</a:t>
            </a:r>
            <a:endParaRPr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0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9" name="Google Shape;179;p20"/>
          <p:cNvGraphicFramePr/>
          <p:nvPr/>
        </p:nvGraphicFramePr>
        <p:xfrm>
          <a:off x="313975" y="2642135"/>
          <a:ext cx="6596550" cy="4079350"/>
        </p:xfrm>
        <a:graphic>
          <a:graphicData uri="http://schemas.openxmlformats.org/drawingml/2006/table">
            <a:tbl>
              <a:tblPr firstRow="1" bandRow="1">
                <a:noFill/>
                <a:tableStyleId>{58046659-98CE-4C57-A6B9-B8D939296CA6}</a:tableStyleId>
              </a:tblPr>
              <a:tblGrid>
                <a:gridCol w="73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8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2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6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7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 gridSpan="6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Properties of Liquid Methane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Temp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Pressure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Density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Enthalpy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Entropy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Specific Heat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T, K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P, MPa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ρ</a:t>
                      </a: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, kg/m</a:t>
                      </a:r>
                      <a:r>
                        <a:rPr lang="en-US" sz="1600" baseline="30000">
                          <a:solidFill>
                            <a:schemeClr val="dk1"/>
                          </a:solidFill>
                        </a:rPr>
                        <a:t>3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h, kJ/kg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s, kJ/kg K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i="1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-US" sz="1600" i="1" baseline="-25000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lang="en-US" sz="1600" i="0">
                          <a:solidFill>
                            <a:schemeClr val="dk1"/>
                          </a:solidFill>
                        </a:rPr>
                        <a:t>, kJ/kg K</a:t>
                      </a:r>
                      <a:endParaRPr sz="1600" i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110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0.5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425.3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208.3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4.878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3.476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1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425.8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209.0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4.875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3.471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2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426.6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210.5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4.867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3.460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5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429.1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215.0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4.844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3.432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120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0.5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410.4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243.4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5.185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3.551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1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411.0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244.1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5.180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3.543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2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412.0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245.4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5.171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3.528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5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415.2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249.6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5.145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3.486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80" name="Google Shape;180;p20"/>
          <p:cNvSpPr txBox="1">
            <a:spLocks noGrp="1"/>
          </p:cNvSpPr>
          <p:nvPr>
            <p:ph type="title"/>
          </p:nvPr>
        </p:nvSpPr>
        <p:spPr>
          <a:xfrm>
            <a:off x="6780925" y="4027000"/>
            <a:ext cx="2258700" cy="6399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Example 1</a:t>
            </a:r>
            <a:endParaRPr sz="32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>
            <a:spLocks noGrp="1"/>
          </p:cNvSpPr>
          <p:nvPr>
            <p:ph type="title"/>
          </p:nvPr>
        </p:nvSpPr>
        <p:spPr>
          <a:xfrm>
            <a:off x="228600" y="274638"/>
            <a:ext cx="88392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Economics of Replacing a Valve by a Turbine</a:t>
            </a:r>
            <a:endParaRPr sz="28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1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26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cryogenic manufacturer handles liquid methane at 115 K and 5 MPa at a rate of 0.280 m</a:t>
            </a:r>
            <a:r>
              <a:rPr lang="en-US" sz="2000" b="0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/s. The process involves dropping the pressure to 1 MPa by means of a throttling valve. An engineer proposes to replace the throttling valve with a turbine so power can be produced from the pressure drop. What is the maximum amount of power that can be produced by the turbine? Given that the turbine operates 8760 h/yr and the cost of electricity is $0.075/kWh, what is the maximum savings for the company if they use the turbine?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1"/>
          <p:cNvSpPr txBox="1">
            <a:spLocks noGrp="1"/>
          </p:cNvSpPr>
          <p:nvPr>
            <p:ph type="sldNum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1"/>
          <p:cNvSpPr txBox="1">
            <a:spLocks noGrp="1"/>
          </p:cNvSpPr>
          <p:nvPr>
            <p:ph type="title"/>
          </p:nvPr>
        </p:nvSpPr>
        <p:spPr>
          <a:xfrm>
            <a:off x="3442650" y="4113925"/>
            <a:ext cx="2258700" cy="6399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Example 2</a:t>
            </a:r>
            <a:endParaRPr sz="3200" b="1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987</Words>
  <Application>Microsoft Office PowerPoint</Application>
  <PresentationFormat>On-screen Show (4:3)</PresentationFormat>
  <Paragraphs>163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Noto Sans Symbols</vt:lpstr>
      <vt:lpstr>Times New Roman</vt:lpstr>
      <vt:lpstr>Default Design</vt:lpstr>
      <vt:lpstr>Topic 14 The Tds Relations</vt:lpstr>
      <vt:lpstr>PowerPoint Presentation</vt:lpstr>
      <vt:lpstr>The T ds Relations</vt:lpstr>
      <vt:lpstr>The T ds Relations</vt:lpstr>
      <vt:lpstr>The T ds Relations</vt:lpstr>
      <vt:lpstr>PowerPoint Presentation</vt:lpstr>
      <vt:lpstr>Entropy Changes of Liquids and Solids</vt:lpstr>
      <vt:lpstr>Effect of Density of a Liquid on Entropy</vt:lpstr>
      <vt:lpstr>Economics of Replacing a Valve by a Turbine</vt:lpstr>
      <vt:lpstr>PowerPoint Presentation</vt:lpstr>
      <vt:lpstr>PowerPoint Presentation</vt:lpstr>
      <vt:lpstr>PowerPoint Presentation</vt:lpstr>
      <vt:lpstr>PowerPoint Presentation</vt:lpstr>
      <vt:lpstr>Entropy Change of an Ideal Gas</vt:lpstr>
      <vt:lpstr>Isentropic Process of Ideal Gases</vt:lpstr>
      <vt:lpstr>Isentropic Process of Ideal Gases</vt:lpstr>
      <vt:lpstr>Isentropic Process of Ideal Gases</vt:lpstr>
      <vt:lpstr>Isentropic Process of Ideal Gases</vt:lpstr>
      <vt:lpstr>Isentropic Process of Ideal Gases</vt:lpstr>
      <vt:lpstr>PowerPoint Presentation</vt:lpstr>
      <vt:lpstr>Isentropic Compression of an Ideal Gas</vt:lpstr>
      <vt:lpstr>PowerPoint Presentation</vt:lpstr>
      <vt:lpstr>Practice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ENGR 222 - 14.The Tds Relations</dc:title>
  <dc:creator>wlong</dc:creator>
  <cp:lastModifiedBy>William Long</cp:lastModifiedBy>
  <cp:revision>5</cp:revision>
  <dcterms:modified xsi:type="dcterms:W3CDTF">2022-01-11T03:03:50Z</dcterms:modified>
</cp:coreProperties>
</file>