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399" r:id="rId4"/>
    <p:sldId id="402" r:id="rId5"/>
    <p:sldId id="403" r:id="rId6"/>
    <p:sldId id="404" r:id="rId7"/>
    <p:sldId id="398" r:id="rId8"/>
    <p:sldId id="406" r:id="rId9"/>
    <p:sldId id="421" r:id="rId10"/>
    <p:sldId id="407" r:id="rId11"/>
    <p:sldId id="424" r:id="rId12"/>
    <p:sldId id="426" r:id="rId13"/>
    <p:sldId id="429" r:id="rId14"/>
    <p:sldId id="433" r:id="rId15"/>
    <p:sldId id="271"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34" autoAdjust="0"/>
  </p:normalViewPr>
  <p:slideViewPr>
    <p:cSldViewPr snapToGrid="0">
      <p:cViewPr varScale="1">
        <p:scale>
          <a:sx n="122" d="100"/>
          <a:sy n="122" d="100"/>
        </p:scale>
        <p:origin x="12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ngapalooza.github.io/ENGR222_222/16.Example%202.pdf" TargetMode="External"/><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_222/16.Example%203.pdf" TargetMode="Externa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_222/16.Example%204.pdf" TargetMode="External"/><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_222/16.Example%205.pdf"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_222/16.Example%201.pdf"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16</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0000FF"/>
                </a:solidFill>
                <a:latin typeface="Arial"/>
                <a:ea typeface="Arial"/>
                <a:cs typeface="Arial"/>
                <a:sym typeface="Arial"/>
              </a:rPr>
              <a:t>Entropy Balance</a:t>
            </a:r>
            <a:endParaRPr sz="3200" b="1" i="0" u="none" strike="noStrike" cap="none" dirty="0">
              <a:solidFill>
                <a:srgbClr val="0000FF"/>
              </a:solidFill>
              <a:latin typeface="Arial"/>
              <a:ea typeface="Arial"/>
              <a:cs typeface="Arial"/>
              <a:sym typeface="Arial"/>
            </a:endParaRPr>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3 Slayt Numarası Yer Tutucusu"/>
          <p:cNvSpPr>
            <a:spLocks noGrp="1"/>
          </p:cNvSpPr>
          <p:nvPr>
            <p:ph type="sldNum" sz="quarter" idx="12"/>
          </p:nvPr>
        </p:nvSpPr>
        <p:spPr>
          <a:noFill/>
        </p:spPr>
        <p:txBody>
          <a:bodyPr/>
          <a:lstStyle/>
          <a:p>
            <a:fld id="{470B7C13-F7D4-40A1-A9DC-A5E921711CD5}" type="slidenum">
              <a:rPr lang="en-US" smtClean="0"/>
              <a:pPr/>
              <a:t>10</a:t>
            </a:fld>
            <a:endParaRPr lang="en-US"/>
          </a:p>
        </p:txBody>
      </p:sp>
      <p:sp>
        <p:nvSpPr>
          <p:cNvPr id="46083" name="Text Box 4"/>
          <p:cNvSpPr txBox="1">
            <a:spLocks noChangeArrowheads="1"/>
          </p:cNvSpPr>
          <p:nvPr/>
        </p:nvSpPr>
        <p:spPr bwMode="auto">
          <a:xfrm>
            <a:off x="228600" y="388938"/>
            <a:ext cx="5486400" cy="768350"/>
          </a:xfrm>
          <a:prstGeom prst="rect">
            <a:avLst/>
          </a:prstGeom>
          <a:noFill/>
          <a:ln w="9525">
            <a:noFill/>
            <a:miter lim="800000"/>
            <a:headEnd/>
            <a:tailEnd/>
          </a:ln>
        </p:spPr>
        <p:txBody>
          <a:bodyPr>
            <a:spAutoFit/>
          </a:bodyPr>
          <a:lstStyle/>
          <a:p>
            <a:pPr>
              <a:spcBef>
                <a:spcPct val="50000"/>
              </a:spcBef>
            </a:pPr>
            <a:r>
              <a:rPr lang="en-US" sz="2200" b="1">
                <a:solidFill>
                  <a:srgbClr val="FF3300"/>
                </a:solidFill>
              </a:rPr>
              <a:t>Entropy generation associated with a heat transfer process</a:t>
            </a:r>
          </a:p>
        </p:txBody>
      </p:sp>
      <p:pic>
        <p:nvPicPr>
          <p:cNvPr id="46084" name="Picture 9"/>
          <p:cNvPicPr>
            <a:picLocks noChangeAspect="1" noChangeArrowheads="1"/>
          </p:cNvPicPr>
          <p:nvPr/>
        </p:nvPicPr>
        <p:blipFill>
          <a:blip r:embed="rId2"/>
          <a:srcRect/>
          <a:stretch>
            <a:fillRect/>
          </a:stretch>
        </p:blipFill>
        <p:spPr bwMode="auto">
          <a:xfrm>
            <a:off x="66675" y="1295400"/>
            <a:ext cx="9010650" cy="47053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lstStyle/>
          <a:p>
            <a:r>
              <a:rPr lang="en-US" sz="2800" dirty="0"/>
              <a:t>Entropy Generation During a Throttling Process</a:t>
            </a:r>
          </a:p>
        </p:txBody>
      </p:sp>
      <p:sp>
        <p:nvSpPr>
          <p:cNvPr id="3" name="Content Placeholder 2"/>
          <p:cNvSpPr>
            <a:spLocks noGrp="1"/>
          </p:cNvSpPr>
          <p:nvPr>
            <p:ph idx="1"/>
          </p:nvPr>
        </p:nvSpPr>
        <p:spPr>
          <a:xfrm>
            <a:off x="457200" y="1143000"/>
            <a:ext cx="8382000" cy="4983163"/>
          </a:xfrm>
        </p:spPr>
        <p:txBody>
          <a:bodyPr/>
          <a:lstStyle/>
          <a:p>
            <a:pPr marL="0" indent="0">
              <a:buNone/>
            </a:pPr>
            <a:r>
              <a:rPr lang="en-US" dirty="0"/>
              <a:t>Steam at 7 MPa and 450</a:t>
            </a:r>
            <a:r>
              <a:rPr lang="en-US" baseline="30000" dirty="0"/>
              <a:t>o</a:t>
            </a:r>
            <a:r>
              <a:rPr lang="en-US" dirty="0"/>
              <a:t>C is throttled in a valve to a pressure of 3 MPa during a steady-flow process. Determine the entropy generated during this process and whether it satisfies the second law of thermodynamics.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11</a:t>
            </a:fld>
            <a:endParaRPr lang="en-US"/>
          </a:p>
        </p:txBody>
      </p:sp>
      <p:pic>
        <p:nvPicPr>
          <p:cNvPr id="5" name="Picture 13"/>
          <p:cNvPicPr>
            <a:picLocks noChangeAspect="1" noChangeArrowheads="1"/>
          </p:cNvPicPr>
          <p:nvPr/>
        </p:nvPicPr>
        <p:blipFill>
          <a:blip r:embed="rId2"/>
          <a:srcRect/>
          <a:stretch>
            <a:fillRect/>
          </a:stretch>
        </p:blipFill>
        <p:spPr bwMode="auto">
          <a:xfrm>
            <a:off x="609600" y="3048000"/>
            <a:ext cx="2386013" cy="2371552"/>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77F5D6CC-F45C-450D-91E8-B37AF3CD93D3}"/>
              </a:ext>
            </a:extLst>
          </p:cNvPr>
          <p:cNvSpPr txBox="1">
            <a:spLocks/>
          </p:cNvSpPr>
          <p:nvPr/>
        </p:nvSpPr>
        <p:spPr bwMode="auto">
          <a:xfrm>
            <a:off x="4676006" y="34290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2</a:t>
            </a:r>
            <a:endParaRPr lang="en-US" kern="0" dirty="0">
              <a:latin typeface="Arial"/>
              <a:ea typeface="Arial"/>
              <a:cs typeface="Arial"/>
              <a:sym typeface="Arial"/>
            </a:endParaRPr>
          </a:p>
        </p:txBody>
      </p:sp>
    </p:spTree>
    <p:extLst>
      <p:ext uri="{BB962C8B-B14F-4D97-AF65-F5344CB8AC3E}">
        <p14:creationId xmlns:p14="http://schemas.microsoft.com/office/powerpoint/2010/main" val="215814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lstStyle/>
          <a:p>
            <a:r>
              <a:rPr lang="en-US" sz="2400" dirty="0"/>
              <a:t>Entropy Generated when a Hot Block is Dropped in a Lake</a:t>
            </a:r>
          </a:p>
        </p:txBody>
      </p:sp>
      <p:sp>
        <p:nvSpPr>
          <p:cNvPr id="3" name="Content Placeholder 2"/>
          <p:cNvSpPr>
            <a:spLocks noGrp="1"/>
          </p:cNvSpPr>
          <p:nvPr>
            <p:ph idx="1"/>
          </p:nvPr>
        </p:nvSpPr>
        <p:spPr>
          <a:xfrm>
            <a:off x="228600" y="1143000"/>
            <a:ext cx="8458200" cy="4983163"/>
          </a:xfrm>
        </p:spPr>
        <p:txBody>
          <a:bodyPr/>
          <a:lstStyle/>
          <a:p>
            <a:pPr marL="0" indent="0">
              <a:buNone/>
            </a:pPr>
            <a:r>
              <a:rPr lang="en-US" dirty="0"/>
              <a:t>A 50-kg block of iron casting at 500 K is thrown into a large lake that is at a temperature of 285 K. The iron block eventually reaches thermal equilibrium with the lake water. Assuming an average specific heat of 0.45 kJ/kg K for the iron, determine the entropy changes of the block and of the lake and the entropy generated during the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12</a:t>
            </a:fld>
            <a:endParaRPr lang="en-US" dirty="0"/>
          </a:p>
        </p:txBody>
      </p:sp>
      <p:pic>
        <p:nvPicPr>
          <p:cNvPr id="5" name="Picture 11"/>
          <p:cNvPicPr>
            <a:picLocks noChangeAspect="1" noChangeArrowheads="1"/>
          </p:cNvPicPr>
          <p:nvPr/>
        </p:nvPicPr>
        <p:blipFill>
          <a:blip r:embed="rId2"/>
          <a:srcRect/>
          <a:stretch>
            <a:fillRect/>
          </a:stretch>
        </p:blipFill>
        <p:spPr bwMode="auto">
          <a:xfrm>
            <a:off x="685800" y="3634581"/>
            <a:ext cx="3542558" cy="2079760"/>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5888BEC8-DDDD-47CB-A178-1BFEBD9EBAFF}"/>
              </a:ext>
            </a:extLst>
          </p:cNvPr>
          <p:cNvSpPr txBox="1">
            <a:spLocks/>
          </p:cNvSpPr>
          <p:nvPr/>
        </p:nvSpPr>
        <p:spPr bwMode="auto">
          <a:xfrm>
            <a:off x="5216179" y="4054817"/>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3</a:t>
            </a:r>
            <a:endParaRPr lang="en-US" kern="0" dirty="0">
              <a:latin typeface="Arial"/>
              <a:ea typeface="Arial"/>
              <a:cs typeface="Arial"/>
              <a:sym typeface="Arial"/>
            </a:endParaRPr>
          </a:p>
        </p:txBody>
      </p:sp>
    </p:spTree>
    <p:extLst>
      <p:ext uri="{BB962C8B-B14F-4D97-AF65-F5344CB8AC3E}">
        <p14:creationId xmlns:p14="http://schemas.microsoft.com/office/powerpoint/2010/main" val="341992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Generation in a Heat Exchanger</a:t>
            </a:r>
          </a:p>
        </p:txBody>
      </p:sp>
      <p:sp>
        <p:nvSpPr>
          <p:cNvPr id="3" name="Content Placeholder 2"/>
          <p:cNvSpPr>
            <a:spLocks noGrp="1"/>
          </p:cNvSpPr>
          <p:nvPr>
            <p:ph idx="1"/>
          </p:nvPr>
        </p:nvSpPr>
        <p:spPr/>
        <p:txBody>
          <a:bodyPr/>
          <a:lstStyle/>
          <a:p>
            <a:pPr marL="0" indent="0">
              <a:buNone/>
            </a:pPr>
            <a:r>
              <a:rPr lang="en-US" dirty="0"/>
              <a:t>Air in a large building is kept warm by heating it with steam in a heat exchanger. Saturated water vapor enters the unit at 35</a:t>
            </a:r>
            <a:r>
              <a:rPr lang="en-US" baseline="30000" dirty="0"/>
              <a:t>o</a:t>
            </a:r>
            <a:r>
              <a:rPr lang="en-US" dirty="0"/>
              <a:t>C at a rate of 10,000 kg/</a:t>
            </a:r>
            <a:r>
              <a:rPr lang="en-US" dirty="0" err="1"/>
              <a:t>hr</a:t>
            </a:r>
            <a:r>
              <a:rPr lang="en-US" dirty="0"/>
              <a:t> and leaves as saturated liquid at 32</a:t>
            </a:r>
            <a:r>
              <a:rPr lang="en-US" baseline="30000" dirty="0"/>
              <a:t>o</a:t>
            </a:r>
            <a:r>
              <a:rPr lang="en-US" dirty="0"/>
              <a:t>C. Air at 1 </a:t>
            </a:r>
            <a:r>
              <a:rPr lang="en-US" dirty="0" err="1"/>
              <a:t>atm</a:t>
            </a:r>
            <a:r>
              <a:rPr lang="en-US" dirty="0"/>
              <a:t> enters the unit at 20</a:t>
            </a:r>
            <a:r>
              <a:rPr lang="en-US" baseline="30000" dirty="0"/>
              <a:t>o</a:t>
            </a:r>
            <a:r>
              <a:rPr lang="en-US" dirty="0"/>
              <a:t>C and leaves at 30</a:t>
            </a:r>
            <a:r>
              <a:rPr lang="en-US" baseline="30000" dirty="0"/>
              <a:t>o</a:t>
            </a:r>
            <a:r>
              <a:rPr lang="en-US" dirty="0"/>
              <a:t>C at about the same pressure. Determine the rate of entropy generated during this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13</a:t>
            </a:fld>
            <a:endParaRPr lang="en-US"/>
          </a:p>
        </p:txBody>
      </p:sp>
      <p:pic>
        <p:nvPicPr>
          <p:cNvPr id="5" name="Picture 12"/>
          <p:cNvPicPr>
            <a:picLocks noChangeAspect="1" noChangeArrowheads="1"/>
          </p:cNvPicPr>
          <p:nvPr/>
        </p:nvPicPr>
        <p:blipFill>
          <a:blip r:embed="rId2"/>
          <a:srcRect/>
          <a:stretch>
            <a:fillRect/>
          </a:stretch>
        </p:blipFill>
        <p:spPr bwMode="auto">
          <a:xfrm>
            <a:off x="762000" y="3001963"/>
            <a:ext cx="4230928" cy="3124200"/>
          </a:xfrm>
          <a:prstGeom prst="rect">
            <a:avLst/>
          </a:prstGeom>
          <a:noFill/>
          <a:ln w="9525">
            <a:noFill/>
            <a:miter lim="800000"/>
            <a:headEnd/>
            <a:tailEnd/>
          </a:ln>
        </p:spPr>
      </p:pic>
      <p:sp>
        <p:nvSpPr>
          <p:cNvPr id="6" name="Google Shape;144;p18">
            <a:extLst>
              <a:ext uri="{FF2B5EF4-FFF2-40B4-BE49-F238E27FC236}">
                <a16:creationId xmlns:a16="http://schemas.microsoft.com/office/drawing/2014/main" id="{39B9DF00-D699-404B-95A2-6AB09317B885}"/>
              </a:ext>
            </a:extLst>
          </p:cNvPr>
          <p:cNvSpPr txBox="1">
            <a:spLocks/>
          </p:cNvSpPr>
          <p:nvPr/>
        </p:nvSpPr>
        <p:spPr bwMode="auto">
          <a:xfrm>
            <a:off x="5598464" y="41148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a:t>
            </a:r>
            <a:r>
              <a:rPr lang="en-US" dirty="0">
                <a:hlinkClick r:id="rId3"/>
              </a:rPr>
              <a:t>4</a:t>
            </a:r>
            <a:endParaRPr lang="en-US" kern="0" dirty="0">
              <a:latin typeface="Arial"/>
              <a:ea typeface="Arial"/>
              <a:cs typeface="Arial"/>
              <a:sym typeface="Arial"/>
            </a:endParaRPr>
          </a:p>
        </p:txBody>
      </p:sp>
    </p:spTree>
    <p:extLst>
      <p:ext uri="{BB962C8B-B14F-4D97-AF65-F5344CB8AC3E}">
        <p14:creationId xmlns:p14="http://schemas.microsoft.com/office/powerpoint/2010/main" val="345938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srcRect/>
          <a:stretch>
            <a:fillRect/>
          </a:stretch>
        </p:blipFill>
        <p:spPr bwMode="auto">
          <a:xfrm>
            <a:off x="1143000" y="2971800"/>
            <a:ext cx="3152775" cy="2895600"/>
          </a:xfrm>
          <a:prstGeom prst="rect">
            <a:avLst/>
          </a:prstGeom>
          <a:noFill/>
          <a:ln w="9525">
            <a:noFill/>
            <a:miter lim="800000"/>
            <a:headEnd/>
            <a:tailEnd/>
          </a:ln>
        </p:spPr>
      </p:pic>
      <p:sp>
        <p:nvSpPr>
          <p:cNvPr id="2" name="Title 1"/>
          <p:cNvSpPr>
            <a:spLocks noGrp="1"/>
          </p:cNvSpPr>
          <p:nvPr>
            <p:ph type="title"/>
          </p:nvPr>
        </p:nvSpPr>
        <p:spPr>
          <a:xfrm>
            <a:off x="228600" y="32084"/>
            <a:ext cx="8763000" cy="639762"/>
          </a:xfrm>
        </p:spPr>
        <p:txBody>
          <a:bodyPr/>
          <a:lstStyle/>
          <a:p>
            <a:r>
              <a:rPr lang="en-US" sz="2800" dirty="0"/>
              <a:t>Entropy Generation Associated with Heat Transfer</a:t>
            </a:r>
          </a:p>
        </p:txBody>
      </p:sp>
      <p:sp>
        <p:nvSpPr>
          <p:cNvPr id="3" name="Content Placeholder 2"/>
          <p:cNvSpPr>
            <a:spLocks noGrp="1"/>
          </p:cNvSpPr>
          <p:nvPr>
            <p:ph idx="1"/>
          </p:nvPr>
        </p:nvSpPr>
        <p:spPr>
          <a:xfrm>
            <a:off x="457200" y="671846"/>
            <a:ext cx="8686800" cy="4983163"/>
          </a:xfrm>
        </p:spPr>
        <p:txBody>
          <a:bodyPr/>
          <a:lstStyle/>
          <a:p>
            <a:pPr marL="0" indent="0">
              <a:buNone/>
            </a:pPr>
            <a:r>
              <a:rPr lang="en-US" dirty="0"/>
              <a:t>A frictionless piston-cylinder device contains a saturated liquid-vapor mixture of water at 100</a:t>
            </a:r>
            <a:r>
              <a:rPr lang="en-US" baseline="30000" dirty="0"/>
              <a:t>o</a:t>
            </a:r>
            <a:r>
              <a:rPr lang="en-US" dirty="0"/>
              <a:t>C. During a constant pressure process, 600 kJ of heat is transferred to the surrounding air at 25</a:t>
            </a:r>
            <a:r>
              <a:rPr lang="en-US" baseline="30000" dirty="0"/>
              <a:t>o</a:t>
            </a:r>
            <a:r>
              <a:rPr lang="en-US" dirty="0"/>
              <a:t>C. As a result, part of the vapor condenses . Determine the entropy change of the water and the entropy generation during the heat transfer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14</a:t>
            </a:fld>
            <a:endParaRPr lang="en-US"/>
          </a:p>
        </p:txBody>
      </p:sp>
      <p:sp>
        <p:nvSpPr>
          <p:cNvPr id="6" name="Google Shape;144;p18">
            <a:extLst>
              <a:ext uri="{FF2B5EF4-FFF2-40B4-BE49-F238E27FC236}">
                <a16:creationId xmlns:a16="http://schemas.microsoft.com/office/drawing/2014/main" id="{D80043D4-57D7-4934-9280-19DCCC1FC709}"/>
              </a:ext>
            </a:extLst>
          </p:cNvPr>
          <p:cNvSpPr txBox="1">
            <a:spLocks/>
          </p:cNvSpPr>
          <p:nvPr/>
        </p:nvSpPr>
        <p:spPr bwMode="auto">
          <a:xfrm>
            <a:off x="5126117" y="3946375"/>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5</a:t>
            </a:r>
            <a:endParaRPr lang="en-US" kern="0" dirty="0">
              <a:latin typeface="Arial"/>
              <a:ea typeface="Arial"/>
              <a:cs typeface="Arial"/>
              <a:sym typeface="Arial"/>
            </a:endParaRPr>
          </a:p>
        </p:txBody>
      </p:sp>
    </p:spTree>
    <p:extLst>
      <p:ext uri="{BB962C8B-B14F-4D97-AF65-F5344CB8AC3E}">
        <p14:creationId xmlns:p14="http://schemas.microsoft.com/office/powerpoint/2010/main" val="316824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69" name="Google Shape;269;p28"/>
          <p:cNvSpPr txBox="1">
            <a:spLocks noGrp="1"/>
          </p:cNvSpPr>
          <p:nvPr>
            <p:ph type="title"/>
          </p:nvPr>
        </p:nvSpPr>
        <p:spPr>
          <a:xfrm>
            <a:off x="914400" y="152400"/>
            <a:ext cx="71628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70" name="Google Shape;270;p28"/>
          <p:cNvSpPr txBox="1">
            <a:spLocks noGrp="1"/>
          </p:cNvSpPr>
          <p:nvPr>
            <p:ph type="body" idx="1"/>
          </p:nvPr>
        </p:nvSpPr>
        <p:spPr>
          <a:xfrm>
            <a:off x="609600" y="838200"/>
            <a:ext cx="6553200" cy="563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880"/>
              </a:spcBef>
              <a:spcAft>
                <a:spcPts val="0"/>
              </a:spcAft>
              <a:buClr>
                <a:srgbClr val="FF0000"/>
              </a:buClr>
              <a:buSzPts val="2200"/>
              <a:buFont typeface="Arial"/>
              <a:buChar char="•"/>
            </a:pPr>
            <a:r>
              <a:rPr lang="en-US" dirty="0">
                <a:solidFill>
                  <a:srgbClr val="CC00CC"/>
                </a:solidFill>
              </a:rPr>
              <a:t>Entropy balance</a:t>
            </a:r>
            <a:endParaRPr dirty="0">
              <a:solidFill>
                <a:srgbClr val="CC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609600" y="17780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304800" y="838200"/>
            <a:ext cx="8229600" cy="2326791"/>
          </a:xfrm>
          <a:prstGeom prst="rect">
            <a:avLst/>
          </a:prstGeom>
          <a:noFill/>
          <a:ln>
            <a:noFill/>
          </a:ln>
        </p:spPr>
        <p:txBody>
          <a:bodyPr spcFirstLastPara="1" wrap="square" lIns="91425" tIns="45700" rIns="91425" bIns="45700" anchor="t" anchorCtr="0">
            <a:noAutofit/>
          </a:bodyPr>
          <a:lstStyle/>
          <a:p>
            <a:pPr marL="342900" indent="-342900">
              <a:spcBef>
                <a:spcPct val="15000"/>
              </a:spcBef>
              <a:spcAft>
                <a:spcPct val="15000"/>
              </a:spcAft>
              <a:buClr>
                <a:srgbClr val="FF0000"/>
              </a:buClr>
              <a:buFontTx/>
              <a:buChar char="•"/>
            </a:pPr>
            <a:r>
              <a:rPr lang="en-US" sz="2200" dirty="0">
                <a:solidFill>
                  <a:srgbClr val="CC00CC"/>
                </a:solidFill>
              </a:rPr>
              <a:t>Introduce and apply the entropy balance to various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C3F66BF0-7B77-4252-947F-B8AE8EDBFA15}" type="slidenum">
              <a:rPr lang="en-US" smtClean="0"/>
              <a:pPr/>
              <a:t>3</a:t>
            </a:fld>
            <a:endParaRPr lang="en-US"/>
          </a:p>
        </p:txBody>
      </p:sp>
      <p:sp>
        <p:nvSpPr>
          <p:cNvPr id="36867" name="Rectangle 2"/>
          <p:cNvSpPr>
            <a:spLocks noChangeArrowheads="1"/>
          </p:cNvSpPr>
          <p:nvPr/>
        </p:nvSpPr>
        <p:spPr bwMode="auto">
          <a:xfrm>
            <a:off x="304800" y="193675"/>
            <a:ext cx="4419600" cy="579438"/>
          </a:xfrm>
          <a:prstGeom prst="rect">
            <a:avLst/>
          </a:prstGeom>
          <a:solidFill>
            <a:srgbClr val="92D050"/>
          </a:solidFill>
          <a:ln w="9525">
            <a:noFill/>
            <a:miter lim="800000"/>
            <a:headEnd/>
            <a:tailEnd/>
          </a:ln>
        </p:spPr>
        <p:txBody>
          <a:bodyPr>
            <a:spAutoFit/>
          </a:bodyPr>
          <a:lstStyle/>
          <a:p>
            <a:r>
              <a:rPr lang="en-US" sz="3200" b="1">
                <a:solidFill>
                  <a:srgbClr val="C00000"/>
                </a:solidFill>
              </a:rPr>
              <a:t>ENTROPY BALANCE</a:t>
            </a:r>
          </a:p>
        </p:txBody>
      </p:sp>
      <p:sp>
        <p:nvSpPr>
          <p:cNvPr id="36868" name="Rectangle 4"/>
          <p:cNvSpPr>
            <a:spLocks noChangeArrowheads="1"/>
          </p:cNvSpPr>
          <p:nvPr/>
        </p:nvSpPr>
        <p:spPr bwMode="auto">
          <a:xfrm>
            <a:off x="2209800" y="5759450"/>
            <a:ext cx="2590800" cy="641350"/>
          </a:xfrm>
          <a:prstGeom prst="rect">
            <a:avLst/>
          </a:prstGeom>
          <a:noFill/>
          <a:ln w="9525">
            <a:noFill/>
            <a:miter lim="800000"/>
            <a:headEnd/>
            <a:tailEnd/>
          </a:ln>
        </p:spPr>
        <p:txBody>
          <a:bodyPr>
            <a:spAutoFit/>
          </a:bodyPr>
          <a:lstStyle/>
          <a:p>
            <a:pPr algn="r"/>
            <a:r>
              <a:rPr lang="en-US">
                <a:solidFill>
                  <a:srgbClr val="3333FF"/>
                </a:solidFill>
              </a:rPr>
              <a:t>Energy and entropy balances for a system.</a:t>
            </a:r>
          </a:p>
        </p:txBody>
      </p:sp>
      <p:pic>
        <p:nvPicPr>
          <p:cNvPr id="36869" name="Picture 5"/>
          <p:cNvPicPr>
            <a:picLocks noChangeAspect="1" noChangeArrowheads="1"/>
          </p:cNvPicPr>
          <p:nvPr/>
        </p:nvPicPr>
        <p:blipFill>
          <a:blip r:embed="rId2"/>
          <a:srcRect/>
          <a:stretch>
            <a:fillRect/>
          </a:stretch>
        </p:blipFill>
        <p:spPr bwMode="auto">
          <a:xfrm>
            <a:off x="304800" y="944563"/>
            <a:ext cx="5276850" cy="808037"/>
          </a:xfrm>
          <a:prstGeom prst="rect">
            <a:avLst/>
          </a:prstGeom>
          <a:noFill/>
          <a:ln w="9525">
            <a:noFill/>
            <a:miter lim="800000"/>
            <a:headEnd/>
            <a:tailEnd/>
          </a:ln>
        </p:spPr>
      </p:pic>
      <p:pic>
        <p:nvPicPr>
          <p:cNvPr id="36870" name="Picture 7"/>
          <p:cNvPicPr>
            <a:picLocks noChangeAspect="1" noChangeArrowheads="1"/>
          </p:cNvPicPr>
          <p:nvPr/>
        </p:nvPicPr>
        <p:blipFill>
          <a:blip r:embed="rId3"/>
          <a:srcRect/>
          <a:stretch>
            <a:fillRect/>
          </a:stretch>
        </p:blipFill>
        <p:spPr bwMode="auto">
          <a:xfrm>
            <a:off x="457200" y="3505200"/>
            <a:ext cx="4238134" cy="381000"/>
          </a:xfrm>
          <a:prstGeom prst="rect">
            <a:avLst/>
          </a:prstGeom>
          <a:noFill/>
          <a:ln w="9525">
            <a:noFill/>
            <a:miter lim="800000"/>
            <a:headEnd/>
            <a:tailEnd/>
          </a:ln>
        </p:spPr>
      </p:pic>
      <p:pic>
        <p:nvPicPr>
          <p:cNvPr id="36871" name="Picture 8"/>
          <p:cNvPicPr>
            <a:picLocks noChangeAspect="1" noChangeArrowheads="1"/>
          </p:cNvPicPr>
          <p:nvPr/>
        </p:nvPicPr>
        <p:blipFill>
          <a:blip r:embed="rId4"/>
          <a:srcRect/>
          <a:stretch>
            <a:fillRect/>
          </a:stretch>
        </p:blipFill>
        <p:spPr bwMode="auto">
          <a:xfrm>
            <a:off x="533399" y="4572000"/>
            <a:ext cx="3780527" cy="914400"/>
          </a:xfrm>
          <a:prstGeom prst="rect">
            <a:avLst/>
          </a:prstGeom>
          <a:noFill/>
          <a:ln w="9525">
            <a:noFill/>
            <a:miter lim="800000"/>
            <a:headEnd/>
            <a:tailEnd/>
          </a:ln>
        </p:spPr>
      </p:pic>
      <p:sp>
        <p:nvSpPr>
          <p:cNvPr id="36872" name="Rectangle 9"/>
          <p:cNvSpPr>
            <a:spLocks noChangeArrowheads="1"/>
          </p:cNvSpPr>
          <p:nvPr/>
        </p:nvSpPr>
        <p:spPr bwMode="auto">
          <a:xfrm>
            <a:off x="381000" y="2514600"/>
            <a:ext cx="3276600" cy="822325"/>
          </a:xfrm>
          <a:prstGeom prst="rect">
            <a:avLst/>
          </a:prstGeom>
          <a:noFill/>
          <a:ln w="9525">
            <a:noFill/>
            <a:miter lim="800000"/>
            <a:headEnd/>
            <a:tailEnd/>
          </a:ln>
        </p:spPr>
        <p:txBody>
          <a:bodyPr>
            <a:spAutoFit/>
          </a:bodyPr>
          <a:lstStyle/>
          <a:p>
            <a:r>
              <a:rPr lang="en-US" sz="2400" b="1">
                <a:solidFill>
                  <a:srgbClr val="FF3300"/>
                </a:solidFill>
              </a:rPr>
              <a:t>Entropy Change of a System, </a:t>
            </a:r>
            <a:r>
              <a:rPr lang="en-US" sz="2400" b="1">
                <a:solidFill>
                  <a:srgbClr val="FF3300"/>
                </a:solidFill>
                <a:cs typeface="Arial" charset="0"/>
              </a:rPr>
              <a:t>∆</a:t>
            </a:r>
            <a:r>
              <a:rPr lang="en-US" sz="2400" b="1" i="1">
                <a:solidFill>
                  <a:srgbClr val="FF3300"/>
                </a:solidFill>
              </a:rPr>
              <a:t>S</a:t>
            </a:r>
            <a:r>
              <a:rPr lang="en-US" sz="2400" b="1" baseline="-25000">
                <a:solidFill>
                  <a:srgbClr val="FF3300"/>
                </a:solidFill>
              </a:rPr>
              <a:t>system</a:t>
            </a:r>
          </a:p>
        </p:txBody>
      </p:sp>
      <p:sp>
        <p:nvSpPr>
          <p:cNvPr id="36873" name="Rectangle 10"/>
          <p:cNvSpPr>
            <a:spLocks noChangeArrowheads="1"/>
          </p:cNvSpPr>
          <p:nvPr/>
        </p:nvSpPr>
        <p:spPr bwMode="auto">
          <a:xfrm>
            <a:off x="381000" y="3886200"/>
            <a:ext cx="2971800" cy="641350"/>
          </a:xfrm>
          <a:prstGeom prst="rect">
            <a:avLst/>
          </a:prstGeom>
          <a:noFill/>
          <a:ln w="9525">
            <a:noFill/>
            <a:miter lim="800000"/>
            <a:headEnd/>
            <a:tailEnd/>
          </a:ln>
        </p:spPr>
        <p:txBody>
          <a:bodyPr>
            <a:spAutoFit/>
          </a:bodyPr>
          <a:lstStyle/>
          <a:p>
            <a:r>
              <a:rPr lang="en-US" dirty="0"/>
              <a:t>When the properties of the system are not uniform</a:t>
            </a:r>
          </a:p>
        </p:txBody>
      </p:sp>
      <p:pic>
        <p:nvPicPr>
          <p:cNvPr id="36874" name="Picture 11"/>
          <p:cNvPicPr>
            <a:picLocks noChangeAspect="1" noChangeArrowheads="1"/>
          </p:cNvPicPr>
          <p:nvPr/>
        </p:nvPicPr>
        <p:blipFill>
          <a:blip r:embed="rId5"/>
          <a:srcRect/>
          <a:stretch>
            <a:fillRect/>
          </a:stretch>
        </p:blipFill>
        <p:spPr bwMode="auto">
          <a:xfrm>
            <a:off x="4813300" y="2478088"/>
            <a:ext cx="3794125" cy="3922712"/>
          </a:xfrm>
          <a:prstGeom prst="rect">
            <a:avLst/>
          </a:prstGeom>
          <a:noFill/>
          <a:ln w="9525">
            <a:noFill/>
            <a:miter lim="800000"/>
            <a:headEnd/>
            <a:tailEnd/>
          </a:ln>
        </p:spPr>
      </p:pic>
      <p:pic>
        <p:nvPicPr>
          <p:cNvPr id="36875" name="Picture 12"/>
          <p:cNvPicPr>
            <a:picLocks noChangeAspect="1" noChangeArrowheads="1"/>
          </p:cNvPicPr>
          <p:nvPr/>
        </p:nvPicPr>
        <p:blipFill>
          <a:blip r:embed="rId6"/>
          <a:srcRect/>
          <a:stretch>
            <a:fillRect/>
          </a:stretch>
        </p:blipFill>
        <p:spPr bwMode="auto">
          <a:xfrm>
            <a:off x="1927225" y="1854200"/>
            <a:ext cx="3178175" cy="431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Slayt Numarası Yer Tutucusu"/>
          <p:cNvSpPr>
            <a:spLocks noGrp="1"/>
          </p:cNvSpPr>
          <p:nvPr>
            <p:ph type="sldNum" sz="quarter" idx="12"/>
          </p:nvPr>
        </p:nvSpPr>
        <p:spPr>
          <a:noFill/>
        </p:spPr>
        <p:txBody>
          <a:bodyPr/>
          <a:lstStyle/>
          <a:p>
            <a:fld id="{BECF5DF5-7309-4926-8D22-1A7A61A11158}" type="slidenum">
              <a:rPr lang="en-US" smtClean="0"/>
              <a:pPr/>
              <a:t>4</a:t>
            </a:fld>
            <a:endParaRPr lang="en-US"/>
          </a:p>
        </p:txBody>
      </p:sp>
      <p:grpSp>
        <p:nvGrpSpPr>
          <p:cNvPr id="37891" name="16 Grup"/>
          <p:cNvGrpSpPr>
            <a:grpSpLocks/>
          </p:cNvGrpSpPr>
          <p:nvPr/>
        </p:nvGrpSpPr>
        <p:grpSpPr bwMode="auto">
          <a:xfrm>
            <a:off x="228600" y="685800"/>
            <a:ext cx="3581400" cy="2895600"/>
            <a:chOff x="533400" y="762000"/>
            <a:chExt cx="3581400" cy="2895600"/>
          </a:xfrm>
        </p:grpSpPr>
        <p:sp>
          <p:nvSpPr>
            <p:cNvPr id="37896" name="Rectangle 3"/>
            <p:cNvSpPr>
              <a:spLocks noChangeArrowheads="1"/>
            </p:cNvSpPr>
            <p:nvPr/>
          </p:nvSpPr>
          <p:spPr bwMode="auto">
            <a:xfrm>
              <a:off x="533400" y="762000"/>
              <a:ext cx="2405063" cy="457200"/>
            </a:xfrm>
            <a:prstGeom prst="rect">
              <a:avLst/>
            </a:prstGeom>
            <a:noFill/>
            <a:ln w="9525">
              <a:noFill/>
              <a:miter lim="800000"/>
              <a:headEnd/>
              <a:tailEnd/>
            </a:ln>
          </p:spPr>
          <p:txBody>
            <a:bodyPr wrap="none">
              <a:spAutoFit/>
            </a:bodyPr>
            <a:lstStyle/>
            <a:p>
              <a:r>
                <a:rPr lang="en-US" sz="2400" b="1"/>
                <a:t>1 Heat Transfer</a:t>
              </a:r>
            </a:p>
          </p:txBody>
        </p:sp>
        <p:pic>
          <p:nvPicPr>
            <p:cNvPr id="37897" name="Picture 4"/>
            <p:cNvPicPr>
              <a:picLocks noChangeAspect="1" noChangeArrowheads="1"/>
            </p:cNvPicPr>
            <p:nvPr/>
          </p:nvPicPr>
          <p:blipFill>
            <a:blip r:embed="rId2"/>
            <a:srcRect/>
            <a:stretch>
              <a:fillRect/>
            </a:stretch>
          </p:blipFill>
          <p:spPr bwMode="auto">
            <a:xfrm>
              <a:off x="609600" y="1524000"/>
              <a:ext cx="2955925" cy="573088"/>
            </a:xfrm>
            <a:prstGeom prst="rect">
              <a:avLst/>
            </a:prstGeom>
            <a:noFill/>
            <a:ln w="9525">
              <a:noFill/>
              <a:miter lim="800000"/>
              <a:headEnd/>
              <a:tailEnd/>
            </a:ln>
          </p:spPr>
        </p:pic>
        <p:pic>
          <p:nvPicPr>
            <p:cNvPr id="37898" name="Picture 6"/>
            <p:cNvPicPr>
              <a:picLocks noChangeAspect="1" noChangeArrowheads="1"/>
            </p:cNvPicPr>
            <p:nvPr/>
          </p:nvPicPr>
          <p:blipFill>
            <a:blip r:embed="rId3"/>
            <a:srcRect/>
            <a:stretch>
              <a:fillRect/>
            </a:stretch>
          </p:blipFill>
          <p:spPr bwMode="auto">
            <a:xfrm>
              <a:off x="609600" y="2209800"/>
              <a:ext cx="2363788" cy="679450"/>
            </a:xfrm>
            <a:prstGeom prst="rect">
              <a:avLst/>
            </a:prstGeom>
            <a:noFill/>
            <a:ln w="9525">
              <a:noFill/>
              <a:miter lim="800000"/>
              <a:headEnd/>
              <a:tailEnd/>
            </a:ln>
          </p:spPr>
        </p:pic>
        <p:sp>
          <p:nvSpPr>
            <p:cNvPr id="37899" name="Text Box 7"/>
            <p:cNvSpPr txBox="1">
              <a:spLocks noChangeArrowheads="1"/>
            </p:cNvSpPr>
            <p:nvPr/>
          </p:nvSpPr>
          <p:spPr bwMode="auto">
            <a:xfrm>
              <a:off x="533400" y="1143000"/>
              <a:ext cx="3581400" cy="366713"/>
            </a:xfrm>
            <a:prstGeom prst="rect">
              <a:avLst/>
            </a:prstGeom>
            <a:noFill/>
            <a:ln w="9525">
              <a:noFill/>
              <a:miter lim="800000"/>
              <a:headEnd/>
              <a:tailEnd/>
            </a:ln>
          </p:spPr>
          <p:txBody>
            <a:bodyPr>
              <a:spAutoFit/>
            </a:bodyPr>
            <a:lstStyle/>
            <a:p>
              <a:pPr>
                <a:spcBef>
                  <a:spcPct val="50000"/>
                </a:spcBef>
              </a:pPr>
              <a:r>
                <a:rPr lang="en-US"/>
                <a:t>Entropy transfer by heat transfer:</a:t>
              </a:r>
            </a:p>
          </p:txBody>
        </p:sp>
        <p:sp>
          <p:nvSpPr>
            <p:cNvPr id="37900" name="Text Box 8"/>
            <p:cNvSpPr txBox="1">
              <a:spLocks noChangeArrowheads="1"/>
            </p:cNvSpPr>
            <p:nvPr/>
          </p:nvSpPr>
          <p:spPr bwMode="auto">
            <a:xfrm>
              <a:off x="533400" y="2986088"/>
              <a:ext cx="3048000" cy="366712"/>
            </a:xfrm>
            <a:prstGeom prst="rect">
              <a:avLst/>
            </a:prstGeom>
            <a:noFill/>
            <a:ln w="9525">
              <a:noFill/>
              <a:miter lim="800000"/>
              <a:headEnd/>
              <a:tailEnd/>
            </a:ln>
          </p:spPr>
          <p:txBody>
            <a:bodyPr>
              <a:spAutoFit/>
            </a:bodyPr>
            <a:lstStyle/>
            <a:p>
              <a:pPr>
                <a:spcBef>
                  <a:spcPct val="50000"/>
                </a:spcBef>
              </a:pPr>
              <a:r>
                <a:rPr lang="en-US" b="1"/>
                <a:t>Entropy transfer by work:</a:t>
              </a:r>
            </a:p>
          </p:txBody>
        </p:sp>
        <p:pic>
          <p:nvPicPr>
            <p:cNvPr id="37901" name="Picture 9"/>
            <p:cNvPicPr>
              <a:picLocks noChangeAspect="1" noChangeArrowheads="1"/>
            </p:cNvPicPr>
            <p:nvPr/>
          </p:nvPicPr>
          <p:blipFill>
            <a:blip r:embed="rId4"/>
            <a:srcRect/>
            <a:stretch>
              <a:fillRect/>
            </a:stretch>
          </p:blipFill>
          <p:spPr bwMode="auto">
            <a:xfrm>
              <a:off x="609600" y="3386138"/>
              <a:ext cx="981075" cy="271462"/>
            </a:xfrm>
            <a:prstGeom prst="rect">
              <a:avLst/>
            </a:prstGeom>
            <a:noFill/>
            <a:ln w="9525">
              <a:noFill/>
              <a:miter lim="800000"/>
              <a:headEnd/>
              <a:tailEnd/>
            </a:ln>
          </p:spPr>
        </p:pic>
      </p:grpSp>
      <p:sp>
        <p:nvSpPr>
          <p:cNvPr id="37892" name="Rectangle 12"/>
          <p:cNvSpPr>
            <a:spLocks noChangeArrowheads="1"/>
          </p:cNvSpPr>
          <p:nvPr/>
        </p:nvSpPr>
        <p:spPr bwMode="auto">
          <a:xfrm>
            <a:off x="3657600" y="5638800"/>
            <a:ext cx="4724400" cy="1138238"/>
          </a:xfrm>
          <a:prstGeom prst="rect">
            <a:avLst/>
          </a:prstGeom>
          <a:noFill/>
          <a:ln w="9525">
            <a:noFill/>
            <a:miter lim="800000"/>
            <a:headEnd/>
            <a:tailEnd/>
          </a:ln>
        </p:spPr>
        <p:txBody>
          <a:bodyPr>
            <a:spAutoFit/>
          </a:bodyPr>
          <a:lstStyle/>
          <a:p>
            <a:r>
              <a:rPr lang="en-US" sz="1700">
                <a:solidFill>
                  <a:srgbClr val="3333FF"/>
                </a:solidFill>
              </a:rPr>
              <a:t>No entropy accompanies work as it crosses the system boundary. But entropy may be generated within the system as work is dissipated into a less useful form of energy.</a:t>
            </a:r>
          </a:p>
        </p:txBody>
      </p:sp>
      <p:pic>
        <p:nvPicPr>
          <p:cNvPr id="37893" name="Picture 15"/>
          <p:cNvPicPr>
            <a:picLocks noChangeAspect="1" noChangeArrowheads="1"/>
          </p:cNvPicPr>
          <p:nvPr/>
        </p:nvPicPr>
        <p:blipFill>
          <a:blip r:embed="rId5"/>
          <a:srcRect/>
          <a:stretch>
            <a:fillRect/>
          </a:stretch>
        </p:blipFill>
        <p:spPr bwMode="auto">
          <a:xfrm>
            <a:off x="4876800" y="609600"/>
            <a:ext cx="3906838" cy="5029200"/>
          </a:xfrm>
          <a:prstGeom prst="rect">
            <a:avLst/>
          </a:prstGeom>
          <a:noFill/>
          <a:ln w="9525">
            <a:noFill/>
            <a:miter lim="800000"/>
            <a:headEnd/>
            <a:tailEnd/>
          </a:ln>
        </p:spPr>
      </p:pic>
      <p:pic>
        <p:nvPicPr>
          <p:cNvPr id="37894" name="Picture 16"/>
          <p:cNvPicPr>
            <a:picLocks noChangeAspect="1" noChangeArrowheads="1"/>
          </p:cNvPicPr>
          <p:nvPr/>
        </p:nvPicPr>
        <p:blipFill>
          <a:blip r:embed="rId6"/>
          <a:srcRect/>
          <a:stretch>
            <a:fillRect/>
          </a:stretch>
        </p:blipFill>
        <p:spPr bwMode="auto">
          <a:xfrm>
            <a:off x="314325" y="3762375"/>
            <a:ext cx="3343275" cy="3019425"/>
          </a:xfrm>
          <a:prstGeom prst="rect">
            <a:avLst/>
          </a:prstGeom>
          <a:noFill/>
          <a:ln w="9525">
            <a:noFill/>
            <a:miter lim="800000"/>
            <a:headEnd/>
            <a:tailEnd/>
          </a:ln>
        </p:spPr>
      </p:pic>
      <p:sp>
        <p:nvSpPr>
          <p:cNvPr id="37895" name="Rectangle 2"/>
          <p:cNvSpPr>
            <a:spLocks noChangeArrowheads="1"/>
          </p:cNvSpPr>
          <p:nvPr/>
        </p:nvSpPr>
        <p:spPr bwMode="auto">
          <a:xfrm>
            <a:off x="228600" y="76200"/>
            <a:ext cx="8534400" cy="477838"/>
          </a:xfrm>
          <a:prstGeom prst="rect">
            <a:avLst/>
          </a:prstGeom>
          <a:noFill/>
          <a:ln w="9525">
            <a:noFill/>
            <a:miter lim="800000"/>
            <a:headEnd/>
            <a:tailEnd/>
          </a:ln>
        </p:spPr>
        <p:txBody>
          <a:bodyPr>
            <a:spAutoFit/>
          </a:bodyPr>
          <a:lstStyle/>
          <a:p>
            <a:r>
              <a:rPr lang="en-US" sz="2500" b="1">
                <a:solidFill>
                  <a:srgbClr val="FF3300"/>
                </a:solidFill>
              </a:rPr>
              <a:t>Mechanisms of Entropy Transfer, </a:t>
            </a:r>
            <a:r>
              <a:rPr lang="en-US" sz="2500" b="1" i="1">
                <a:solidFill>
                  <a:srgbClr val="FF3300"/>
                </a:solidFill>
              </a:rPr>
              <a:t>S</a:t>
            </a:r>
            <a:r>
              <a:rPr lang="en-US" sz="2500" b="1" baseline="-25000">
                <a:solidFill>
                  <a:srgbClr val="FF3300"/>
                </a:solidFill>
              </a:rPr>
              <a:t>in</a:t>
            </a:r>
            <a:r>
              <a:rPr lang="en-US" sz="2500" b="1">
                <a:solidFill>
                  <a:srgbClr val="FF3300"/>
                </a:solidFill>
              </a:rPr>
              <a:t> and </a:t>
            </a:r>
            <a:r>
              <a:rPr lang="en-US" sz="2500" b="1" i="1">
                <a:solidFill>
                  <a:srgbClr val="FF3300"/>
                </a:solidFill>
              </a:rPr>
              <a:t>S</a:t>
            </a:r>
            <a:r>
              <a:rPr lang="en-US" sz="2500" b="1" baseline="-25000">
                <a:solidFill>
                  <a:srgbClr val="FF3300"/>
                </a:solidFill>
              </a:rPr>
              <a:t>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A50C3B7-2C0C-42EE-B1E6-943BF449CCAD}" type="slidenum">
              <a:rPr lang="en-US" smtClean="0"/>
              <a:pPr/>
              <a:t>5</a:t>
            </a:fld>
            <a:endParaRPr lang="en-US"/>
          </a:p>
        </p:txBody>
      </p:sp>
      <p:sp>
        <p:nvSpPr>
          <p:cNvPr id="38915" name="Rectangle 2"/>
          <p:cNvSpPr>
            <a:spLocks noChangeArrowheads="1"/>
          </p:cNvSpPr>
          <p:nvPr/>
        </p:nvSpPr>
        <p:spPr bwMode="auto">
          <a:xfrm>
            <a:off x="685800" y="762000"/>
            <a:ext cx="1978025" cy="457200"/>
          </a:xfrm>
          <a:prstGeom prst="rect">
            <a:avLst/>
          </a:prstGeom>
          <a:noFill/>
          <a:ln w="9525">
            <a:noFill/>
            <a:miter lim="800000"/>
            <a:headEnd/>
            <a:tailEnd/>
          </a:ln>
        </p:spPr>
        <p:txBody>
          <a:bodyPr wrap="none">
            <a:spAutoFit/>
          </a:bodyPr>
          <a:lstStyle/>
          <a:p>
            <a:r>
              <a:rPr lang="en-US" sz="2400" b="1"/>
              <a:t>2 Mass Flow</a:t>
            </a:r>
          </a:p>
        </p:txBody>
      </p:sp>
      <p:sp>
        <p:nvSpPr>
          <p:cNvPr id="38916" name="Text Box 5"/>
          <p:cNvSpPr txBox="1">
            <a:spLocks noChangeArrowheads="1"/>
          </p:cNvSpPr>
          <p:nvPr/>
        </p:nvSpPr>
        <p:spPr bwMode="auto">
          <a:xfrm>
            <a:off x="762000" y="1309688"/>
            <a:ext cx="2819400" cy="366712"/>
          </a:xfrm>
          <a:prstGeom prst="rect">
            <a:avLst/>
          </a:prstGeom>
          <a:noFill/>
          <a:ln w="9525">
            <a:noFill/>
            <a:miter lim="800000"/>
            <a:headEnd/>
            <a:tailEnd/>
          </a:ln>
        </p:spPr>
        <p:txBody>
          <a:bodyPr>
            <a:spAutoFit/>
          </a:bodyPr>
          <a:lstStyle/>
          <a:p>
            <a:pPr>
              <a:spcBef>
                <a:spcPct val="50000"/>
              </a:spcBef>
            </a:pPr>
            <a:r>
              <a:rPr lang="en-US"/>
              <a:t>Entropy transfer by mass:</a:t>
            </a:r>
          </a:p>
        </p:txBody>
      </p:sp>
      <p:pic>
        <p:nvPicPr>
          <p:cNvPr id="38917" name="Picture 6"/>
          <p:cNvPicPr>
            <a:picLocks noChangeAspect="1" noChangeArrowheads="1"/>
          </p:cNvPicPr>
          <p:nvPr/>
        </p:nvPicPr>
        <p:blipFill>
          <a:blip r:embed="rId2"/>
          <a:srcRect/>
          <a:stretch>
            <a:fillRect/>
          </a:stretch>
        </p:blipFill>
        <p:spPr bwMode="auto">
          <a:xfrm>
            <a:off x="863660" y="3401219"/>
            <a:ext cx="2697687" cy="938212"/>
          </a:xfrm>
          <a:prstGeom prst="rect">
            <a:avLst/>
          </a:prstGeom>
          <a:noFill/>
          <a:ln w="9525">
            <a:noFill/>
            <a:miter lim="800000"/>
            <a:headEnd/>
            <a:tailEnd/>
          </a:ln>
        </p:spPr>
      </p:pic>
      <p:pic>
        <p:nvPicPr>
          <p:cNvPr id="38918" name="Picture 7"/>
          <p:cNvPicPr>
            <a:picLocks noChangeAspect="1" noChangeArrowheads="1"/>
          </p:cNvPicPr>
          <p:nvPr/>
        </p:nvPicPr>
        <p:blipFill>
          <a:blip r:embed="rId3"/>
          <a:srcRect/>
          <a:stretch>
            <a:fillRect/>
          </a:stretch>
        </p:blipFill>
        <p:spPr bwMode="auto">
          <a:xfrm>
            <a:off x="810126" y="5089525"/>
            <a:ext cx="4218744" cy="1035050"/>
          </a:xfrm>
          <a:prstGeom prst="rect">
            <a:avLst/>
          </a:prstGeom>
          <a:noFill/>
          <a:ln w="9525">
            <a:noFill/>
            <a:miter lim="800000"/>
            <a:headEnd/>
            <a:tailEnd/>
          </a:ln>
        </p:spPr>
      </p:pic>
      <p:sp>
        <p:nvSpPr>
          <p:cNvPr id="38919" name="Rectangle 9"/>
          <p:cNvSpPr>
            <a:spLocks noChangeArrowheads="1"/>
          </p:cNvSpPr>
          <p:nvPr/>
        </p:nvSpPr>
        <p:spPr bwMode="auto">
          <a:xfrm>
            <a:off x="685800" y="2479675"/>
            <a:ext cx="3657600" cy="641350"/>
          </a:xfrm>
          <a:prstGeom prst="rect">
            <a:avLst/>
          </a:prstGeom>
          <a:noFill/>
          <a:ln w="9525">
            <a:noFill/>
            <a:miter lim="800000"/>
            <a:headEnd/>
            <a:tailEnd/>
          </a:ln>
        </p:spPr>
        <p:txBody>
          <a:bodyPr>
            <a:spAutoFit/>
          </a:bodyPr>
          <a:lstStyle/>
          <a:p>
            <a:r>
              <a:rPr lang="en-US" dirty="0"/>
              <a:t>When the properties of the mass change during the process</a:t>
            </a:r>
          </a:p>
        </p:txBody>
      </p:sp>
      <p:pic>
        <p:nvPicPr>
          <p:cNvPr id="38920" name="Picture 12"/>
          <p:cNvPicPr>
            <a:picLocks noChangeAspect="1" noChangeArrowheads="1"/>
          </p:cNvPicPr>
          <p:nvPr/>
        </p:nvPicPr>
        <p:blipFill>
          <a:blip r:embed="rId4"/>
          <a:srcRect/>
          <a:stretch>
            <a:fillRect/>
          </a:stretch>
        </p:blipFill>
        <p:spPr bwMode="auto">
          <a:xfrm>
            <a:off x="914400" y="1752600"/>
            <a:ext cx="1918726" cy="673894"/>
          </a:xfrm>
          <a:prstGeom prst="rect">
            <a:avLst/>
          </a:prstGeom>
          <a:noFill/>
          <a:ln w="9525">
            <a:noFill/>
            <a:miter lim="800000"/>
            <a:headEnd/>
            <a:tailEnd/>
          </a:ln>
        </p:spPr>
      </p:pic>
      <p:pic>
        <p:nvPicPr>
          <p:cNvPr id="38921" name="Picture 11"/>
          <p:cNvPicPr>
            <a:picLocks noChangeAspect="1" noChangeArrowheads="1"/>
          </p:cNvPicPr>
          <p:nvPr/>
        </p:nvPicPr>
        <p:blipFill>
          <a:blip r:embed="rId5"/>
          <a:srcRect/>
          <a:stretch>
            <a:fillRect/>
          </a:stretch>
        </p:blipFill>
        <p:spPr bwMode="auto">
          <a:xfrm>
            <a:off x="4343400" y="1028700"/>
            <a:ext cx="4552950" cy="3543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3 Slayt Numarası Yer Tutucusu"/>
          <p:cNvSpPr>
            <a:spLocks noGrp="1"/>
          </p:cNvSpPr>
          <p:nvPr>
            <p:ph type="sldNum" sz="quarter" idx="12"/>
          </p:nvPr>
        </p:nvSpPr>
        <p:spPr>
          <a:noFill/>
        </p:spPr>
        <p:txBody>
          <a:bodyPr/>
          <a:lstStyle/>
          <a:p>
            <a:fld id="{B5C87607-E318-4AD8-B46D-FAB7B5234AEC}" type="slidenum">
              <a:rPr lang="en-US" smtClean="0"/>
              <a:pPr/>
              <a:t>6</a:t>
            </a:fld>
            <a:endParaRPr lang="en-US"/>
          </a:p>
        </p:txBody>
      </p:sp>
      <p:sp>
        <p:nvSpPr>
          <p:cNvPr id="39939" name="Rectangle 2"/>
          <p:cNvSpPr>
            <a:spLocks noChangeArrowheads="1"/>
          </p:cNvSpPr>
          <p:nvPr/>
        </p:nvSpPr>
        <p:spPr bwMode="auto">
          <a:xfrm>
            <a:off x="381000" y="152400"/>
            <a:ext cx="4370388" cy="519113"/>
          </a:xfrm>
          <a:prstGeom prst="rect">
            <a:avLst/>
          </a:prstGeom>
          <a:noFill/>
          <a:ln w="9525">
            <a:noFill/>
            <a:miter lim="800000"/>
            <a:headEnd/>
            <a:tailEnd/>
          </a:ln>
        </p:spPr>
        <p:txBody>
          <a:bodyPr wrap="none">
            <a:spAutoFit/>
          </a:bodyPr>
          <a:lstStyle/>
          <a:p>
            <a:r>
              <a:rPr lang="en-US" sz="2800" b="1">
                <a:solidFill>
                  <a:srgbClr val="FF3300"/>
                </a:solidFill>
              </a:rPr>
              <a:t>Entropy Generation, </a:t>
            </a:r>
            <a:r>
              <a:rPr lang="en-US" sz="2800" b="1" i="1">
                <a:solidFill>
                  <a:srgbClr val="FF3300"/>
                </a:solidFill>
              </a:rPr>
              <a:t>S</a:t>
            </a:r>
            <a:r>
              <a:rPr lang="en-US" sz="2800" b="1" baseline="-25000">
                <a:solidFill>
                  <a:srgbClr val="FF3300"/>
                </a:solidFill>
              </a:rPr>
              <a:t>gen</a:t>
            </a:r>
          </a:p>
        </p:txBody>
      </p:sp>
      <p:sp>
        <p:nvSpPr>
          <p:cNvPr id="39940" name="Rectangle 5"/>
          <p:cNvSpPr>
            <a:spLocks noChangeArrowheads="1"/>
          </p:cNvSpPr>
          <p:nvPr/>
        </p:nvSpPr>
        <p:spPr bwMode="auto">
          <a:xfrm>
            <a:off x="457200" y="5867400"/>
            <a:ext cx="4267200" cy="641350"/>
          </a:xfrm>
          <a:prstGeom prst="rect">
            <a:avLst/>
          </a:prstGeom>
          <a:noFill/>
          <a:ln w="9525">
            <a:noFill/>
            <a:miter lim="800000"/>
            <a:headEnd/>
            <a:tailEnd/>
          </a:ln>
        </p:spPr>
        <p:txBody>
          <a:bodyPr>
            <a:spAutoFit/>
          </a:bodyPr>
          <a:lstStyle/>
          <a:p>
            <a:r>
              <a:rPr lang="en-US">
                <a:solidFill>
                  <a:srgbClr val="3333FF"/>
                </a:solidFill>
              </a:rPr>
              <a:t>Mechanisms of entropy transfer for a general system.</a:t>
            </a:r>
          </a:p>
        </p:txBody>
      </p:sp>
      <p:sp>
        <p:nvSpPr>
          <p:cNvPr id="39941" name="Rectangle 6"/>
          <p:cNvSpPr>
            <a:spLocks noChangeArrowheads="1"/>
          </p:cNvSpPr>
          <p:nvPr/>
        </p:nvSpPr>
        <p:spPr bwMode="auto">
          <a:xfrm>
            <a:off x="6477000" y="361950"/>
            <a:ext cx="2362200" cy="2838450"/>
          </a:xfrm>
          <a:prstGeom prst="rect">
            <a:avLst/>
          </a:prstGeom>
          <a:noFill/>
          <a:ln w="9525">
            <a:noFill/>
            <a:miter lim="800000"/>
            <a:headEnd/>
            <a:tailEnd/>
          </a:ln>
        </p:spPr>
        <p:txBody>
          <a:bodyPr>
            <a:spAutoFit/>
          </a:bodyPr>
          <a:lstStyle/>
          <a:p>
            <a:pPr algn="r"/>
            <a:r>
              <a:rPr lang="en-US">
                <a:solidFill>
                  <a:srgbClr val="3333FF"/>
                </a:solidFill>
              </a:rPr>
              <a:t>Entropy generation outside system boundaries can be accounted for by writing an entropy balance on an extended system that includes the system and its immediate</a:t>
            </a:r>
          </a:p>
          <a:p>
            <a:pPr algn="r"/>
            <a:r>
              <a:rPr lang="en-US">
                <a:solidFill>
                  <a:srgbClr val="3333FF"/>
                </a:solidFill>
              </a:rPr>
              <a:t>surroundings.</a:t>
            </a:r>
          </a:p>
        </p:txBody>
      </p:sp>
      <p:pic>
        <p:nvPicPr>
          <p:cNvPr id="39942" name="Picture 10"/>
          <p:cNvPicPr>
            <a:picLocks noChangeAspect="1" noChangeArrowheads="1"/>
          </p:cNvPicPr>
          <p:nvPr/>
        </p:nvPicPr>
        <p:blipFill>
          <a:blip r:embed="rId2"/>
          <a:srcRect/>
          <a:stretch>
            <a:fillRect/>
          </a:stretch>
        </p:blipFill>
        <p:spPr bwMode="auto">
          <a:xfrm>
            <a:off x="533400" y="3657600"/>
            <a:ext cx="3992563" cy="219710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304800" y="762000"/>
            <a:ext cx="5868988" cy="957263"/>
          </a:xfrm>
          <a:prstGeom prst="rect">
            <a:avLst/>
          </a:prstGeom>
          <a:noFill/>
          <a:ln w="9525">
            <a:noFill/>
            <a:miter lim="800000"/>
            <a:headEnd/>
            <a:tailEnd/>
          </a:ln>
        </p:spPr>
      </p:pic>
      <p:pic>
        <p:nvPicPr>
          <p:cNvPr id="39944" name="Picture 12"/>
          <p:cNvPicPr>
            <a:picLocks noChangeAspect="1" noChangeArrowheads="1"/>
          </p:cNvPicPr>
          <p:nvPr/>
        </p:nvPicPr>
        <p:blipFill>
          <a:blip r:embed="rId4"/>
          <a:srcRect/>
          <a:stretch>
            <a:fillRect/>
          </a:stretch>
        </p:blipFill>
        <p:spPr bwMode="auto">
          <a:xfrm>
            <a:off x="304800" y="1809750"/>
            <a:ext cx="6065838" cy="1085850"/>
          </a:xfrm>
          <a:prstGeom prst="rect">
            <a:avLst/>
          </a:prstGeom>
          <a:noFill/>
          <a:ln w="9525">
            <a:noFill/>
            <a:miter lim="800000"/>
            <a:headEnd/>
            <a:tailEnd/>
          </a:ln>
        </p:spPr>
      </p:pic>
      <p:pic>
        <p:nvPicPr>
          <p:cNvPr id="39945" name="Picture 13"/>
          <p:cNvPicPr>
            <a:picLocks noChangeAspect="1" noChangeArrowheads="1"/>
          </p:cNvPicPr>
          <p:nvPr/>
        </p:nvPicPr>
        <p:blipFill>
          <a:blip r:embed="rId5"/>
          <a:srcRect/>
          <a:stretch>
            <a:fillRect/>
          </a:stretch>
        </p:blipFill>
        <p:spPr bwMode="auto">
          <a:xfrm>
            <a:off x="304800" y="2971800"/>
            <a:ext cx="5129213" cy="357188"/>
          </a:xfrm>
          <a:prstGeom prst="rect">
            <a:avLst/>
          </a:prstGeom>
          <a:noFill/>
          <a:ln w="9525">
            <a:noFill/>
            <a:miter lim="800000"/>
            <a:headEnd/>
            <a:tailEnd/>
          </a:ln>
        </p:spPr>
      </p:pic>
      <p:pic>
        <p:nvPicPr>
          <p:cNvPr id="39946" name="Picture 11"/>
          <p:cNvPicPr>
            <a:picLocks noChangeAspect="1" noChangeArrowheads="1"/>
          </p:cNvPicPr>
          <p:nvPr/>
        </p:nvPicPr>
        <p:blipFill>
          <a:blip r:embed="rId6"/>
          <a:srcRect/>
          <a:stretch>
            <a:fillRect/>
          </a:stretch>
        </p:blipFill>
        <p:spPr bwMode="auto">
          <a:xfrm>
            <a:off x="5810250" y="3200400"/>
            <a:ext cx="3028950" cy="3448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C19006BA-A502-45E8-8890-C6FE7C71F401}" type="slidenum">
              <a:rPr lang="en-US" smtClean="0"/>
              <a:pPr/>
              <a:t>7</a:t>
            </a:fld>
            <a:endParaRPr lang="en-US"/>
          </a:p>
        </p:txBody>
      </p:sp>
      <p:sp>
        <p:nvSpPr>
          <p:cNvPr id="40963" name="Rectangle 2"/>
          <p:cNvSpPr>
            <a:spLocks noChangeArrowheads="1"/>
          </p:cNvSpPr>
          <p:nvPr/>
        </p:nvSpPr>
        <p:spPr bwMode="auto">
          <a:xfrm>
            <a:off x="609600" y="257175"/>
            <a:ext cx="2935288" cy="519113"/>
          </a:xfrm>
          <a:prstGeom prst="rect">
            <a:avLst/>
          </a:prstGeom>
          <a:noFill/>
          <a:ln w="9525">
            <a:noFill/>
            <a:miter lim="800000"/>
            <a:headEnd/>
            <a:tailEnd/>
          </a:ln>
        </p:spPr>
        <p:txBody>
          <a:bodyPr wrap="none">
            <a:spAutoFit/>
          </a:bodyPr>
          <a:lstStyle/>
          <a:p>
            <a:r>
              <a:rPr lang="en-US" sz="2800" b="1">
                <a:solidFill>
                  <a:srgbClr val="FF3300"/>
                </a:solidFill>
              </a:rPr>
              <a:t>Closed Systems</a:t>
            </a:r>
          </a:p>
        </p:txBody>
      </p:sp>
      <p:pic>
        <p:nvPicPr>
          <p:cNvPr id="40964" name="Picture 3"/>
          <p:cNvPicPr>
            <a:picLocks noChangeAspect="1" noChangeArrowheads="1"/>
          </p:cNvPicPr>
          <p:nvPr/>
        </p:nvPicPr>
        <p:blipFill>
          <a:blip r:embed="rId2"/>
          <a:srcRect/>
          <a:stretch>
            <a:fillRect/>
          </a:stretch>
        </p:blipFill>
        <p:spPr bwMode="auto">
          <a:xfrm>
            <a:off x="685799" y="794544"/>
            <a:ext cx="8003361" cy="754856"/>
          </a:xfrm>
          <a:prstGeom prst="rect">
            <a:avLst/>
          </a:prstGeom>
          <a:noFill/>
          <a:ln w="9525">
            <a:noFill/>
            <a:miter lim="800000"/>
            <a:headEnd/>
            <a:tailEnd/>
          </a:ln>
        </p:spPr>
      </p:pic>
      <p:pic>
        <p:nvPicPr>
          <p:cNvPr id="40965" name="Picture 5"/>
          <p:cNvPicPr>
            <a:picLocks noChangeAspect="1" noChangeArrowheads="1"/>
          </p:cNvPicPr>
          <p:nvPr/>
        </p:nvPicPr>
        <p:blipFill>
          <a:blip r:embed="rId3"/>
          <a:srcRect/>
          <a:stretch>
            <a:fillRect/>
          </a:stretch>
        </p:blipFill>
        <p:spPr bwMode="auto">
          <a:xfrm>
            <a:off x="152400" y="2902832"/>
            <a:ext cx="8690195" cy="549098"/>
          </a:xfrm>
          <a:prstGeom prst="rect">
            <a:avLst/>
          </a:prstGeom>
          <a:noFill/>
          <a:ln w="9525">
            <a:noFill/>
            <a:miter lim="800000"/>
            <a:headEnd/>
            <a:tailEnd/>
          </a:ln>
        </p:spPr>
      </p:pic>
      <p:pic>
        <p:nvPicPr>
          <p:cNvPr id="40966" name="Picture 6"/>
          <p:cNvPicPr>
            <a:picLocks noChangeAspect="1" noChangeArrowheads="1"/>
          </p:cNvPicPr>
          <p:nvPr/>
        </p:nvPicPr>
        <p:blipFill>
          <a:blip r:embed="rId4"/>
          <a:srcRect/>
          <a:stretch>
            <a:fillRect/>
          </a:stretch>
        </p:blipFill>
        <p:spPr bwMode="auto">
          <a:xfrm>
            <a:off x="152400" y="3726567"/>
            <a:ext cx="8534400" cy="565945"/>
          </a:xfrm>
          <a:prstGeom prst="rect">
            <a:avLst/>
          </a:prstGeom>
          <a:noFill/>
          <a:ln w="9525">
            <a:noFill/>
            <a:miter lim="800000"/>
            <a:headEnd/>
            <a:tailEnd/>
          </a:ln>
        </p:spPr>
      </p:pic>
      <p:pic>
        <p:nvPicPr>
          <p:cNvPr id="40967" name="Picture 7"/>
          <p:cNvPicPr>
            <a:picLocks noChangeAspect="1" noChangeArrowheads="1"/>
          </p:cNvPicPr>
          <p:nvPr/>
        </p:nvPicPr>
        <p:blipFill>
          <a:blip r:embed="rId5"/>
          <a:srcRect/>
          <a:stretch>
            <a:fillRect/>
          </a:stretch>
        </p:blipFill>
        <p:spPr bwMode="auto">
          <a:xfrm>
            <a:off x="660985" y="4602956"/>
            <a:ext cx="3275702" cy="477044"/>
          </a:xfrm>
          <a:prstGeom prst="rect">
            <a:avLst/>
          </a:prstGeom>
          <a:noFill/>
          <a:ln w="9525">
            <a:noFill/>
            <a:miter lim="800000"/>
            <a:headEnd/>
            <a:tailEnd/>
          </a:ln>
        </p:spPr>
      </p:pic>
      <p:pic>
        <p:nvPicPr>
          <p:cNvPr id="40968" name="Picture 8"/>
          <p:cNvPicPr>
            <a:picLocks noChangeAspect="1" noChangeArrowheads="1"/>
          </p:cNvPicPr>
          <p:nvPr/>
        </p:nvPicPr>
        <p:blipFill>
          <a:blip r:embed="rId6"/>
          <a:srcRect/>
          <a:stretch>
            <a:fillRect/>
          </a:stretch>
        </p:blipFill>
        <p:spPr bwMode="auto">
          <a:xfrm>
            <a:off x="4648200" y="4641850"/>
            <a:ext cx="3200401" cy="494329"/>
          </a:xfrm>
          <a:prstGeom prst="rect">
            <a:avLst/>
          </a:prstGeom>
          <a:noFill/>
          <a:ln w="9525">
            <a:noFill/>
            <a:miter lim="800000"/>
            <a:headEnd/>
            <a:tailEnd/>
          </a:ln>
        </p:spPr>
      </p:pic>
      <p:sp>
        <p:nvSpPr>
          <p:cNvPr id="40969" name="Rectangle 9"/>
          <p:cNvSpPr>
            <a:spLocks noChangeArrowheads="1"/>
          </p:cNvSpPr>
          <p:nvPr/>
        </p:nvSpPr>
        <p:spPr bwMode="auto">
          <a:xfrm>
            <a:off x="685800" y="1676400"/>
            <a:ext cx="7467600" cy="915988"/>
          </a:xfrm>
          <a:prstGeom prst="rect">
            <a:avLst/>
          </a:prstGeom>
          <a:solidFill>
            <a:srgbClr val="FFCC99"/>
          </a:solidFill>
          <a:ln w="9525">
            <a:noFill/>
            <a:miter lim="800000"/>
            <a:headEnd/>
            <a:tailEnd/>
          </a:ln>
        </p:spPr>
        <p:txBody>
          <a:bodyPr>
            <a:spAutoFit/>
          </a:bodyPr>
          <a:lstStyle/>
          <a:p>
            <a:r>
              <a:rPr lang="en-US" dirty="0"/>
              <a:t>The entropy change of a closed system during a process is equal to the sum</a:t>
            </a:r>
            <a:r>
              <a:rPr lang="tr-TR" dirty="0"/>
              <a:t> </a:t>
            </a:r>
            <a:r>
              <a:rPr lang="en-US" dirty="0"/>
              <a:t>of the net entropy transferred through the system boundary by heat transfer</a:t>
            </a:r>
            <a:r>
              <a:rPr lang="tr-TR" dirty="0"/>
              <a:t> </a:t>
            </a:r>
            <a:r>
              <a:rPr lang="en-US" dirty="0"/>
              <a:t>and the entropy generated within the system boundaries.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3 Slayt Numarası Yer Tutucusu"/>
          <p:cNvSpPr>
            <a:spLocks noGrp="1"/>
          </p:cNvSpPr>
          <p:nvPr>
            <p:ph type="sldNum" sz="quarter" idx="12"/>
          </p:nvPr>
        </p:nvSpPr>
        <p:spPr>
          <a:noFill/>
        </p:spPr>
        <p:txBody>
          <a:bodyPr/>
          <a:lstStyle/>
          <a:p>
            <a:fld id="{177EE4CE-7F7E-4542-B661-B4DA0FEB92FC}" type="slidenum">
              <a:rPr lang="en-US" smtClean="0"/>
              <a:pPr/>
              <a:t>8</a:t>
            </a:fld>
            <a:endParaRPr lang="en-US"/>
          </a:p>
        </p:txBody>
      </p:sp>
      <p:sp>
        <p:nvSpPr>
          <p:cNvPr id="41987" name="Rectangle 2"/>
          <p:cNvSpPr>
            <a:spLocks noChangeArrowheads="1"/>
          </p:cNvSpPr>
          <p:nvPr/>
        </p:nvSpPr>
        <p:spPr bwMode="auto">
          <a:xfrm>
            <a:off x="5638800" y="242888"/>
            <a:ext cx="3124200" cy="519112"/>
          </a:xfrm>
          <a:prstGeom prst="rect">
            <a:avLst/>
          </a:prstGeom>
          <a:noFill/>
          <a:ln w="9525">
            <a:noFill/>
            <a:miter lim="800000"/>
            <a:headEnd/>
            <a:tailEnd/>
          </a:ln>
        </p:spPr>
        <p:txBody>
          <a:bodyPr>
            <a:spAutoFit/>
          </a:bodyPr>
          <a:lstStyle/>
          <a:p>
            <a:r>
              <a:rPr lang="en-US" sz="2800" b="1">
                <a:solidFill>
                  <a:srgbClr val="FF3300"/>
                </a:solidFill>
              </a:rPr>
              <a:t>Control Volumes</a:t>
            </a:r>
          </a:p>
        </p:txBody>
      </p:sp>
      <p:grpSp>
        <p:nvGrpSpPr>
          <p:cNvPr id="41988" name="Group 13"/>
          <p:cNvGrpSpPr>
            <a:grpSpLocks/>
          </p:cNvGrpSpPr>
          <p:nvPr/>
        </p:nvGrpSpPr>
        <p:grpSpPr bwMode="auto">
          <a:xfrm>
            <a:off x="209550" y="228600"/>
            <a:ext cx="5276850" cy="2871788"/>
            <a:chOff x="288" y="246"/>
            <a:chExt cx="3324" cy="1809"/>
          </a:xfrm>
        </p:grpSpPr>
        <p:pic>
          <p:nvPicPr>
            <p:cNvPr id="41992" name="Picture 5"/>
            <p:cNvPicPr>
              <a:picLocks noChangeAspect="1" noChangeArrowheads="1"/>
            </p:cNvPicPr>
            <p:nvPr/>
          </p:nvPicPr>
          <p:blipFill>
            <a:blip r:embed="rId2"/>
            <a:srcRect/>
            <a:stretch>
              <a:fillRect/>
            </a:stretch>
          </p:blipFill>
          <p:spPr bwMode="auto">
            <a:xfrm>
              <a:off x="288" y="246"/>
              <a:ext cx="3200" cy="330"/>
            </a:xfrm>
            <a:prstGeom prst="rect">
              <a:avLst/>
            </a:prstGeom>
            <a:noFill/>
            <a:ln w="9525">
              <a:noFill/>
              <a:miter lim="800000"/>
              <a:headEnd/>
              <a:tailEnd/>
            </a:ln>
          </p:spPr>
        </p:pic>
        <p:pic>
          <p:nvPicPr>
            <p:cNvPr id="41993" name="Picture 6"/>
            <p:cNvPicPr>
              <a:picLocks noChangeAspect="1" noChangeArrowheads="1"/>
            </p:cNvPicPr>
            <p:nvPr/>
          </p:nvPicPr>
          <p:blipFill>
            <a:blip r:embed="rId3"/>
            <a:srcRect/>
            <a:stretch>
              <a:fillRect/>
            </a:stretch>
          </p:blipFill>
          <p:spPr bwMode="auto">
            <a:xfrm>
              <a:off x="288" y="624"/>
              <a:ext cx="3044" cy="354"/>
            </a:xfrm>
            <a:prstGeom prst="rect">
              <a:avLst/>
            </a:prstGeom>
            <a:noFill/>
            <a:ln w="9525">
              <a:noFill/>
              <a:miter lim="800000"/>
              <a:headEnd/>
              <a:tailEnd/>
            </a:ln>
          </p:spPr>
        </p:pic>
        <p:pic>
          <p:nvPicPr>
            <p:cNvPr id="41994" name="Picture 7"/>
            <p:cNvPicPr>
              <a:picLocks noChangeAspect="1" noChangeArrowheads="1"/>
            </p:cNvPicPr>
            <p:nvPr/>
          </p:nvPicPr>
          <p:blipFill>
            <a:blip r:embed="rId4"/>
            <a:srcRect/>
            <a:stretch>
              <a:fillRect/>
            </a:stretch>
          </p:blipFill>
          <p:spPr bwMode="auto">
            <a:xfrm>
              <a:off x="288" y="1031"/>
              <a:ext cx="2997" cy="361"/>
            </a:xfrm>
            <a:prstGeom prst="rect">
              <a:avLst/>
            </a:prstGeom>
            <a:noFill/>
            <a:ln w="9525">
              <a:noFill/>
              <a:miter lim="800000"/>
              <a:headEnd/>
              <a:tailEnd/>
            </a:ln>
          </p:spPr>
        </p:pic>
        <p:pic>
          <p:nvPicPr>
            <p:cNvPr id="41995" name="Picture 8"/>
            <p:cNvPicPr>
              <a:picLocks noChangeAspect="1" noChangeArrowheads="1"/>
            </p:cNvPicPr>
            <p:nvPr/>
          </p:nvPicPr>
          <p:blipFill>
            <a:blip r:embed="rId5"/>
            <a:srcRect/>
            <a:stretch>
              <a:fillRect/>
            </a:stretch>
          </p:blipFill>
          <p:spPr bwMode="auto">
            <a:xfrm>
              <a:off x="288" y="1440"/>
              <a:ext cx="3324" cy="350"/>
            </a:xfrm>
            <a:prstGeom prst="rect">
              <a:avLst/>
            </a:prstGeom>
            <a:noFill/>
            <a:ln w="9525">
              <a:noFill/>
              <a:miter lim="800000"/>
              <a:headEnd/>
              <a:tailEnd/>
            </a:ln>
          </p:spPr>
        </p:pic>
        <p:pic>
          <p:nvPicPr>
            <p:cNvPr id="41996" name="Picture 9"/>
            <p:cNvPicPr>
              <a:picLocks noChangeAspect="1" noChangeArrowheads="1"/>
            </p:cNvPicPr>
            <p:nvPr/>
          </p:nvPicPr>
          <p:blipFill>
            <a:blip r:embed="rId6"/>
            <a:srcRect/>
            <a:stretch>
              <a:fillRect/>
            </a:stretch>
          </p:blipFill>
          <p:spPr bwMode="auto">
            <a:xfrm>
              <a:off x="288" y="1872"/>
              <a:ext cx="3168" cy="183"/>
            </a:xfrm>
            <a:prstGeom prst="rect">
              <a:avLst/>
            </a:prstGeom>
            <a:noFill/>
            <a:ln w="9525">
              <a:noFill/>
              <a:miter lim="800000"/>
              <a:headEnd/>
              <a:tailEnd/>
            </a:ln>
          </p:spPr>
        </p:pic>
      </p:grpSp>
      <p:sp>
        <p:nvSpPr>
          <p:cNvPr id="41989" name="Rectangle 10"/>
          <p:cNvSpPr>
            <a:spLocks noChangeArrowheads="1"/>
          </p:cNvSpPr>
          <p:nvPr/>
        </p:nvSpPr>
        <p:spPr bwMode="auto">
          <a:xfrm>
            <a:off x="3200400" y="3886200"/>
            <a:ext cx="2286000" cy="2838450"/>
          </a:xfrm>
          <a:prstGeom prst="rect">
            <a:avLst/>
          </a:prstGeom>
          <a:noFill/>
          <a:ln w="9525">
            <a:noFill/>
            <a:miter lim="800000"/>
            <a:headEnd/>
            <a:tailEnd/>
          </a:ln>
        </p:spPr>
        <p:txBody>
          <a:bodyPr>
            <a:spAutoFit/>
          </a:bodyPr>
          <a:lstStyle/>
          <a:p>
            <a:r>
              <a:rPr lang="en-US">
                <a:solidFill>
                  <a:srgbClr val="3333FF"/>
                </a:solidFill>
              </a:rPr>
              <a:t>The entropy of a substance always increases (or remains constant in the case of a reversible process) as it flows through a single-stream, adiabatic, steady-flow device.</a:t>
            </a:r>
          </a:p>
        </p:txBody>
      </p:sp>
      <p:pic>
        <p:nvPicPr>
          <p:cNvPr id="41990" name="Picture 14"/>
          <p:cNvPicPr>
            <a:picLocks noChangeAspect="1" noChangeArrowheads="1"/>
          </p:cNvPicPr>
          <p:nvPr/>
        </p:nvPicPr>
        <p:blipFill>
          <a:blip r:embed="rId7"/>
          <a:srcRect/>
          <a:stretch>
            <a:fillRect/>
          </a:stretch>
        </p:blipFill>
        <p:spPr bwMode="auto">
          <a:xfrm>
            <a:off x="5562600" y="828675"/>
            <a:ext cx="3467100" cy="5267325"/>
          </a:xfrm>
          <a:prstGeom prst="rect">
            <a:avLst/>
          </a:prstGeom>
          <a:noFill/>
          <a:ln w="9525">
            <a:noFill/>
            <a:miter lim="800000"/>
            <a:headEnd/>
            <a:tailEnd/>
          </a:ln>
        </p:spPr>
      </p:pic>
      <p:pic>
        <p:nvPicPr>
          <p:cNvPr id="41991" name="Picture 15"/>
          <p:cNvPicPr>
            <a:picLocks noChangeAspect="1" noChangeArrowheads="1"/>
          </p:cNvPicPr>
          <p:nvPr/>
        </p:nvPicPr>
        <p:blipFill>
          <a:blip r:embed="rId8"/>
          <a:srcRect/>
          <a:stretch>
            <a:fillRect/>
          </a:stretch>
        </p:blipFill>
        <p:spPr bwMode="auto">
          <a:xfrm>
            <a:off x="180975" y="3219450"/>
            <a:ext cx="3019425" cy="3486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p:cNvPicPr>
            <a:picLocks noChangeAspect="1" noChangeArrowheads="1"/>
          </p:cNvPicPr>
          <p:nvPr/>
        </p:nvPicPr>
        <p:blipFill>
          <a:blip r:embed="rId2"/>
          <a:srcRect/>
          <a:stretch>
            <a:fillRect/>
          </a:stretch>
        </p:blipFill>
        <p:spPr bwMode="auto">
          <a:xfrm>
            <a:off x="140368" y="2917256"/>
            <a:ext cx="3212432" cy="3712144"/>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Entropy Generation in a Wall</a:t>
            </a:r>
          </a:p>
        </p:txBody>
      </p:sp>
      <p:sp>
        <p:nvSpPr>
          <p:cNvPr id="4" name="Content Placeholder 3"/>
          <p:cNvSpPr>
            <a:spLocks noGrp="1"/>
          </p:cNvSpPr>
          <p:nvPr>
            <p:ph idx="1"/>
          </p:nvPr>
        </p:nvSpPr>
        <p:spPr>
          <a:xfrm>
            <a:off x="3048000" y="1143000"/>
            <a:ext cx="5638800" cy="4983163"/>
          </a:xfrm>
        </p:spPr>
        <p:txBody>
          <a:bodyPr/>
          <a:lstStyle/>
          <a:p>
            <a:pPr marL="0" indent="0">
              <a:buNone/>
            </a:pPr>
            <a:r>
              <a:rPr lang="en-US" dirty="0"/>
              <a:t>Consider steady heat transfer through a 5 m x 7 m brick wall with a thickness of 30 cm. On one side the wall, the room temperature of a house is 27</a:t>
            </a:r>
            <a:r>
              <a:rPr lang="en-US" baseline="30000" dirty="0"/>
              <a:t>o</a:t>
            </a:r>
            <a:r>
              <a:rPr lang="en-US" dirty="0"/>
              <a:t>C; the outside temperature on the other side is 0</a:t>
            </a:r>
            <a:r>
              <a:rPr lang="en-US" baseline="30000" dirty="0"/>
              <a:t>o</a:t>
            </a:r>
            <a:r>
              <a:rPr lang="en-US" dirty="0"/>
              <a:t>C. The temperature of the inner and outer surfaces are 20</a:t>
            </a:r>
            <a:r>
              <a:rPr lang="en-US" baseline="30000" dirty="0"/>
              <a:t>o</a:t>
            </a:r>
            <a:r>
              <a:rPr lang="en-US" dirty="0"/>
              <a:t>C and 5</a:t>
            </a:r>
            <a:r>
              <a:rPr lang="en-US" baseline="30000" dirty="0"/>
              <a:t>o</a:t>
            </a:r>
            <a:r>
              <a:rPr lang="en-US" dirty="0"/>
              <a:t>C, respectively, and the rate of heat transfer is measured to be 1035 W. Determine the rate of entropy generation in the wall and the rate of total entropy generation associated with the heat transfer process.</a:t>
            </a:r>
          </a:p>
        </p:txBody>
      </p:sp>
      <p:sp>
        <p:nvSpPr>
          <p:cNvPr id="2" name="Slide Number Placeholder 1"/>
          <p:cNvSpPr>
            <a:spLocks noGrp="1"/>
          </p:cNvSpPr>
          <p:nvPr>
            <p:ph type="sldNum" sz="quarter" idx="12"/>
          </p:nvPr>
        </p:nvSpPr>
        <p:spPr/>
        <p:txBody>
          <a:bodyPr/>
          <a:lstStyle/>
          <a:p>
            <a:pPr>
              <a:defRPr/>
            </a:pPr>
            <a:fld id="{AC54369C-B754-46F6-98C0-8200F3D987F4}" type="slidenum">
              <a:rPr lang="en-US" smtClean="0"/>
              <a:pPr>
                <a:defRPr/>
              </a:pPr>
              <a:t>9</a:t>
            </a:fld>
            <a:endParaRPr lang="en-US"/>
          </a:p>
        </p:txBody>
      </p:sp>
      <p:sp>
        <p:nvSpPr>
          <p:cNvPr id="6" name="Google Shape;144;p18">
            <a:extLst>
              <a:ext uri="{FF2B5EF4-FFF2-40B4-BE49-F238E27FC236}">
                <a16:creationId xmlns:a16="http://schemas.microsoft.com/office/drawing/2014/main" id="{0CAB4320-C3DE-4E71-9CFF-7ACDA49A44B6}"/>
              </a:ext>
            </a:extLst>
          </p:cNvPr>
          <p:cNvSpPr txBox="1">
            <a:spLocks/>
          </p:cNvSpPr>
          <p:nvPr/>
        </p:nvSpPr>
        <p:spPr bwMode="auto">
          <a:xfrm>
            <a:off x="4626000" y="5067384"/>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Example 1</a:t>
            </a:r>
            <a:endParaRPr lang="en-US" kern="0" dirty="0">
              <a:latin typeface="Arial"/>
              <a:ea typeface="Arial"/>
              <a:cs typeface="Arial"/>
              <a:sym typeface="Arial"/>
            </a:endParaRPr>
          </a:p>
        </p:txBody>
      </p:sp>
    </p:spTree>
    <p:extLst>
      <p:ext uri="{BB962C8B-B14F-4D97-AF65-F5344CB8AC3E}">
        <p14:creationId xmlns:p14="http://schemas.microsoft.com/office/powerpoint/2010/main" val="40950530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651</Words>
  <Application>Microsoft Office PowerPoint</Application>
  <PresentationFormat>On-screen Show (4:3)</PresentationFormat>
  <Paragraphs>60</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Times New Roman</vt:lpstr>
      <vt:lpstr>Default Design</vt:lpstr>
      <vt:lpstr>Topic 16 Entropy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Entropy Generation in a Wall</vt:lpstr>
      <vt:lpstr>PowerPoint Presentation</vt:lpstr>
      <vt:lpstr>Entropy Generation During a Throttling Process</vt:lpstr>
      <vt:lpstr>Entropy Generated when a Hot Block is Dropped in a Lake</vt:lpstr>
      <vt:lpstr>Entropy Generation in a Heat Exchanger</vt:lpstr>
      <vt:lpstr>Entropy Generation Associated with Heat Transfer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222 - 16.Entropy Balance</dc:title>
  <dc:creator>William Long</dc:creator>
  <cp:lastModifiedBy>William Long</cp:lastModifiedBy>
  <cp:revision>6</cp:revision>
  <dcterms:modified xsi:type="dcterms:W3CDTF">2022-01-11T03:22:54Z</dcterms:modified>
</cp:coreProperties>
</file>