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72165-EB0B-4A9B-9F17-EACBF78D009F}">
  <a:tblStyle styleId="{07672165-EB0B-4A9B-9F17-EACBF78D009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longapalooza.github.io/ENGR222_222/18.Example%203.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longapalooza.github.io/ENGR222_222/18.Example%201.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longapalooza.github.io/ENGR222_222/18.Example%202.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18</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The Rankine Cycle</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83" name="Google Shape;183;p22"/>
          <p:cNvSpPr/>
          <p:nvPr/>
        </p:nvSpPr>
        <p:spPr>
          <a:xfrm>
            <a:off x="609600" y="296863"/>
            <a:ext cx="7086600"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a:solidFill>
                  <a:srgbClr val="FF3300"/>
                </a:solidFill>
                <a:latin typeface="Arial"/>
                <a:ea typeface="Arial"/>
                <a:cs typeface="Arial"/>
                <a:sym typeface="Arial"/>
              </a:rPr>
              <a:t>Superheating</a:t>
            </a:r>
            <a:r>
              <a:rPr lang="en-US" sz="2200" b="1">
                <a:solidFill>
                  <a:srgbClr val="FF3300"/>
                </a:solidFill>
                <a:latin typeface="Arial"/>
                <a:ea typeface="Arial"/>
                <a:cs typeface="Arial"/>
                <a:sym typeface="Arial"/>
              </a:rPr>
              <a:t> the Steam to High Temperatures (</a:t>
            </a:r>
            <a:r>
              <a:rPr lang="en-US" sz="2200" b="1" i="1">
                <a:solidFill>
                  <a:srgbClr val="FF3300"/>
                </a:solidFill>
                <a:latin typeface="Arial"/>
                <a:ea typeface="Arial"/>
                <a:cs typeface="Arial"/>
                <a:sym typeface="Arial"/>
              </a:rPr>
              <a:t>Increases T</a:t>
            </a:r>
            <a:r>
              <a:rPr lang="en-US" sz="2200" b="1" baseline="-25000">
                <a:solidFill>
                  <a:srgbClr val="FF3300"/>
                </a:solidFill>
                <a:latin typeface="Arial"/>
                <a:ea typeface="Arial"/>
                <a:cs typeface="Arial"/>
                <a:sym typeface="Arial"/>
              </a:rPr>
              <a:t>high,avg</a:t>
            </a:r>
            <a:r>
              <a:rPr lang="en-US" sz="2200" b="1">
                <a:solidFill>
                  <a:srgbClr val="FF3300"/>
                </a:solidFill>
                <a:latin typeface="Arial"/>
                <a:ea typeface="Arial"/>
                <a:cs typeface="Arial"/>
                <a:sym typeface="Arial"/>
              </a:rPr>
              <a:t>)</a:t>
            </a:r>
            <a:endParaRPr/>
          </a:p>
        </p:txBody>
      </p:sp>
      <p:sp>
        <p:nvSpPr>
          <p:cNvPr id="184" name="Google Shape;184;p22"/>
          <p:cNvSpPr/>
          <p:nvPr/>
        </p:nvSpPr>
        <p:spPr>
          <a:xfrm>
            <a:off x="4572000" y="1143000"/>
            <a:ext cx="4114800" cy="5153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Both the net work and heat input increase as a result of superheating the steam to a higher temperature. The overall effect is an increase in thermal efficiency since the average temperature at which heat is added increases.</a:t>
            </a:r>
            <a:endParaRPr/>
          </a:p>
          <a:p>
            <a:pPr marL="0" marR="0" lvl="0" indent="0" algn="l" rtl="0">
              <a:spcBef>
                <a:spcPts val="600"/>
              </a:spcBef>
              <a:spcAft>
                <a:spcPts val="0"/>
              </a:spcAft>
              <a:buNone/>
            </a:pPr>
            <a:r>
              <a:rPr lang="en-US" sz="2000">
                <a:solidFill>
                  <a:srgbClr val="CC00CC"/>
                </a:solidFill>
                <a:latin typeface="Arial"/>
                <a:ea typeface="Arial"/>
                <a:cs typeface="Arial"/>
                <a:sym typeface="Arial"/>
              </a:rPr>
              <a:t>Superheating to higher temperatures decreases the moisture content of the steam at the turbine exit, which is desirable.</a:t>
            </a:r>
            <a:endParaRPr/>
          </a:p>
          <a:p>
            <a:pPr marL="0" marR="0" lvl="0" indent="0" algn="l" rtl="0">
              <a:spcBef>
                <a:spcPts val="600"/>
              </a:spcBef>
              <a:spcAft>
                <a:spcPts val="0"/>
              </a:spcAft>
              <a:buNone/>
            </a:pPr>
            <a:r>
              <a:rPr lang="en-US" sz="2000">
                <a:solidFill>
                  <a:schemeClr val="dk1"/>
                </a:solidFill>
                <a:latin typeface="Arial"/>
                <a:ea typeface="Arial"/>
                <a:cs typeface="Arial"/>
                <a:sym typeface="Arial"/>
              </a:rPr>
              <a:t>The temperature is limited by </a:t>
            </a:r>
            <a:r>
              <a:rPr lang="en-US" sz="2000" u="sng">
                <a:solidFill>
                  <a:schemeClr val="dk1"/>
                </a:solidFill>
                <a:latin typeface="Arial"/>
                <a:ea typeface="Arial"/>
                <a:cs typeface="Arial"/>
                <a:sym typeface="Arial"/>
              </a:rPr>
              <a:t>metallurgical</a:t>
            </a:r>
            <a:r>
              <a:rPr lang="en-US" sz="2000">
                <a:solidFill>
                  <a:schemeClr val="dk1"/>
                </a:solidFill>
                <a:latin typeface="Arial"/>
                <a:ea typeface="Arial"/>
                <a:cs typeface="Arial"/>
                <a:sym typeface="Arial"/>
              </a:rPr>
              <a:t> considerations. Presently the highest steam temperature allowed at the turbine inlet is about 620°C.</a:t>
            </a:r>
            <a:endParaRPr/>
          </a:p>
        </p:txBody>
      </p:sp>
      <p:pic>
        <p:nvPicPr>
          <p:cNvPr id="185" name="Google Shape;185;p22"/>
          <p:cNvPicPr preferRelativeResize="0"/>
          <p:nvPr/>
        </p:nvPicPr>
        <p:blipFill rotWithShape="1">
          <a:blip r:embed="rId3">
            <a:alphaModFix/>
          </a:blip>
          <a:srcRect/>
          <a:stretch/>
        </p:blipFill>
        <p:spPr>
          <a:xfrm>
            <a:off x="600075" y="1219200"/>
            <a:ext cx="3895725" cy="544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91" name="Google Shape;191;p23"/>
          <p:cNvSpPr/>
          <p:nvPr/>
        </p:nvSpPr>
        <p:spPr>
          <a:xfrm>
            <a:off x="228600" y="76200"/>
            <a:ext cx="4419600" cy="7699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Increasing the Boiler </a:t>
            </a:r>
            <a:r>
              <a:rPr lang="en-US" sz="2200" b="1" u="sng">
                <a:solidFill>
                  <a:srgbClr val="FF3300"/>
                </a:solidFill>
                <a:latin typeface="Arial"/>
                <a:ea typeface="Arial"/>
                <a:cs typeface="Arial"/>
                <a:sym typeface="Arial"/>
              </a:rPr>
              <a:t>Pressure</a:t>
            </a:r>
            <a:r>
              <a:rPr lang="en-US" sz="2200" b="1">
                <a:solidFill>
                  <a:srgbClr val="FF3300"/>
                </a:solidFill>
                <a:latin typeface="Arial"/>
                <a:ea typeface="Arial"/>
                <a:cs typeface="Arial"/>
                <a:sym typeface="Arial"/>
              </a:rPr>
              <a:t> (</a:t>
            </a:r>
            <a:r>
              <a:rPr lang="en-US" sz="2200" b="1" i="1">
                <a:solidFill>
                  <a:srgbClr val="FF3300"/>
                </a:solidFill>
                <a:latin typeface="Arial"/>
                <a:ea typeface="Arial"/>
                <a:cs typeface="Arial"/>
                <a:sym typeface="Arial"/>
              </a:rPr>
              <a:t>Increases T</a:t>
            </a:r>
            <a:r>
              <a:rPr lang="en-US" sz="2200" b="1" baseline="-25000">
                <a:solidFill>
                  <a:srgbClr val="FF3300"/>
                </a:solidFill>
                <a:latin typeface="Arial"/>
                <a:ea typeface="Arial"/>
                <a:cs typeface="Arial"/>
                <a:sym typeface="Arial"/>
              </a:rPr>
              <a:t>high,avg</a:t>
            </a:r>
            <a:r>
              <a:rPr lang="en-US" sz="2200" b="1">
                <a:solidFill>
                  <a:srgbClr val="FF3300"/>
                </a:solidFill>
                <a:latin typeface="Arial"/>
                <a:ea typeface="Arial"/>
                <a:cs typeface="Arial"/>
                <a:sym typeface="Arial"/>
              </a:rPr>
              <a:t>)</a:t>
            </a:r>
            <a:endParaRPr/>
          </a:p>
        </p:txBody>
      </p:sp>
      <p:sp>
        <p:nvSpPr>
          <p:cNvPr id="192" name="Google Shape;192;p23"/>
          <p:cNvSpPr/>
          <p:nvPr/>
        </p:nvSpPr>
        <p:spPr>
          <a:xfrm>
            <a:off x="228600" y="838200"/>
            <a:ext cx="4724400" cy="1138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For a fixed turbine inlet temperature, the cycle shifts to the left and the moisture content of steam at the turbine exit increases. This side effect can be corrected by reheating the steam.</a:t>
            </a:r>
            <a:endParaRPr/>
          </a:p>
        </p:txBody>
      </p:sp>
      <p:pic>
        <p:nvPicPr>
          <p:cNvPr id="193" name="Google Shape;193;p23"/>
          <p:cNvPicPr preferRelativeResize="0"/>
          <p:nvPr/>
        </p:nvPicPr>
        <p:blipFill rotWithShape="1">
          <a:blip r:embed="rId3">
            <a:alphaModFix/>
          </a:blip>
          <a:srcRect/>
          <a:stretch/>
        </p:blipFill>
        <p:spPr>
          <a:xfrm>
            <a:off x="533400" y="2081213"/>
            <a:ext cx="3657600" cy="4700587"/>
          </a:xfrm>
          <a:prstGeom prst="rect">
            <a:avLst/>
          </a:prstGeom>
          <a:noFill/>
          <a:ln>
            <a:noFill/>
          </a:ln>
        </p:spPr>
      </p:pic>
      <p:grpSp>
        <p:nvGrpSpPr>
          <p:cNvPr id="194" name="Google Shape;194;p23"/>
          <p:cNvGrpSpPr/>
          <p:nvPr/>
        </p:nvGrpSpPr>
        <p:grpSpPr>
          <a:xfrm>
            <a:off x="5181600" y="153988"/>
            <a:ext cx="3810000" cy="6629400"/>
            <a:chOff x="2819400" y="154126"/>
            <a:chExt cx="3810000" cy="6629400"/>
          </a:xfrm>
        </p:grpSpPr>
        <p:sp>
          <p:nvSpPr>
            <p:cNvPr id="195" name="Google Shape;195;p23"/>
            <p:cNvSpPr/>
            <p:nvPr/>
          </p:nvSpPr>
          <p:spPr>
            <a:xfrm>
              <a:off x="2819400" y="154126"/>
              <a:ext cx="3810000" cy="662940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p:nvPr/>
          </p:nvSpPr>
          <p:spPr>
            <a:xfrm>
              <a:off x="2971800" y="243007"/>
              <a:ext cx="3505200" cy="166199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700">
                  <a:solidFill>
                    <a:schemeClr val="dk1"/>
                  </a:solidFill>
                  <a:latin typeface="Arial"/>
                  <a:ea typeface="Arial"/>
                  <a:cs typeface="Arial"/>
                  <a:sym typeface="Arial"/>
                </a:rPr>
                <a:t>Today many modern steam power plants operate at supercritical pressures (</a:t>
              </a:r>
              <a:r>
                <a:rPr lang="en-US" sz="1700" i="1">
                  <a:solidFill>
                    <a:schemeClr val="dk1"/>
                  </a:solidFill>
                  <a:latin typeface="Arial"/>
                  <a:ea typeface="Arial"/>
                  <a:cs typeface="Arial"/>
                  <a:sym typeface="Arial"/>
                </a:rPr>
                <a:t>P &gt;</a:t>
              </a:r>
              <a:r>
                <a:rPr lang="en-US" sz="1700">
                  <a:solidFill>
                    <a:schemeClr val="dk1"/>
                  </a:solidFill>
                  <a:latin typeface="Arial"/>
                  <a:ea typeface="Arial"/>
                  <a:cs typeface="Arial"/>
                  <a:sym typeface="Arial"/>
                </a:rPr>
                <a:t> 22.06 MPa) and have thermal efficiencies of about 40% for fossil-fuel plants and 34% for nuclear plants.</a:t>
              </a:r>
              <a:endParaRPr/>
            </a:p>
          </p:txBody>
        </p:sp>
        <p:pic>
          <p:nvPicPr>
            <p:cNvPr id="197" name="Google Shape;197;p23"/>
            <p:cNvPicPr preferRelativeResize="0"/>
            <p:nvPr/>
          </p:nvPicPr>
          <p:blipFill rotWithShape="1">
            <a:blip r:embed="rId4">
              <a:alphaModFix/>
            </a:blip>
            <a:srcRect/>
            <a:stretch/>
          </p:blipFill>
          <p:spPr>
            <a:xfrm>
              <a:off x="3048000" y="1905000"/>
              <a:ext cx="3362325" cy="48006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4"/>
          <p:cNvPicPr preferRelativeResize="0"/>
          <p:nvPr/>
        </p:nvPicPr>
        <p:blipFill rotWithShape="1">
          <a:blip r:embed="rId3">
            <a:alphaModFix/>
          </a:blip>
          <a:srcRect t="7739"/>
          <a:stretch/>
        </p:blipFill>
        <p:spPr>
          <a:xfrm>
            <a:off x="76200" y="3352800"/>
            <a:ext cx="8991576" cy="3284539"/>
          </a:xfrm>
          <a:prstGeom prst="rect">
            <a:avLst/>
          </a:prstGeom>
          <a:noFill/>
          <a:ln>
            <a:noFill/>
          </a:ln>
        </p:spPr>
      </p:pic>
      <p:sp>
        <p:nvSpPr>
          <p:cNvPr id="203" name="Google Shape;203;p24"/>
          <p:cNvSpPr txBox="1">
            <a:spLocks noGrp="1"/>
          </p:cNvSpPr>
          <p:nvPr>
            <p:ph type="title"/>
          </p:nvPr>
        </p:nvSpPr>
        <p:spPr>
          <a:xfrm>
            <a:off x="457200" y="274638"/>
            <a:ext cx="8322816"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dirty="0">
                <a:solidFill>
                  <a:srgbClr val="FF0000"/>
                </a:solidFill>
                <a:latin typeface="Arial"/>
                <a:ea typeface="Arial"/>
                <a:cs typeface="Arial"/>
                <a:sym typeface="Arial"/>
              </a:rPr>
              <a:t>Effect of Boiler Pressure and Temperature on Efficiency</a:t>
            </a:r>
            <a:endParaRPr sz="2400" b="1" i="0" u="none" strike="noStrike" cap="none" dirty="0">
              <a:solidFill>
                <a:srgbClr val="FF0000"/>
              </a:solidFill>
              <a:latin typeface="Arial"/>
              <a:ea typeface="Arial"/>
              <a:cs typeface="Arial"/>
              <a:sym typeface="Arial"/>
            </a:endParaRPr>
          </a:p>
        </p:txBody>
      </p:sp>
      <p:sp>
        <p:nvSpPr>
          <p:cNvPr id="204" name="Google Shape;204;p24"/>
          <p:cNvSpPr txBox="1">
            <a:spLocks noGrp="1"/>
          </p:cNvSpPr>
          <p:nvPr>
            <p:ph type="body" idx="1"/>
          </p:nvPr>
        </p:nvSpPr>
        <p:spPr>
          <a:xfrm>
            <a:off x="457200" y="914400"/>
            <a:ext cx="8229600" cy="20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Consider a steam power plant operating on the ideal Rankine cycle. Steam enters the turbine at 3 MPa and 350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is condensed in the condenser at a pressure of 10 kPa. Determine the thermal efficiency of the power plant (a) under these operation parameters, (b) if the steam is superheated to 600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instead of 300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(c) if the boiler pressure is raised to 15 MPa while the steam is superheated to 600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05" name="Google Shape;205;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
        <p:nvSpPr>
          <p:cNvPr id="206" name="Google Shape;206;p24"/>
          <p:cNvSpPr txBox="1">
            <a:spLocks noGrp="1"/>
          </p:cNvSpPr>
          <p:nvPr>
            <p:ph type="title"/>
          </p:nvPr>
        </p:nvSpPr>
        <p:spPr>
          <a:xfrm>
            <a:off x="607325" y="29352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3</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Solution</a:t>
            </a:r>
            <a:endParaRPr sz="3200" b="1" i="0" u="none" strike="noStrike" cap="none">
              <a:solidFill>
                <a:srgbClr val="FF0000"/>
              </a:solidFill>
              <a:latin typeface="Arial"/>
              <a:ea typeface="Arial"/>
              <a:cs typeface="Arial"/>
              <a:sym typeface="Arial"/>
            </a:endParaRPr>
          </a:p>
        </p:txBody>
      </p:sp>
      <p:graphicFrame>
        <p:nvGraphicFramePr>
          <p:cNvPr id="212" name="Google Shape;212;p25"/>
          <p:cNvGraphicFramePr/>
          <p:nvPr/>
        </p:nvGraphicFramePr>
        <p:xfrm>
          <a:off x="457200" y="1143000"/>
          <a:ext cx="8229600" cy="5105375"/>
        </p:xfrm>
        <a:graphic>
          <a:graphicData uri="http://schemas.openxmlformats.org/drawingml/2006/table">
            <a:tbl>
              <a:tblPr firstRow="1" bandRow="1">
                <a:noFill/>
                <a:tableStyleId>{07672165-EB0B-4A9B-9F17-EACBF78D009F}</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210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R w="38100" cap="flat" cmpd="sng">
                      <a:solidFill>
                        <a:schemeClr val="dk1"/>
                      </a:solidFill>
                      <a:prstDash val="solid"/>
                      <a:round/>
                      <a:headEnd type="none" w="sm" len="sm"/>
                      <a:tailEnd type="none" w="sm" len="sm"/>
                    </a:lnR>
                    <a:lnB w="381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solidFill>
                            <a:schemeClr val="dk1"/>
                          </a:solidFill>
                        </a:rPr>
                        <a:t>Part 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US" sz="1800" u="none" strike="noStrike" cap="none">
                          <a:solidFill>
                            <a:schemeClr val="dk1"/>
                          </a:solidFill>
                        </a:rPr>
                        <a:t>Part B</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US" sz="1800" u="none" strike="noStrike" cap="none">
                          <a:solidFill>
                            <a:schemeClr val="dk1"/>
                          </a:solidFill>
                        </a:rPr>
                        <a:t>Part 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1021075">
                <a:tc>
                  <a:txBody>
                    <a:bodyPr/>
                    <a:lstStyle/>
                    <a:p>
                      <a:pPr marL="0" marR="0" lvl="0" indent="0" algn="ctr" rtl="0">
                        <a:spcBef>
                          <a:spcPts val="0"/>
                        </a:spcBef>
                        <a:spcAft>
                          <a:spcPts val="0"/>
                        </a:spcAft>
                        <a:buNone/>
                      </a:pPr>
                      <a:r>
                        <a:rPr lang="en-US" sz="1800" u="none" strike="noStrike" cap="none">
                          <a:solidFill>
                            <a:schemeClr val="dk1"/>
                          </a:solidFill>
                        </a:rPr>
                        <a:t>Boiler Pressure</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 MPa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 MPa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15 MPa </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1"/>
                  </a:ext>
                </a:extLst>
              </a:tr>
              <a:tr h="1021075">
                <a:tc>
                  <a:txBody>
                    <a:bodyPr/>
                    <a:lstStyle/>
                    <a:p>
                      <a:pPr marL="0" marR="0" lvl="0" indent="0" algn="ctr" rtl="0">
                        <a:spcBef>
                          <a:spcPts val="0"/>
                        </a:spcBef>
                        <a:spcAft>
                          <a:spcPts val="0"/>
                        </a:spcAft>
                        <a:buNone/>
                      </a:pPr>
                      <a:r>
                        <a:rPr lang="en-US" sz="1800" u="none" strike="noStrike" cap="none">
                          <a:solidFill>
                            <a:schemeClr val="dk1"/>
                          </a:solidFill>
                        </a:rPr>
                        <a:t>Boiler Temperature (exit)</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350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600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600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2"/>
                  </a:ext>
                </a:extLst>
              </a:tr>
              <a:tr h="1021075">
                <a:tc>
                  <a:txBody>
                    <a:bodyPr/>
                    <a:lstStyle/>
                    <a:p>
                      <a:pPr marL="0" marR="0" lvl="0" indent="0" algn="ctr" rtl="0">
                        <a:spcBef>
                          <a:spcPts val="0"/>
                        </a:spcBef>
                        <a:spcAft>
                          <a:spcPts val="0"/>
                        </a:spcAft>
                        <a:buNone/>
                      </a:pPr>
                      <a:r>
                        <a:rPr lang="en-US" sz="1800" u="none" strike="noStrike" cap="none">
                          <a:solidFill>
                            <a:schemeClr val="dk1"/>
                          </a:solidFill>
                        </a:rPr>
                        <a:t>Steam Quality (turbine exit)</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81.3%</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91.5%</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80.4%</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3"/>
                  </a:ext>
                </a:extLst>
              </a:tr>
              <a:tr h="1021075">
                <a:tc>
                  <a:txBody>
                    <a:bodyPr/>
                    <a:lstStyle/>
                    <a:p>
                      <a:pPr marL="0" marR="0" lvl="0" indent="0" algn="ctr" rtl="0">
                        <a:spcBef>
                          <a:spcPts val="0"/>
                        </a:spcBef>
                        <a:spcAft>
                          <a:spcPts val="0"/>
                        </a:spcAft>
                        <a:buNone/>
                      </a:pPr>
                      <a:r>
                        <a:rPr lang="en-US" sz="1800" u="none" strike="noStrike" cap="none">
                          <a:solidFill>
                            <a:schemeClr val="dk1"/>
                          </a:solidFill>
                        </a:rPr>
                        <a:t>Thermal Efficiency</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33.4%</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37.3%</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43.0%</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4"/>
                  </a:ext>
                </a:extLst>
              </a:tr>
            </a:tbl>
          </a:graphicData>
        </a:graphic>
      </p:graphicFrame>
      <p:sp>
        <p:nvSpPr>
          <p:cNvPr id="213" name="Google Shape;213;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
        <p:nvSpPr>
          <p:cNvPr id="214" name="Google Shape;214;p25"/>
          <p:cNvSpPr/>
          <p:nvPr/>
        </p:nvSpPr>
        <p:spPr>
          <a:xfrm rot="10800000" flipH="1">
            <a:off x="8153400" y="4600575"/>
            <a:ext cx="457200" cy="381000"/>
          </a:xfrm>
          <a:prstGeom prst="upArrow">
            <a:avLst>
              <a:gd name="adj1" fmla="val 50000"/>
              <a:gd name="adj2" fmla="val 75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5" name="Google Shape;215;p25"/>
          <p:cNvSpPr/>
          <p:nvPr/>
        </p:nvSpPr>
        <p:spPr>
          <a:xfrm>
            <a:off x="8153400" y="23622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25"/>
          <p:cNvSpPr/>
          <p:nvPr/>
        </p:nvSpPr>
        <p:spPr>
          <a:xfrm>
            <a:off x="6096000" y="33528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25"/>
          <p:cNvSpPr/>
          <p:nvPr/>
        </p:nvSpPr>
        <p:spPr>
          <a:xfrm>
            <a:off x="8153400" y="33528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25"/>
          <p:cNvSpPr/>
          <p:nvPr/>
        </p:nvSpPr>
        <p:spPr>
          <a:xfrm>
            <a:off x="6096000" y="440055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25"/>
          <p:cNvSpPr/>
          <p:nvPr/>
        </p:nvSpPr>
        <p:spPr>
          <a:xfrm>
            <a:off x="6096000" y="5562600"/>
            <a:ext cx="457200" cy="376237"/>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25"/>
          <p:cNvSpPr/>
          <p:nvPr/>
        </p:nvSpPr>
        <p:spPr>
          <a:xfrm>
            <a:off x="8153400" y="5353050"/>
            <a:ext cx="457200" cy="70485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26" name="Google Shape;226;p26"/>
          <p:cNvSpPr txBox="1">
            <a:spLocks noGrp="1"/>
          </p:cNvSpPr>
          <p:nvPr>
            <p:ph type="title"/>
          </p:nvPr>
        </p:nvSpPr>
        <p:spPr>
          <a:xfrm>
            <a:off x="990600" y="350838"/>
            <a:ext cx="2895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27" name="Google Shape;227;p26"/>
          <p:cNvSpPr txBox="1">
            <a:spLocks noGrp="1"/>
          </p:cNvSpPr>
          <p:nvPr>
            <p:ph type="body" idx="1"/>
          </p:nvPr>
        </p:nvSpPr>
        <p:spPr>
          <a:xfrm>
            <a:off x="609600" y="1066800"/>
            <a:ext cx="7772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The Carnot vapor cycle</a:t>
            </a:r>
            <a:endParaRPr dirty="0">
              <a:solidFill>
                <a:schemeClr val="tx1"/>
              </a:solidFill>
            </a:endParaRPr>
          </a:p>
          <a:p>
            <a:pPr marL="342900" marR="0" lvl="0" indent="-342900" algn="l" rtl="0">
              <a:lnSpc>
                <a:spcPct val="80000"/>
              </a:lnSpc>
              <a:spcBef>
                <a:spcPts val="80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Rankine cycle: The ideal cycle for vapor power cycles</a:t>
            </a:r>
            <a:endParaRPr dirty="0">
              <a:solidFill>
                <a:schemeClr val="tx1"/>
              </a:solidFill>
            </a:endParaRPr>
          </a:p>
          <a:p>
            <a:pPr marL="742950" marR="0" lvl="1" indent="-285750" algn="l" rtl="0">
              <a:lnSpc>
                <a:spcPct val="80000"/>
              </a:lnSpc>
              <a:spcBef>
                <a:spcPts val="76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Energy analysis of the ideal Rankine cycle</a:t>
            </a:r>
            <a:endParaRPr dirty="0">
              <a:solidFill>
                <a:schemeClr val="tx1"/>
              </a:solidFill>
            </a:endParaRPr>
          </a:p>
          <a:p>
            <a:pPr marL="342900" marR="0" lvl="0" indent="-342900" algn="l" rtl="0">
              <a:lnSpc>
                <a:spcPct val="80000"/>
              </a:lnSpc>
              <a:spcBef>
                <a:spcPts val="76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Deviation of actual vapor power cycles from idealized ones</a:t>
            </a:r>
            <a:endParaRPr dirty="0">
              <a:solidFill>
                <a:schemeClr val="tx1"/>
              </a:solidFill>
            </a:endParaRPr>
          </a:p>
          <a:p>
            <a:pPr marL="342900" marR="0" lvl="0" indent="-342900" algn="l" rtl="0">
              <a:lnSpc>
                <a:spcPct val="80000"/>
              </a:lnSpc>
              <a:spcBef>
                <a:spcPts val="80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How can we increase the efficiency of the Rankine cycle?</a:t>
            </a:r>
            <a:endParaRPr dirty="0">
              <a:solidFill>
                <a:schemeClr val="tx1"/>
              </a:solidFill>
            </a:endParaRPr>
          </a:p>
          <a:p>
            <a:pPr marL="742950" marR="0" lvl="1" indent="-285750" algn="l" rtl="0">
              <a:lnSpc>
                <a:spcPct val="80000"/>
              </a:lnSpc>
              <a:spcBef>
                <a:spcPts val="76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Lowering the condenser pressure (</a:t>
            </a:r>
            <a:r>
              <a:rPr lang="en-US" sz="1800" b="0" i="1" u="none" strike="noStrike" cap="none" dirty="0">
                <a:solidFill>
                  <a:schemeClr val="tx1"/>
                </a:solidFill>
                <a:latin typeface="Arial"/>
                <a:ea typeface="Arial"/>
                <a:cs typeface="Arial"/>
                <a:sym typeface="Arial"/>
              </a:rPr>
              <a:t>Lowers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low,avg</a:t>
            </a:r>
            <a:r>
              <a:rPr lang="en-US" sz="1800" b="0" i="0" u="none" strike="noStrike" cap="none" dirty="0">
                <a:solidFill>
                  <a:schemeClr val="tx1"/>
                </a:solidFill>
                <a:latin typeface="Arial"/>
                <a:ea typeface="Arial"/>
                <a:cs typeface="Arial"/>
                <a:sym typeface="Arial"/>
              </a:rPr>
              <a:t>)</a:t>
            </a:r>
            <a:endParaRPr dirty="0">
              <a:solidFill>
                <a:schemeClr val="tx1"/>
              </a:solidFill>
            </a:endParaRPr>
          </a:p>
          <a:p>
            <a:pPr marL="742950" marR="0" lvl="1" indent="-285750" algn="l" rtl="0">
              <a:lnSpc>
                <a:spcPct val="80000"/>
              </a:lnSpc>
              <a:spcBef>
                <a:spcPts val="72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Superheating the steam to high temperatures (</a:t>
            </a:r>
            <a:r>
              <a:rPr lang="en-US" sz="1800" b="0" i="1" u="none" strike="noStrike" cap="none" dirty="0">
                <a:solidFill>
                  <a:schemeClr val="tx1"/>
                </a:solidFill>
                <a:latin typeface="Arial"/>
                <a:ea typeface="Arial"/>
                <a:cs typeface="Arial"/>
                <a:sym typeface="Arial"/>
              </a:rPr>
              <a:t>Increases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high,avg</a:t>
            </a:r>
            <a:r>
              <a:rPr lang="en-US" sz="1800" b="0" i="0" u="none" strike="noStrike" cap="none" dirty="0">
                <a:solidFill>
                  <a:schemeClr val="tx1"/>
                </a:solidFill>
                <a:latin typeface="Arial"/>
                <a:ea typeface="Arial"/>
                <a:cs typeface="Arial"/>
                <a:sym typeface="Arial"/>
              </a:rPr>
              <a:t>)</a:t>
            </a:r>
            <a:endParaRPr dirty="0">
              <a:solidFill>
                <a:schemeClr val="tx1"/>
              </a:solidFill>
            </a:endParaRPr>
          </a:p>
          <a:p>
            <a:pPr marL="742950" marR="0" lvl="1" indent="-285750" algn="l" rtl="0">
              <a:lnSpc>
                <a:spcPct val="80000"/>
              </a:lnSpc>
              <a:spcBef>
                <a:spcPts val="72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Increasing the boiler pressure (</a:t>
            </a:r>
            <a:r>
              <a:rPr lang="en-US" sz="1800" b="0" i="1" u="none" strike="noStrike" cap="none" dirty="0">
                <a:solidFill>
                  <a:schemeClr val="tx1"/>
                </a:solidFill>
                <a:latin typeface="Arial"/>
                <a:ea typeface="Arial"/>
                <a:cs typeface="Arial"/>
                <a:sym typeface="Arial"/>
              </a:rPr>
              <a:t>Increases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high,avg</a:t>
            </a:r>
            <a:r>
              <a:rPr lang="en-US" sz="1800" b="0" i="0" u="none" strike="noStrike" cap="none" dirty="0">
                <a:solidFill>
                  <a:schemeClr val="tx1"/>
                </a:solidFill>
                <a:latin typeface="Arial"/>
                <a:ea typeface="Arial"/>
                <a:cs typeface="Arial"/>
                <a:sym typeface="Arial"/>
              </a:rPr>
              <a:t>)</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12800" y="228600"/>
            <a:ext cx="23109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457200" y="838200"/>
            <a:ext cx="8001000" cy="289925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Evaluate the performance of gas power cycles for which the working fluid remains a gas throughout the entire cycle.</a:t>
            </a:r>
            <a:endParaRPr dirty="0">
              <a:solidFill>
                <a:schemeClr val="tx1"/>
              </a:solidFill>
            </a:endParaRPr>
          </a:p>
          <a:p>
            <a:pPr marL="342900" marR="0" lvl="0" indent="-342900" algn="l" rtl="0">
              <a:spcBef>
                <a:spcPts val="72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Analyze vapor power cycles in which the working fluid is alternately vaporized and condensed.</a:t>
            </a:r>
            <a:endParaRPr dirty="0">
              <a:solidFill>
                <a:schemeClr val="tx1"/>
              </a:solidFill>
            </a:endParaRPr>
          </a:p>
          <a:p>
            <a:pPr marL="342900" marR="0" lvl="0" indent="-342900" algn="l" rtl="0">
              <a:spcBef>
                <a:spcPts val="72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Investigate ways to modify the basic Rankine vapor power cycle to increase the cycle thermal efficiency.</a:t>
            </a:r>
            <a:endParaRPr sz="2400" dirty="0">
              <a:solidFill>
                <a:schemeClr val="tx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152400" y="152400"/>
            <a:ext cx="5181600" cy="5080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b="1">
                <a:solidFill>
                  <a:srgbClr val="C00000"/>
                </a:solidFill>
                <a:latin typeface="Arial"/>
                <a:ea typeface="Arial"/>
                <a:cs typeface="Arial"/>
                <a:sym typeface="Arial"/>
              </a:rPr>
              <a:t>THE CARNOT VAPOR CYCLE</a:t>
            </a:r>
            <a:endParaRPr/>
          </a:p>
        </p:txBody>
      </p:sp>
      <p:sp>
        <p:nvSpPr>
          <p:cNvPr id="105" name="Google Shape;105;p15"/>
          <p:cNvSpPr/>
          <p:nvPr/>
        </p:nvSpPr>
        <p:spPr>
          <a:xfrm>
            <a:off x="152400" y="762000"/>
            <a:ext cx="5638800" cy="4225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Carnot cycle is the most efficient cycle operating between two specified temperature limits but it is not a suitable model for power cycles. Because:</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1-2</a:t>
            </a:r>
            <a:r>
              <a:rPr lang="en-US" sz="1700">
                <a:solidFill>
                  <a:schemeClr val="dk1"/>
                </a:solidFill>
                <a:latin typeface="Arial"/>
                <a:ea typeface="Arial"/>
                <a:cs typeface="Arial"/>
                <a:sym typeface="Arial"/>
              </a:rPr>
              <a:t> Limiting the heat transfer processes to two-phase systems severely limits the </a:t>
            </a:r>
            <a:r>
              <a:rPr lang="en-US" sz="1700" u="sng">
                <a:solidFill>
                  <a:schemeClr val="dk1"/>
                </a:solidFill>
                <a:latin typeface="Arial"/>
                <a:ea typeface="Arial"/>
                <a:cs typeface="Arial"/>
                <a:sym typeface="Arial"/>
              </a:rPr>
              <a:t>maximum</a:t>
            </a:r>
            <a:r>
              <a:rPr lang="en-US" sz="1700">
                <a:solidFill>
                  <a:schemeClr val="dk1"/>
                </a:solidFill>
                <a:latin typeface="Arial"/>
                <a:ea typeface="Arial"/>
                <a:cs typeface="Arial"/>
                <a:sym typeface="Arial"/>
              </a:rPr>
              <a:t> temperature that can be used in the cycle (374°C for water)</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2-3</a:t>
            </a:r>
            <a:r>
              <a:rPr lang="en-US" sz="1700">
                <a:solidFill>
                  <a:schemeClr val="dk1"/>
                </a:solidFill>
                <a:latin typeface="Arial"/>
                <a:ea typeface="Arial"/>
                <a:cs typeface="Arial"/>
                <a:sym typeface="Arial"/>
              </a:rPr>
              <a:t> The turbine cannot handle steam with a high moisture content because of the impingement of liquid droplets on the turbine blades causing </a:t>
            </a:r>
            <a:r>
              <a:rPr lang="en-US" sz="1700" u="sng">
                <a:solidFill>
                  <a:schemeClr val="dk1"/>
                </a:solidFill>
                <a:latin typeface="Arial"/>
                <a:ea typeface="Arial"/>
                <a:cs typeface="Arial"/>
                <a:sym typeface="Arial"/>
              </a:rPr>
              <a:t>erosion and wear</a:t>
            </a:r>
            <a:r>
              <a:rPr lang="en-US" sz="1700">
                <a:solidFill>
                  <a:schemeClr val="dk1"/>
                </a:solidFill>
                <a:latin typeface="Arial"/>
                <a:ea typeface="Arial"/>
                <a:cs typeface="Arial"/>
                <a:sym typeface="Arial"/>
              </a:rPr>
              <a:t>.</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4-1</a:t>
            </a:r>
            <a:r>
              <a:rPr lang="en-US" sz="1700">
                <a:solidFill>
                  <a:schemeClr val="dk1"/>
                </a:solidFill>
                <a:latin typeface="Arial"/>
                <a:ea typeface="Arial"/>
                <a:cs typeface="Arial"/>
                <a:sym typeface="Arial"/>
              </a:rPr>
              <a:t> It is not practical to design a compressor that handles </a:t>
            </a:r>
            <a:r>
              <a:rPr lang="en-US" sz="1700" u="sng">
                <a:solidFill>
                  <a:schemeClr val="dk1"/>
                </a:solidFill>
                <a:latin typeface="Arial"/>
                <a:ea typeface="Arial"/>
                <a:cs typeface="Arial"/>
                <a:sym typeface="Arial"/>
              </a:rPr>
              <a:t>two phases</a:t>
            </a:r>
            <a:r>
              <a:rPr lang="en-US" sz="1700">
                <a:solidFill>
                  <a:schemeClr val="dk1"/>
                </a:solidFill>
                <a:latin typeface="Arial"/>
                <a:ea typeface="Arial"/>
                <a:cs typeface="Arial"/>
                <a:sym typeface="Arial"/>
              </a:rPr>
              <a:t>.</a:t>
            </a:r>
            <a:endParaRPr/>
          </a:p>
          <a:p>
            <a:pPr marL="0" marR="0" lvl="0" indent="0" algn="l" rtl="0">
              <a:spcBef>
                <a:spcPts val="340"/>
              </a:spcBef>
              <a:spcAft>
                <a:spcPts val="0"/>
              </a:spcAft>
              <a:buNone/>
            </a:pPr>
            <a:r>
              <a:rPr lang="en-US" sz="1700">
                <a:solidFill>
                  <a:srgbClr val="3333FF"/>
                </a:solidFill>
                <a:latin typeface="Arial"/>
                <a:ea typeface="Arial"/>
                <a:cs typeface="Arial"/>
                <a:sym typeface="Arial"/>
              </a:rPr>
              <a:t>The cycle in (b) is not suitable since it requires isentropic compression to extremely high pressures and isothermal heat transfer at variable pressures.</a:t>
            </a:r>
            <a:endParaRPr/>
          </a:p>
        </p:txBody>
      </p:sp>
      <p:sp>
        <p:nvSpPr>
          <p:cNvPr id="106" name="Google Shape;106;p15"/>
          <p:cNvSpPr/>
          <p:nvPr/>
        </p:nvSpPr>
        <p:spPr>
          <a:xfrm>
            <a:off x="228600" y="5181600"/>
            <a:ext cx="4953000" cy="12828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1-2</a:t>
            </a:r>
            <a:r>
              <a:rPr lang="en-US" sz="1800">
                <a:solidFill>
                  <a:schemeClr val="dk1"/>
                </a:solidFill>
                <a:latin typeface="Arial"/>
                <a:ea typeface="Arial"/>
                <a:cs typeface="Arial"/>
                <a:sym typeface="Arial"/>
              </a:rPr>
              <a:t> isothermal heat addition in a boiler </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2-3</a:t>
            </a:r>
            <a:r>
              <a:rPr lang="en-US" sz="1800">
                <a:solidFill>
                  <a:schemeClr val="dk1"/>
                </a:solidFill>
                <a:latin typeface="Arial"/>
                <a:ea typeface="Arial"/>
                <a:cs typeface="Arial"/>
                <a:sym typeface="Arial"/>
              </a:rPr>
              <a:t> isentropic expansion in a turbine </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3-4</a:t>
            </a:r>
            <a:r>
              <a:rPr lang="en-US" sz="1800">
                <a:solidFill>
                  <a:schemeClr val="dk1"/>
                </a:solidFill>
                <a:latin typeface="Arial"/>
                <a:ea typeface="Arial"/>
                <a:cs typeface="Arial"/>
                <a:sym typeface="Arial"/>
              </a:rPr>
              <a:t> isothermal heat rejection in a condenser</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4-1</a:t>
            </a:r>
            <a:r>
              <a:rPr lang="en-US" sz="1800">
                <a:solidFill>
                  <a:schemeClr val="dk1"/>
                </a:solidFill>
                <a:latin typeface="Arial"/>
                <a:ea typeface="Arial"/>
                <a:cs typeface="Arial"/>
                <a:sym typeface="Arial"/>
              </a:rPr>
              <a:t> isentropic compression in a compressor</a:t>
            </a:r>
            <a:endParaRPr/>
          </a:p>
        </p:txBody>
      </p:sp>
      <p:pic>
        <p:nvPicPr>
          <p:cNvPr id="107" name="Google Shape;107;p15"/>
          <p:cNvPicPr preferRelativeResize="0"/>
          <p:nvPr/>
        </p:nvPicPr>
        <p:blipFill rotWithShape="1">
          <a:blip r:embed="rId3">
            <a:alphaModFix/>
          </a:blip>
          <a:srcRect/>
          <a:stretch/>
        </p:blipFill>
        <p:spPr>
          <a:xfrm>
            <a:off x="5753100" y="323850"/>
            <a:ext cx="3238500" cy="6457950"/>
          </a:xfrm>
          <a:prstGeom prst="rect">
            <a:avLst/>
          </a:prstGeom>
          <a:noFill/>
          <a:ln>
            <a:noFill/>
          </a:ln>
        </p:spPr>
      </p:pic>
      <p:pic>
        <p:nvPicPr>
          <p:cNvPr id="108" name="Google Shape;108;p15"/>
          <p:cNvPicPr preferRelativeResize="0"/>
          <p:nvPr/>
        </p:nvPicPr>
        <p:blipFill rotWithShape="1">
          <a:blip r:embed="rId4">
            <a:alphaModFix/>
          </a:blip>
          <a:srcRect/>
          <a:stretch/>
        </p:blipFill>
        <p:spPr>
          <a:xfrm>
            <a:off x="6096000" y="76200"/>
            <a:ext cx="2952750" cy="83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4" name="Google Shape;114;p16"/>
          <p:cNvSpPr/>
          <p:nvPr/>
        </p:nvSpPr>
        <p:spPr>
          <a:xfrm>
            <a:off x="304800" y="152400"/>
            <a:ext cx="4572000" cy="13843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sng">
                <a:solidFill>
                  <a:srgbClr val="C00000"/>
                </a:solidFill>
                <a:latin typeface="Arial"/>
                <a:ea typeface="Arial"/>
                <a:cs typeface="Arial"/>
                <a:sym typeface="Arial"/>
              </a:rPr>
              <a:t>RANKINE</a:t>
            </a:r>
            <a:r>
              <a:rPr lang="en-US" sz="2800" b="1">
                <a:solidFill>
                  <a:srgbClr val="C00000"/>
                </a:solidFill>
                <a:latin typeface="Arial"/>
                <a:ea typeface="Arial"/>
                <a:cs typeface="Arial"/>
                <a:sym typeface="Arial"/>
              </a:rPr>
              <a:t> CYCLE: THE IDEAL CYCLE FOR VAPOR POWER CYCLES</a:t>
            </a:r>
            <a:endParaRPr/>
          </a:p>
        </p:txBody>
      </p:sp>
      <p:sp>
        <p:nvSpPr>
          <p:cNvPr id="115" name="Google Shape;115;p16"/>
          <p:cNvSpPr/>
          <p:nvPr/>
        </p:nvSpPr>
        <p:spPr>
          <a:xfrm>
            <a:off x="228600" y="1828800"/>
            <a:ext cx="4876800" cy="23717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Many of the impracticalities associated with the Carnot cycle can be eliminated by superheating the steam in the boiler and condensing it completely in the condenser.</a:t>
            </a:r>
            <a:endParaRPr sz="1800">
              <a:solidFill>
                <a:schemeClr val="dk1"/>
              </a:solidFill>
              <a:latin typeface="Arial"/>
              <a:ea typeface="Arial"/>
              <a:cs typeface="Arial"/>
              <a:sym typeface="Arial"/>
            </a:endParaRPr>
          </a:p>
          <a:p>
            <a:pPr marL="0" marR="0" lvl="0" indent="0" algn="l" rtl="0">
              <a:spcBef>
                <a:spcPts val="540"/>
              </a:spcBef>
              <a:spcAft>
                <a:spcPts val="0"/>
              </a:spcAft>
              <a:buNone/>
            </a:pPr>
            <a:r>
              <a:rPr lang="en-US" sz="1800">
                <a:solidFill>
                  <a:srgbClr val="3333FF"/>
                </a:solidFill>
                <a:latin typeface="Arial"/>
                <a:ea typeface="Arial"/>
                <a:cs typeface="Arial"/>
                <a:sym typeface="Arial"/>
              </a:rPr>
              <a:t>The cycle that results is the </a:t>
            </a:r>
            <a:r>
              <a:rPr lang="en-US" sz="1800" b="1" u="sng">
                <a:solidFill>
                  <a:srgbClr val="3333FF"/>
                </a:solidFill>
                <a:latin typeface="Arial"/>
                <a:ea typeface="Arial"/>
                <a:cs typeface="Arial"/>
                <a:sym typeface="Arial"/>
              </a:rPr>
              <a:t>Rankine cycle</a:t>
            </a:r>
            <a:r>
              <a:rPr lang="en-US" sz="1800">
                <a:solidFill>
                  <a:srgbClr val="3333FF"/>
                </a:solidFill>
                <a:latin typeface="Arial"/>
                <a:ea typeface="Arial"/>
                <a:cs typeface="Arial"/>
                <a:sym typeface="Arial"/>
              </a:rPr>
              <a:t>, which is the ideal cycle for vapor power plants. The ideal Rankine cycle does not involve any </a:t>
            </a:r>
            <a:r>
              <a:rPr lang="en-US" sz="1800" u="sng">
                <a:solidFill>
                  <a:srgbClr val="3333FF"/>
                </a:solidFill>
                <a:latin typeface="Arial"/>
                <a:ea typeface="Arial"/>
                <a:cs typeface="Arial"/>
                <a:sym typeface="Arial"/>
              </a:rPr>
              <a:t>internal irreversibilities</a:t>
            </a:r>
            <a:r>
              <a:rPr lang="en-US" sz="1800">
                <a:solidFill>
                  <a:srgbClr val="3333FF"/>
                </a:solidFill>
                <a:latin typeface="Arial"/>
                <a:ea typeface="Arial"/>
                <a:cs typeface="Arial"/>
                <a:sym typeface="Arial"/>
              </a:rPr>
              <a:t>.</a:t>
            </a:r>
            <a:endParaRPr/>
          </a:p>
        </p:txBody>
      </p:sp>
      <p:pic>
        <p:nvPicPr>
          <p:cNvPr id="116" name="Google Shape;116;p16"/>
          <p:cNvPicPr preferRelativeResize="0"/>
          <p:nvPr/>
        </p:nvPicPr>
        <p:blipFill rotWithShape="1">
          <a:blip r:embed="rId3">
            <a:alphaModFix/>
          </a:blip>
          <a:srcRect/>
          <a:stretch/>
        </p:blipFill>
        <p:spPr>
          <a:xfrm>
            <a:off x="5562600" y="157163"/>
            <a:ext cx="3414713" cy="6548437"/>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295275" y="4343400"/>
            <a:ext cx="5038725" cy="131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3" name="Google Shape;123;p17"/>
          <p:cNvSpPr/>
          <p:nvPr/>
        </p:nvSpPr>
        <p:spPr>
          <a:xfrm>
            <a:off x="381000" y="152400"/>
            <a:ext cx="65937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Energy Analysis of the Ideal Rankine Cycle</a:t>
            </a:r>
            <a:endParaRPr/>
          </a:p>
        </p:txBody>
      </p:sp>
      <p:pic>
        <p:nvPicPr>
          <p:cNvPr id="124" name="Google Shape;124;p17"/>
          <p:cNvPicPr preferRelativeResize="0"/>
          <p:nvPr/>
        </p:nvPicPr>
        <p:blipFill rotWithShape="1">
          <a:blip r:embed="rId3">
            <a:alphaModFix/>
          </a:blip>
          <a:srcRect/>
          <a:stretch/>
        </p:blipFill>
        <p:spPr>
          <a:xfrm>
            <a:off x="5715000" y="2362200"/>
            <a:ext cx="3005138" cy="296863"/>
          </a:xfrm>
          <a:prstGeom prst="rect">
            <a:avLst/>
          </a:prstGeom>
          <a:noFill/>
          <a:ln>
            <a:noFill/>
          </a:ln>
        </p:spPr>
      </p:pic>
      <p:pic>
        <p:nvPicPr>
          <p:cNvPr id="125" name="Google Shape;125;p17"/>
          <p:cNvPicPr preferRelativeResize="0"/>
          <p:nvPr/>
        </p:nvPicPr>
        <p:blipFill rotWithShape="1">
          <a:blip r:embed="rId4">
            <a:alphaModFix/>
          </a:blip>
          <a:srcRect/>
          <a:stretch/>
        </p:blipFill>
        <p:spPr>
          <a:xfrm>
            <a:off x="4106863" y="4754563"/>
            <a:ext cx="2141537" cy="579437"/>
          </a:xfrm>
          <a:prstGeom prst="rect">
            <a:avLst/>
          </a:prstGeom>
          <a:noFill/>
          <a:ln>
            <a:noFill/>
          </a:ln>
        </p:spPr>
      </p:pic>
      <p:pic>
        <p:nvPicPr>
          <p:cNvPr id="126" name="Google Shape;126;p17"/>
          <p:cNvPicPr preferRelativeResize="0"/>
          <p:nvPr/>
        </p:nvPicPr>
        <p:blipFill rotWithShape="1">
          <a:blip r:embed="rId5">
            <a:alphaModFix/>
          </a:blip>
          <a:srcRect/>
          <a:stretch/>
        </p:blipFill>
        <p:spPr>
          <a:xfrm>
            <a:off x="4098925" y="4267200"/>
            <a:ext cx="3597275" cy="314325"/>
          </a:xfrm>
          <a:prstGeom prst="rect">
            <a:avLst/>
          </a:prstGeom>
          <a:noFill/>
          <a:ln>
            <a:noFill/>
          </a:ln>
        </p:spPr>
      </p:pic>
      <p:sp>
        <p:nvSpPr>
          <p:cNvPr id="127" name="Google Shape;127;p17"/>
          <p:cNvSpPr/>
          <p:nvPr/>
        </p:nvSpPr>
        <p:spPr>
          <a:xfrm>
            <a:off x="228600" y="4343400"/>
            <a:ext cx="3657600" cy="1400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efficiency of power plants in the U.S. is often expressed in terms of </a:t>
            </a:r>
            <a:r>
              <a:rPr lang="en-US" sz="1700" b="1">
                <a:solidFill>
                  <a:schemeClr val="dk1"/>
                </a:solidFill>
                <a:latin typeface="Arial"/>
                <a:ea typeface="Arial"/>
                <a:cs typeface="Arial"/>
                <a:sym typeface="Arial"/>
              </a:rPr>
              <a:t>heat rate</a:t>
            </a:r>
            <a:r>
              <a:rPr lang="en-US" sz="1700">
                <a:solidFill>
                  <a:schemeClr val="dk1"/>
                </a:solidFill>
                <a:latin typeface="Arial"/>
                <a:ea typeface="Arial"/>
                <a:cs typeface="Arial"/>
                <a:sym typeface="Arial"/>
              </a:rPr>
              <a:t>, which is the amount of heat supplied, in Btu’s, to generate 1 kWh of electricity.</a:t>
            </a:r>
            <a:endParaRPr/>
          </a:p>
        </p:txBody>
      </p:sp>
      <p:sp>
        <p:nvSpPr>
          <p:cNvPr id="128" name="Google Shape;128;p17"/>
          <p:cNvSpPr/>
          <p:nvPr/>
        </p:nvSpPr>
        <p:spPr>
          <a:xfrm>
            <a:off x="4038600" y="5410200"/>
            <a:ext cx="4191000" cy="1138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rgbClr val="3333FF"/>
                </a:solidFill>
                <a:latin typeface="Arial"/>
                <a:ea typeface="Arial"/>
                <a:cs typeface="Arial"/>
                <a:sym typeface="Arial"/>
              </a:rPr>
              <a:t>The thermal efficiency can be interpreted as the ratio of the area enclosed by the cycle on a </a:t>
            </a:r>
            <a:r>
              <a:rPr lang="en-US" sz="1700" i="1">
                <a:solidFill>
                  <a:srgbClr val="3333FF"/>
                </a:solidFill>
                <a:latin typeface="Arial"/>
                <a:ea typeface="Arial"/>
                <a:cs typeface="Arial"/>
                <a:sym typeface="Arial"/>
              </a:rPr>
              <a:t>T-s </a:t>
            </a:r>
            <a:r>
              <a:rPr lang="en-US" sz="1700">
                <a:solidFill>
                  <a:srgbClr val="3333FF"/>
                </a:solidFill>
                <a:latin typeface="Arial"/>
                <a:ea typeface="Arial"/>
                <a:cs typeface="Arial"/>
                <a:sym typeface="Arial"/>
              </a:rPr>
              <a:t>diagram to the area under the heat-addition process.</a:t>
            </a:r>
            <a:endParaRPr/>
          </a:p>
        </p:txBody>
      </p:sp>
      <p:sp>
        <p:nvSpPr>
          <p:cNvPr id="129" name="Google Shape;129;p17"/>
          <p:cNvSpPr txBox="1"/>
          <p:nvPr/>
        </p:nvSpPr>
        <p:spPr>
          <a:xfrm>
            <a:off x="3886200" y="685800"/>
            <a:ext cx="32766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Steady-flow energy equation</a:t>
            </a:r>
            <a:endParaRPr/>
          </a:p>
        </p:txBody>
      </p:sp>
      <p:pic>
        <p:nvPicPr>
          <p:cNvPr id="130" name="Google Shape;130;p17"/>
          <p:cNvPicPr preferRelativeResize="0"/>
          <p:nvPr/>
        </p:nvPicPr>
        <p:blipFill rotWithShape="1">
          <a:blip r:embed="rId6">
            <a:alphaModFix/>
          </a:blip>
          <a:srcRect/>
          <a:stretch/>
        </p:blipFill>
        <p:spPr>
          <a:xfrm>
            <a:off x="533400" y="5753100"/>
            <a:ext cx="2733675" cy="647700"/>
          </a:xfrm>
          <a:prstGeom prst="rect">
            <a:avLst/>
          </a:prstGeom>
          <a:noFill/>
          <a:ln>
            <a:noFill/>
          </a:ln>
        </p:spPr>
      </p:pic>
      <p:pic>
        <p:nvPicPr>
          <p:cNvPr id="131" name="Google Shape;131;p17"/>
          <p:cNvPicPr preferRelativeResize="0"/>
          <p:nvPr/>
        </p:nvPicPr>
        <p:blipFill rotWithShape="1">
          <a:blip r:embed="rId7">
            <a:alphaModFix/>
          </a:blip>
          <a:srcRect/>
          <a:stretch/>
        </p:blipFill>
        <p:spPr>
          <a:xfrm>
            <a:off x="3810000" y="2743200"/>
            <a:ext cx="4956175" cy="1382713"/>
          </a:xfrm>
          <a:prstGeom prst="rect">
            <a:avLst/>
          </a:prstGeom>
          <a:noFill/>
          <a:ln>
            <a:noFill/>
          </a:ln>
        </p:spPr>
      </p:pic>
      <p:pic>
        <p:nvPicPr>
          <p:cNvPr id="132" name="Google Shape;132;p17"/>
          <p:cNvPicPr preferRelativeResize="0"/>
          <p:nvPr/>
        </p:nvPicPr>
        <p:blipFill rotWithShape="1">
          <a:blip r:embed="rId8">
            <a:alphaModFix/>
          </a:blip>
          <a:srcRect/>
          <a:stretch/>
        </p:blipFill>
        <p:spPr>
          <a:xfrm>
            <a:off x="6553200" y="1946275"/>
            <a:ext cx="2141538" cy="339725"/>
          </a:xfrm>
          <a:prstGeom prst="rect">
            <a:avLst/>
          </a:prstGeom>
          <a:noFill/>
          <a:ln>
            <a:noFill/>
          </a:ln>
        </p:spPr>
      </p:pic>
      <p:pic>
        <p:nvPicPr>
          <p:cNvPr id="133" name="Google Shape;133;p17"/>
          <p:cNvPicPr preferRelativeResize="0"/>
          <p:nvPr/>
        </p:nvPicPr>
        <p:blipFill rotWithShape="1">
          <a:blip r:embed="rId9">
            <a:alphaModFix/>
          </a:blip>
          <a:srcRect/>
          <a:stretch/>
        </p:blipFill>
        <p:spPr>
          <a:xfrm>
            <a:off x="3810000" y="1069975"/>
            <a:ext cx="4956175" cy="301625"/>
          </a:xfrm>
          <a:prstGeom prst="rect">
            <a:avLst/>
          </a:prstGeom>
          <a:noFill/>
          <a:ln>
            <a:noFill/>
          </a:ln>
        </p:spPr>
      </p:pic>
      <p:pic>
        <p:nvPicPr>
          <p:cNvPr id="134" name="Google Shape;134;p17"/>
          <p:cNvPicPr preferRelativeResize="0"/>
          <p:nvPr/>
        </p:nvPicPr>
        <p:blipFill rotWithShape="1">
          <a:blip r:embed="rId10">
            <a:alphaModFix/>
          </a:blip>
          <a:srcRect/>
          <a:stretch/>
        </p:blipFill>
        <p:spPr>
          <a:xfrm>
            <a:off x="3810000" y="1524000"/>
            <a:ext cx="4906963" cy="376238"/>
          </a:xfrm>
          <a:prstGeom prst="rect">
            <a:avLst/>
          </a:prstGeom>
          <a:noFill/>
          <a:ln>
            <a:noFill/>
          </a:ln>
        </p:spPr>
      </p:pic>
      <p:pic>
        <p:nvPicPr>
          <p:cNvPr id="135" name="Google Shape;135;p17"/>
          <p:cNvPicPr preferRelativeResize="0"/>
          <p:nvPr/>
        </p:nvPicPr>
        <p:blipFill rotWithShape="1">
          <a:blip r:embed="rId11">
            <a:alphaModFix/>
          </a:blip>
          <a:srcRect/>
          <a:stretch/>
        </p:blipFill>
        <p:spPr>
          <a:xfrm>
            <a:off x="295275" y="838200"/>
            <a:ext cx="3362325" cy="284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54825" y="228622"/>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The Simple Ideal Rankine Cycle</a:t>
            </a:r>
            <a:endParaRPr sz="3200" b="1" i="0" u="none" strike="noStrike" cap="none">
              <a:solidFill>
                <a:srgbClr val="FF0000"/>
              </a:solidFill>
              <a:latin typeface="Arial"/>
              <a:ea typeface="Arial"/>
              <a:cs typeface="Arial"/>
              <a:sym typeface="Arial"/>
            </a:endParaRPr>
          </a:p>
        </p:txBody>
      </p:sp>
      <p:sp>
        <p:nvSpPr>
          <p:cNvPr id="141" name="Google Shape;141;p18"/>
          <p:cNvSpPr txBox="1">
            <a:spLocks noGrp="1"/>
          </p:cNvSpPr>
          <p:nvPr>
            <p:ph type="body" idx="1"/>
          </p:nvPr>
        </p:nvSpPr>
        <p:spPr>
          <a:xfrm>
            <a:off x="457199" y="1143000"/>
            <a:ext cx="8224837" cy="49831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Consider a steam power plant operating on the simple ideal Rankine cycle. Steam enters the turbine at 3 MPa and 350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is condensed in the condenser at a pressure of 75 kPa. Determine the thermal efficiency.</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2" name="Google Shape;142;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pic>
        <p:nvPicPr>
          <p:cNvPr id="143" name="Google Shape;143;p18"/>
          <p:cNvPicPr preferRelativeResize="0"/>
          <p:nvPr/>
        </p:nvPicPr>
        <p:blipFill rotWithShape="1">
          <a:blip r:embed="rId3">
            <a:alphaModFix/>
          </a:blip>
          <a:srcRect t="56882" b="-1"/>
          <a:stretch/>
        </p:blipFill>
        <p:spPr>
          <a:xfrm>
            <a:off x="4800599" y="2895600"/>
            <a:ext cx="3963707" cy="3073895"/>
          </a:xfrm>
          <a:prstGeom prst="rect">
            <a:avLst/>
          </a:prstGeom>
          <a:noFill/>
          <a:ln>
            <a:noFill/>
          </a:ln>
        </p:spPr>
      </p:pic>
      <p:pic>
        <p:nvPicPr>
          <p:cNvPr id="144" name="Google Shape;144;p18"/>
          <p:cNvPicPr preferRelativeResize="0"/>
          <p:nvPr/>
        </p:nvPicPr>
        <p:blipFill rotWithShape="1">
          <a:blip r:embed="rId3">
            <a:alphaModFix/>
          </a:blip>
          <a:srcRect t="8140" b="44074"/>
          <a:stretch/>
        </p:blipFill>
        <p:spPr>
          <a:xfrm>
            <a:off x="152400" y="2698250"/>
            <a:ext cx="4243388" cy="3646890"/>
          </a:xfrm>
          <a:prstGeom prst="rect">
            <a:avLst/>
          </a:prstGeom>
          <a:noFill/>
          <a:ln>
            <a:noFill/>
          </a:ln>
        </p:spPr>
      </p:pic>
      <p:sp>
        <p:nvSpPr>
          <p:cNvPr id="145" name="Google Shape;145;p18"/>
          <p:cNvSpPr txBox="1">
            <a:spLocks noGrp="1"/>
          </p:cNvSpPr>
          <p:nvPr>
            <p:ph type="title"/>
          </p:nvPr>
        </p:nvSpPr>
        <p:spPr>
          <a:xfrm>
            <a:off x="2689850" y="22557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1</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51" name="Google Shape;151;p19"/>
          <p:cNvSpPr/>
          <p:nvPr/>
        </p:nvSpPr>
        <p:spPr>
          <a:xfrm>
            <a:off x="381000" y="152400"/>
            <a:ext cx="7086600" cy="95408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DEVIATION OF ACTUAL VAPOR POWER CYCLES FROM IDEALIZED ONES</a:t>
            </a:r>
            <a:endParaRPr/>
          </a:p>
        </p:txBody>
      </p:sp>
      <p:sp>
        <p:nvSpPr>
          <p:cNvPr id="152" name="Google Shape;152;p19"/>
          <p:cNvSpPr/>
          <p:nvPr/>
        </p:nvSpPr>
        <p:spPr>
          <a:xfrm>
            <a:off x="228600" y="6064250"/>
            <a:ext cx="8001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t>
            </a:r>
            <a:r>
              <a:rPr lang="en-US" sz="1800" i="1">
                <a:solidFill>
                  <a:srgbClr val="3333FF"/>
                </a:solidFill>
                <a:latin typeface="Arial"/>
                <a:ea typeface="Arial"/>
                <a:cs typeface="Arial"/>
                <a:sym typeface="Arial"/>
              </a:rPr>
              <a:t>a</a:t>
            </a:r>
            <a:r>
              <a:rPr lang="en-US" sz="1800">
                <a:solidFill>
                  <a:srgbClr val="3333FF"/>
                </a:solidFill>
                <a:latin typeface="Arial"/>
                <a:ea typeface="Arial"/>
                <a:cs typeface="Arial"/>
                <a:sym typeface="Arial"/>
              </a:rPr>
              <a:t>) Deviation of actual vapor power cycle from the ideal Rankine cycle.       (</a:t>
            </a:r>
            <a:r>
              <a:rPr lang="en-US" sz="1800" i="1">
                <a:solidFill>
                  <a:srgbClr val="3333FF"/>
                </a:solidFill>
                <a:latin typeface="Arial"/>
                <a:ea typeface="Arial"/>
                <a:cs typeface="Arial"/>
                <a:sym typeface="Arial"/>
              </a:rPr>
              <a:t>b</a:t>
            </a:r>
            <a:r>
              <a:rPr lang="en-US" sz="1800">
                <a:solidFill>
                  <a:srgbClr val="3333FF"/>
                </a:solidFill>
                <a:latin typeface="Arial"/>
                <a:ea typeface="Arial"/>
                <a:cs typeface="Arial"/>
                <a:sym typeface="Arial"/>
              </a:rPr>
              <a:t>) The effect of pump and turbine irreversibilities on the ideal Rankine cycle.</a:t>
            </a:r>
            <a:endParaRPr/>
          </a:p>
        </p:txBody>
      </p:sp>
      <p:sp>
        <p:nvSpPr>
          <p:cNvPr id="153" name="Google Shape;153;p19"/>
          <p:cNvSpPr/>
          <p:nvPr/>
        </p:nvSpPr>
        <p:spPr>
          <a:xfrm>
            <a:off x="304800" y="1143000"/>
            <a:ext cx="7848600" cy="124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actual vapor power cycle differs from the ideal Rankine cycle as a result of irreversibilities in various components. </a:t>
            </a:r>
            <a:endParaRPr/>
          </a:p>
          <a:p>
            <a:pPr marL="0" marR="0" lvl="0" indent="0" algn="l" rtl="0">
              <a:spcBef>
                <a:spcPts val="360"/>
              </a:spcBef>
              <a:spcAft>
                <a:spcPts val="0"/>
              </a:spcAft>
              <a:buNone/>
            </a:pPr>
            <a:r>
              <a:rPr lang="en-US" sz="1800" u="sng">
                <a:solidFill>
                  <a:srgbClr val="CC00CC"/>
                </a:solidFill>
                <a:latin typeface="Arial"/>
                <a:ea typeface="Arial"/>
                <a:cs typeface="Arial"/>
                <a:sym typeface="Arial"/>
              </a:rPr>
              <a:t>Fluid friction</a:t>
            </a:r>
            <a:r>
              <a:rPr lang="en-US" sz="1800">
                <a:solidFill>
                  <a:schemeClr val="dk1"/>
                </a:solidFill>
                <a:latin typeface="Arial"/>
                <a:ea typeface="Arial"/>
                <a:cs typeface="Arial"/>
                <a:sym typeface="Arial"/>
              </a:rPr>
              <a:t> and </a:t>
            </a:r>
            <a:r>
              <a:rPr lang="en-US" sz="1800" u="sng">
                <a:solidFill>
                  <a:srgbClr val="CC00CC"/>
                </a:solidFill>
                <a:latin typeface="Arial"/>
                <a:ea typeface="Arial"/>
                <a:cs typeface="Arial"/>
                <a:sym typeface="Arial"/>
              </a:rPr>
              <a:t>heat loss</a:t>
            </a:r>
            <a:r>
              <a:rPr lang="en-US" sz="1800">
                <a:solidFill>
                  <a:srgbClr val="CC00CC"/>
                </a:solidFill>
                <a:latin typeface="Arial"/>
                <a:ea typeface="Arial"/>
                <a:cs typeface="Arial"/>
                <a:sym typeface="Arial"/>
              </a:rPr>
              <a:t> to the surroundings</a:t>
            </a:r>
            <a:r>
              <a:rPr lang="en-US" sz="1800">
                <a:solidFill>
                  <a:schemeClr val="dk1"/>
                </a:solidFill>
                <a:latin typeface="Arial"/>
                <a:ea typeface="Arial"/>
                <a:cs typeface="Arial"/>
                <a:sym typeface="Arial"/>
              </a:rPr>
              <a:t> are the two common sources of irreversibilities.</a:t>
            </a:r>
            <a:endParaRPr/>
          </a:p>
        </p:txBody>
      </p:sp>
      <p:pic>
        <p:nvPicPr>
          <p:cNvPr id="154" name="Google Shape;154;p19"/>
          <p:cNvPicPr preferRelativeResize="0"/>
          <p:nvPr/>
        </p:nvPicPr>
        <p:blipFill rotWithShape="1">
          <a:blip r:embed="rId3">
            <a:alphaModFix/>
          </a:blip>
          <a:srcRect/>
          <a:stretch/>
        </p:blipFill>
        <p:spPr>
          <a:xfrm>
            <a:off x="381000" y="2438400"/>
            <a:ext cx="3733800" cy="3676650"/>
          </a:xfrm>
          <a:prstGeom prst="rect">
            <a:avLst/>
          </a:prstGeom>
          <a:noFill/>
          <a:ln>
            <a:noFill/>
          </a:ln>
        </p:spPr>
      </p:pic>
      <p:pic>
        <p:nvPicPr>
          <p:cNvPr id="155" name="Google Shape;155;p19"/>
          <p:cNvPicPr preferRelativeResize="0"/>
          <p:nvPr/>
        </p:nvPicPr>
        <p:blipFill rotWithShape="1">
          <a:blip r:embed="rId4">
            <a:alphaModFix/>
          </a:blip>
          <a:srcRect/>
          <a:stretch/>
        </p:blipFill>
        <p:spPr>
          <a:xfrm>
            <a:off x="4191000" y="2438400"/>
            <a:ext cx="3305175" cy="3657600"/>
          </a:xfrm>
          <a:prstGeom prst="rect">
            <a:avLst/>
          </a:prstGeom>
          <a:noFill/>
          <a:ln>
            <a:noFill/>
          </a:ln>
        </p:spPr>
      </p:pic>
      <p:pic>
        <p:nvPicPr>
          <p:cNvPr id="156" name="Google Shape;156;p19"/>
          <p:cNvPicPr preferRelativeResize="0"/>
          <p:nvPr/>
        </p:nvPicPr>
        <p:blipFill rotWithShape="1">
          <a:blip r:embed="rId5">
            <a:alphaModFix/>
          </a:blip>
          <a:srcRect/>
          <a:stretch/>
        </p:blipFill>
        <p:spPr>
          <a:xfrm>
            <a:off x="6848475" y="2805113"/>
            <a:ext cx="2066925" cy="623887"/>
          </a:xfrm>
          <a:prstGeom prst="rect">
            <a:avLst/>
          </a:prstGeom>
          <a:noFill/>
          <a:ln w="19050" cap="flat" cmpd="sng">
            <a:solidFill>
              <a:schemeClr val="lt2"/>
            </a:solidFill>
            <a:prstDash val="solid"/>
            <a:miter lim="800000"/>
            <a:headEnd type="none" w="sm" len="sm"/>
            <a:tailEnd type="none" w="sm" len="sm"/>
          </a:ln>
        </p:spPr>
      </p:pic>
      <p:pic>
        <p:nvPicPr>
          <p:cNvPr id="157" name="Google Shape;157;p19"/>
          <p:cNvPicPr preferRelativeResize="0"/>
          <p:nvPr/>
        </p:nvPicPr>
        <p:blipFill rotWithShape="1">
          <a:blip r:embed="rId6">
            <a:alphaModFix/>
          </a:blip>
          <a:srcRect/>
          <a:stretch/>
        </p:blipFill>
        <p:spPr>
          <a:xfrm>
            <a:off x="6823075" y="3567113"/>
            <a:ext cx="2092325" cy="623887"/>
          </a:xfrm>
          <a:prstGeom prst="rect">
            <a:avLst/>
          </a:prstGeom>
          <a:noFill/>
          <a:ln w="19050" cap="flat" cmpd="sng">
            <a:solidFill>
              <a:schemeClr val="lt2"/>
            </a:solidFill>
            <a:prstDash val="solid"/>
            <a:miter lim="800000"/>
            <a:headEnd type="none" w="sm" len="sm"/>
            <a:tailEnd type="none" w="sm" len="sm"/>
          </a:ln>
        </p:spPr>
      </p:pic>
      <p:sp>
        <p:nvSpPr>
          <p:cNvPr id="158" name="Google Shape;158;p19"/>
          <p:cNvSpPr txBox="1"/>
          <p:nvPr/>
        </p:nvSpPr>
        <p:spPr>
          <a:xfrm>
            <a:off x="6400800" y="2438400"/>
            <a:ext cx="26670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Isentropic efficiencies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 Actual Steam Power Cycle</a:t>
            </a:r>
            <a:endParaRPr sz="3200" b="1" i="0" u="none" strike="noStrike" cap="none">
              <a:solidFill>
                <a:srgbClr val="FF0000"/>
              </a:solidFill>
              <a:latin typeface="Arial"/>
              <a:ea typeface="Arial"/>
              <a:cs typeface="Arial"/>
              <a:sym typeface="Arial"/>
            </a:endParaRPr>
          </a:p>
        </p:txBody>
      </p:sp>
      <p:sp>
        <p:nvSpPr>
          <p:cNvPr id="164" name="Google Shape;164;p20"/>
          <p:cNvSpPr txBox="1">
            <a:spLocks noGrp="1"/>
          </p:cNvSpPr>
          <p:nvPr>
            <p:ph type="body" idx="1"/>
          </p:nvPr>
        </p:nvSpPr>
        <p:spPr>
          <a:xfrm>
            <a:off x="457200" y="914400"/>
            <a:ext cx="8229600" cy="142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steam power plant operates on the cycle shown below. If the isentropic efficiency of the turbine is 87% and the isentropic efficiency of the pump is 85%, determine the thermal efficiency of the cycle and the net power output for a mass flow rate of 15 kg/s.</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5" name="Google Shape;165;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66" name="Google Shape;166;p20"/>
          <p:cNvPicPr preferRelativeResize="0"/>
          <p:nvPr/>
        </p:nvPicPr>
        <p:blipFill rotWithShape="1">
          <a:blip r:embed="rId3">
            <a:alphaModFix/>
          </a:blip>
          <a:srcRect t="5075"/>
          <a:stretch/>
        </p:blipFill>
        <p:spPr>
          <a:xfrm>
            <a:off x="481012" y="2338544"/>
            <a:ext cx="7977188" cy="4203543"/>
          </a:xfrm>
          <a:prstGeom prst="rect">
            <a:avLst/>
          </a:prstGeom>
          <a:noFill/>
          <a:ln>
            <a:noFill/>
          </a:ln>
        </p:spPr>
      </p:pic>
      <p:sp>
        <p:nvSpPr>
          <p:cNvPr id="167" name="Google Shape;167;p20"/>
          <p:cNvSpPr txBox="1">
            <a:spLocks noGrp="1"/>
          </p:cNvSpPr>
          <p:nvPr>
            <p:ph type="title"/>
          </p:nvPr>
        </p:nvSpPr>
        <p:spPr>
          <a:xfrm>
            <a:off x="5786725" y="22916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2</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
        <p:nvSpPr>
          <p:cNvPr id="173" name="Google Shape;173;p21"/>
          <p:cNvSpPr/>
          <p:nvPr/>
        </p:nvSpPr>
        <p:spPr>
          <a:xfrm>
            <a:off x="304800" y="76200"/>
            <a:ext cx="7010400" cy="95408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HOW CAN WE INCREASE THE EFFICIENCY OF THE RANKINE CYCLE?</a:t>
            </a:r>
            <a:endParaRPr/>
          </a:p>
        </p:txBody>
      </p:sp>
      <p:sp>
        <p:nvSpPr>
          <p:cNvPr id="174" name="Google Shape;174;p21"/>
          <p:cNvSpPr/>
          <p:nvPr/>
        </p:nvSpPr>
        <p:spPr>
          <a:xfrm>
            <a:off x="228600" y="1066800"/>
            <a:ext cx="8305800" cy="1190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basic idea behind all the modifications to increase the thermal efficiency</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of a power cycle is the same: </a:t>
            </a:r>
            <a:r>
              <a:rPr lang="en-US" sz="1800" i="1" u="sng">
                <a:solidFill>
                  <a:srgbClr val="3333FF"/>
                </a:solidFill>
                <a:latin typeface="Arial"/>
                <a:ea typeface="Arial"/>
                <a:cs typeface="Arial"/>
                <a:sym typeface="Arial"/>
              </a:rPr>
              <a:t>Increase</a:t>
            </a:r>
            <a:r>
              <a:rPr lang="en-US" sz="1800" i="1">
                <a:solidFill>
                  <a:srgbClr val="3333FF"/>
                </a:solidFill>
                <a:latin typeface="Arial"/>
                <a:ea typeface="Arial"/>
                <a:cs typeface="Arial"/>
                <a:sym typeface="Arial"/>
              </a:rPr>
              <a:t> the average temperature at which heat is transferred to the working fluid in the </a:t>
            </a:r>
            <a:r>
              <a:rPr lang="en-US" sz="1800" i="1" u="sng">
                <a:solidFill>
                  <a:srgbClr val="3333FF"/>
                </a:solidFill>
                <a:latin typeface="Arial"/>
                <a:ea typeface="Arial"/>
                <a:cs typeface="Arial"/>
                <a:sym typeface="Arial"/>
              </a:rPr>
              <a:t>boiler</a:t>
            </a:r>
            <a:r>
              <a:rPr lang="en-US" sz="1800" i="1">
                <a:solidFill>
                  <a:srgbClr val="3333FF"/>
                </a:solidFill>
                <a:latin typeface="Arial"/>
                <a:ea typeface="Arial"/>
                <a:cs typeface="Arial"/>
                <a:sym typeface="Arial"/>
              </a:rPr>
              <a:t>, or </a:t>
            </a:r>
            <a:r>
              <a:rPr lang="en-US" sz="1800" i="1" u="sng">
                <a:solidFill>
                  <a:srgbClr val="3333FF"/>
                </a:solidFill>
                <a:latin typeface="Arial"/>
                <a:ea typeface="Arial"/>
                <a:cs typeface="Arial"/>
                <a:sym typeface="Arial"/>
              </a:rPr>
              <a:t>decrease</a:t>
            </a:r>
            <a:r>
              <a:rPr lang="en-US" sz="1800" i="1">
                <a:solidFill>
                  <a:srgbClr val="3333FF"/>
                </a:solidFill>
                <a:latin typeface="Arial"/>
                <a:ea typeface="Arial"/>
                <a:cs typeface="Arial"/>
                <a:sym typeface="Arial"/>
              </a:rPr>
              <a:t> the average temperature at which heat is rejected from the working fluid in the </a:t>
            </a:r>
            <a:r>
              <a:rPr lang="en-US" sz="1800" i="1" u="sng">
                <a:solidFill>
                  <a:srgbClr val="3333FF"/>
                </a:solidFill>
                <a:latin typeface="Arial"/>
                <a:ea typeface="Arial"/>
                <a:cs typeface="Arial"/>
                <a:sym typeface="Arial"/>
              </a:rPr>
              <a:t>condenser</a:t>
            </a:r>
            <a:r>
              <a:rPr lang="en-US" sz="1800" i="1">
                <a:solidFill>
                  <a:srgbClr val="3333FF"/>
                </a:solidFill>
                <a:latin typeface="Arial"/>
                <a:ea typeface="Arial"/>
                <a:cs typeface="Arial"/>
                <a:sym typeface="Arial"/>
              </a:rPr>
              <a:t>.</a:t>
            </a:r>
            <a:endParaRPr sz="1800">
              <a:solidFill>
                <a:srgbClr val="3333FF"/>
              </a:solidFill>
              <a:latin typeface="Arial"/>
              <a:ea typeface="Arial"/>
              <a:cs typeface="Arial"/>
              <a:sym typeface="Arial"/>
            </a:endParaRPr>
          </a:p>
        </p:txBody>
      </p:sp>
      <p:sp>
        <p:nvSpPr>
          <p:cNvPr id="175" name="Google Shape;175;p21"/>
          <p:cNvSpPr/>
          <p:nvPr/>
        </p:nvSpPr>
        <p:spPr>
          <a:xfrm>
            <a:off x="3962400" y="2514600"/>
            <a:ext cx="3781425" cy="7699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Lowering the Condenser </a:t>
            </a:r>
            <a:r>
              <a:rPr lang="en-US" sz="2200" b="1" u="sng">
                <a:solidFill>
                  <a:srgbClr val="FF3300"/>
                </a:solidFill>
                <a:latin typeface="Arial"/>
                <a:ea typeface="Arial"/>
                <a:cs typeface="Arial"/>
                <a:sym typeface="Arial"/>
              </a:rPr>
              <a:t>Pressure</a:t>
            </a:r>
            <a:r>
              <a:rPr lang="en-US" sz="2200" b="1">
                <a:solidFill>
                  <a:srgbClr val="FF3300"/>
                </a:solidFill>
                <a:latin typeface="Arial"/>
                <a:ea typeface="Arial"/>
                <a:cs typeface="Arial"/>
                <a:sym typeface="Arial"/>
              </a:rPr>
              <a:t> (</a:t>
            </a:r>
            <a:r>
              <a:rPr lang="en-US" sz="2200" b="1" i="1">
                <a:solidFill>
                  <a:srgbClr val="FF3300"/>
                </a:solidFill>
                <a:latin typeface="Arial"/>
                <a:ea typeface="Arial"/>
                <a:cs typeface="Arial"/>
                <a:sym typeface="Arial"/>
              </a:rPr>
              <a:t>Lowers T</a:t>
            </a:r>
            <a:r>
              <a:rPr lang="en-US" sz="2200" b="1" baseline="-25000">
                <a:solidFill>
                  <a:srgbClr val="FF3300"/>
                </a:solidFill>
                <a:latin typeface="Arial"/>
                <a:ea typeface="Arial"/>
                <a:cs typeface="Arial"/>
                <a:sym typeface="Arial"/>
              </a:rPr>
              <a:t>low,avg</a:t>
            </a:r>
            <a:r>
              <a:rPr lang="en-US" sz="2200" b="1">
                <a:solidFill>
                  <a:srgbClr val="FF3300"/>
                </a:solidFill>
                <a:latin typeface="Arial"/>
                <a:ea typeface="Arial"/>
                <a:cs typeface="Arial"/>
                <a:sym typeface="Arial"/>
              </a:rPr>
              <a:t>)</a:t>
            </a:r>
            <a:endParaRPr/>
          </a:p>
        </p:txBody>
      </p:sp>
      <p:sp>
        <p:nvSpPr>
          <p:cNvPr id="176" name="Google Shape;176;p21"/>
          <p:cNvSpPr/>
          <p:nvPr/>
        </p:nvSpPr>
        <p:spPr>
          <a:xfrm>
            <a:off x="3962400" y="3352800"/>
            <a:ext cx="4800600" cy="2617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To take advantage of the increased efficiencies at low pressures, the condensers of steam power plants usually operate well below the atmospheric pressure. There is a lower limit to this pressure depending on the temperature of the cooling medium   </a:t>
            </a:r>
            <a:endParaRPr/>
          </a:p>
          <a:p>
            <a:pPr marL="0" marR="0" lvl="0" indent="0" algn="l" rtl="0">
              <a:spcBef>
                <a:spcPts val="360"/>
              </a:spcBef>
              <a:spcAft>
                <a:spcPts val="0"/>
              </a:spcAft>
              <a:buNone/>
            </a:pPr>
            <a:r>
              <a:rPr lang="en-US" sz="1800" b="1">
                <a:solidFill>
                  <a:srgbClr val="CC00CC"/>
                </a:solidFill>
                <a:latin typeface="Arial"/>
                <a:ea typeface="Arial"/>
                <a:cs typeface="Arial"/>
                <a:sym typeface="Arial"/>
              </a:rPr>
              <a:t>Side effect:</a:t>
            </a:r>
            <a:r>
              <a:rPr lang="en-US" sz="1800">
                <a:solidFill>
                  <a:srgbClr val="CC00CC"/>
                </a:solidFill>
                <a:latin typeface="Arial"/>
                <a:ea typeface="Arial"/>
                <a:cs typeface="Arial"/>
                <a:sym typeface="Arial"/>
              </a:rPr>
              <a:t> Lowering the condenser pressure </a:t>
            </a:r>
            <a:r>
              <a:rPr lang="en-US" sz="1800" u="sng">
                <a:solidFill>
                  <a:srgbClr val="CC00CC"/>
                </a:solidFill>
                <a:latin typeface="Arial"/>
                <a:ea typeface="Arial"/>
                <a:cs typeface="Arial"/>
                <a:sym typeface="Arial"/>
              </a:rPr>
              <a:t>increases</a:t>
            </a:r>
            <a:r>
              <a:rPr lang="en-US" sz="1800">
                <a:solidFill>
                  <a:srgbClr val="CC00CC"/>
                </a:solidFill>
                <a:latin typeface="Arial"/>
                <a:ea typeface="Arial"/>
                <a:cs typeface="Arial"/>
                <a:sym typeface="Arial"/>
              </a:rPr>
              <a:t> the moisture content of the steam at the final stages of the turbine.</a:t>
            </a:r>
            <a:endParaRPr/>
          </a:p>
        </p:txBody>
      </p:sp>
      <p:pic>
        <p:nvPicPr>
          <p:cNvPr id="177" name="Google Shape;177;p21"/>
          <p:cNvPicPr preferRelativeResize="0"/>
          <p:nvPr/>
        </p:nvPicPr>
        <p:blipFill rotWithShape="1">
          <a:blip r:embed="rId3">
            <a:alphaModFix/>
          </a:blip>
          <a:srcRect/>
          <a:stretch/>
        </p:blipFill>
        <p:spPr>
          <a:xfrm>
            <a:off x="314325" y="2295525"/>
            <a:ext cx="3419475" cy="44862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1104</Words>
  <Application>Microsoft Office PowerPoint</Application>
  <PresentationFormat>On-screen Show (4:3)</PresentationFormat>
  <Paragraphs>96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Noto Sans Symbols</vt:lpstr>
      <vt:lpstr>Times New Roman</vt:lpstr>
      <vt:lpstr>Default Design</vt:lpstr>
      <vt:lpstr>Topic 18 The Rankine Cycle</vt:lpstr>
      <vt:lpstr>PowerPoint Presentation</vt:lpstr>
      <vt:lpstr>PowerPoint Presentation</vt:lpstr>
      <vt:lpstr>PowerPoint Presentation</vt:lpstr>
      <vt:lpstr>PowerPoint Presentation</vt:lpstr>
      <vt:lpstr>The Simple Ideal Rankine Cycle</vt:lpstr>
      <vt:lpstr>PowerPoint Presentation</vt:lpstr>
      <vt:lpstr>An Actual Steam Power Cycle</vt:lpstr>
      <vt:lpstr>PowerPoint Presentation</vt:lpstr>
      <vt:lpstr>PowerPoint Presentation</vt:lpstr>
      <vt:lpstr>PowerPoint Presentation</vt:lpstr>
      <vt:lpstr>Effect of Boiler Pressure and Temperature on Efficiency</vt:lpstr>
      <vt:lpstr>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222 - 18.The Rankine Cycle</dc:title>
  <dc:creator>wlong</dc:creator>
  <cp:lastModifiedBy>William Long</cp:lastModifiedBy>
  <cp:revision>3</cp:revision>
  <dcterms:modified xsi:type="dcterms:W3CDTF">2022-02-03T14:44:16Z</dcterms:modified>
</cp:coreProperties>
</file>