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337" r:id="rId2"/>
    <p:sldId id="257" r:id="rId3"/>
    <p:sldId id="258" r:id="rId4"/>
    <p:sldId id="289" r:id="rId5"/>
    <p:sldId id="325" r:id="rId6"/>
    <p:sldId id="290" r:id="rId7"/>
    <p:sldId id="326" r:id="rId8"/>
    <p:sldId id="339" r:id="rId9"/>
    <p:sldId id="292" r:id="rId10"/>
    <p:sldId id="294" r:id="rId11"/>
    <p:sldId id="293" r:id="rId12"/>
    <p:sldId id="291" r:id="rId13"/>
    <p:sldId id="361" r:id="rId14"/>
    <p:sldId id="323" r:id="rId15"/>
    <p:sldId id="327" r:id="rId16"/>
    <p:sldId id="364" r:id="rId17"/>
    <p:sldId id="365" r:id="rId18"/>
    <p:sldId id="366" r:id="rId19"/>
    <p:sldId id="367" r:id="rId20"/>
    <p:sldId id="368" r:id="rId21"/>
    <p:sldId id="369" r:id="rId22"/>
    <p:sldId id="370" r:id="rId23"/>
    <p:sldId id="406" r:id="rId24"/>
    <p:sldId id="372" r:id="rId25"/>
    <p:sldId id="401" r:id="rId26"/>
    <p:sldId id="402" r:id="rId27"/>
    <p:sldId id="404" r:id="rId28"/>
    <p:sldId id="398" r:id="rId29"/>
    <p:sldId id="403" r:id="rId30"/>
    <p:sldId id="32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CC"/>
    <a:srgbClr val="3333FF"/>
    <a:srgbClr val="800080"/>
    <a:srgbClr val="CC00CC"/>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817527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59439264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358677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3177246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3777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26459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183106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527909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4950418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3837950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76013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1685877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802810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32/04.Example%20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png"/><Relationship Id="rId4" Type="http://schemas.openxmlformats.org/officeDocument/2006/relationships/image" Target="../media/image40.wmf"/><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image" Target="../media/image55.wmf"/></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ongapalooza.github.io/ENGR222_232/04.Example%20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_232/04.Example%204.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hyperlink" Target="https://longapalooza.github.io/ENGR222_232/04.Example%20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b="1" dirty="0">
                <a:solidFill>
                  <a:srgbClr val="C00000"/>
                </a:solidFill>
              </a:rPr>
              <a:t>Topic 4</a:t>
            </a:r>
            <a:br>
              <a:rPr lang="en-US" b="1" dirty="0"/>
            </a:br>
            <a:r>
              <a:rPr lang="en-US" sz="3200" b="1" dirty="0">
                <a:solidFill>
                  <a:srgbClr val="A50021"/>
                </a:solidFill>
              </a:rPr>
              <a:t> </a:t>
            </a:r>
            <a:r>
              <a:rPr lang="en-US" sz="3200" b="1" dirty="0">
                <a:solidFill>
                  <a:srgbClr val="0066FF"/>
                </a:solidFill>
              </a:rPr>
              <a:t>Energy 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F929E74F-AEED-4BB0-8F56-89A4A7273EAE}" type="slidenum">
              <a:rPr lang="en-US" smtClean="0"/>
              <a:pPr/>
              <a:t>10</a:t>
            </a:fld>
            <a:endParaRPr lang="en-US"/>
          </a:p>
        </p:txBody>
      </p:sp>
      <p:sp>
        <p:nvSpPr>
          <p:cNvPr id="10243" name="Rectangle 11"/>
          <p:cNvSpPr>
            <a:spLocks noChangeArrowheads="1"/>
          </p:cNvSpPr>
          <p:nvPr/>
        </p:nvSpPr>
        <p:spPr bwMode="auto">
          <a:xfrm>
            <a:off x="228600" y="468313"/>
            <a:ext cx="4191000" cy="50942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total energy of a system, can be </a:t>
            </a:r>
            <a:r>
              <a:rPr lang="en-US" i="1"/>
              <a:t>contained </a:t>
            </a:r>
            <a:r>
              <a:rPr lang="en-US"/>
              <a:t>or </a:t>
            </a:r>
            <a:r>
              <a:rPr lang="en-US" i="1"/>
              <a:t>stored </a:t>
            </a:r>
            <a:r>
              <a:rPr lang="en-US"/>
              <a:t>in a system, and thus can be viewed as the </a:t>
            </a:r>
            <a:r>
              <a:rPr lang="en-US" b="1" i="1">
                <a:solidFill>
                  <a:srgbClr val="CC00CC"/>
                </a:solidFill>
              </a:rPr>
              <a:t>static </a:t>
            </a:r>
            <a:r>
              <a:rPr lang="en-US" b="1">
                <a:solidFill>
                  <a:srgbClr val="CC00CC"/>
                </a:solidFill>
              </a:rPr>
              <a:t>forms of energy</a:t>
            </a:r>
            <a:r>
              <a:rPr lang="en-US"/>
              <a:t>. </a:t>
            </a:r>
          </a:p>
          <a:p>
            <a:pPr marL="342900" indent="-342900">
              <a:spcBef>
                <a:spcPct val="20000"/>
              </a:spcBef>
              <a:spcAft>
                <a:spcPct val="20000"/>
              </a:spcAft>
              <a:buClr>
                <a:srgbClr val="FF3300"/>
              </a:buClr>
              <a:buFontTx/>
              <a:buChar char="•"/>
            </a:pPr>
            <a:r>
              <a:rPr lang="en-US"/>
              <a:t>The forms of energy not stored in a system can be viewed as the </a:t>
            </a:r>
            <a:r>
              <a:rPr lang="en-US" b="1" i="1">
                <a:solidFill>
                  <a:srgbClr val="CC00CC"/>
                </a:solidFill>
              </a:rPr>
              <a:t>dynamic </a:t>
            </a:r>
            <a:r>
              <a:rPr lang="en-US" b="1">
                <a:solidFill>
                  <a:srgbClr val="CC00CC"/>
                </a:solidFill>
              </a:rPr>
              <a:t>forms of energy</a:t>
            </a:r>
            <a:r>
              <a:rPr lang="en-US"/>
              <a:t> or as </a:t>
            </a:r>
            <a:r>
              <a:rPr lang="en-US" b="1" i="1">
                <a:solidFill>
                  <a:srgbClr val="CC00CC"/>
                </a:solidFill>
              </a:rPr>
              <a:t>energy interactions</a:t>
            </a:r>
            <a:r>
              <a:rPr lang="en-US">
                <a:solidFill>
                  <a:srgbClr val="CC00CC"/>
                </a:solidFill>
              </a:rPr>
              <a:t>.</a:t>
            </a:r>
          </a:p>
          <a:p>
            <a:pPr marL="342900" indent="-342900">
              <a:spcBef>
                <a:spcPct val="20000"/>
              </a:spcBef>
              <a:spcAft>
                <a:spcPct val="20000"/>
              </a:spcAft>
              <a:buClr>
                <a:srgbClr val="FF3300"/>
              </a:buClr>
              <a:buFontTx/>
              <a:buChar char="•"/>
            </a:pPr>
            <a:r>
              <a:rPr lang="en-US"/>
              <a:t>The dynamic forms of energy are recognized at the system boundary as they cross it, and they represent the energy gained or lost by a system during a process. </a:t>
            </a:r>
          </a:p>
          <a:p>
            <a:pPr marL="342900" indent="-342900">
              <a:spcBef>
                <a:spcPct val="20000"/>
              </a:spcBef>
              <a:spcAft>
                <a:spcPct val="20000"/>
              </a:spcAft>
              <a:buClr>
                <a:srgbClr val="FF3300"/>
              </a:buClr>
              <a:buFontTx/>
              <a:buChar char="•"/>
            </a:pPr>
            <a:r>
              <a:rPr lang="en-US"/>
              <a:t>The only two forms of energy interactions associated with a closed system are </a:t>
            </a:r>
            <a:r>
              <a:rPr lang="en-US" b="1">
                <a:solidFill>
                  <a:srgbClr val="CC00CC"/>
                </a:solidFill>
              </a:rPr>
              <a:t>heat transfer</a:t>
            </a:r>
            <a:r>
              <a:rPr lang="en-US" b="1"/>
              <a:t> </a:t>
            </a:r>
            <a:r>
              <a:rPr lang="en-US"/>
              <a:t>and </a:t>
            </a:r>
            <a:r>
              <a:rPr lang="en-US" b="1">
                <a:solidFill>
                  <a:srgbClr val="CC00CC"/>
                </a:solidFill>
              </a:rPr>
              <a:t>work</a:t>
            </a:r>
            <a:r>
              <a:rPr lang="en-US"/>
              <a:t>. </a:t>
            </a:r>
          </a:p>
        </p:txBody>
      </p:sp>
      <p:sp>
        <p:nvSpPr>
          <p:cNvPr id="10244" name="Rectangle 12"/>
          <p:cNvSpPr>
            <a:spLocks noChangeArrowheads="1"/>
          </p:cNvSpPr>
          <p:nvPr/>
        </p:nvSpPr>
        <p:spPr bwMode="auto">
          <a:xfrm>
            <a:off x="228600" y="5637213"/>
            <a:ext cx="8229600" cy="9159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a:solidFill>
                  <a:srgbClr val="CC00CC"/>
                </a:solidFill>
              </a:rPr>
              <a:t>The difference between heat transfer and work:</a:t>
            </a:r>
            <a:r>
              <a:rPr lang="en-US"/>
              <a:t> An energy interaction is heat transfer if its driving force is a temperature difference. Otherwise it is work.</a:t>
            </a:r>
          </a:p>
        </p:txBody>
      </p:sp>
      <p:pic>
        <p:nvPicPr>
          <p:cNvPr id="10245" name="Picture 7"/>
          <p:cNvPicPr>
            <a:picLocks noChangeAspect="1" noChangeArrowheads="1"/>
          </p:cNvPicPr>
          <p:nvPr/>
        </p:nvPicPr>
        <p:blipFill>
          <a:blip r:embed="rId2"/>
          <a:srcRect/>
          <a:stretch>
            <a:fillRect/>
          </a:stretch>
        </p:blipFill>
        <p:spPr bwMode="auto">
          <a:xfrm>
            <a:off x="4648200" y="285750"/>
            <a:ext cx="4143375" cy="5276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3531"/>
            <a:ext cx="5095875" cy="487362"/>
          </a:xfrm>
        </p:spPr>
        <p:txBody>
          <a:bodyPr/>
          <a:lstStyle/>
          <a:p>
            <a:pPr eaLnBrk="1" hangingPunct="1"/>
            <a:r>
              <a:rPr lang="en-US" sz="2800" dirty="0"/>
              <a:t>More on Nuclear Energy</a:t>
            </a:r>
          </a:p>
        </p:txBody>
      </p:sp>
      <p:sp>
        <p:nvSpPr>
          <p:cNvPr id="11266" name="5 Slayt Numarası Yer Tutucusu"/>
          <p:cNvSpPr>
            <a:spLocks noGrp="1"/>
          </p:cNvSpPr>
          <p:nvPr>
            <p:ph type="sldNum" sz="quarter" idx="12"/>
          </p:nvPr>
        </p:nvSpPr>
        <p:spPr>
          <a:noFill/>
        </p:spPr>
        <p:txBody>
          <a:bodyPr/>
          <a:lstStyle/>
          <a:p>
            <a:fld id="{B5FA3C30-DAF0-470C-AB74-950E6F2C9ED1}" type="slidenum">
              <a:rPr lang="en-US" smtClean="0"/>
              <a:pPr/>
              <a:t>11</a:t>
            </a:fld>
            <a:endParaRPr lang="en-US"/>
          </a:p>
        </p:txBody>
      </p:sp>
      <p:sp>
        <p:nvSpPr>
          <p:cNvPr id="11268" name="Rectangle 6"/>
          <p:cNvSpPr>
            <a:spLocks noChangeArrowheads="1"/>
          </p:cNvSpPr>
          <p:nvPr/>
        </p:nvSpPr>
        <p:spPr bwMode="auto">
          <a:xfrm>
            <a:off x="152400" y="868363"/>
            <a:ext cx="4495800" cy="553243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best known </a:t>
            </a:r>
            <a:r>
              <a:rPr lang="en-US" b="1">
                <a:solidFill>
                  <a:srgbClr val="CC00CC"/>
                </a:solidFill>
              </a:rPr>
              <a:t>fission</a:t>
            </a:r>
            <a:r>
              <a:rPr lang="en-US" b="1">
                <a:solidFill>
                  <a:srgbClr val="3333FF"/>
                </a:solidFill>
              </a:rPr>
              <a:t> </a:t>
            </a:r>
            <a:r>
              <a:rPr lang="en-US"/>
              <a:t>reaction involves the split of the uranium atom (the U-235 isotope) into other elements and is commonly used to generate electricity in nuclear power plants (440 of them in 2004, generating 363,000 MW worldwide), to power nuclear submarines and aircraft carriers, and even to power spacecraft as well as building nuclear bombs.</a:t>
            </a:r>
          </a:p>
          <a:p>
            <a:pPr marL="342900" indent="-342900">
              <a:spcBef>
                <a:spcPct val="20000"/>
              </a:spcBef>
              <a:spcAft>
                <a:spcPct val="20000"/>
              </a:spcAft>
              <a:buClr>
                <a:srgbClr val="FF3300"/>
              </a:buClr>
              <a:buFontTx/>
              <a:buChar char="•"/>
            </a:pPr>
            <a:r>
              <a:rPr lang="en-US"/>
              <a:t>Nuclear energy by </a:t>
            </a:r>
            <a:r>
              <a:rPr lang="en-US" b="1">
                <a:solidFill>
                  <a:srgbClr val="CC00CC"/>
                </a:solidFill>
              </a:rPr>
              <a:t>fusion</a:t>
            </a:r>
            <a:r>
              <a:rPr lang="en-US">
                <a:solidFill>
                  <a:srgbClr val="CC00CC"/>
                </a:solidFill>
              </a:rPr>
              <a:t> </a:t>
            </a:r>
            <a:r>
              <a:rPr lang="en-US"/>
              <a:t>is released when two small nuclei combine into a larger one.</a:t>
            </a:r>
          </a:p>
          <a:p>
            <a:pPr marL="342900" indent="-342900">
              <a:spcBef>
                <a:spcPct val="20000"/>
              </a:spcBef>
              <a:spcAft>
                <a:spcPct val="20000"/>
              </a:spcAft>
              <a:buClr>
                <a:srgbClr val="FF3300"/>
              </a:buClr>
              <a:buFontTx/>
              <a:buChar char="•"/>
            </a:pPr>
            <a:r>
              <a:rPr lang="en-US"/>
              <a:t>The uncontrolled fusion reaction was achieved in the early 1950s, but all the efforts since then to achieve controlled fusion by massive lasers, powerful magnetic fields, and electric currents to generate power have failed.</a:t>
            </a:r>
          </a:p>
        </p:txBody>
      </p:sp>
      <p:pic>
        <p:nvPicPr>
          <p:cNvPr id="11269" name="Picture 6"/>
          <p:cNvPicPr>
            <a:picLocks noChangeAspect="1" noChangeArrowheads="1"/>
          </p:cNvPicPr>
          <p:nvPr/>
        </p:nvPicPr>
        <p:blipFill>
          <a:blip r:embed="rId2"/>
          <a:srcRect/>
          <a:stretch>
            <a:fillRect/>
          </a:stretch>
        </p:blipFill>
        <p:spPr bwMode="auto">
          <a:xfrm>
            <a:off x="5400675" y="257175"/>
            <a:ext cx="3438525" cy="6343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563563"/>
          </a:xfrm>
        </p:spPr>
        <p:txBody>
          <a:bodyPr/>
          <a:lstStyle/>
          <a:p>
            <a:pPr eaLnBrk="1" hangingPunct="1"/>
            <a:r>
              <a:rPr lang="en-US" sz="2800"/>
              <a:t>Mechanical Energy</a:t>
            </a:r>
          </a:p>
        </p:txBody>
      </p:sp>
      <p:sp>
        <p:nvSpPr>
          <p:cNvPr id="12290" name="5 Slayt Numarası Yer Tutucusu"/>
          <p:cNvSpPr>
            <a:spLocks noGrp="1"/>
          </p:cNvSpPr>
          <p:nvPr>
            <p:ph type="sldNum" sz="quarter" idx="12"/>
          </p:nvPr>
        </p:nvSpPr>
        <p:spPr>
          <a:noFill/>
        </p:spPr>
        <p:txBody>
          <a:bodyPr/>
          <a:lstStyle/>
          <a:p>
            <a:fld id="{20EF8F46-5F85-4292-BDC9-957A146DA968}" type="slidenum">
              <a:rPr lang="en-US" smtClean="0"/>
              <a:pPr/>
              <a:t>12</a:t>
            </a:fld>
            <a:endParaRPr lang="en-US"/>
          </a:p>
        </p:txBody>
      </p:sp>
      <p:sp>
        <p:nvSpPr>
          <p:cNvPr id="12292" name="Rectangle 4"/>
          <p:cNvSpPr>
            <a:spLocks noChangeArrowheads="1"/>
          </p:cNvSpPr>
          <p:nvPr/>
        </p:nvSpPr>
        <p:spPr bwMode="auto">
          <a:xfrm>
            <a:off x="457200" y="762000"/>
            <a:ext cx="8458200" cy="1304925"/>
          </a:xfrm>
          <a:prstGeom prst="rect">
            <a:avLst/>
          </a:prstGeom>
          <a:noFill/>
          <a:ln w="9525">
            <a:noFill/>
            <a:miter lim="800000"/>
            <a:headEnd/>
            <a:tailEnd/>
          </a:ln>
        </p:spPr>
        <p:txBody>
          <a:bodyPr>
            <a:spAutoFit/>
          </a:bodyPr>
          <a:lstStyle/>
          <a:p>
            <a:pPr>
              <a:spcAft>
                <a:spcPct val="20000"/>
              </a:spcAft>
            </a:pPr>
            <a:r>
              <a:rPr lang="en-US" sz="1900" b="1">
                <a:solidFill>
                  <a:srgbClr val="CC00CC"/>
                </a:solidFill>
              </a:rPr>
              <a:t>Mechanical energy:</a:t>
            </a:r>
            <a:r>
              <a:rPr lang="en-US" sz="1900" b="1"/>
              <a:t> </a:t>
            </a:r>
            <a:r>
              <a:rPr lang="en-US" sz="1900"/>
              <a:t>The form of energy that can be converted to mechanical work completely and directly by an ideal mechanical device such as an ideal turbine.    </a:t>
            </a:r>
          </a:p>
          <a:p>
            <a:pPr>
              <a:spcAft>
                <a:spcPct val="20000"/>
              </a:spcAft>
            </a:pPr>
            <a:r>
              <a:rPr lang="en-US" sz="1900" b="1">
                <a:solidFill>
                  <a:srgbClr val="CC00CC"/>
                </a:solidFill>
              </a:rPr>
              <a:t>Kinetic and potential energies:</a:t>
            </a:r>
            <a:r>
              <a:rPr lang="en-US" sz="1900"/>
              <a:t> The familiar forms of mechanical energy.</a:t>
            </a:r>
          </a:p>
        </p:txBody>
      </p:sp>
      <p:pic>
        <p:nvPicPr>
          <p:cNvPr id="12293" name="Picture 5"/>
          <p:cNvPicPr>
            <a:picLocks noChangeAspect="1" noChangeArrowheads="1"/>
          </p:cNvPicPr>
          <p:nvPr/>
        </p:nvPicPr>
        <p:blipFill>
          <a:blip r:embed="rId2"/>
          <a:srcRect/>
          <a:stretch>
            <a:fillRect/>
          </a:stretch>
        </p:blipFill>
        <p:spPr bwMode="auto">
          <a:xfrm>
            <a:off x="533400" y="2209800"/>
            <a:ext cx="2709863" cy="771525"/>
          </a:xfrm>
          <a:prstGeom prst="rect">
            <a:avLst/>
          </a:prstGeom>
          <a:noFill/>
          <a:ln w="9525">
            <a:noFill/>
            <a:miter lim="800000"/>
            <a:headEnd/>
            <a:tailEnd/>
          </a:ln>
        </p:spPr>
      </p:pic>
      <p:pic>
        <p:nvPicPr>
          <p:cNvPr id="12294" name="Picture 6"/>
          <p:cNvPicPr>
            <a:picLocks noChangeAspect="1" noChangeArrowheads="1"/>
          </p:cNvPicPr>
          <p:nvPr/>
        </p:nvPicPr>
        <p:blipFill>
          <a:blip r:embed="rId3"/>
          <a:srcRect/>
          <a:stretch>
            <a:fillRect/>
          </a:stretch>
        </p:blipFill>
        <p:spPr bwMode="auto">
          <a:xfrm>
            <a:off x="533400" y="3124200"/>
            <a:ext cx="4535488" cy="801688"/>
          </a:xfrm>
          <a:prstGeom prst="rect">
            <a:avLst/>
          </a:prstGeom>
          <a:noFill/>
          <a:ln w="9525">
            <a:noFill/>
            <a:miter lim="800000"/>
            <a:headEnd/>
            <a:tailEnd/>
          </a:ln>
        </p:spPr>
      </p:pic>
      <p:pic>
        <p:nvPicPr>
          <p:cNvPr id="12295" name="Picture 7"/>
          <p:cNvPicPr>
            <a:picLocks noChangeAspect="1" noChangeArrowheads="1"/>
          </p:cNvPicPr>
          <p:nvPr/>
        </p:nvPicPr>
        <p:blipFill>
          <a:blip r:embed="rId4"/>
          <a:srcRect/>
          <a:stretch>
            <a:fillRect/>
          </a:stretch>
        </p:blipFill>
        <p:spPr bwMode="auto">
          <a:xfrm>
            <a:off x="533400" y="4519613"/>
            <a:ext cx="6980238" cy="814387"/>
          </a:xfrm>
          <a:prstGeom prst="rect">
            <a:avLst/>
          </a:prstGeom>
          <a:noFill/>
          <a:ln w="9525">
            <a:noFill/>
            <a:miter lim="800000"/>
            <a:headEnd/>
            <a:tailEnd/>
          </a:ln>
        </p:spPr>
      </p:pic>
      <p:pic>
        <p:nvPicPr>
          <p:cNvPr id="12296" name="Picture 8"/>
          <p:cNvPicPr>
            <a:picLocks noChangeAspect="1" noChangeArrowheads="1"/>
          </p:cNvPicPr>
          <p:nvPr/>
        </p:nvPicPr>
        <p:blipFill>
          <a:blip r:embed="rId5"/>
          <a:srcRect/>
          <a:stretch>
            <a:fillRect/>
          </a:stretch>
        </p:blipFill>
        <p:spPr bwMode="auto">
          <a:xfrm>
            <a:off x="533400" y="5788025"/>
            <a:ext cx="7497763" cy="765175"/>
          </a:xfrm>
          <a:prstGeom prst="rect">
            <a:avLst/>
          </a:prstGeom>
          <a:noFill/>
          <a:ln w="9525">
            <a:noFill/>
            <a:miter lim="800000"/>
            <a:headEnd/>
            <a:tailEnd/>
          </a:ln>
        </p:spPr>
      </p:pic>
      <p:sp>
        <p:nvSpPr>
          <p:cNvPr id="12297" name="Text Box 9"/>
          <p:cNvSpPr txBox="1">
            <a:spLocks noChangeArrowheads="1"/>
          </p:cNvSpPr>
          <p:nvPr/>
        </p:nvSpPr>
        <p:spPr bwMode="auto">
          <a:xfrm>
            <a:off x="3276600" y="22860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of a flowing fluid per unit mass</a:t>
            </a:r>
          </a:p>
        </p:txBody>
      </p:sp>
      <p:sp>
        <p:nvSpPr>
          <p:cNvPr id="12298" name="Text Box 10"/>
          <p:cNvSpPr txBox="1">
            <a:spLocks noChangeArrowheads="1"/>
          </p:cNvSpPr>
          <p:nvPr/>
        </p:nvSpPr>
        <p:spPr bwMode="auto">
          <a:xfrm>
            <a:off x="5029200" y="32004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of a flowing fluid</a:t>
            </a:r>
          </a:p>
        </p:txBody>
      </p:sp>
      <p:sp>
        <p:nvSpPr>
          <p:cNvPr id="12299" name="Text Box 11"/>
          <p:cNvSpPr txBox="1">
            <a:spLocks noChangeArrowheads="1"/>
          </p:cNvSpPr>
          <p:nvPr/>
        </p:nvSpPr>
        <p:spPr bwMode="auto">
          <a:xfrm>
            <a:off x="457200" y="4114800"/>
            <a:ext cx="8305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change of a fluid during incompressible flow per unit mass</a:t>
            </a:r>
          </a:p>
        </p:txBody>
      </p:sp>
      <p:sp>
        <p:nvSpPr>
          <p:cNvPr id="12300" name="Text Box 12"/>
          <p:cNvSpPr txBox="1">
            <a:spLocks noChangeArrowheads="1"/>
          </p:cNvSpPr>
          <p:nvPr/>
        </p:nvSpPr>
        <p:spPr bwMode="auto">
          <a:xfrm>
            <a:off x="457200" y="5424488"/>
            <a:ext cx="8229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change of a fluid during incompressible flow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6476103" cy="1740035"/>
          </a:xfrm>
        </p:spPr>
        <p:txBody>
          <a:bodyPr anchor="t"/>
          <a:lstStyle/>
          <a:p>
            <a:pPr algn="l"/>
            <a:r>
              <a:rPr lang="en-US" sz="3600" b="1" dirty="0">
                <a:solidFill>
                  <a:srgbClr val="FF0000"/>
                </a:solidFill>
                <a:latin typeface="Arial" panose="020B0604020202020204" pitchFamily="34" charset="0"/>
                <a:cs typeface="Arial" panose="020B0604020202020204" pitchFamily="34" charset="0"/>
              </a:rPr>
              <a:t>Example</a:t>
            </a:r>
            <a:br>
              <a:rPr lang="en-US" dirty="0">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Determine the mechanical work the pump imparts to the water.</a:t>
            </a:r>
            <a:endParaRPr lang="en-US"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13</a:t>
            </a:fld>
            <a:endParaRPr lang="en-US"/>
          </a:p>
        </p:txBody>
      </p:sp>
      <p:grpSp>
        <p:nvGrpSpPr>
          <p:cNvPr id="38" name="Group 37"/>
          <p:cNvGrpSpPr/>
          <p:nvPr/>
        </p:nvGrpSpPr>
        <p:grpSpPr>
          <a:xfrm>
            <a:off x="2057400" y="412124"/>
            <a:ext cx="7010400" cy="5811755"/>
            <a:chOff x="2057400" y="412124"/>
            <a:chExt cx="7010400" cy="5811755"/>
          </a:xfrm>
        </p:grpSpPr>
        <p:grpSp>
          <p:nvGrpSpPr>
            <p:cNvPr id="36" name="Group 35"/>
            <p:cNvGrpSpPr/>
            <p:nvPr/>
          </p:nvGrpSpPr>
          <p:grpSpPr>
            <a:xfrm>
              <a:off x="2057400" y="412124"/>
              <a:ext cx="7010400" cy="5811755"/>
              <a:chOff x="1752600" y="412124"/>
              <a:chExt cx="7010400" cy="5811755"/>
            </a:xfrm>
          </p:grpSpPr>
          <p:grpSp>
            <p:nvGrpSpPr>
              <p:cNvPr id="18" name="Group 17"/>
              <p:cNvGrpSpPr/>
              <p:nvPr/>
            </p:nvGrpSpPr>
            <p:grpSpPr>
              <a:xfrm>
                <a:off x="3048000" y="412124"/>
                <a:ext cx="5225573" cy="5811755"/>
                <a:chOff x="3048000" y="412124"/>
                <a:chExt cx="5225573" cy="5811755"/>
              </a:xfrm>
            </p:grpSpPr>
            <p:grpSp>
              <p:nvGrpSpPr>
                <p:cNvPr id="10" name="Group 9"/>
                <p:cNvGrpSpPr/>
                <p:nvPr/>
              </p:nvGrpSpPr>
              <p:grpSpPr>
                <a:xfrm>
                  <a:off x="3727703" y="1143000"/>
                  <a:ext cx="4545870" cy="5080879"/>
                  <a:chOff x="3753322" y="762000"/>
                  <a:chExt cx="4545870" cy="508087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3635">
                    <a:off x="5263686" y="2723442"/>
                    <a:ext cx="3035506"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n 8"/>
                  <p:cNvSpPr/>
                  <p:nvPr/>
                </p:nvSpPr>
                <p:spPr>
                  <a:xfrm rot="15827465">
                    <a:off x="4720247" y="3024966"/>
                    <a:ext cx="611809"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23687" y="762000"/>
                    <a:ext cx="339113"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V="1">
                  <a:off x="3048000" y="4800600"/>
                  <a:ext cx="832103" cy="7620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67624" y="412124"/>
                  <a:ext cx="0" cy="9144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752600" y="4615934"/>
                <a:ext cx="1295400" cy="646331"/>
              </a:xfrm>
              <a:prstGeom prst="rect">
                <a:avLst/>
              </a:prstGeom>
              <a:noFill/>
            </p:spPr>
            <p:txBody>
              <a:bodyPr wrap="square" rtlCol="0">
                <a:spAutoFit/>
              </a:bodyPr>
              <a:lstStyle/>
              <a:p>
                <a:pPr algn="ctr"/>
                <a:r>
                  <a:rPr lang="en-US" dirty="0"/>
                  <a:t>Water</a:t>
                </a:r>
              </a:p>
              <a:p>
                <a:pPr algn="ctr"/>
                <a:r>
                  <a:rPr lang="en-US" dirty="0"/>
                  <a:t>500 g/s</a:t>
                </a:r>
              </a:p>
            </p:txBody>
          </p:sp>
          <p:sp>
            <p:nvSpPr>
              <p:cNvPr id="32" name="TextBox 31"/>
              <p:cNvSpPr txBox="1"/>
              <p:nvPr/>
            </p:nvSpPr>
            <p:spPr>
              <a:xfrm>
                <a:off x="3880103" y="4046013"/>
                <a:ext cx="1295400" cy="369332"/>
              </a:xfrm>
              <a:prstGeom prst="rect">
                <a:avLst/>
              </a:prstGeom>
              <a:noFill/>
            </p:spPr>
            <p:txBody>
              <a:bodyPr wrap="square" rtlCol="0">
                <a:spAutoFit/>
              </a:bodyPr>
              <a:lstStyle/>
              <a:p>
                <a:pPr algn="ctr"/>
                <a:r>
                  <a:rPr lang="en-US" dirty="0"/>
                  <a:t>D</a:t>
                </a:r>
                <a:r>
                  <a:rPr lang="en-US" baseline="-25000" dirty="0"/>
                  <a:t>1</a:t>
                </a:r>
                <a:r>
                  <a:rPr lang="en-US" dirty="0"/>
                  <a:t> = 3 cm</a:t>
                </a:r>
              </a:p>
            </p:txBody>
          </p:sp>
          <p:sp>
            <p:nvSpPr>
              <p:cNvPr id="33" name="TextBox 32"/>
              <p:cNvSpPr txBox="1"/>
              <p:nvPr/>
            </p:nvSpPr>
            <p:spPr>
              <a:xfrm>
                <a:off x="7137181" y="2046497"/>
                <a:ext cx="1295400" cy="369332"/>
              </a:xfrm>
              <a:prstGeom prst="rect">
                <a:avLst/>
              </a:prstGeom>
              <a:noFill/>
            </p:spPr>
            <p:txBody>
              <a:bodyPr wrap="square" rtlCol="0">
                <a:spAutoFit/>
              </a:bodyPr>
              <a:lstStyle/>
              <a:p>
                <a:pPr algn="ctr"/>
                <a:r>
                  <a:rPr lang="en-US" dirty="0"/>
                  <a:t>D</a:t>
                </a:r>
                <a:r>
                  <a:rPr lang="en-US" baseline="-25000" dirty="0"/>
                  <a:t>2</a:t>
                </a:r>
                <a:r>
                  <a:rPr lang="en-US" dirty="0"/>
                  <a:t> = 1 cm</a:t>
                </a:r>
              </a:p>
            </p:txBody>
          </p:sp>
          <p:sp>
            <p:nvSpPr>
              <p:cNvPr id="34" name="TextBox 33"/>
              <p:cNvSpPr txBox="1"/>
              <p:nvPr/>
            </p:nvSpPr>
            <p:spPr>
              <a:xfrm>
                <a:off x="4271266" y="4985266"/>
                <a:ext cx="1535611" cy="369332"/>
              </a:xfrm>
              <a:prstGeom prst="rect">
                <a:avLst/>
              </a:prstGeom>
              <a:noFill/>
            </p:spPr>
            <p:txBody>
              <a:bodyPr wrap="square" rtlCol="0">
                <a:spAutoFit/>
              </a:bodyPr>
              <a:lstStyle/>
              <a:p>
                <a:pPr algn="ctr"/>
                <a:r>
                  <a:rPr lang="en-US" dirty="0"/>
                  <a:t>P</a:t>
                </a:r>
                <a:r>
                  <a:rPr lang="en-US" baseline="-25000" dirty="0"/>
                  <a:t>1</a:t>
                </a:r>
                <a:r>
                  <a:rPr lang="en-US" dirty="0"/>
                  <a:t> = 100 Pa</a:t>
                </a:r>
              </a:p>
            </p:txBody>
          </p:sp>
          <p:sp>
            <p:nvSpPr>
              <p:cNvPr id="35" name="TextBox 34"/>
              <p:cNvSpPr txBox="1"/>
              <p:nvPr/>
            </p:nvSpPr>
            <p:spPr>
              <a:xfrm>
                <a:off x="7227389" y="2819400"/>
                <a:ext cx="1535611" cy="369332"/>
              </a:xfrm>
              <a:prstGeom prst="rect">
                <a:avLst/>
              </a:prstGeom>
              <a:noFill/>
            </p:spPr>
            <p:txBody>
              <a:bodyPr wrap="square" rtlCol="0">
                <a:spAutoFit/>
              </a:bodyPr>
              <a:lstStyle/>
              <a:p>
                <a:pPr algn="ctr"/>
                <a:r>
                  <a:rPr lang="en-US" dirty="0"/>
                  <a:t>P</a:t>
                </a:r>
                <a:r>
                  <a:rPr lang="en-US" baseline="-25000" dirty="0"/>
                  <a:t>2</a:t>
                </a:r>
                <a:r>
                  <a:rPr lang="en-US" dirty="0"/>
                  <a:t> = 200 Pa</a:t>
                </a:r>
              </a:p>
            </p:txBody>
          </p:sp>
          <p:sp>
            <p:nvSpPr>
              <p:cNvPr id="29" name="Oval 28"/>
              <p:cNvSpPr/>
              <p:nvPr/>
            </p:nvSpPr>
            <p:spPr>
              <a:xfrm>
                <a:off x="5023103" y="460136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91424" y="306314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4152706" y="2822550"/>
              <a:ext cx="1869948" cy="369332"/>
            </a:xfrm>
            <a:prstGeom prst="rect">
              <a:avLst/>
            </a:prstGeom>
            <a:noFill/>
          </p:spPr>
          <p:txBody>
            <a:bodyPr wrap="square" rtlCol="0">
              <a:spAutoFit/>
            </a:bodyPr>
            <a:lstStyle/>
            <a:p>
              <a:pPr algn="ctr"/>
              <a:r>
                <a:rPr lang="en-US" dirty="0"/>
                <a:t>Assume z</a:t>
              </a:r>
              <a:r>
                <a:rPr lang="en-US" baseline="-25000" dirty="0"/>
                <a:t>1</a:t>
              </a:r>
              <a:r>
                <a:rPr lang="en-US" dirty="0"/>
                <a:t> ≈ z</a:t>
              </a:r>
              <a:r>
                <a:rPr lang="en-US" baseline="-25000" dirty="0"/>
                <a:t>2</a:t>
              </a:r>
              <a:endParaRPr lang="en-US" dirty="0"/>
            </a:p>
          </p:txBody>
        </p:sp>
      </p:grpSp>
      <p:sp>
        <p:nvSpPr>
          <p:cNvPr id="39" name="TextBox 38">
            <a:extLst>
              <a:ext uri="{FF2B5EF4-FFF2-40B4-BE49-F238E27FC236}">
                <a16:creationId xmlns:a16="http://schemas.microsoft.com/office/drawing/2014/main" id="{8CCFA697-7708-46DD-BEA5-7093A00AC3E0}"/>
              </a:ext>
            </a:extLst>
          </p:cNvPr>
          <p:cNvSpPr txBox="1"/>
          <p:nvPr/>
        </p:nvSpPr>
        <p:spPr>
          <a:xfrm>
            <a:off x="1583629" y="2599313"/>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101785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98D8789B-F6A9-4286-8C0A-899B3D4C1513}" type="slidenum">
              <a:rPr lang="en-US" smtClean="0"/>
              <a:pPr/>
              <a:t>14</a:t>
            </a:fld>
            <a:endParaRPr lang="en-US"/>
          </a:p>
        </p:txBody>
      </p:sp>
      <p:pic>
        <p:nvPicPr>
          <p:cNvPr id="13315" name="Picture 8"/>
          <p:cNvPicPr>
            <a:picLocks noChangeAspect="1" noChangeArrowheads="1"/>
          </p:cNvPicPr>
          <p:nvPr/>
        </p:nvPicPr>
        <p:blipFill>
          <a:blip r:embed="rId2"/>
          <a:srcRect/>
          <a:stretch>
            <a:fillRect/>
          </a:stretch>
        </p:blipFill>
        <p:spPr bwMode="auto">
          <a:xfrm>
            <a:off x="2362200" y="647700"/>
            <a:ext cx="4419600" cy="5562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Slayt Numarası Yer Tutucusu"/>
          <p:cNvSpPr>
            <a:spLocks noGrp="1"/>
          </p:cNvSpPr>
          <p:nvPr>
            <p:ph type="sldNum" sz="quarter" idx="12"/>
          </p:nvPr>
        </p:nvSpPr>
        <p:spPr>
          <a:noFill/>
        </p:spPr>
        <p:txBody>
          <a:bodyPr/>
          <a:lstStyle/>
          <a:p>
            <a:fld id="{7C43680E-BE5A-4C40-B4A2-95DBC38EC7E2}" type="slidenum">
              <a:rPr lang="en-US" smtClean="0"/>
              <a:pPr/>
              <a:t>15</a:t>
            </a:fld>
            <a:endParaRPr lang="en-US"/>
          </a:p>
        </p:txBody>
      </p:sp>
      <p:pic>
        <p:nvPicPr>
          <p:cNvPr id="14339" name="Picture 2"/>
          <p:cNvPicPr>
            <a:picLocks noChangeAspect="1" noChangeArrowheads="1"/>
          </p:cNvPicPr>
          <p:nvPr/>
        </p:nvPicPr>
        <p:blipFill>
          <a:blip r:embed="rId2"/>
          <a:srcRect/>
          <a:stretch>
            <a:fillRect/>
          </a:stretch>
        </p:blipFill>
        <p:spPr bwMode="auto">
          <a:xfrm>
            <a:off x="304800" y="152400"/>
            <a:ext cx="4086225" cy="459105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495800" y="152400"/>
            <a:ext cx="4276725" cy="3514725"/>
          </a:xfrm>
          <a:prstGeom prst="rect">
            <a:avLst/>
          </a:prstGeom>
          <a:noFill/>
          <a:ln w="9525">
            <a:noFill/>
            <a:miter lim="800000"/>
            <a:headEnd/>
            <a:tailEnd/>
          </a:ln>
        </p:spPr>
      </p:pic>
      <p:pic>
        <p:nvPicPr>
          <p:cNvPr id="14341" name="Picture 5"/>
          <p:cNvPicPr>
            <a:picLocks noChangeAspect="1" noChangeArrowheads="1"/>
          </p:cNvPicPr>
          <p:nvPr/>
        </p:nvPicPr>
        <p:blipFill>
          <a:blip r:embed="rId4"/>
          <a:srcRect/>
          <a:stretch>
            <a:fillRect/>
          </a:stretch>
        </p:blipFill>
        <p:spPr bwMode="auto">
          <a:xfrm>
            <a:off x="5383213" y="3686175"/>
            <a:ext cx="3379787" cy="3095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9E7E15EF-8E04-481E-932B-58CD8B75BE34}" type="slidenum">
              <a:rPr lang="en-US" smtClean="0"/>
              <a:pPr/>
              <a:t>16</a:t>
            </a:fld>
            <a:endParaRPr lang="en-US"/>
          </a:p>
        </p:txBody>
      </p:sp>
      <p:sp>
        <p:nvSpPr>
          <p:cNvPr id="16387" name="Rectangle 2"/>
          <p:cNvSpPr>
            <a:spLocks noGrp="1" noChangeArrowheads="1"/>
          </p:cNvSpPr>
          <p:nvPr>
            <p:ph type="title"/>
          </p:nvPr>
        </p:nvSpPr>
        <p:spPr>
          <a:xfrm>
            <a:off x="304800" y="152400"/>
            <a:ext cx="3657600" cy="685800"/>
          </a:xfrm>
          <a:solidFill>
            <a:srgbClr val="92D050"/>
          </a:solidFill>
        </p:spPr>
        <p:txBody>
          <a:bodyPr/>
          <a:lstStyle/>
          <a:p>
            <a:pPr eaLnBrk="1" hangingPunct="1"/>
            <a:r>
              <a:rPr lang="en-US" sz="3200" b="1" dirty="0">
                <a:solidFill>
                  <a:srgbClr val="C00000"/>
                </a:solidFill>
                <a:latin typeface="Arial" panose="020B0604020202020204" pitchFamily="34" charset="0"/>
                <a:cs typeface="Arial" panose="020B0604020202020204" pitchFamily="34" charset="0"/>
              </a:rPr>
              <a:t>SPECIFIC HEATS</a:t>
            </a:r>
          </a:p>
        </p:txBody>
      </p:sp>
      <p:sp>
        <p:nvSpPr>
          <p:cNvPr id="16388" name="Rectangle 3"/>
          <p:cNvSpPr>
            <a:spLocks noGrp="1" noChangeArrowheads="1"/>
          </p:cNvSpPr>
          <p:nvPr>
            <p:ph type="body" idx="1"/>
          </p:nvPr>
        </p:nvSpPr>
        <p:spPr>
          <a:xfrm>
            <a:off x="228600" y="838200"/>
            <a:ext cx="5105400" cy="2514600"/>
          </a:xfrm>
        </p:spPr>
        <p:txBody>
          <a:bodyPr/>
          <a:lstStyle/>
          <a:p>
            <a:pPr eaLnBrk="1" hangingPunct="1">
              <a:spcBef>
                <a:spcPct val="10000"/>
              </a:spcBef>
              <a:spcAft>
                <a:spcPct val="10000"/>
              </a:spcAft>
              <a:buFontTx/>
              <a:buNone/>
            </a:pPr>
            <a:r>
              <a:rPr lang="en-US" sz="1800" b="1" dirty="0">
                <a:solidFill>
                  <a:srgbClr val="CC00CC"/>
                </a:solidFill>
              </a:rPr>
              <a:t>Specific heat at constant volume, </a:t>
            </a:r>
            <a:r>
              <a:rPr lang="en-US" sz="1800" b="1" i="1" dirty="0">
                <a:solidFill>
                  <a:srgbClr val="CC00CC"/>
                </a:solidFill>
              </a:rPr>
              <a:t>c</a:t>
            </a:r>
            <a:r>
              <a:rPr lang="en-US" sz="1800" b="1" i="1" baseline="-25000" dirty="0">
                <a:solidFill>
                  <a:srgbClr val="CC00CC"/>
                </a:solidFill>
              </a:rPr>
              <a:t>v</a:t>
            </a:r>
            <a:r>
              <a:rPr lang="en-US" sz="1800" dirty="0"/>
              <a:t>: The energy required to raise the temperature of the unit mass of a substance by one degree as the volume is maintained constant.</a:t>
            </a:r>
          </a:p>
          <a:p>
            <a:pPr eaLnBrk="1" hangingPunct="1">
              <a:spcBef>
                <a:spcPct val="10000"/>
              </a:spcBef>
              <a:spcAft>
                <a:spcPct val="10000"/>
              </a:spcAft>
              <a:buFontTx/>
              <a:buNone/>
            </a:pPr>
            <a:r>
              <a:rPr lang="en-US" sz="1800" b="1" dirty="0">
                <a:solidFill>
                  <a:srgbClr val="CC00CC"/>
                </a:solidFill>
              </a:rPr>
              <a:t>Specific heat at constant pressure, </a:t>
            </a:r>
            <a:r>
              <a:rPr lang="en-US" sz="1800" b="1" i="1" dirty="0" err="1">
                <a:solidFill>
                  <a:srgbClr val="CC00CC"/>
                </a:solidFill>
              </a:rPr>
              <a:t>c</a:t>
            </a:r>
            <a:r>
              <a:rPr lang="en-US" sz="1800" b="1" i="1" baseline="-25000" dirty="0" err="1">
                <a:solidFill>
                  <a:srgbClr val="CC00CC"/>
                </a:solidFill>
              </a:rPr>
              <a:t>p</a:t>
            </a:r>
            <a:r>
              <a:rPr lang="en-US" sz="1800" dirty="0"/>
              <a:t>: The energy required to raise the temperature of the unit mass of a substance by one degree as the pressure is maintained constant.</a:t>
            </a:r>
          </a:p>
        </p:txBody>
      </p:sp>
      <p:sp>
        <p:nvSpPr>
          <p:cNvPr id="16389" name="Rectangle 7"/>
          <p:cNvSpPr>
            <a:spLocks noChangeArrowheads="1"/>
          </p:cNvSpPr>
          <p:nvPr/>
        </p:nvSpPr>
        <p:spPr bwMode="auto">
          <a:xfrm>
            <a:off x="3581400" y="4767263"/>
            <a:ext cx="1905000" cy="2014537"/>
          </a:xfrm>
          <a:prstGeom prst="rect">
            <a:avLst/>
          </a:prstGeom>
          <a:noFill/>
          <a:ln w="9525">
            <a:noFill/>
            <a:miter lim="800000"/>
            <a:headEnd/>
            <a:tailEnd/>
          </a:ln>
        </p:spPr>
        <p:txBody>
          <a:bodyPr>
            <a:spAutoFit/>
          </a:bodyPr>
          <a:lstStyle/>
          <a:p>
            <a:pPr algn="r"/>
            <a:r>
              <a:rPr lang="en-US">
                <a:solidFill>
                  <a:srgbClr val="3333FF"/>
                </a:solidFill>
              </a:rPr>
              <a:t>Constant-volume and constant-pressure specific heats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c</a:t>
            </a:r>
            <a:r>
              <a:rPr lang="en-US" i="1" baseline="-25000">
                <a:solidFill>
                  <a:srgbClr val="3333FF"/>
                </a:solidFill>
              </a:rPr>
              <a:t>p</a:t>
            </a:r>
          </a:p>
          <a:p>
            <a:pPr algn="r"/>
            <a:r>
              <a:rPr lang="en-US">
                <a:solidFill>
                  <a:srgbClr val="3333FF"/>
                </a:solidFill>
              </a:rPr>
              <a:t>(values are for helium gas).</a:t>
            </a:r>
          </a:p>
        </p:txBody>
      </p:sp>
      <p:pic>
        <p:nvPicPr>
          <p:cNvPr id="16390" name="Picture 9"/>
          <p:cNvPicPr>
            <a:picLocks noChangeAspect="1" noChangeArrowheads="1"/>
          </p:cNvPicPr>
          <p:nvPr/>
        </p:nvPicPr>
        <p:blipFill>
          <a:blip r:embed="rId2"/>
          <a:srcRect/>
          <a:stretch>
            <a:fillRect/>
          </a:stretch>
        </p:blipFill>
        <p:spPr bwMode="auto">
          <a:xfrm>
            <a:off x="5410200" y="57150"/>
            <a:ext cx="3562350" cy="3371850"/>
          </a:xfrm>
          <a:prstGeom prst="rect">
            <a:avLst/>
          </a:prstGeom>
          <a:noFill/>
          <a:ln w="9525">
            <a:noFill/>
            <a:miter lim="800000"/>
            <a:headEnd/>
            <a:tailEnd/>
          </a:ln>
        </p:spPr>
      </p:pic>
      <p:pic>
        <p:nvPicPr>
          <p:cNvPr id="16391" name="Picture 10"/>
          <p:cNvPicPr>
            <a:picLocks noChangeAspect="1" noChangeArrowheads="1"/>
          </p:cNvPicPr>
          <p:nvPr/>
        </p:nvPicPr>
        <p:blipFill>
          <a:blip r:embed="rId3"/>
          <a:srcRect/>
          <a:stretch>
            <a:fillRect/>
          </a:stretch>
        </p:blipFill>
        <p:spPr bwMode="auto">
          <a:xfrm>
            <a:off x="304800" y="3257550"/>
            <a:ext cx="3190875" cy="3524250"/>
          </a:xfrm>
          <a:prstGeom prst="rect">
            <a:avLst/>
          </a:prstGeom>
          <a:noFill/>
          <a:ln w="9525">
            <a:noFill/>
            <a:miter lim="800000"/>
            <a:headEnd/>
            <a:tailEnd/>
          </a:ln>
        </p:spPr>
      </p:pic>
      <p:pic>
        <p:nvPicPr>
          <p:cNvPr id="16392" name="Picture 11"/>
          <p:cNvPicPr>
            <a:picLocks noChangeAspect="1" noChangeArrowheads="1"/>
          </p:cNvPicPr>
          <p:nvPr/>
        </p:nvPicPr>
        <p:blipFill>
          <a:blip r:embed="rId4"/>
          <a:srcRect/>
          <a:stretch>
            <a:fillRect/>
          </a:stretch>
        </p:blipFill>
        <p:spPr bwMode="auto">
          <a:xfrm>
            <a:off x="5476875" y="3505200"/>
            <a:ext cx="3514725" cy="3305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8D392D5-B2A1-430D-BCDA-B1834AE7327A}" type="slidenum">
              <a:rPr lang="en-US" smtClean="0"/>
              <a:pPr/>
              <a:t>17</a:t>
            </a:fld>
            <a:endParaRPr lang="en-US"/>
          </a:p>
        </p:txBody>
      </p:sp>
      <p:sp>
        <p:nvSpPr>
          <p:cNvPr id="17411" name="Rectangle 3"/>
          <p:cNvSpPr>
            <a:spLocks noGrp="1" noChangeArrowheads="1"/>
          </p:cNvSpPr>
          <p:nvPr>
            <p:ph type="body" idx="1"/>
          </p:nvPr>
        </p:nvSpPr>
        <p:spPr>
          <a:xfrm>
            <a:off x="381000" y="4038600"/>
            <a:ext cx="4648200" cy="2590800"/>
          </a:xfrm>
        </p:spPr>
        <p:txBody>
          <a:bodyPr/>
          <a:lstStyle/>
          <a:p>
            <a:pPr eaLnBrk="1" hangingPunct="1">
              <a:spcBef>
                <a:spcPct val="15000"/>
              </a:spcBef>
              <a:spcAft>
                <a:spcPct val="15000"/>
              </a:spcAft>
            </a:pPr>
            <a:r>
              <a:rPr lang="en-US" sz="1800"/>
              <a:t>The equations are valid for </a:t>
            </a:r>
            <a:r>
              <a:rPr lang="en-US" sz="1800" i="1"/>
              <a:t>any </a:t>
            </a:r>
            <a:r>
              <a:rPr lang="en-US" sz="1800"/>
              <a:t>substance undergoing </a:t>
            </a:r>
            <a:r>
              <a:rPr lang="en-US" sz="1800" i="1"/>
              <a:t>any </a:t>
            </a:r>
            <a:r>
              <a:rPr lang="en-US" sz="1800"/>
              <a:t>process.</a:t>
            </a:r>
          </a:p>
          <a:p>
            <a:pPr eaLnBrk="1" hangingPunct="1">
              <a:spcBef>
                <a:spcPct val="15000"/>
              </a:spcBef>
              <a:spcAft>
                <a:spcPct val="15000"/>
              </a:spcAft>
            </a:pPr>
            <a:r>
              <a:rPr lang="en-US" sz="1800" i="1"/>
              <a:t>c</a:t>
            </a:r>
            <a:r>
              <a:rPr lang="en-US" sz="1800" i="1" baseline="-25000"/>
              <a:t>v</a:t>
            </a:r>
            <a:r>
              <a:rPr lang="en-US" sz="1800" i="1"/>
              <a:t> </a:t>
            </a:r>
            <a:r>
              <a:rPr lang="en-US" sz="1800"/>
              <a:t>and </a:t>
            </a:r>
            <a:r>
              <a:rPr lang="en-US" sz="1800" i="1"/>
              <a:t>c</a:t>
            </a:r>
            <a:r>
              <a:rPr lang="en-US" sz="1800" i="1" baseline="-25000"/>
              <a:t>p</a:t>
            </a:r>
            <a:r>
              <a:rPr lang="en-US" sz="1800" i="1"/>
              <a:t> </a:t>
            </a:r>
            <a:r>
              <a:rPr lang="en-US" sz="1800"/>
              <a:t>are properties.</a:t>
            </a:r>
          </a:p>
          <a:p>
            <a:pPr eaLnBrk="1" hangingPunct="1">
              <a:spcBef>
                <a:spcPct val="15000"/>
              </a:spcBef>
              <a:spcAft>
                <a:spcPct val="15000"/>
              </a:spcAft>
            </a:pPr>
            <a:r>
              <a:rPr lang="en-US" sz="1800" i="1"/>
              <a:t>c</a:t>
            </a:r>
            <a:r>
              <a:rPr lang="en-US" sz="1800" i="1" baseline="-25000"/>
              <a:t>v</a:t>
            </a:r>
            <a:r>
              <a:rPr lang="en-US" sz="1800" i="1"/>
              <a:t> </a:t>
            </a:r>
            <a:r>
              <a:rPr lang="en-US" sz="1800"/>
              <a:t>is related to the changes in </a:t>
            </a:r>
            <a:r>
              <a:rPr lang="en-US" sz="1800" i="1"/>
              <a:t>internal energy </a:t>
            </a:r>
            <a:r>
              <a:rPr lang="en-US" sz="1800"/>
              <a:t>and </a:t>
            </a:r>
            <a:r>
              <a:rPr lang="en-US" sz="1800" i="1"/>
              <a:t>c</a:t>
            </a:r>
            <a:r>
              <a:rPr lang="en-US" sz="1800" i="1" baseline="-25000"/>
              <a:t>p</a:t>
            </a:r>
            <a:r>
              <a:rPr lang="en-US" sz="1800" i="1"/>
              <a:t> </a:t>
            </a:r>
            <a:r>
              <a:rPr lang="en-US" sz="1800"/>
              <a:t>to the changes in </a:t>
            </a:r>
            <a:r>
              <a:rPr lang="en-US" sz="1800" i="1"/>
              <a:t>enthalpy</a:t>
            </a:r>
            <a:r>
              <a:rPr lang="en-US" sz="1800"/>
              <a:t>.</a:t>
            </a:r>
          </a:p>
          <a:p>
            <a:pPr eaLnBrk="1" hangingPunct="1">
              <a:spcBef>
                <a:spcPct val="15000"/>
              </a:spcBef>
              <a:spcAft>
                <a:spcPct val="15000"/>
              </a:spcAft>
            </a:pPr>
            <a:r>
              <a:rPr lang="en-US" sz="1800"/>
              <a:t>A common unit for specific heats is kJ/kg·°C or kJ/kg·K. </a:t>
            </a:r>
            <a:r>
              <a:rPr lang="en-US" sz="1800" b="1">
                <a:solidFill>
                  <a:srgbClr val="CC00CC"/>
                </a:solidFill>
              </a:rPr>
              <a:t>Are these units identical?</a:t>
            </a:r>
          </a:p>
        </p:txBody>
      </p:sp>
      <p:sp>
        <p:nvSpPr>
          <p:cNvPr id="17412" name="Text Box 8"/>
          <p:cNvSpPr txBox="1">
            <a:spLocks noChangeArrowheads="1"/>
          </p:cNvSpPr>
          <p:nvPr/>
        </p:nvSpPr>
        <p:spPr bwMode="auto">
          <a:xfrm>
            <a:off x="5181600" y="609600"/>
            <a:ext cx="3352800" cy="727075"/>
          </a:xfrm>
          <a:prstGeom prst="rect">
            <a:avLst/>
          </a:prstGeom>
          <a:solidFill>
            <a:srgbClr val="FFCC99"/>
          </a:solidFill>
          <a:ln w="25400">
            <a:solidFill>
              <a:schemeClr val="bg2"/>
            </a:solidFill>
            <a:miter lim="800000"/>
            <a:headEnd/>
            <a:tailEnd/>
          </a:ln>
        </p:spPr>
        <p:txBody>
          <a:bodyPr>
            <a:spAutoFit/>
          </a:bodyPr>
          <a:lstStyle/>
          <a:p>
            <a:r>
              <a:rPr lang="en-US" sz="2000" b="1">
                <a:solidFill>
                  <a:srgbClr val="CC00CC"/>
                </a:solidFill>
              </a:rPr>
              <a:t>True or False?</a:t>
            </a:r>
            <a:r>
              <a:rPr lang="en-US" sz="2000"/>
              <a:t> </a:t>
            </a:r>
          </a:p>
          <a:p>
            <a:r>
              <a:rPr lang="en-US" sz="2000" i="1"/>
              <a:t>c</a:t>
            </a:r>
            <a:r>
              <a:rPr lang="en-US" sz="2000" i="1" baseline="-25000"/>
              <a:t>p</a:t>
            </a:r>
            <a:r>
              <a:rPr lang="en-US" sz="2000"/>
              <a:t> is always greater than </a:t>
            </a:r>
            <a:r>
              <a:rPr lang="en-US" sz="2000" i="1"/>
              <a:t>c</a:t>
            </a:r>
            <a:r>
              <a:rPr lang="en-US" sz="2000" i="1" baseline="-25000"/>
              <a:t>v</a:t>
            </a:r>
            <a:endParaRPr lang="en-US" sz="2000"/>
          </a:p>
        </p:txBody>
      </p:sp>
      <p:sp>
        <p:nvSpPr>
          <p:cNvPr id="17413" name="Rectangle 6"/>
          <p:cNvSpPr>
            <a:spLocks noChangeArrowheads="1"/>
          </p:cNvSpPr>
          <p:nvPr/>
        </p:nvSpPr>
        <p:spPr bwMode="auto">
          <a:xfrm>
            <a:off x="5181600" y="6248400"/>
            <a:ext cx="3657600" cy="396875"/>
          </a:xfrm>
          <a:prstGeom prst="rect">
            <a:avLst/>
          </a:prstGeom>
          <a:solidFill>
            <a:srgbClr val="C0C0C0"/>
          </a:solidFill>
          <a:ln w="12700">
            <a:noFill/>
            <a:miter lim="800000"/>
            <a:headEnd/>
            <a:tailEnd/>
          </a:ln>
        </p:spPr>
        <p:txBody>
          <a:bodyPr>
            <a:spAutoFit/>
          </a:bodyPr>
          <a:lstStyle/>
          <a:p>
            <a:r>
              <a:rPr lang="en-US" sz="2000">
                <a:solidFill>
                  <a:srgbClr val="3333FF"/>
                </a:solidFill>
              </a:rPr>
              <a:t>Formal definitions of </a:t>
            </a:r>
            <a:r>
              <a:rPr lang="en-US" sz="2000" i="1">
                <a:solidFill>
                  <a:srgbClr val="3333FF"/>
                </a:solidFill>
              </a:rPr>
              <a:t>c</a:t>
            </a:r>
            <a:r>
              <a:rPr lang="en-US" sz="2000" i="1" baseline="-25000">
                <a:solidFill>
                  <a:srgbClr val="3333FF"/>
                </a:solidFill>
              </a:rPr>
              <a:t>v</a:t>
            </a:r>
            <a:r>
              <a:rPr lang="en-US" sz="2000" i="1">
                <a:solidFill>
                  <a:srgbClr val="3333FF"/>
                </a:solidFill>
              </a:rPr>
              <a:t> </a:t>
            </a:r>
            <a:r>
              <a:rPr lang="en-US" sz="2000">
                <a:solidFill>
                  <a:srgbClr val="3333FF"/>
                </a:solidFill>
              </a:rPr>
              <a:t>and </a:t>
            </a:r>
            <a:r>
              <a:rPr lang="en-US" sz="2000" i="1">
                <a:solidFill>
                  <a:srgbClr val="3333FF"/>
                </a:solidFill>
              </a:rPr>
              <a:t>c</a:t>
            </a:r>
            <a:r>
              <a:rPr lang="en-US" sz="2000" i="1" baseline="-25000">
                <a:solidFill>
                  <a:srgbClr val="3333FF"/>
                </a:solidFill>
              </a:rPr>
              <a:t>p</a:t>
            </a:r>
            <a:r>
              <a:rPr lang="en-US" sz="2000">
                <a:solidFill>
                  <a:srgbClr val="3333FF"/>
                </a:solidFill>
              </a:rPr>
              <a:t>.</a:t>
            </a:r>
          </a:p>
        </p:txBody>
      </p:sp>
      <p:pic>
        <p:nvPicPr>
          <p:cNvPr id="17414" name="Picture 9"/>
          <p:cNvPicPr>
            <a:picLocks noChangeAspect="1" noChangeArrowheads="1"/>
          </p:cNvPicPr>
          <p:nvPr/>
        </p:nvPicPr>
        <p:blipFill>
          <a:blip r:embed="rId2"/>
          <a:srcRect/>
          <a:stretch>
            <a:fillRect/>
          </a:stretch>
        </p:blipFill>
        <p:spPr bwMode="auto">
          <a:xfrm>
            <a:off x="5172075" y="1828800"/>
            <a:ext cx="3667125"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457200" y="211138"/>
            <a:ext cx="4191000" cy="36750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Slayt Numarası Yer Tutucusu"/>
          <p:cNvSpPr>
            <a:spLocks noGrp="1"/>
          </p:cNvSpPr>
          <p:nvPr>
            <p:ph type="sldNum" sz="quarter" idx="12"/>
          </p:nvPr>
        </p:nvSpPr>
        <p:spPr>
          <a:noFill/>
        </p:spPr>
        <p:txBody>
          <a:bodyPr/>
          <a:lstStyle/>
          <a:p>
            <a:fld id="{C82816E8-7EBF-439E-9391-7B4E7D644482}" type="slidenum">
              <a:rPr lang="en-US" smtClean="0"/>
              <a:pPr/>
              <a:t>18</a:t>
            </a:fld>
            <a:endParaRPr lang="en-US"/>
          </a:p>
        </p:txBody>
      </p:sp>
      <p:sp>
        <p:nvSpPr>
          <p:cNvPr id="18435" name="Rectangle 2"/>
          <p:cNvSpPr>
            <a:spLocks noGrp="1" noChangeArrowheads="1"/>
          </p:cNvSpPr>
          <p:nvPr>
            <p:ph type="title"/>
          </p:nvPr>
        </p:nvSpPr>
        <p:spPr>
          <a:xfrm>
            <a:off x="304800" y="152400"/>
            <a:ext cx="8142288" cy="990600"/>
          </a:xfrm>
          <a:solidFill>
            <a:srgbClr val="92D050"/>
          </a:solidFill>
        </p:spPr>
        <p:txBody>
          <a:bodyPr>
            <a:noAutofit/>
          </a:bodyPr>
          <a:lstStyle/>
          <a:p>
            <a:pPr eaLnBrk="1" hangingPunct="1"/>
            <a:r>
              <a:rPr lang="en-US" sz="3200" dirty="0">
                <a:solidFill>
                  <a:srgbClr val="C00000"/>
                </a:solidFill>
                <a:latin typeface="Arial" panose="020B0604020202020204" pitchFamily="34" charset="0"/>
                <a:cs typeface="Arial" panose="020B0604020202020204" pitchFamily="34" charset="0"/>
              </a:rPr>
              <a:t>INTERNAL ENERGY, ENTHALPY,</a:t>
            </a:r>
            <a:br>
              <a:rPr lang="en-US" sz="3200" dirty="0">
                <a:solidFill>
                  <a:srgbClr val="C00000"/>
                </a:solidFill>
                <a:latin typeface="Arial" panose="020B0604020202020204" pitchFamily="34" charset="0"/>
                <a:cs typeface="Arial" panose="020B0604020202020204" pitchFamily="34" charset="0"/>
              </a:rPr>
            </a:br>
            <a:r>
              <a:rPr lang="en-US" sz="3200" dirty="0">
                <a:solidFill>
                  <a:srgbClr val="C00000"/>
                </a:solidFill>
                <a:latin typeface="Arial" panose="020B0604020202020204" pitchFamily="34" charset="0"/>
                <a:cs typeface="Arial" panose="020B0604020202020204" pitchFamily="34" charset="0"/>
              </a:rPr>
              <a:t>AND SPECIFIC HEATS OF IDEAL GASES</a:t>
            </a:r>
            <a:endParaRPr lang="en-US" sz="3200" b="0" dirty="0">
              <a:solidFill>
                <a:srgbClr val="C00000"/>
              </a:solidFill>
              <a:latin typeface="Arial" panose="020B0604020202020204" pitchFamily="34" charset="0"/>
              <a:cs typeface="Arial" panose="020B0604020202020204" pitchFamily="34" charset="0"/>
            </a:endParaRPr>
          </a:p>
        </p:txBody>
      </p:sp>
      <p:sp>
        <p:nvSpPr>
          <p:cNvPr id="18436" name="Rectangle 5"/>
          <p:cNvSpPr>
            <a:spLocks noChangeArrowheads="1"/>
          </p:cNvSpPr>
          <p:nvPr/>
        </p:nvSpPr>
        <p:spPr bwMode="auto">
          <a:xfrm>
            <a:off x="228600" y="5105400"/>
            <a:ext cx="1752600" cy="1465263"/>
          </a:xfrm>
          <a:prstGeom prst="rect">
            <a:avLst/>
          </a:prstGeom>
          <a:noFill/>
          <a:ln w="9525">
            <a:noFill/>
            <a:miter lim="800000"/>
            <a:headEnd/>
            <a:tailEnd/>
          </a:ln>
        </p:spPr>
        <p:txBody>
          <a:bodyPr>
            <a:spAutoFit/>
          </a:bodyPr>
          <a:lstStyle/>
          <a:p>
            <a:r>
              <a:rPr lang="en-US"/>
              <a:t>Joule showed using this experimental apparatus that </a:t>
            </a:r>
            <a:r>
              <a:rPr lang="en-US" i="1"/>
              <a:t>u</a:t>
            </a:r>
            <a:r>
              <a:rPr lang="en-US"/>
              <a:t>=</a:t>
            </a:r>
            <a:r>
              <a:rPr lang="en-US" i="1"/>
              <a:t>u</a:t>
            </a:r>
            <a:r>
              <a:rPr lang="en-US"/>
              <a:t>(</a:t>
            </a:r>
            <a:r>
              <a:rPr lang="en-US" i="1"/>
              <a:t>T</a:t>
            </a:r>
            <a:r>
              <a:rPr lang="en-US"/>
              <a:t>)</a:t>
            </a:r>
          </a:p>
        </p:txBody>
      </p:sp>
      <p:pic>
        <p:nvPicPr>
          <p:cNvPr id="18437" name="Picture 8"/>
          <p:cNvPicPr>
            <a:picLocks noChangeAspect="1" noChangeArrowheads="1"/>
          </p:cNvPicPr>
          <p:nvPr/>
        </p:nvPicPr>
        <p:blipFill>
          <a:blip r:embed="rId2"/>
          <a:srcRect/>
          <a:stretch>
            <a:fillRect/>
          </a:stretch>
        </p:blipFill>
        <p:spPr bwMode="auto">
          <a:xfrm>
            <a:off x="1981200" y="5029200"/>
            <a:ext cx="1820863" cy="1808163"/>
          </a:xfrm>
          <a:prstGeom prst="rect">
            <a:avLst/>
          </a:prstGeom>
          <a:noFill/>
          <a:ln w="9525">
            <a:noFill/>
            <a:miter lim="800000"/>
            <a:headEnd/>
            <a:tailEnd/>
          </a:ln>
        </p:spPr>
      </p:pic>
      <p:pic>
        <p:nvPicPr>
          <p:cNvPr id="18438" name="Picture 10"/>
          <p:cNvPicPr>
            <a:picLocks noChangeAspect="1" noChangeArrowheads="1"/>
          </p:cNvPicPr>
          <p:nvPr/>
        </p:nvPicPr>
        <p:blipFill>
          <a:blip r:embed="rId3"/>
          <a:srcRect/>
          <a:stretch>
            <a:fillRect/>
          </a:stretch>
        </p:blipFill>
        <p:spPr bwMode="auto">
          <a:xfrm>
            <a:off x="4800600" y="2286000"/>
            <a:ext cx="1154113" cy="314325"/>
          </a:xfrm>
          <a:prstGeom prst="rect">
            <a:avLst/>
          </a:prstGeom>
          <a:noFill/>
          <a:ln w="9525">
            <a:noFill/>
            <a:miter lim="800000"/>
            <a:headEnd/>
            <a:tailEnd/>
          </a:ln>
        </p:spPr>
      </p:pic>
      <p:pic>
        <p:nvPicPr>
          <p:cNvPr id="18439" name="Picture 11"/>
          <p:cNvPicPr>
            <a:picLocks noChangeAspect="1" noChangeArrowheads="1"/>
          </p:cNvPicPr>
          <p:nvPr/>
        </p:nvPicPr>
        <p:blipFill>
          <a:blip r:embed="rId4"/>
          <a:srcRect/>
          <a:stretch>
            <a:fillRect/>
          </a:stretch>
        </p:blipFill>
        <p:spPr bwMode="auto">
          <a:xfrm>
            <a:off x="4800600" y="1295400"/>
            <a:ext cx="3795713" cy="777875"/>
          </a:xfrm>
          <a:prstGeom prst="rect">
            <a:avLst/>
          </a:prstGeom>
          <a:noFill/>
          <a:ln w="9525">
            <a:noFill/>
            <a:miter lim="800000"/>
            <a:headEnd/>
            <a:tailEnd/>
          </a:ln>
        </p:spPr>
      </p:pic>
      <p:pic>
        <p:nvPicPr>
          <p:cNvPr id="18440" name="Picture 12"/>
          <p:cNvPicPr>
            <a:picLocks noChangeAspect="1" noChangeArrowheads="1"/>
          </p:cNvPicPr>
          <p:nvPr/>
        </p:nvPicPr>
        <p:blipFill>
          <a:blip r:embed="rId5"/>
          <a:srcRect/>
          <a:stretch>
            <a:fillRect/>
          </a:stretch>
        </p:blipFill>
        <p:spPr bwMode="auto">
          <a:xfrm>
            <a:off x="6096000" y="2286000"/>
            <a:ext cx="1154113" cy="339725"/>
          </a:xfrm>
          <a:prstGeom prst="rect">
            <a:avLst/>
          </a:prstGeom>
          <a:noFill/>
          <a:ln w="9525">
            <a:noFill/>
            <a:miter lim="800000"/>
            <a:headEnd/>
            <a:tailEnd/>
          </a:ln>
        </p:spPr>
      </p:pic>
      <p:pic>
        <p:nvPicPr>
          <p:cNvPr id="18441" name="Picture 13"/>
          <p:cNvPicPr>
            <a:picLocks noChangeAspect="1" noChangeArrowheads="1"/>
          </p:cNvPicPr>
          <p:nvPr/>
        </p:nvPicPr>
        <p:blipFill>
          <a:blip r:embed="rId6"/>
          <a:srcRect/>
          <a:stretch>
            <a:fillRect/>
          </a:stretch>
        </p:blipFill>
        <p:spPr bwMode="auto">
          <a:xfrm>
            <a:off x="4800600" y="2743200"/>
            <a:ext cx="1820863" cy="333375"/>
          </a:xfrm>
          <a:prstGeom prst="rect">
            <a:avLst/>
          </a:prstGeom>
          <a:noFill/>
          <a:ln w="9525">
            <a:noFill/>
            <a:miter lim="800000"/>
            <a:headEnd/>
            <a:tailEnd/>
          </a:ln>
        </p:spPr>
      </p:pic>
      <p:pic>
        <p:nvPicPr>
          <p:cNvPr id="18442" name="Picture 14"/>
          <p:cNvPicPr>
            <a:picLocks noChangeAspect="1" noChangeArrowheads="1"/>
          </p:cNvPicPr>
          <p:nvPr/>
        </p:nvPicPr>
        <p:blipFill>
          <a:blip r:embed="rId7"/>
          <a:srcRect/>
          <a:stretch>
            <a:fillRect/>
          </a:stretch>
        </p:blipFill>
        <p:spPr bwMode="auto">
          <a:xfrm>
            <a:off x="6781800" y="2743200"/>
            <a:ext cx="1795463" cy="369888"/>
          </a:xfrm>
          <a:prstGeom prst="rect">
            <a:avLst/>
          </a:prstGeom>
          <a:noFill/>
          <a:ln w="9525">
            <a:noFill/>
            <a:miter lim="800000"/>
            <a:headEnd/>
            <a:tailEnd/>
          </a:ln>
        </p:spPr>
      </p:pic>
      <p:pic>
        <p:nvPicPr>
          <p:cNvPr id="18443" name="Picture 15"/>
          <p:cNvPicPr>
            <a:picLocks noChangeAspect="1" noChangeArrowheads="1"/>
          </p:cNvPicPr>
          <p:nvPr/>
        </p:nvPicPr>
        <p:blipFill>
          <a:blip r:embed="rId8"/>
          <a:srcRect/>
          <a:stretch>
            <a:fillRect/>
          </a:stretch>
        </p:blipFill>
        <p:spPr bwMode="auto">
          <a:xfrm>
            <a:off x="4800600" y="3314700"/>
            <a:ext cx="3646488" cy="876300"/>
          </a:xfrm>
          <a:prstGeom prst="rect">
            <a:avLst/>
          </a:prstGeom>
          <a:noFill/>
          <a:ln w="9525">
            <a:noFill/>
            <a:miter lim="800000"/>
            <a:headEnd/>
            <a:tailEnd/>
          </a:ln>
        </p:spPr>
      </p:pic>
      <p:pic>
        <p:nvPicPr>
          <p:cNvPr id="18444" name="Picture 16"/>
          <p:cNvPicPr>
            <a:picLocks noChangeAspect="1" noChangeArrowheads="1"/>
          </p:cNvPicPr>
          <p:nvPr/>
        </p:nvPicPr>
        <p:blipFill>
          <a:blip r:embed="rId9"/>
          <a:srcRect/>
          <a:stretch>
            <a:fillRect/>
          </a:stretch>
        </p:blipFill>
        <p:spPr bwMode="auto">
          <a:xfrm>
            <a:off x="4800600" y="4343400"/>
            <a:ext cx="3646488" cy="876300"/>
          </a:xfrm>
          <a:prstGeom prst="rect">
            <a:avLst/>
          </a:prstGeom>
          <a:noFill/>
          <a:ln w="9525">
            <a:noFill/>
            <a:miter lim="800000"/>
            <a:headEnd/>
            <a:tailEnd/>
          </a:ln>
        </p:spPr>
      </p:pic>
      <p:sp>
        <p:nvSpPr>
          <p:cNvPr id="18445" name="Rectangle 18"/>
          <p:cNvSpPr>
            <a:spLocks noChangeArrowheads="1"/>
          </p:cNvSpPr>
          <p:nvPr/>
        </p:nvSpPr>
        <p:spPr bwMode="auto">
          <a:xfrm>
            <a:off x="3810000" y="5410200"/>
            <a:ext cx="1981200" cy="1190625"/>
          </a:xfrm>
          <a:prstGeom prst="rect">
            <a:avLst/>
          </a:prstGeom>
          <a:noFill/>
          <a:ln w="9525">
            <a:noFill/>
            <a:miter lim="800000"/>
            <a:headEnd/>
            <a:tailEnd/>
          </a:ln>
        </p:spPr>
        <p:txBody>
          <a:bodyPr>
            <a:spAutoFit/>
          </a:bodyPr>
          <a:lstStyle/>
          <a:p>
            <a:r>
              <a:rPr lang="en-US">
                <a:solidFill>
                  <a:srgbClr val="3333FF"/>
                </a:solidFill>
              </a:rPr>
              <a:t>For ideal gases, </a:t>
            </a:r>
            <a:r>
              <a:rPr lang="en-US" i="1">
                <a:solidFill>
                  <a:srgbClr val="3333FF"/>
                </a:solidFill>
              </a:rPr>
              <a:t>u</a:t>
            </a:r>
            <a:r>
              <a:rPr lang="en-US">
                <a:solidFill>
                  <a:srgbClr val="3333FF"/>
                </a:solidFill>
              </a:rPr>
              <a:t>, </a:t>
            </a:r>
            <a:r>
              <a:rPr lang="en-US" i="1">
                <a:solidFill>
                  <a:srgbClr val="3333FF"/>
                </a:solidFill>
              </a:rPr>
              <a:t>h</a:t>
            </a:r>
            <a:r>
              <a:rPr lang="en-US">
                <a:solidFill>
                  <a:srgbClr val="3333FF"/>
                </a:solidFill>
              </a:rPr>
              <a:t>, </a:t>
            </a:r>
            <a:r>
              <a:rPr lang="en-US" i="1">
                <a:solidFill>
                  <a:srgbClr val="3333FF"/>
                </a:solidFill>
              </a:rPr>
              <a:t>c</a:t>
            </a:r>
            <a:r>
              <a:rPr lang="en-US" i="1" baseline="-25000">
                <a:solidFill>
                  <a:srgbClr val="3333FF"/>
                </a:solidFill>
              </a:rPr>
              <a:t>v</a:t>
            </a:r>
            <a:r>
              <a:rPr lang="en-US">
                <a:solidFill>
                  <a:srgbClr val="3333FF"/>
                </a:solidFill>
              </a:rPr>
              <a:t>, and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vary with temperature only.</a:t>
            </a:r>
          </a:p>
        </p:txBody>
      </p:sp>
      <p:sp>
        <p:nvSpPr>
          <p:cNvPr id="18446" name="Text Box 19"/>
          <p:cNvSpPr txBox="1">
            <a:spLocks noChangeArrowheads="1"/>
          </p:cNvSpPr>
          <p:nvPr/>
        </p:nvSpPr>
        <p:spPr bwMode="auto">
          <a:xfrm>
            <a:off x="6248400" y="5257800"/>
            <a:ext cx="2286000" cy="915988"/>
          </a:xfrm>
          <a:prstGeom prst="rect">
            <a:avLst/>
          </a:prstGeom>
          <a:noFill/>
          <a:ln w="9525">
            <a:noFill/>
            <a:miter lim="800000"/>
            <a:headEnd/>
            <a:tailEnd/>
          </a:ln>
        </p:spPr>
        <p:txBody>
          <a:bodyPr>
            <a:spAutoFit/>
          </a:bodyPr>
          <a:lstStyle/>
          <a:p>
            <a:pPr algn="r">
              <a:spcBef>
                <a:spcPct val="50000"/>
              </a:spcBef>
            </a:pPr>
            <a:r>
              <a:rPr lang="en-US">
                <a:solidFill>
                  <a:srgbClr val="CC00CC"/>
                </a:solidFill>
              </a:rPr>
              <a:t>Internal energy and enthalpy change of an ideal gas</a:t>
            </a:r>
          </a:p>
        </p:txBody>
      </p:sp>
      <p:pic>
        <p:nvPicPr>
          <p:cNvPr id="18447" name="Picture 16"/>
          <p:cNvPicPr>
            <a:picLocks noChangeAspect="1" noChangeArrowheads="1"/>
          </p:cNvPicPr>
          <p:nvPr/>
        </p:nvPicPr>
        <p:blipFill>
          <a:blip r:embed="rId10"/>
          <a:srcRect/>
          <a:stretch>
            <a:fillRect/>
          </a:stretch>
        </p:blipFill>
        <p:spPr bwMode="auto">
          <a:xfrm>
            <a:off x="333375" y="1219200"/>
            <a:ext cx="3248025" cy="37449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Slayt Numarası Yer Tutucusu"/>
          <p:cNvSpPr>
            <a:spLocks noGrp="1"/>
          </p:cNvSpPr>
          <p:nvPr>
            <p:ph type="sldNum" sz="quarter" idx="12"/>
          </p:nvPr>
        </p:nvSpPr>
        <p:spPr>
          <a:noFill/>
        </p:spPr>
        <p:txBody>
          <a:bodyPr/>
          <a:lstStyle/>
          <a:p>
            <a:fld id="{61ED4E93-80A9-43E1-8DC3-8E9D8A8E6AFA}" type="slidenum">
              <a:rPr lang="en-US" smtClean="0"/>
              <a:pPr/>
              <a:t>19</a:t>
            </a:fld>
            <a:endParaRPr lang="en-US"/>
          </a:p>
        </p:txBody>
      </p:sp>
      <p:sp>
        <p:nvSpPr>
          <p:cNvPr id="19459" name="Rectangle 5"/>
          <p:cNvSpPr>
            <a:spLocks noChangeArrowheads="1"/>
          </p:cNvSpPr>
          <p:nvPr/>
        </p:nvSpPr>
        <p:spPr bwMode="auto">
          <a:xfrm>
            <a:off x="3429000" y="4419600"/>
            <a:ext cx="1905000" cy="2032000"/>
          </a:xfrm>
          <a:prstGeom prst="rect">
            <a:avLst/>
          </a:prstGeom>
          <a:noFill/>
          <a:ln w="9525">
            <a:noFill/>
            <a:miter lim="800000"/>
            <a:headEnd/>
            <a:tailEnd/>
          </a:ln>
        </p:spPr>
        <p:txBody>
          <a:bodyPr>
            <a:spAutoFit/>
          </a:bodyPr>
          <a:lstStyle/>
          <a:p>
            <a:r>
              <a:rPr lang="en-US">
                <a:solidFill>
                  <a:srgbClr val="3333FF"/>
                </a:solidFill>
              </a:rPr>
              <a:t>Ideal-gas constant-pressure specific heats for some gases (see Table A–2</a:t>
            </a:r>
            <a:r>
              <a:rPr lang="en-US" i="1">
                <a:solidFill>
                  <a:srgbClr val="3333FF"/>
                </a:solidFill>
              </a:rPr>
              <a:t>c </a:t>
            </a:r>
            <a:r>
              <a:rPr lang="en-US">
                <a:solidFill>
                  <a:srgbClr val="3333FF"/>
                </a:solidFill>
              </a:rPr>
              <a:t>for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equations).</a:t>
            </a:r>
          </a:p>
        </p:txBody>
      </p:sp>
      <p:sp>
        <p:nvSpPr>
          <p:cNvPr id="19460" name="Rectangle 6"/>
          <p:cNvSpPr>
            <a:spLocks noChangeArrowheads="1"/>
          </p:cNvSpPr>
          <p:nvPr/>
        </p:nvSpPr>
        <p:spPr bwMode="auto">
          <a:xfrm>
            <a:off x="228600" y="228600"/>
            <a:ext cx="50292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dirty="0">
                <a:solidFill>
                  <a:srgbClr val="CC00CC"/>
                </a:solidFill>
              </a:rPr>
              <a:t>At low pressures, all real gases approach </a:t>
            </a:r>
            <a:r>
              <a:rPr lang="en-US" u="sng" dirty="0">
                <a:solidFill>
                  <a:srgbClr val="CC00CC"/>
                </a:solidFill>
              </a:rPr>
              <a:t>ideal-gas</a:t>
            </a:r>
            <a:r>
              <a:rPr lang="en-US" dirty="0">
                <a:solidFill>
                  <a:srgbClr val="CC00CC"/>
                </a:solidFill>
              </a:rPr>
              <a:t> behavior, and therefore their specific heats depend on </a:t>
            </a:r>
            <a:r>
              <a:rPr lang="en-US" u="sng" dirty="0">
                <a:solidFill>
                  <a:srgbClr val="CC00CC"/>
                </a:solidFill>
              </a:rPr>
              <a:t>temperature</a:t>
            </a:r>
            <a:r>
              <a:rPr lang="en-US" dirty="0">
                <a:solidFill>
                  <a:srgbClr val="CC00CC"/>
                </a:solidFill>
              </a:rPr>
              <a:t> only. </a:t>
            </a:r>
          </a:p>
          <a:p>
            <a:pPr marL="342900" indent="-342900">
              <a:spcBef>
                <a:spcPct val="10000"/>
              </a:spcBef>
              <a:spcAft>
                <a:spcPct val="10000"/>
              </a:spcAft>
              <a:buFontTx/>
              <a:buChar char="•"/>
            </a:pPr>
            <a:r>
              <a:rPr lang="en-US" dirty="0"/>
              <a:t>The specific heats of real gases at low pressures are called </a:t>
            </a:r>
            <a:r>
              <a:rPr lang="en-US" i="1" u="sng" dirty="0"/>
              <a:t>ideal-gas</a:t>
            </a:r>
            <a:r>
              <a:rPr lang="en-US" i="1" dirty="0"/>
              <a:t> specific heats</a:t>
            </a:r>
            <a:r>
              <a:rPr lang="en-US" dirty="0"/>
              <a:t>, or </a:t>
            </a:r>
            <a:r>
              <a:rPr lang="en-US" i="1" u="sng" dirty="0"/>
              <a:t>zero-pressure</a:t>
            </a:r>
            <a:r>
              <a:rPr lang="en-US" i="1" dirty="0"/>
              <a:t> specific heats</a:t>
            </a:r>
            <a:r>
              <a:rPr lang="en-US" dirty="0"/>
              <a:t>, and are often denoted </a:t>
            </a:r>
            <a:r>
              <a:rPr lang="en-US" i="1" dirty="0"/>
              <a:t>c</a:t>
            </a:r>
            <a:r>
              <a:rPr lang="en-US" i="1" baseline="-25000" dirty="0"/>
              <a:t>p</a:t>
            </a:r>
            <a:r>
              <a:rPr lang="en-US" baseline="-25000" dirty="0"/>
              <a:t>0</a:t>
            </a:r>
            <a:r>
              <a:rPr lang="en-US" dirty="0"/>
              <a:t> and </a:t>
            </a:r>
            <a:r>
              <a:rPr lang="en-US" i="1" dirty="0"/>
              <a:t>c</a:t>
            </a:r>
            <a:r>
              <a:rPr lang="en-US" i="1" baseline="-25000" dirty="0"/>
              <a:t>v</a:t>
            </a:r>
            <a:r>
              <a:rPr lang="en-US" baseline="-25000" dirty="0"/>
              <a:t>0</a:t>
            </a:r>
            <a:r>
              <a:rPr lang="en-US" dirty="0"/>
              <a:t>.</a:t>
            </a:r>
          </a:p>
        </p:txBody>
      </p:sp>
      <p:sp>
        <p:nvSpPr>
          <p:cNvPr id="19461" name="Rectangle 7"/>
          <p:cNvSpPr>
            <a:spLocks noChangeArrowheads="1"/>
          </p:cNvSpPr>
          <p:nvPr/>
        </p:nvSpPr>
        <p:spPr bwMode="auto">
          <a:xfrm>
            <a:off x="5181600" y="228600"/>
            <a:ext cx="38100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i="1"/>
              <a:t>u </a:t>
            </a:r>
            <a:r>
              <a:rPr lang="en-US"/>
              <a:t>and </a:t>
            </a:r>
            <a:r>
              <a:rPr lang="en-US" i="1"/>
              <a:t>h </a:t>
            </a:r>
            <a:r>
              <a:rPr lang="en-US"/>
              <a:t>data for a number of gases have been tabulated.</a:t>
            </a:r>
          </a:p>
          <a:p>
            <a:pPr marL="342900" indent="-342900">
              <a:spcBef>
                <a:spcPct val="10000"/>
              </a:spcBef>
              <a:spcAft>
                <a:spcPct val="10000"/>
              </a:spcAft>
              <a:buFontTx/>
              <a:buChar char="•"/>
            </a:pPr>
            <a:r>
              <a:rPr lang="en-US">
                <a:solidFill>
                  <a:srgbClr val="CC00CC"/>
                </a:solidFill>
              </a:rPr>
              <a:t>These tables are obtained by choosing an arbitrary reference point and performing the integrations by treating state 1 as the reference state.</a:t>
            </a:r>
          </a:p>
        </p:txBody>
      </p:sp>
      <p:sp>
        <p:nvSpPr>
          <p:cNvPr id="19462" name="Rectangle 9"/>
          <p:cNvSpPr>
            <a:spLocks noChangeArrowheads="1"/>
          </p:cNvSpPr>
          <p:nvPr/>
        </p:nvSpPr>
        <p:spPr bwMode="auto">
          <a:xfrm>
            <a:off x="5638800" y="5410200"/>
            <a:ext cx="3276600" cy="914400"/>
          </a:xfrm>
          <a:prstGeom prst="rect">
            <a:avLst/>
          </a:prstGeom>
          <a:noFill/>
          <a:ln w="9525">
            <a:noFill/>
            <a:miter lim="800000"/>
            <a:headEnd/>
            <a:tailEnd/>
          </a:ln>
        </p:spPr>
        <p:txBody>
          <a:bodyPr>
            <a:spAutoFit/>
          </a:bodyPr>
          <a:lstStyle/>
          <a:p>
            <a:r>
              <a:rPr lang="en-US">
                <a:solidFill>
                  <a:srgbClr val="3333FF"/>
                </a:solidFill>
              </a:rPr>
              <a:t>In the preparation of ideal-gas tables, 0 K is chosen as the reference temperature.</a:t>
            </a:r>
          </a:p>
        </p:txBody>
      </p:sp>
      <p:pic>
        <p:nvPicPr>
          <p:cNvPr id="19463" name="Picture 9"/>
          <p:cNvPicPr>
            <a:picLocks noChangeAspect="1" noChangeArrowheads="1"/>
          </p:cNvPicPr>
          <p:nvPr/>
        </p:nvPicPr>
        <p:blipFill>
          <a:blip r:embed="rId2"/>
          <a:srcRect/>
          <a:stretch>
            <a:fillRect/>
          </a:stretch>
        </p:blipFill>
        <p:spPr bwMode="auto">
          <a:xfrm>
            <a:off x="271463" y="2362200"/>
            <a:ext cx="3157537" cy="4419600"/>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5724525" y="3124200"/>
            <a:ext cx="3114675" cy="2247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2</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dirty="0">
                <a:solidFill>
                  <a:srgbClr val="C00000"/>
                </a:solidFill>
              </a:rPr>
              <a:t>Objectives</a:t>
            </a:r>
          </a:p>
        </p:txBody>
      </p:sp>
      <p:sp>
        <p:nvSpPr>
          <p:cNvPr id="3076" name="Rectangle 5"/>
          <p:cNvSpPr>
            <a:spLocks noChangeArrowheads="1"/>
          </p:cNvSpPr>
          <p:nvPr/>
        </p:nvSpPr>
        <p:spPr bwMode="auto">
          <a:xfrm>
            <a:off x="533400" y="838200"/>
            <a:ext cx="8077200" cy="21975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1900" dirty="0"/>
              <a:t>Introduce the concept of energy and define its various forms.</a:t>
            </a:r>
          </a:p>
          <a:p>
            <a:pPr marL="342900" indent="-342900">
              <a:spcBef>
                <a:spcPct val="20000"/>
              </a:spcBef>
              <a:spcAft>
                <a:spcPct val="20000"/>
              </a:spcAft>
              <a:buClr>
                <a:srgbClr val="FF0000"/>
              </a:buClr>
              <a:buFontTx/>
              <a:buChar char="•"/>
            </a:pPr>
            <a:r>
              <a:rPr lang="en-US" sz="1900" dirty="0"/>
              <a:t>Discuss the nature of internal energy.</a:t>
            </a:r>
          </a:p>
          <a:p>
            <a:pPr marL="342900" indent="-342900">
              <a:spcBef>
                <a:spcPct val="20000"/>
              </a:spcBef>
              <a:spcAft>
                <a:spcPct val="20000"/>
              </a:spcAft>
              <a:buClr>
                <a:srgbClr val="FF0000"/>
              </a:buClr>
              <a:buFontTx/>
              <a:buChar char="•"/>
            </a:pPr>
            <a:r>
              <a:rPr lang="en-US" sz="1900" dirty="0"/>
              <a:t>Define specific heat and demonstrate properties for various substances.</a:t>
            </a:r>
          </a:p>
          <a:p>
            <a:pPr marL="342900" indent="-342900">
              <a:spcBef>
                <a:spcPct val="20000"/>
              </a:spcBef>
              <a:spcAft>
                <a:spcPct val="20000"/>
              </a:spcAft>
              <a:buClr>
                <a:srgbClr val="FF0000"/>
              </a:buClr>
              <a:buFontTx/>
              <a:buChar char="•"/>
            </a:pPr>
            <a:r>
              <a:rPr lang="en-US" sz="1900" dirty="0"/>
              <a:t>Show relationships between internal energy, enthalpy, and specific heat.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EB9571E1-5902-4356-A63D-3AB834A4BBC3}" type="slidenum">
              <a:rPr lang="en-US" smtClean="0"/>
              <a:pPr/>
              <a:t>20</a:t>
            </a:fld>
            <a:endParaRPr lang="en-US"/>
          </a:p>
        </p:txBody>
      </p:sp>
      <p:pic>
        <p:nvPicPr>
          <p:cNvPr id="20483" name="Picture 4"/>
          <p:cNvPicPr>
            <a:picLocks noChangeAspect="1" noChangeArrowheads="1"/>
          </p:cNvPicPr>
          <p:nvPr/>
        </p:nvPicPr>
        <p:blipFill>
          <a:blip r:embed="rId2"/>
          <a:srcRect/>
          <a:stretch>
            <a:fillRect/>
          </a:stretch>
        </p:blipFill>
        <p:spPr bwMode="auto">
          <a:xfrm>
            <a:off x="457200" y="1400175"/>
            <a:ext cx="3079750" cy="352425"/>
          </a:xfrm>
          <a:prstGeom prst="rect">
            <a:avLst/>
          </a:prstGeom>
          <a:noFill/>
          <a:ln w="9525">
            <a:noFill/>
            <a:miter lim="800000"/>
            <a:headEnd/>
            <a:tailEnd/>
          </a:ln>
        </p:spPr>
      </p:pic>
      <p:pic>
        <p:nvPicPr>
          <p:cNvPr id="20484" name="Picture 5"/>
          <p:cNvPicPr>
            <a:picLocks noChangeAspect="1" noChangeArrowheads="1"/>
          </p:cNvPicPr>
          <p:nvPr/>
        </p:nvPicPr>
        <p:blipFill>
          <a:blip r:embed="rId3"/>
          <a:srcRect/>
          <a:stretch>
            <a:fillRect/>
          </a:stretch>
        </p:blipFill>
        <p:spPr bwMode="auto">
          <a:xfrm>
            <a:off x="457200" y="1828800"/>
            <a:ext cx="3054350" cy="376238"/>
          </a:xfrm>
          <a:prstGeom prst="rect">
            <a:avLst/>
          </a:prstGeom>
          <a:noFill/>
          <a:ln w="9525">
            <a:noFill/>
            <a:miter lim="800000"/>
            <a:headEnd/>
            <a:tailEnd/>
          </a:ln>
        </p:spPr>
      </p:pic>
      <p:sp>
        <p:nvSpPr>
          <p:cNvPr id="20485" name="Text Box 6"/>
          <p:cNvSpPr txBox="1">
            <a:spLocks noChangeArrowheads="1"/>
          </p:cNvSpPr>
          <p:nvPr/>
        </p:nvSpPr>
        <p:spPr bwMode="auto">
          <a:xfrm>
            <a:off x="3581400" y="1584325"/>
            <a:ext cx="990600" cy="396875"/>
          </a:xfrm>
          <a:prstGeom prst="rect">
            <a:avLst/>
          </a:prstGeom>
          <a:noFill/>
          <a:ln w="9525">
            <a:noFill/>
            <a:miter lim="800000"/>
            <a:headEnd/>
            <a:tailEnd/>
          </a:ln>
        </p:spPr>
        <p:txBody>
          <a:bodyPr>
            <a:spAutoFit/>
          </a:bodyPr>
          <a:lstStyle/>
          <a:p>
            <a:pPr>
              <a:spcBef>
                <a:spcPct val="50000"/>
              </a:spcBef>
            </a:pPr>
            <a:r>
              <a:rPr lang="en-US" sz="2000"/>
              <a:t>(kJ/kg)</a:t>
            </a:r>
          </a:p>
        </p:txBody>
      </p:sp>
      <p:sp>
        <p:nvSpPr>
          <p:cNvPr id="20486" name="Text Box 11"/>
          <p:cNvSpPr txBox="1">
            <a:spLocks noChangeArrowheads="1"/>
          </p:cNvSpPr>
          <p:nvPr/>
        </p:nvSpPr>
        <p:spPr bwMode="auto">
          <a:xfrm>
            <a:off x="381000" y="379413"/>
            <a:ext cx="4038600" cy="915987"/>
          </a:xfrm>
          <a:prstGeom prst="rect">
            <a:avLst/>
          </a:prstGeom>
          <a:noFill/>
          <a:ln w="9525">
            <a:noFill/>
            <a:miter lim="800000"/>
            <a:headEnd/>
            <a:tailEnd/>
          </a:ln>
        </p:spPr>
        <p:txBody>
          <a:bodyPr>
            <a:spAutoFit/>
          </a:bodyPr>
          <a:lstStyle/>
          <a:p>
            <a:pPr>
              <a:spcBef>
                <a:spcPct val="50000"/>
              </a:spcBef>
            </a:pPr>
            <a:r>
              <a:rPr lang="en-US"/>
              <a:t>Internal energy and enthalpy change when specific heat is taken constant at an average value</a:t>
            </a:r>
          </a:p>
        </p:txBody>
      </p:sp>
      <p:pic>
        <p:nvPicPr>
          <p:cNvPr id="20487" name="Picture 10"/>
          <p:cNvPicPr>
            <a:picLocks noChangeAspect="1" noChangeArrowheads="1"/>
          </p:cNvPicPr>
          <p:nvPr/>
        </p:nvPicPr>
        <p:blipFill>
          <a:blip r:embed="rId4"/>
          <a:srcRect/>
          <a:stretch>
            <a:fillRect/>
          </a:stretch>
        </p:blipFill>
        <p:spPr bwMode="auto">
          <a:xfrm>
            <a:off x="4962525" y="523875"/>
            <a:ext cx="4029075" cy="4962525"/>
          </a:xfrm>
          <a:prstGeom prst="rect">
            <a:avLst/>
          </a:prstGeom>
          <a:noFill/>
          <a:ln w="9525">
            <a:noFill/>
            <a:miter lim="800000"/>
            <a:headEnd/>
            <a:tailEnd/>
          </a:ln>
        </p:spPr>
      </p:pic>
      <p:pic>
        <p:nvPicPr>
          <p:cNvPr id="20488" name="Picture 11"/>
          <p:cNvPicPr>
            <a:picLocks noChangeAspect="1" noChangeArrowheads="1"/>
          </p:cNvPicPr>
          <p:nvPr/>
        </p:nvPicPr>
        <p:blipFill>
          <a:blip r:embed="rId5"/>
          <a:srcRect/>
          <a:stretch>
            <a:fillRect/>
          </a:stretch>
        </p:blipFill>
        <p:spPr bwMode="auto">
          <a:xfrm>
            <a:off x="457200" y="2362200"/>
            <a:ext cx="3952875" cy="436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BF59B567-9CC0-47CD-81E4-480D1EA54C99}" type="slidenum">
              <a:rPr lang="en-US" smtClean="0"/>
              <a:pPr/>
              <a:t>21</a:t>
            </a:fld>
            <a:endParaRPr lang="en-US"/>
          </a:p>
        </p:txBody>
      </p:sp>
      <p:sp>
        <p:nvSpPr>
          <p:cNvPr id="22531" name="Rectangle 2"/>
          <p:cNvSpPr>
            <a:spLocks noGrp="1" noChangeArrowheads="1"/>
          </p:cNvSpPr>
          <p:nvPr>
            <p:ph type="title"/>
          </p:nvPr>
        </p:nvSpPr>
        <p:spPr>
          <a:xfrm>
            <a:off x="590550" y="69404"/>
            <a:ext cx="7886700" cy="1325563"/>
          </a:xfrm>
        </p:spPr>
        <p:txBody>
          <a:bodyPr>
            <a:normAutofit/>
          </a:bodyPr>
          <a:lstStyle/>
          <a:p>
            <a:pPr eaLnBrk="1" hangingPunct="1"/>
            <a:r>
              <a:rPr lang="en-US" sz="3200" b="1" dirty="0">
                <a:solidFill>
                  <a:srgbClr val="FF0000"/>
                </a:solidFill>
                <a:latin typeface="Arial" panose="020B0604020202020204" pitchFamily="34" charset="0"/>
                <a:cs typeface="Arial" panose="020B0604020202020204" pitchFamily="34" charset="0"/>
              </a:rPr>
              <a:t>Specific Heat Relations of Ideal Gases</a:t>
            </a:r>
          </a:p>
        </p:txBody>
      </p:sp>
      <p:sp>
        <p:nvSpPr>
          <p:cNvPr id="22532" name="Rectangle 5"/>
          <p:cNvSpPr>
            <a:spLocks noChangeArrowheads="1"/>
          </p:cNvSpPr>
          <p:nvPr/>
        </p:nvSpPr>
        <p:spPr bwMode="auto">
          <a:xfrm>
            <a:off x="228600" y="5791200"/>
            <a:ext cx="4495800" cy="641350"/>
          </a:xfrm>
          <a:prstGeom prst="rect">
            <a:avLst/>
          </a:prstGeom>
          <a:noFill/>
          <a:ln w="9525">
            <a:noFill/>
            <a:miter lim="800000"/>
            <a:headEnd/>
            <a:tailEnd/>
          </a:ln>
        </p:spPr>
        <p:txBody>
          <a:bodyPr>
            <a:spAutoFit/>
          </a:bodyPr>
          <a:lstStyle/>
          <a:p>
            <a:r>
              <a:rPr lang="en-US">
                <a:solidFill>
                  <a:srgbClr val="3333FF"/>
                </a:solidFill>
              </a:rPr>
              <a:t>The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of an ideal gas can be determined from a knowledge of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R</a:t>
            </a:r>
            <a:r>
              <a:rPr lang="en-US">
                <a:solidFill>
                  <a:srgbClr val="3333FF"/>
                </a:solidFill>
              </a:rPr>
              <a:t>.</a:t>
            </a:r>
          </a:p>
        </p:txBody>
      </p:sp>
      <p:pic>
        <p:nvPicPr>
          <p:cNvPr id="22533" name="Picture 6"/>
          <p:cNvPicPr>
            <a:picLocks noChangeAspect="1" noChangeArrowheads="1"/>
          </p:cNvPicPr>
          <p:nvPr/>
        </p:nvPicPr>
        <p:blipFill>
          <a:blip r:embed="rId2"/>
          <a:srcRect/>
          <a:stretch>
            <a:fillRect/>
          </a:stretch>
        </p:blipFill>
        <p:spPr bwMode="auto">
          <a:xfrm>
            <a:off x="609600" y="1143000"/>
            <a:ext cx="1697038" cy="277813"/>
          </a:xfrm>
          <a:prstGeom prst="rect">
            <a:avLst/>
          </a:prstGeom>
          <a:noFill/>
          <a:ln w="9525">
            <a:noFill/>
            <a:miter lim="800000"/>
            <a:headEnd/>
            <a:tailEnd/>
          </a:ln>
        </p:spPr>
      </p:pic>
      <p:pic>
        <p:nvPicPr>
          <p:cNvPr id="22534" name="Picture 7"/>
          <p:cNvPicPr>
            <a:picLocks noChangeAspect="1" noChangeArrowheads="1"/>
          </p:cNvPicPr>
          <p:nvPr/>
        </p:nvPicPr>
        <p:blipFill>
          <a:blip r:embed="rId3"/>
          <a:srcRect/>
          <a:stretch>
            <a:fillRect/>
          </a:stretch>
        </p:blipFill>
        <p:spPr bwMode="auto">
          <a:xfrm>
            <a:off x="609600" y="1600200"/>
            <a:ext cx="2043113" cy="258763"/>
          </a:xfrm>
          <a:prstGeom prst="rect">
            <a:avLst/>
          </a:prstGeom>
          <a:noFill/>
          <a:ln w="9525">
            <a:noFill/>
            <a:miter lim="800000"/>
            <a:headEnd/>
            <a:tailEnd/>
          </a:ln>
        </p:spPr>
      </p:pic>
      <p:pic>
        <p:nvPicPr>
          <p:cNvPr id="22535" name="Picture 8"/>
          <p:cNvPicPr>
            <a:picLocks noChangeAspect="1" noChangeArrowheads="1"/>
          </p:cNvPicPr>
          <p:nvPr/>
        </p:nvPicPr>
        <p:blipFill>
          <a:blip r:embed="rId4"/>
          <a:srcRect/>
          <a:stretch>
            <a:fillRect/>
          </a:stretch>
        </p:blipFill>
        <p:spPr bwMode="auto">
          <a:xfrm>
            <a:off x="4953000" y="1447800"/>
            <a:ext cx="3524250" cy="395288"/>
          </a:xfrm>
          <a:prstGeom prst="rect">
            <a:avLst/>
          </a:prstGeom>
          <a:noFill/>
          <a:ln w="9525">
            <a:noFill/>
            <a:miter lim="800000"/>
            <a:headEnd/>
            <a:tailEnd/>
          </a:ln>
        </p:spPr>
      </p:pic>
      <p:pic>
        <p:nvPicPr>
          <p:cNvPr id="22536" name="Picture 9"/>
          <p:cNvPicPr>
            <a:picLocks noChangeAspect="1" noChangeArrowheads="1"/>
          </p:cNvPicPr>
          <p:nvPr/>
        </p:nvPicPr>
        <p:blipFill>
          <a:blip r:embed="rId5"/>
          <a:srcRect/>
          <a:stretch>
            <a:fillRect/>
          </a:stretch>
        </p:blipFill>
        <p:spPr bwMode="auto">
          <a:xfrm>
            <a:off x="4876800" y="2362200"/>
            <a:ext cx="3943350" cy="369888"/>
          </a:xfrm>
          <a:prstGeom prst="rect">
            <a:avLst/>
          </a:prstGeom>
          <a:noFill/>
          <a:ln w="9525">
            <a:noFill/>
            <a:miter lim="800000"/>
            <a:headEnd/>
            <a:tailEnd/>
          </a:ln>
        </p:spPr>
      </p:pic>
      <p:pic>
        <p:nvPicPr>
          <p:cNvPr id="22537" name="Picture 10"/>
          <p:cNvPicPr>
            <a:picLocks noChangeAspect="1" noChangeArrowheads="1"/>
          </p:cNvPicPr>
          <p:nvPr/>
        </p:nvPicPr>
        <p:blipFill>
          <a:blip r:embed="rId6"/>
          <a:srcRect/>
          <a:stretch>
            <a:fillRect/>
          </a:stretch>
        </p:blipFill>
        <p:spPr bwMode="auto">
          <a:xfrm>
            <a:off x="5029200" y="2947988"/>
            <a:ext cx="882650" cy="709612"/>
          </a:xfrm>
          <a:prstGeom prst="rect">
            <a:avLst/>
          </a:prstGeom>
          <a:noFill/>
          <a:ln w="9525">
            <a:noFill/>
            <a:miter lim="800000"/>
            <a:headEnd/>
            <a:tailEnd/>
          </a:ln>
        </p:spPr>
      </p:pic>
      <p:sp>
        <p:nvSpPr>
          <p:cNvPr id="22538" name="Text Box 11"/>
          <p:cNvSpPr txBox="1">
            <a:spLocks noChangeArrowheads="1"/>
          </p:cNvSpPr>
          <p:nvPr/>
        </p:nvSpPr>
        <p:spPr bwMode="auto">
          <a:xfrm>
            <a:off x="4953000" y="1981200"/>
            <a:ext cx="2438400" cy="366713"/>
          </a:xfrm>
          <a:prstGeom prst="rect">
            <a:avLst/>
          </a:prstGeom>
          <a:noFill/>
          <a:ln w="9525">
            <a:noFill/>
            <a:miter lim="800000"/>
            <a:headEnd/>
            <a:tailEnd/>
          </a:ln>
        </p:spPr>
        <p:txBody>
          <a:bodyPr>
            <a:spAutoFit/>
          </a:bodyPr>
          <a:lstStyle/>
          <a:p>
            <a:pPr>
              <a:spcBef>
                <a:spcPct val="50000"/>
              </a:spcBef>
            </a:pPr>
            <a:r>
              <a:rPr lang="en-US"/>
              <a:t>On a molar basis</a:t>
            </a:r>
          </a:p>
        </p:txBody>
      </p:sp>
      <p:sp>
        <p:nvSpPr>
          <p:cNvPr id="22539" name="Text Box 12"/>
          <p:cNvSpPr txBox="1">
            <a:spLocks noChangeArrowheads="1"/>
          </p:cNvSpPr>
          <p:nvPr/>
        </p:nvSpPr>
        <p:spPr bwMode="auto">
          <a:xfrm>
            <a:off x="4572000" y="990600"/>
            <a:ext cx="4267200" cy="366713"/>
          </a:xfrm>
          <a:prstGeom prst="rect">
            <a:avLst/>
          </a:prstGeom>
          <a:noFill/>
          <a:ln w="9525">
            <a:noFill/>
            <a:miter lim="800000"/>
            <a:headEnd/>
            <a:tailEnd/>
          </a:ln>
        </p:spPr>
        <p:txBody>
          <a:bodyPr>
            <a:spAutoFit/>
          </a:bodyPr>
          <a:lstStyle/>
          <a:p>
            <a:pPr>
              <a:spcBef>
                <a:spcPct val="50000"/>
              </a:spcBef>
            </a:pPr>
            <a:r>
              <a:rPr lang="en-US" dirty="0"/>
              <a:t>The relationship between </a:t>
            </a:r>
            <a:r>
              <a:rPr lang="en-US" i="1" dirty="0"/>
              <a:t>c</a:t>
            </a:r>
            <a:r>
              <a:rPr lang="en-US" i="1" baseline="-25000" dirty="0"/>
              <a:t>p</a:t>
            </a:r>
            <a:r>
              <a:rPr lang="en-US" dirty="0"/>
              <a:t>, </a:t>
            </a:r>
            <a:r>
              <a:rPr lang="en-US" i="1" dirty="0"/>
              <a:t>c</a:t>
            </a:r>
            <a:r>
              <a:rPr lang="en-US" i="1" baseline="-25000" dirty="0"/>
              <a:t>v</a:t>
            </a:r>
            <a:r>
              <a:rPr lang="en-US" dirty="0"/>
              <a:t> and </a:t>
            </a:r>
            <a:r>
              <a:rPr lang="en-US" i="1" dirty="0"/>
              <a:t>R</a:t>
            </a:r>
          </a:p>
        </p:txBody>
      </p:sp>
      <p:sp>
        <p:nvSpPr>
          <p:cNvPr id="22540" name="Text Box 13"/>
          <p:cNvSpPr txBox="1">
            <a:spLocks noChangeArrowheads="1"/>
          </p:cNvSpPr>
          <p:nvPr/>
        </p:nvSpPr>
        <p:spPr bwMode="auto">
          <a:xfrm>
            <a:off x="6019800" y="2971800"/>
            <a:ext cx="1447800" cy="641350"/>
          </a:xfrm>
          <a:prstGeom prst="rect">
            <a:avLst/>
          </a:prstGeom>
          <a:noFill/>
          <a:ln w="9525">
            <a:noFill/>
            <a:miter lim="800000"/>
            <a:headEnd/>
            <a:tailEnd/>
          </a:ln>
        </p:spPr>
        <p:txBody>
          <a:bodyPr>
            <a:spAutoFit/>
          </a:bodyPr>
          <a:lstStyle/>
          <a:p>
            <a:pPr>
              <a:spcBef>
                <a:spcPct val="50000"/>
              </a:spcBef>
            </a:pPr>
            <a:r>
              <a:rPr lang="en-US"/>
              <a:t>Specific heat ratio</a:t>
            </a:r>
          </a:p>
        </p:txBody>
      </p:sp>
      <p:sp>
        <p:nvSpPr>
          <p:cNvPr id="22541" name="Rectangle 15"/>
          <p:cNvSpPr>
            <a:spLocks noChangeArrowheads="1"/>
          </p:cNvSpPr>
          <p:nvPr/>
        </p:nvSpPr>
        <p:spPr bwMode="auto">
          <a:xfrm>
            <a:off x="4800600" y="3810000"/>
            <a:ext cx="4191000" cy="2620963"/>
          </a:xfrm>
          <a:prstGeom prst="rect">
            <a:avLst/>
          </a:prstGeom>
          <a:noFill/>
          <a:ln w="9525">
            <a:noFill/>
            <a:miter lim="800000"/>
            <a:headEnd/>
            <a:tailEnd/>
          </a:ln>
        </p:spPr>
        <p:txBody>
          <a:bodyPr>
            <a:spAutoFit/>
          </a:bodyPr>
          <a:lstStyle/>
          <a:p>
            <a:pPr marL="342900" indent="-342900">
              <a:spcBef>
                <a:spcPct val="5000"/>
              </a:spcBef>
              <a:spcAft>
                <a:spcPct val="5000"/>
              </a:spcAft>
              <a:buClr>
                <a:srgbClr val="FF3300"/>
              </a:buClr>
              <a:buFontTx/>
              <a:buChar char="•"/>
            </a:pPr>
            <a:r>
              <a:rPr lang="en-US"/>
              <a:t>The specific ratio varies with temperature, but this variation is very mild. </a:t>
            </a:r>
          </a:p>
          <a:p>
            <a:pPr marL="342900" indent="-342900">
              <a:spcBef>
                <a:spcPct val="5000"/>
              </a:spcBef>
              <a:spcAft>
                <a:spcPct val="5000"/>
              </a:spcAft>
              <a:buClr>
                <a:srgbClr val="FF3300"/>
              </a:buClr>
              <a:buFontTx/>
              <a:buChar char="•"/>
            </a:pPr>
            <a:r>
              <a:rPr lang="en-US"/>
              <a:t>For monatomic gases (helium, argon, etc.), its value is essentially constant at 1.667. </a:t>
            </a:r>
          </a:p>
          <a:p>
            <a:pPr marL="342900" indent="-342900">
              <a:spcBef>
                <a:spcPct val="5000"/>
              </a:spcBef>
              <a:spcAft>
                <a:spcPct val="5000"/>
              </a:spcAft>
              <a:buClr>
                <a:srgbClr val="FF3300"/>
              </a:buClr>
              <a:buFontTx/>
              <a:buChar char="•"/>
            </a:pPr>
            <a:r>
              <a:rPr lang="en-US"/>
              <a:t>Many diatomic gases, including air, have a specific heat ratio of about 1.4 at room temperature.</a:t>
            </a:r>
          </a:p>
        </p:txBody>
      </p:sp>
      <p:sp>
        <p:nvSpPr>
          <p:cNvPr id="22542" name="Text Box 16"/>
          <p:cNvSpPr txBox="1">
            <a:spLocks noChangeArrowheads="1"/>
          </p:cNvSpPr>
          <p:nvPr/>
        </p:nvSpPr>
        <p:spPr bwMode="auto">
          <a:xfrm>
            <a:off x="304800" y="1905000"/>
            <a:ext cx="3124200" cy="396875"/>
          </a:xfrm>
          <a:prstGeom prst="rect">
            <a:avLst/>
          </a:prstGeom>
          <a:noFill/>
          <a:ln w="9525">
            <a:noFill/>
            <a:miter lim="800000"/>
            <a:headEnd/>
            <a:tailEnd/>
          </a:ln>
        </p:spPr>
        <p:txBody>
          <a:bodyPr>
            <a:spAutoFit/>
          </a:bodyPr>
          <a:lstStyle/>
          <a:p>
            <a:pPr>
              <a:spcBef>
                <a:spcPct val="50000"/>
              </a:spcBef>
            </a:pPr>
            <a:r>
              <a:rPr lang="en-US" sz="2000" i="1"/>
              <a:t>dh</a:t>
            </a:r>
            <a:r>
              <a:rPr lang="en-US" sz="2000"/>
              <a:t> = </a:t>
            </a:r>
            <a:r>
              <a:rPr lang="en-US" sz="2000" i="1"/>
              <a:t>c</a:t>
            </a:r>
            <a:r>
              <a:rPr lang="en-US" sz="2000" i="1" baseline="-25000"/>
              <a:t>p</a:t>
            </a:r>
            <a:r>
              <a:rPr lang="en-US" sz="2000" i="1"/>
              <a:t>dT  </a:t>
            </a:r>
            <a:r>
              <a:rPr lang="en-US" sz="2000"/>
              <a:t>and </a:t>
            </a:r>
            <a:r>
              <a:rPr lang="en-US" sz="2000" i="1"/>
              <a:t> du</a:t>
            </a:r>
            <a:r>
              <a:rPr lang="en-US" sz="2000"/>
              <a:t> = </a:t>
            </a:r>
            <a:r>
              <a:rPr lang="en-US" sz="2000" i="1"/>
              <a:t>c</a:t>
            </a:r>
            <a:r>
              <a:rPr lang="en-US" sz="2000" i="1" baseline="-25000"/>
              <a:t>v</a:t>
            </a:r>
            <a:r>
              <a:rPr lang="en-US" sz="2000" i="1"/>
              <a:t>dT</a:t>
            </a:r>
          </a:p>
        </p:txBody>
      </p:sp>
      <p:sp>
        <p:nvSpPr>
          <p:cNvPr id="22543" name="AutoShape 17"/>
          <p:cNvSpPr>
            <a:spLocks/>
          </p:cNvSpPr>
          <p:nvPr/>
        </p:nvSpPr>
        <p:spPr bwMode="auto">
          <a:xfrm>
            <a:off x="3505200" y="1143000"/>
            <a:ext cx="76200" cy="1143000"/>
          </a:xfrm>
          <a:prstGeom prst="rightBrace">
            <a:avLst>
              <a:gd name="adj1" fmla="val 125000"/>
              <a:gd name="adj2" fmla="val 50000"/>
            </a:avLst>
          </a:prstGeom>
          <a:noFill/>
          <a:ln w="19050">
            <a:solidFill>
              <a:schemeClr val="tx1"/>
            </a:solidFill>
            <a:round/>
            <a:headEnd/>
            <a:tailEnd/>
          </a:ln>
        </p:spPr>
        <p:txBody>
          <a:bodyPr wrap="none" anchor="ctr"/>
          <a:lstStyle/>
          <a:p>
            <a:endParaRPr lang="tr-TR"/>
          </a:p>
        </p:txBody>
      </p:sp>
      <p:sp>
        <p:nvSpPr>
          <p:cNvPr id="22544" name="Line 18"/>
          <p:cNvSpPr>
            <a:spLocks noChangeShapeType="1"/>
          </p:cNvSpPr>
          <p:nvPr/>
        </p:nvSpPr>
        <p:spPr bwMode="auto">
          <a:xfrm>
            <a:off x="3810000" y="1676400"/>
            <a:ext cx="838200" cy="0"/>
          </a:xfrm>
          <a:prstGeom prst="line">
            <a:avLst/>
          </a:prstGeom>
          <a:noFill/>
          <a:ln w="53975">
            <a:solidFill>
              <a:srgbClr val="008000"/>
            </a:solidFill>
            <a:round/>
            <a:headEnd/>
            <a:tailEnd type="triangle" w="med" len="med"/>
          </a:ln>
        </p:spPr>
        <p:txBody>
          <a:bodyPr/>
          <a:lstStyle/>
          <a:p>
            <a:endParaRPr lang="tr-TR"/>
          </a:p>
        </p:txBody>
      </p:sp>
      <p:pic>
        <p:nvPicPr>
          <p:cNvPr id="22545" name="Picture 18"/>
          <p:cNvPicPr>
            <a:picLocks noChangeAspect="1" noChangeArrowheads="1"/>
          </p:cNvPicPr>
          <p:nvPr/>
        </p:nvPicPr>
        <p:blipFill>
          <a:blip r:embed="rId7"/>
          <a:srcRect/>
          <a:stretch>
            <a:fillRect/>
          </a:stretch>
        </p:blipFill>
        <p:spPr bwMode="auto">
          <a:xfrm>
            <a:off x="114300" y="2943225"/>
            <a:ext cx="4686300" cy="2847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Slayt Numarası Yer Tutucusu"/>
          <p:cNvSpPr>
            <a:spLocks noGrp="1"/>
          </p:cNvSpPr>
          <p:nvPr>
            <p:ph type="sldNum" sz="quarter" idx="12"/>
          </p:nvPr>
        </p:nvSpPr>
        <p:spPr>
          <a:noFill/>
        </p:spPr>
        <p:txBody>
          <a:bodyPr/>
          <a:lstStyle/>
          <a:p>
            <a:fld id="{F8E23482-D79D-4B5A-81B2-860AFE2B8840}" type="slidenum">
              <a:rPr lang="en-US" smtClean="0"/>
              <a:pPr/>
              <a:t>22</a:t>
            </a:fld>
            <a:endParaRPr lang="en-US"/>
          </a:p>
        </p:txBody>
      </p:sp>
      <p:sp>
        <p:nvSpPr>
          <p:cNvPr id="21507" name="Rectangle 2"/>
          <p:cNvSpPr>
            <a:spLocks noGrp="1" noChangeArrowheads="1"/>
          </p:cNvSpPr>
          <p:nvPr>
            <p:ph type="body" idx="1"/>
          </p:nvPr>
        </p:nvSpPr>
        <p:spPr>
          <a:xfrm>
            <a:off x="457200" y="1000125"/>
            <a:ext cx="4876800" cy="5483225"/>
          </a:xfrm>
          <a:solidFill>
            <a:srgbClr val="FFCC99"/>
          </a:solidFill>
          <a:ln w="19050">
            <a:solidFill>
              <a:schemeClr val="bg2"/>
            </a:solidFill>
          </a:ln>
        </p:spPr>
        <p:txBody>
          <a:bodyPr anchor="ctr"/>
          <a:lstStyle/>
          <a:p>
            <a:pPr marL="381000" indent="-381000" eaLnBrk="1" hangingPunct="1">
              <a:buFontTx/>
              <a:buAutoNum type="arabicPeriod"/>
            </a:pPr>
            <a:r>
              <a:rPr lang="en-US" sz="2000" dirty="0"/>
              <a:t>By using the tabulated </a:t>
            </a:r>
            <a:r>
              <a:rPr lang="en-US" sz="2000" i="1" dirty="0"/>
              <a:t>u </a:t>
            </a:r>
            <a:r>
              <a:rPr lang="en-US" sz="2000" dirty="0"/>
              <a:t>and </a:t>
            </a:r>
            <a:r>
              <a:rPr lang="en-US" sz="2000" i="1" dirty="0"/>
              <a:t>h </a:t>
            </a:r>
            <a:r>
              <a:rPr lang="en-US" sz="2000" dirty="0"/>
              <a:t>data. This is the easiest and </a:t>
            </a:r>
            <a:r>
              <a:rPr lang="en-US" sz="2000" b="1" dirty="0">
                <a:solidFill>
                  <a:srgbClr val="CC00CC"/>
                </a:solidFill>
              </a:rPr>
              <a:t>most accurate</a:t>
            </a:r>
            <a:r>
              <a:rPr lang="en-US" sz="2000" dirty="0"/>
              <a:t> way when tables are readily available. </a:t>
            </a:r>
          </a:p>
          <a:p>
            <a:pPr marL="381000" indent="-381000" eaLnBrk="1" hangingPunct="1">
              <a:buFontTx/>
              <a:buAutoNum type="arabicPeriod"/>
            </a:pPr>
            <a:r>
              <a:rPr lang="en-US" sz="2000" dirty="0"/>
              <a:t>By using the </a:t>
            </a:r>
            <a:r>
              <a:rPr lang="en-US" sz="2000" i="1" dirty="0"/>
              <a:t>c</a:t>
            </a:r>
            <a:r>
              <a:rPr lang="en-US" sz="2000" i="1" baseline="-25000" dirty="0"/>
              <a:t>v</a:t>
            </a:r>
            <a:r>
              <a:rPr lang="en-US" sz="2000" i="1" dirty="0"/>
              <a:t> </a:t>
            </a:r>
            <a:r>
              <a:rPr lang="en-US" sz="2000" dirty="0"/>
              <a:t>or </a:t>
            </a:r>
            <a:r>
              <a:rPr lang="en-US" sz="2000" i="1" dirty="0"/>
              <a:t>c</a:t>
            </a:r>
            <a:r>
              <a:rPr lang="en-US" sz="2000" i="1" baseline="-25000" dirty="0"/>
              <a:t>p</a:t>
            </a:r>
            <a:r>
              <a:rPr lang="en-US" sz="2000" i="1" dirty="0"/>
              <a:t> </a:t>
            </a:r>
            <a:r>
              <a:rPr lang="en-US" sz="2000" dirty="0"/>
              <a:t>relations (Table A-2c) as a function of temperature and performing the integrations. This is very inconvenient for hand calculations but quite desirable for computerized calculations. The results obtained are </a:t>
            </a:r>
            <a:r>
              <a:rPr lang="en-US" sz="2000" b="1" dirty="0">
                <a:solidFill>
                  <a:srgbClr val="CC00CC"/>
                </a:solidFill>
              </a:rPr>
              <a:t>very accurate</a:t>
            </a:r>
            <a:r>
              <a:rPr lang="en-US" sz="2000" dirty="0"/>
              <a:t>. </a:t>
            </a:r>
          </a:p>
          <a:p>
            <a:pPr marL="381000" indent="-381000" eaLnBrk="1" hangingPunct="1">
              <a:buFontTx/>
              <a:buAutoNum type="arabicPeriod"/>
            </a:pPr>
            <a:r>
              <a:rPr lang="en-US" sz="2000" dirty="0"/>
              <a:t>By using average specific heats. This is very simple and certainly very convenient when property tables are not available. The results obtained are </a:t>
            </a:r>
            <a:r>
              <a:rPr lang="en-US" sz="2000" b="1" dirty="0">
                <a:solidFill>
                  <a:srgbClr val="CC00CC"/>
                </a:solidFill>
              </a:rPr>
              <a:t>reasonably accurate</a:t>
            </a:r>
            <a:r>
              <a:rPr lang="en-US" sz="2000" dirty="0"/>
              <a:t> if the temperature interval is not very large.</a:t>
            </a:r>
          </a:p>
        </p:txBody>
      </p:sp>
      <p:sp>
        <p:nvSpPr>
          <p:cNvPr id="21508" name="Text Box 12"/>
          <p:cNvSpPr txBox="1">
            <a:spLocks noChangeArrowheads="1"/>
          </p:cNvSpPr>
          <p:nvPr/>
        </p:nvSpPr>
        <p:spPr bwMode="auto">
          <a:xfrm>
            <a:off x="304800" y="228600"/>
            <a:ext cx="62484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rPr>
              <a:t>Three ways of calculating </a:t>
            </a:r>
            <a:r>
              <a:rPr lang="en-US" sz="2400" b="1">
                <a:solidFill>
                  <a:srgbClr val="FF3300"/>
                </a:solidFill>
                <a:sym typeface="Symbol" pitchFamily="18" charset="2"/>
              </a:rPr>
              <a:t></a:t>
            </a:r>
            <a:r>
              <a:rPr lang="en-US" sz="2400" b="1" i="1">
                <a:solidFill>
                  <a:srgbClr val="FF3300"/>
                </a:solidFill>
              </a:rPr>
              <a:t>u and </a:t>
            </a:r>
            <a:r>
              <a:rPr lang="en-US" sz="2400" b="1">
                <a:solidFill>
                  <a:srgbClr val="FF3300"/>
                </a:solidFill>
                <a:sym typeface="Symbol" pitchFamily="18" charset="2"/>
              </a:rPr>
              <a:t></a:t>
            </a:r>
            <a:r>
              <a:rPr lang="en-US" sz="2400" b="1" i="1">
                <a:solidFill>
                  <a:srgbClr val="FF3300"/>
                </a:solidFill>
              </a:rPr>
              <a:t>h</a:t>
            </a:r>
          </a:p>
        </p:txBody>
      </p:sp>
      <p:sp>
        <p:nvSpPr>
          <p:cNvPr id="21509" name="Rectangle 15"/>
          <p:cNvSpPr>
            <a:spLocks noChangeArrowheads="1"/>
          </p:cNvSpPr>
          <p:nvPr/>
        </p:nvSpPr>
        <p:spPr bwMode="auto">
          <a:xfrm>
            <a:off x="5486400" y="4865688"/>
            <a:ext cx="3486150" cy="396875"/>
          </a:xfrm>
          <a:prstGeom prst="rect">
            <a:avLst/>
          </a:prstGeom>
          <a:noFill/>
          <a:ln w="9525">
            <a:noFill/>
            <a:miter lim="800000"/>
            <a:headEnd/>
            <a:tailEnd/>
          </a:ln>
        </p:spPr>
        <p:txBody>
          <a:bodyPr wrap="none">
            <a:spAutoFit/>
          </a:bodyPr>
          <a:lstStyle/>
          <a:p>
            <a:r>
              <a:rPr lang="en-US" sz="2000">
                <a:solidFill>
                  <a:srgbClr val="3333FF"/>
                </a:solidFill>
              </a:rPr>
              <a:t>Three ways of calculating </a:t>
            </a:r>
            <a:r>
              <a:rPr lang="en-US" sz="2000" b="1">
                <a:solidFill>
                  <a:srgbClr val="3333FF"/>
                </a:solidFill>
                <a:sym typeface="Symbol" pitchFamily="18" charset="2"/>
              </a:rPr>
              <a:t></a:t>
            </a:r>
            <a:r>
              <a:rPr lang="en-US" sz="2000" i="1">
                <a:solidFill>
                  <a:srgbClr val="3333FF"/>
                </a:solidFill>
              </a:rPr>
              <a:t>u</a:t>
            </a:r>
            <a:r>
              <a:rPr lang="en-US" sz="2000">
                <a:solidFill>
                  <a:srgbClr val="3333FF"/>
                </a:solidFill>
              </a:rPr>
              <a:t>.</a:t>
            </a:r>
          </a:p>
        </p:txBody>
      </p:sp>
      <p:pic>
        <p:nvPicPr>
          <p:cNvPr id="21510" name="Picture 7"/>
          <p:cNvPicPr>
            <a:picLocks noChangeAspect="1" noChangeArrowheads="1"/>
          </p:cNvPicPr>
          <p:nvPr/>
        </p:nvPicPr>
        <p:blipFill>
          <a:blip r:embed="rId2"/>
          <a:srcRect/>
          <a:stretch>
            <a:fillRect/>
          </a:stretch>
        </p:blipFill>
        <p:spPr bwMode="auto">
          <a:xfrm>
            <a:off x="5572125" y="1428750"/>
            <a:ext cx="3190875"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Evaluation of the </a:t>
            </a:r>
            <a:r>
              <a:rPr lang="el-GR" sz="3200" b="1" dirty="0">
                <a:solidFill>
                  <a:srgbClr val="FF0000"/>
                </a:solidFill>
                <a:latin typeface="Arial" panose="020B0604020202020204" pitchFamily="34" charset="0"/>
                <a:cs typeface="Arial" panose="020B0604020202020204" pitchFamily="34" charset="0"/>
              </a:rPr>
              <a:t>Δ</a:t>
            </a:r>
            <a:r>
              <a:rPr lang="en-US" sz="3200" b="1" dirty="0">
                <a:solidFill>
                  <a:srgbClr val="FF0000"/>
                </a:solidFill>
                <a:latin typeface="Arial" panose="020B0604020202020204" pitchFamily="34" charset="0"/>
                <a:cs typeface="Arial" panose="020B0604020202020204" pitchFamily="34" charset="0"/>
              </a:rPr>
              <a:t>u of an Ideal Gas</a:t>
            </a:r>
          </a:p>
        </p:txBody>
      </p:sp>
      <p:sp>
        <p:nvSpPr>
          <p:cNvPr id="3" name="Content Placeholder 2"/>
          <p:cNvSpPr>
            <a:spLocks noGrp="1"/>
          </p:cNvSpPr>
          <p:nvPr>
            <p:ph idx="1"/>
          </p:nvPr>
        </p:nvSpPr>
        <p:spPr>
          <a:xfrm>
            <a:off x="628650" y="1143001"/>
            <a:ext cx="8058150" cy="1905000"/>
          </a:xfrm>
        </p:spPr>
        <p:txBody>
          <a:bodyPr/>
          <a:lstStyle/>
          <a:p>
            <a:pPr marL="0" indent="0">
              <a:buNone/>
            </a:pPr>
            <a:r>
              <a:rPr lang="en-US" sz="2100" dirty="0"/>
              <a:t>Air at 300 K and 200 kPa is heated at constant pressure to 600 K. Determine the change in internal energy of air per unit mass, using</a:t>
            </a:r>
          </a:p>
          <a:p>
            <a:pPr marL="457200" indent="-457200">
              <a:buAutoNum type="alphaLcParenBoth"/>
            </a:pPr>
            <a:r>
              <a:rPr lang="en-US" sz="2100" dirty="0"/>
              <a:t>data from the air table</a:t>
            </a:r>
          </a:p>
          <a:p>
            <a:pPr marL="457200" indent="-457200">
              <a:buAutoNum type="alphaLcParenBoth"/>
            </a:pPr>
            <a:r>
              <a:rPr lang="en-US" sz="2100" dirty="0"/>
              <a:t>the functional form of the specific heat</a:t>
            </a:r>
          </a:p>
          <a:p>
            <a:pPr marL="457200" indent="-457200">
              <a:buAutoNum type="alphaLcParenBoth"/>
            </a:pPr>
            <a:r>
              <a:rPr lang="en-US" sz="2100" dirty="0"/>
              <a:t>the average specific heat value</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23</a:t>
            </a:fld>
            <a:endParaRPr lang="en-US"/>
          </a:p>
        </p:txBody>
      </p:sp>
      <p:sp>
        <p:nvSpPr>
          <p:cNvPr id="7" name="TextBox 6">
            <a:extLst>
              <a:ext uri="{FF2B5EF4-FFF2-40B4-BE49-F238E27FC236}">
                <a16:creationId xmlns:a16="http://schemas.microsoft.com/office/drawing/2014/main" id="{3CAE17B3-C9BC-4573-BBC8-F465D20C5C22}"/>
              </a:ext>
            </a:extLst>
          </p:cNvPr>
          <p:cNvSpPr txBox="1"/>
          <p:nvPr/>
        </p:nvSpPr>
        <p:spPr>
          <a:xfrm>
            <a:off x="3908998" y="39624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10571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C323CB93-C702-480B-8717-602EC29343D1}" type="slidenum">
              <a:rPr lang="en-US" smtClean="0"/>
              <a:pPr/>
              <a:t>24</a:t>
            </a:fld>
            <a:endParaRPr lang="en-US"/>
          </a:p>
        </p:txBody>
      </p:sp>
      <p:sp>
        <p:nvSpPr>
          <p:cNvPr id="26627" name="Rectangle 2"/>
          <p:cNvSpPr>
            <a:spLocks noGrp="1" noChangeArrowheads="1"/>
          </p:cNvSpPr>
          <p:nvPr>
            <p:ph type="title"/>
          </p:nvPr>
        </p:nvSpPr>
        <p:spPr>
          <a:xfrm>
            <a:off x="381000" y="228600"/>
            <a:ext cx="8229600" cy="914400"/>
          </a:xfrm>
          <a:solidFill>
            <a:srgbClr val="92D050"/>
          </a:solidFill>
        </p:spPr>
        <p:txBody>
          <a:bodyPr/>
          <a:lstStyle/>
          <a:p>
            <a:pPr eaLnBrk="1" hangingPunct="1"/>
            <a:r>
              <a:rPr lang="en-US" sz="3000" b="1" dirty="0">
                <a:solidFill>
                  <a:srgbClr val="C00000"/>
                </a:solidFill>
                <a:latin typeface="Arial" panose="020B0604020202020204" pitchFamily="34" charset="0"/>
                <a:cs typeface="Arial" panose="020B0604020202020204" pitchFamily="34" charset="0"/>
              </a:rPr>
              <a:t>INTERNAL ENERGY, ENTHALPY, AND</a:t>
            </a:r>
            <a:br>
              <a:rPr lang="en-US" sz="3000" b="1" dirty="0">
                <a:solidFill>
                  <a:srgbClr val="C00000"/>
                </a:solidFill>
                <a:latin typeface="Arial" panose="020B0604020202020204" pitchFamily="34" charset="0"/>
                <a:cs typeface="Arial" panose="020B0604020202020204" pitchFamily="34" charset="0"/>
              </a:rPr>
            </a:br>
            <a:r>
              <a:rPr lang="en-US" sz="3000" b="1" dirty="0">
                <a:solidFill>
                  <a:srgbClr val="C00000"/>
                </a:solidFill>
                <a:latin typeface="Arial" panose="020B0604020202020204" pitchFamily="34" charset="0"/>
                <a:cs typeface="Arial" panose="020B0604020202020204" pitchFamily="34" charset="0"/>
              </a:rPr>
              <a:t>SPECIFIC HEATS OF SOLIDS AND LIQUIDS</a:t>
            </a:r>
          </a:p>
        </p:txBody>
      </p:sp>
      <p:sp>
        <p:nvSpPr>
          <p:cNvPr id="26628" name="Rectangle 8"/>
          <p:cNvSpPr>
            <a:spLocks noChangeArrowheads="1"/>
          </p:cNvSpPr>
          <p:nvPr/>
        </p:nvSpPr>
        <p:spPr bwMode="auto">
          <a:xfrm>
            <a:off x="381000" y="1295400"/>
            <a:ext cx="8534400" cy="701675"/>
          </a:xfrm>
          <a:prstGeom prst="rect">
            <a:avLst/>
          </a:prstGeom>
          <a:noFill/>
          <a:ln w="9525">
            <a:noFill/>
            <a:miter lim="800000"/>
            <a:headEnd/>
            <a:tailEnd/>
          </a:ln>
        </p:spPr>
        <p:txBody>
          <a:bodyPr>
            <a:spAutoFit/>
          </a:bodyPr>
          <a:lstStyle/>
          <a:p>
            <a:r>
              <a:rPr lang="en-US" sz="2000" b="1" dirty="0">
                <a:solidFill>
                  <a:srgbClr val="CC00CC"/>
                </a:solidFill>
              </a:rPr>
              <a:t>Incompressible substance</a:t>
            </a:r>
            <a:r>
              <a:rPr lang="en-US" sz="2000" dirty="0"/>
              <a:t>: A substance whose specific volume (or density) is constant. </a:t>
            </a:r>
            <a:r>
              <a:rPr lang="en-US" sz="2000" u="sng" dirty="0"/>
              <a:t>Solids and liquids</a:t>
            </a:r>
            <a:r>
              <a:rPr lang="en-US" sz="2000" dirty="0"/>
              <a:t> are incompressible substances.</a:t>
            </a:r>
          </a:p>
        </p:txBody>
      </p:sp>
      <p:pic>
        <p:nvPicPr>
          <p:cNvPr id="26629" name="Picture 7"/>
          <p:cNvPicPr>
            <a:picLocks noChangeAspect="1" noChangeArrowheads="1"/>
          </p:cNvPicPr>
          <p:nvPr/>
        </p:nvPicPr>
        <p:blipFill>
          <a:blip r:embed="rId2"/>
          <a:srcRect/>
          <a:stretch>
            <a:fillRect/>
          </a:stretch>
        </p:blipFill>
        <p:spPr bwMode="auto">
          <a:xfrm>
            <a:off x="381000" y="2276475"/>
            <a:ext cx="4133850" cy="4048125"/>
          </a:xfrm>
          <a:prstGeom prst="rect">
            <a:avLst/>
          </a:prstGeom>
          <a:noFill/>
          <a:ln w="9525">
            <a:noFill/>
            <a:miter lim="800000"/>
            <a:headEnd/>
            <a:tailEnd/>
          </a:ln>
        </p:spPr>
      </p:pic>
      <p:pic>
        <p:nvPicPr>
          <p:cNvPr id="26630" name="Picture 8"/>
          <p:cNvPicPr>
            <a:picLocks noChangeAspect="1" noChangeArrowheads="1"/>
          </p:cNvPicPr>
          <p:nvPr/>
        </p:nvPicPr>
        <p:blipFill>
          <a:blip r:embed="rId3"/>
          <a:srcRect/>
          <a:stretch>
            <a:fillRect/>
          </a:stretch>
        </p:blipFill>
        <p:spPr bwMode="auto">
          <a:xfrm>
            <a:off x="4724400" y="2628900"/>
            <a:ext cx="4114800" cy="3695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Internal Energy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𝒅𝒖</m:t>
                      </m:r>
                      <m:r>
                        <a:rPr lang="en-US" sz="2100" b="1" i="1" smtClean="0">
                          <a:latin typeface="Cambria Math" panose="02040503050406030204" pitchFamily="18" charset="0"/>
                        </a:rPr>
                        <m:t>= </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𝒄</m:t>
                          </m:r>
                        </m:e>
                        <m:sub>
                          <m:r>
                            <a:rPr lang="en-US" sz="2100" b="1" i="1" smtClean="0">
                              <a:latin typeface="Cambria Math" panose="02040503050406030204" pitchFamily="18" charset="0"/>
                            </a:rPr>
                            <m:t>𝒗</m:t>
                          </m:r>
                        </m:sub>
                      </m:sSub>
                      <m:r>
                        <a:rPr lang="en-US" sz="2100" b="1" i="1" smtClean="0">
                          <a:latin typeface="Cambria Math" panose="02040503050406030204" pitchFamily="18" charset="0"/>
                        </a:rPr>
                        <m:t>𝒅𝑻</m:t>
                      </m:r>
                      <m:r>
                        <a:rPr lang="en-US" sz="2100" b="1" i="1" smtClean="0">
                          <a:latin typeface="Cambria Math" panose="02040503050406030204" pitchFamily="18" charset="0"/>
                        </a:rPr>
                        <m:t>=</m:t>
                      </m:r>
                      <m:r>
                        <a:rPr lang="en-US" sz="2100" b="1" i="1" smtClean="0">
                          <a:latin typeface="Cambria Math" panose="02040503050406030204" pitchFamily="18" charset="0"/>
                        </a:rPr>
                        <m:t>𝒄</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𝑻</m:t>
                          </m:r>
                        </m:e>
                      </m:d>
                      <m:r>
                        <a:rPr lang="en-US" sz="2100" b="1" i="1" smtClean="0">
                          <a:latin typeface="Cambria Math" panose="02040503050406030204" pitchFamily="18" charset="0"/>
                        </a:rPr>
                        <m:t>𝒅𝑻</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𝟏</m:t>
                          </m:r>
                        </m:sub>
                      </m:sSub>
                      <m:r>
                        <a:rPr lang="en-US" sz="2100" b="1" i="1" smtClean="0">
                          <a:latin typeface="Cambria Math" panose="02040503050406030204" pitchFamily="18" charset="0"/>
                          <a:ea typeface="Cambria Math" panose="02040503050406030204" pitchFamily="18" charset="0"/>
                        </a:rPr>
                        <m:t>=</m:t>
                      </m:r>
                      <m:nary>
                        <m:naryPr>
                          <m:limLoc m:val="undOvr"/>
                          <m:ctrlPr>
                            <a:rPr lang="en-US" sz="2100" b="1" i="1" smtClean="0">
                              <a:latin typeface="Cambria Math" panose="02040503050406030204" pitchFamily="18" charset="0"/>
                              <a:ea typeface="Cambria Math" panose="02040503050406030204" pitchFamily="18" charset="0"/>
                            </a:rPr>
                          </m:ctrlPr>
                        </m:naryPr>
                        <m:sub>
                          <m:r>
                            <m:rPr>
                              <m:brk m:alnAt="24"/>
                            </m:rPr>
                            <a:rPr lang="en-US" sz="2100" b="1" i="1" smtClean="0">
                              <a:latin typeface="Cambria Math" panose="02040503050406030204" pitchFamily="18" charset="0"/>
                              <a:ea typeface="Cambria Math" panose="02040503050406030204" pitchFamily="18" charset="0"/>
                            </a:rPr>
                            <m:t>𝟏</m:t>
                          </m:r>
                        </m:sub>
                        <m:sup>
                          <m:r>
                            <a:rPr lang="en-US" sz="2100" b="1" i="1" smtClean="0">
                              <a:latin typeface="Cambria Math" panose="02040503050406030204" pitchFamily="18" charset="0"/>
                              <a:ea typeface="Cambria Math" panose="02040503050406030204" pitchFamily="18" charset="0"/>
                            </a:rPr>
                            <m:t>𝟐</m:t>
                          </m:r>
                        </m:sup>
                        <m:e>
                          <m:r>
                            <a:rPr lang="en-US" sz="2100" b="1" i="1" smtClean="0">
                              <a:latin typeface="Cambria Math" panose="02040503050406030204" pitchFamily="18" charset="0"/>
                              <a:ea typeface="Cambria Math" panose="02040503050406030204" pitchFamily="18" charset="0"/>
                            </a:rPr>
                            <m:t>𝒄</m:t>
                          </m:r>
                          <m:d>
                            <m:dPr>
                              <m:ctrlPr>
                                <a:rPr lang="en-US" sz="2100" b="1" i="1" smtClean="0">
                                  <a:latin typeface="Cambria Math" panose="02040503050406030204" pitchFamily="18" charset="0"/>
                                  <a:ea typeface="Cambria Math" panose="02040503050406030204" pitchFamily="18" charset="0"/>
                                </a:rPr>
                              </m:ctrlPr>
                            </m:dPr>
                            <m:e>
                              <m:r>
                                <a:rPr lang="en-US" sz="2100" b="1" i="1" smtClean="0">
                                  <a:latin typeface="Cambria Math" panose="02040503050406030204" pitchFamily="18" charset="0"/>
                                  <a:ea typeface="Cambria Math" panose="02040503050406030204" pitchFamily="18" charset="0"/>
                                </a:rPr>
                                <m:t>𝑻</m:t>
                              </m:r>
                            </m:e>
                          </m:d>
                          <m:r>
                            <a:rPr lang="en-US" sz="2100" b="1" i="1" smtClean="0">
                              <a:latin typeface="Cambria Math" panose="02040503050406030204" pitchFamily="18" charset="0"/>
                              <a:ea typeface="Cambria Math" panose="02040503050406030204" pitchFamily="18" charset="0"/>
                            </a:rPr>
                            <m:t>𝒅𝑻</m:t>
                          </m:r>
                        </m:e>
                      </m:nary>
                    </m:oMath>
                  </m:oMathPara>
                </a14:m>
                <a:endParaRPr lang="en-US" sz="2100" b="1" dirty="0"/>
              </a:p>
              <a:p>
                <a:pPr marL="0" indent="0">
                  <a:buNone/>
                </a:pPr>
                <a:endParaRPr lang="en-US" sz="2100" b="1" dirty="0"/>
              </a:p>
              <a:p>
                <a:pPr marL="0" indent="0">
                  <a:buNone/>
                </a:pPr>
                <a:r>
                  <a:rPr lang="en-US" sz="2100" b="1" dirty="0"/>
                  <a:t>For small temperature intervals: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𝟏</m:t>
                              </m:r>
                            </m:sub>
                          </m:sSub>
                        </m:e>
                      </m:d>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25</a:t>
            </a:fld>
            <a:endParaRPr lang="en-US"/>
          </a:p>
        </p:txBody>
      </p:sp>
    </p:spTree>
    <p:extLst>
      <p:ext uri="{BB962C8B-B14F-4D97-AF65-F5344CB8AC3E}">
        <p14:creationId xmlns:p14="http://schemas.microsoft.com/office/powerpoint/2010/main" val="8440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75" y="0"/>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Enthalpy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71587"/>
                <a:ext cx="8686800" cy="5211763"/>
              </a:xfrm>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𝒅</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𝑷𝒗</m:t>
                          </m:r>
                        </m:e>
                      </m:d>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r>
                        <a:rPr lang="en-US" sz="2100" b="1" i="1" smtClean="0">
                          <a:latin typeface="Cambria Math" panose="02040503050406030204" pitchFamily="18" charset="0"/>
                        </a:rPr>
                        <m:t>+</m:t>
                      </m:r>
                      <m:r>
                        <a:rPr lang="en-US" sz="2100" b="1" i="1" smtClean="0">
                          <a:latin typeface="Cambria Math" panose="02040503050406030204" pitchFamily="18" charset="0"/>
                        </a:rPr>
                        <m:t>𝑷</m:t>
                      </m:r>
                      <m:r>
                        <a:rPr lang="en-US" sz="2100" b="1" i="1" smtClean="0">
                          <a:latin typeface="Cambria Math" panose="02040503050406030204" pitchFamily="18" charset="0"/>
                        </a:rPr>
                        <m:t> </m:t>
                      </m:r>
                      <m:r>
                        <a:rPr lang="en-US" sz="2100" b="1" i="1" smtClean="0">
                          <a:latin typeface="Cambria Math" panose="02040503050406030204" pitchFamily="18" charset="0"/>
                        </a:rPr>
                        <m:t>𝒅𝒗</m:t>
                      </m:r>
                    </m:oMath>
                  </m:oMathPara>
                </a14:m>
                <a:endParaRPr lang="en-US" sz="2100" b="1" dirty="0"/>
              </a:p>
              <a:p>
                <a:pPr marL="0" indent="0">
                  <a:buNone/>
                </a:pPr>
                <a:r>
                  <a:rPr lang="en-US" sz="2100" dirty="0"/>
                  <a:t>For incompressible substances:    dv = 0</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oMath>
                  </m:oMathPara>
                </a14:m>
                <a:endParaRPr lang="en-US" sz="2100" b="1" dirty="0"/>
              </a:p>
              <a:p>
                <a:pPr marL="0" indent="0">
                  <a:buNone/>
                </a:pPr>
                <a:endParaRPr lang="en-US" sz="2100" dirty="0"/>
              </a:p>
              <a:p>
                <a:pPr marL="0" indent="0">
                  <a:buNone/>
                </a:pPr>
                <a:r>
                  <a:rPr lang="en-US" sz="2100" dirty="0"/>
                  <a:t>For solids:   </a:t>
                </a:r>
                <a14:m>
                  <m:oMath xmlns:m="http://schemas.openxmlformats.org/officeDocument/2006/math">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For liquids:</a:t>
                </a:r>
              </a:p>
              <a:p>
                <a:pPr marL="0" indent="0">
                  <a:buNone/>
                </a:pPr>
                <a:r>
                  <a:rPr lang="en-US" sz="2100" dirty="0"/>
                  <a:t>	Constant pressure (e.g. heaters):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	Constant temperature (e.g. pumps):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smtClean="0">
                        <a:latin typeface="Cambria Math" panose="02040503050406030204" pitchFamily="18" charset="0"/>
                        <a:ea typeface="Cambria Math" panose="02040503050406030204" pitchFamily="18" charset="0"/>
                      </a:rPr>
                      <m:t>   →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𝒗</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𝑷</m:t>
                    </m:r>
                  </m:oMath>
                </a14:m>
                <a:endParaRPr lang="en-US" sz="2100" b="1"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71587"/>
                <a:ext cx="8686800" cy="5211763"/>
              </a:xfrm>
              <a:blipFill>
                <a:blip r:embed="rId2"/>
                <a:stretch>
                  <a:fillRect l="-8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26</a:t>
            </a:fld>
            <a:endParaRPr lang="en-US"/>
          </a:p>
        </p:txBody>
      </p:sp>
    </p:spTree>
    <p:extLst>
      <p:ext uri="{BB962C8B-B14F-4D97-AF65-F5344CB8AC3E}">
        <p14:creationId xmlns:p14="http://schemas.microsoft.com/office/powerpoint/2010/main" val="31548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34" y="136524"/>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Cooling of an Iron Block by Water</a:t>
            </a:r>
          </a:p>
        </p:txBody>
      </p:sp>
      <p:sp>
        <p:nvSpPr>
          <p:cNvPr id="3" name="Content Placeholder 2"/>
          <p:cNvSpPr>
            <a:spLocks noGrp="1"/>
          </p:cNvSpPr>
          <p:nvPr>
            <p:ph idx="1"/>
          </p:nvPr>
        </p:nvSpPr>
        <p:spPr>
          <a:xfrm>
            <a:off x="611634" y="1143000"/>
            <a:ext cx="7886700" cy="4983163"/>
          </a:xfrm>
        </p:spPr>
        <p:txBody>
          <a:bodyPr/>
          <a:lstStyle/>
          <a:p>
            <a:pPr marL="0" indent="0">
              <a:buNone/>
            </a:pPr>
            <a:r>
              <a:rPr lang="en-US" sz="2100" dirty="0"/>
              <a:t>A 50-kg iron block at 80</a:t>
            </a:r>
            <a:r>
              <a:rPr lang="en-US" sz="2100" baseline="30000" dirty="0"/>
              <a:t>o</a:t>
            </a:r>
            <a:r>
              <a:rPr lang="en-US" sz="2100" dirty="0"/>
              <a:t>C is dropped into an insulated tank that contains 0.5 m</a:t>
            </a:r>
            <a:r>
              <a:rPr lang="en-US" sz="2100" baseline="30000" dirty="0"/>
              <a:t>3</a:t>
            </a:r>
            <a:r>
              <a:rPr lang="en-US" sz="2100" dirty="0"/>
              <a:t> of liquid water at 25</a:t>
            </a:r>
            <a:r>
              <a:rPr lang="en-US" sz="2100" baseline="30000" dirty="0"/>
              <a:t>o</a:t>
            </a:r>
            <a:r>
              <a:rPr lang="en-US" sz="2100" dirty="0"/>
              <a:t>C. Determine the temperature when thermal equilibrium is reached.</a:t>
            </a:r>
          </a:p>
          <a:p>
            <a:pPr marL="0" indent="0">
              <a:buNone/>
            </a:pPr>
            <a:endParaRPr lang="en-US" sz="2100" dirty="0"/>
          </a:p>
          <a:p>
            <a:pPr marL="0" indent="0">
              <a:buNone/>
            </a:pPr>
            <a:r>
              <a:rPr lang="en-US" sz="2100" b="1" dirty="0"/>
              <a:t>Hint:</a:t>
            </a:r>
            <a:r>
              <a:rPr lang="en-US" sz="2100" dirty="0"/>
              <a:t> For thermal equilibrium to be reached, the sum of the changes of internal energy of the iron block and water must be equal to zero.</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27</a:t>
            </a:fld>
            <a:endParaRPr lang="en-US"/>
          </a:p>
        </p:txBody>
      </p:sp>
      <p:sp>
        <p:nvSpPr>
          <p:cNvPr id="5" name="TextBox 4">
            <a:extLst>
              <a:ext uri="{FF2B5EF4-FFF2-40B4-BE49-F238E27FC236}">
                <a16:creationId xmlns:a16="http://schemas.microsoft.com/office/drawing/2014/main" id="{8B98424E-CCC2-45DF-BDBE-4CCE618EAADE}"/>
              </a:ext>
            </a:extLst>
          </p:cNvPr>
          <p:cNvSpPr txBox="1"/>
          <p:nvPr/>
        </p:nvSpPr>
        <p:spPr>
          <a:xfrm>
            <a:off x="3891982" y="41148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4</a:t>
            </a:r>
            <a:endParaRPr lang="en-US" b="1" dirty="0">
              <a:solidFill>
                <a:srgbClr val="FF0000"/>
              </a:solidFill>
            </a:endParaRPr>
          </a:p>
        </p:txBody>
      </p:sp>
    </p:spTree>
    <p:extLst>
      <p:ext uri="{BB962C8B-B14F-4D97-AF65-F5344CB8AC3E}">
        <p14:creationId xmlns:p14="http://schemas.microsoft.com/office/powerpoint/2010/main" val="5427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Normally, we would use the steam stables.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𝑷</m:t>
                      </m:r>
                      <m:r>
                        <a:rPr lang="en-US" sz="2100" b="1" i="1" smtClean="0">
                          <a:latin typeface="Cambria Math" panose="02040503050406030204" pitchFamily="18" charset="0"/>
                        </a:rPr>
                        <m:t>&gt;</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𝑷</m:t>
                          </m:r>
                        </m:e>
                        <m:sub>
                          <m:r>
                            <a:rPr lang="en-US" sz="2100" b="1" i="1" smtClean="0">
                              <a:latin typeface="Cambria Math" panose="02040503050406030204" pitchFamily="18" charset="0"/>
                            </a:rPr>
                            <m:t>𝒔𝒂𝒕</m:t>
                          </m:r>
                          <m:r>
                            <a:rPr lang="en-US" sz="2100" b="1" i="1" smtClean="0">
                              <a:latin typeface="Cambria Math" panose="02040503050406030204" pitchFamily="18" charset="0"/>
                            </a:rPr>
                            <m:t> @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𝒄𝒐𝒎𝒑𝒓𝒆𝒔𝒔𝒆𝒅</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𝒍𝒊𝒒𝒖𝒊𝒅</m:t>
                      </m:r>
                    </m:oMath>
                  </m:oMathPara>
                </a14:m>
                <a:endParaRPr lang="en-US" sz="2100" b="1" dirty="0"/>
              </a:p>
              <a:p>
                <a:pPr marL="0" indent="0">
                  <a:buNone/>
                </a:pPr>
                <a:r>
                  <a:rPr lang="en-US" sz="2100" dirty="0"/>
                  <a:t>Table A-7</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 </m:t>
                      </m:r>
                      <m:r>
                        <a:rPr lang="en-US" sz="2100" b="1" i="1" smtClean="0">
                          <a:latin typeface="Cambria Math" panose="02040503050406030204" pitchFamily="18" charset="0"/>
                        </a:rPr>
                        <m:t>𝟏𝟓</m:t>
                      </m:r>
                      <m:r>
                        <a:rPr lang="en-US" sz="2100" b="1" i="1" smtClean="0">
                          <a:latin typeface="Cambria Math" panose="02040503050406030204" pitchFamily="18" charset="0"/>
                        </a:rPr>
                        <m:t> </m:t>
                      </m:r>
                      <m:r>
                        <a:rPr lang="en-US" sz="2100" b="1" i="1" smtClean="0">
                          <a:latin typeface="Cambria Math" panose="02040503050406030204" pitchFamily="18" charset="0"/>
                        </a:rPr>
                        <m:t>𝑴𝑷𝒂</m:t>
                      </m:r>
                      <m:r>
                        <a:rPr lang="en-US" sz="2100" b="1" i="1" smtClean="0">
                          <a:latin typeface="Cambria Math" panose="02040503050406030204" pitchFamily="18" charset="0"/>
                        </a:rPr>
                        <m:t>   &amp;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𝟒𝟑𝟎</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𝟑𝟗</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What if there was no information for this state in the Table A-7?</a:t>
                </a:r>
              </a:p>
              <a:p>
                <a:pPr marL="0" indent="0">
                  <a:buNone/>
                </a:pPr>
                <a:r>
                  <a:rPr lang="en-US" sz="2100" dirty="0"/>
                  <a:t>We approximate use saturated liquid properties in Table A-4</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 @ </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𝟒𝟏𝟗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𝟏𝟕</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28</a:t>
            </a:fld>
            <a:endParaRPr lang="en-US"/>
          </a:p>
        </p:txBody>
      </p:sp>
    </p:spTree>
    <p:extLst>
      <p:ext uri="{BB962C8B-B14F-4D97-AF65-F5344CB8AC3E}">
        <p14:creationId xmlns:p14="http://schemas.microsoft.com/office/powerpoint/2010/main" val="16244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What if we use the equation for a constant-temperature process?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𝒗</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𝒔𝒂𝒕</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e>
                      </m:d>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m:t>
                      </m:r>
                      <m:r>
                        <a:rPr lang="en-US" sz="2100" b="1" i="1" smtClean="0">
                          <a:latin typeface="Cambria Math" panose="02040503050406030204" pitchFamily="18" charset="0"/>
                        </a:rPr>
                        <m:t>𝟒𝟏𝟗</m:t>
                      </m:r>
                      <m:r>
                        <a:rPr lang="en-US" sz="2100" b="1" i="1" smtClean="0">
                          <a:latin typeface="Cambria Math" panose="02040503050406030204" pitchFamily="18" charset="0"/>
                        </a:rPr>
                        <m:t>.</m:t>
                      </m:r>
                      <m:r>
                        <a:rPr lang="en-US" sz="2100" b="1" i="1" smtClean="0">
                          <a:latin typeface="Cambria Math" panose="02040503050406030204" pitchFamily="18" charset="0"/>
                        </a:rPr>
                        <m:t>𝟏𝟕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r>
                        <a:rPr lang="en-US" sz="2100" b="1" i="1" smtClean="0">
                          <a:latin typeface="Cambria Math" panose="02040503050406030204" pitchFamily="18" charset="0"/>
                        </a:rPr>
                        <m:t>+</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𝟎</m:t>
                          </m:r>
                          <m:r>
                            <a:rPr lang="en-US" sz="2100" b="1" i="1" smtClean="0">
                              <a:latin typeface="Cambria Math" panose="02040503050406030204" pitchFamily="18" charset="0"/>
                            </a:rPr>
                            <m:t>.</m:t>
                          </m:r>
                          <m:r>
                            <a:rPr lang="en-US" sz="2100" b="1" i="1" smtClean="0">
                              <a:latin typeface="Cambria Math" panose="02040503050406030204" pitchFamily="18" charset="0"/>
                            </a:rPr>
                            <m:t>𝟎𝟎𝟏</m:t>
                          </m:r>
                          <m:f>
                            <m:fPr>
                              <m:ctrlPr>
                                <a:rPr lang="en-US" sz="2100" b="1" i="1" smtClean="0">
                                  <a:latin typeface="Cambria Math" panose="02040503050406030204" pitchFamily="18" charset="0"/>
                                </a:rPr>
                              </m:ctrlPr>
                            </m:fPr>
                            <m:num>
                              <m:sSup>
                                <m:sSupPr>
                                  <m:ctrlPr>
                                    <a:rPr lang="en-US" sz="2100" b="1" i="1" smtClean="0">
                                      <a:latin typeface="Cambria Math" panose="02040503050406030204" pitchFamily="18" charset="0"/>
                                    </a:rPr>
                                  </m:ctrlPr>
                                </m:sSupPr>
                                <m:e>
                                  <m:r>
                                    <a:rPr lang="en-US" sz="2100" b="1" i="1" smtClean="0">
                                      <a:latin typeface="Cambria Math" panose="02040503050406030204" pitchFamily="18" charset="0"/>
                                    </a:rPr>
                                    <m:t>𝒎</m:t>
                                  </m:r>
                                </m:e>
                                <m:sup>
                                  <m:r>
                                    <a:rPr lang="en-US" sz="2100" b="1" i="1" smtClean="0">
                                      <a:latin typeface="Cambria Math" panose="02040503050406030204" pitchFamily="18" charset="0"/>
                                    </a:rPr>
                                    <m:t>𝟑</m:t>
                                  </m:r>
                                </m:sup>
                              </m:sSup>
                            </m:num>
                            <m:den>
                              <m:r>
                                <a:rPr lang="en-US" sz="2100" b="1" i="1" smtClean="0">
                                  <a:latin typeface="Cambria Math" panose="02040503050406030204" pitchFamily="18" charset="0"/>
                                </a:rPr>
                                <m:t>𝒌𝒈</m:t>
                              </m:r>
                            </m:den>
                          </m:f>
                        </m:e>
                      </m:d>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𝟏𝟓</m:t>
                          </m:r>
                          <m:r>
                            <a:rPr lang="en-US" sz="2100" b="1" i="1" smtClean="0">
                              <a:latin typeface="Cambria Math" panose="02040503050406030204" pitchFamily="18" charset="0"/>
                            </a:rPr>
                            <m:t>,</m:t>
                          </m:r>
                          <m:r>
                            <a:rPr lang="en-US" sz="2100" b="1" i="1" smtClean="0">
                              <a:latin typeface="Cambria Math" panose="02040503050406030204" pitchFamily="18" charset="0"/>
                            </a:rPr>
                            <m:t>𝟎𝟎𝟎</m:t>
                          </m:r>
                          <m:r>
                            <a:rPr lang="en-US" sz="2100" b="1" i="1" smtClean="0">
                              <a:latin typeface="Cambria Math" panose="02040503050406030204" pitchFamily="18" charset="0"/>
                            </a:rPr>
                            <m:t>−</m:t>
                          </m:r>
                          <m:r>
                            <a:rPr lang="en-US" sz="2100" b="1" i="1" smtClean="0">
                              <a:latin typeface="Cambria Math" panose="02040503050406030204" pitchFamily="18" charset="0"/>
                            </a:rPr>
                            <m:t>𝟏𝟎𝟏</m:t>
                          </m:r>
                          <m:r>
                            <a:rPr lang="en-US" sz="2100" b="1" i="1" smtClean="0">
                              <a:latin typeface="Cambria Math" panose="02040503050406030204" pitchFamily="18" charset="0"/>
                            </a:rPr>
                            <m:t>.</m:t>
                          </m:r>
                          <m:r>
                            <a:rPr lang="en-US" sz="2100" b="1" i="1" smtClean="0">
                              <a:latin typeface="Cambria Math" panose="02040503050406030204" pitchFamily="18" charset="0"/>
                            </a:rPr>
                            <m:t>𝟒𝟐</m:t>
                          </m:r>
                        </m:e>
                      </m:d>
                      <m:r>
                        <a:rPr lang="en-US" sz="2100" b="1" i="1" smtClean="0">
                          <a:latin typeface="Cambria Math" panose="02040503050406030204" pitchFamily="18" charset="0"/>
                        </a:rPr>
                        <m:t>𝒌𝑷𝒂</m:t>
                      </m:r>
                      <m:r>
                        <a:rPr lang="en-US" sz="2100" b="1" i="1" smtClean="0">
                          <a:latin typeface="Cambria Math" panose="02040503050406030204" pitchFamily="18" charset="0"/>
                        </a:rPr>
                        <m:t>=</m:t>
                      </m:r>
                      <m:r>
                        <a:rPr lang="en-US" sz="2100" b="1" i="1" smtClean="0">
                          <a:latin typeface="Cambria Math" panose="02040503050406030204" pitchFamily="18" charset="0"/>
                        </a:rPr>
                        <m:t>𝟒𝟑𝟒</m:t>
                      </m:r>
                      <m:r>
                        <a:rPr lang="en-US" sz="2100" b="1" i="1" smtClean="0">
                          <a:latin typeface="Cambria Math" panose="02040503050406030204" pitchFamily="18" charset="0"/>
                        </a:rPr>
                        <m:t>.</m:t>
                      </m:r>
                      <m:r>
                        <a:rPr lang="en-US" sz="2100" b="1" i="1" smtClean="0">
                          <a:latin typeface="Cambria Math" panose="02040503050406030204" pitchFamily="18" charset="0"/>
                        </a:rPr>
                        <m:t>𝟎𝟕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Comparing our last two values to the exact value in Table A-7:</a:t>
                </a:r>
              </a:p>
              <a:p>
                <a:pPr marL="0" indent="0">
                  <a:buNone/>
                </a:pPr>
                <a:r>
                  <a:rPr lang="en-US" sz="2100" dirty="0"/>
                  <a:t>	using saturation liquid approximation – 2.6% error</a:t>
                </a:r>
              </a:p>
              <a:p>
                <a:pPr marL="0" indent="0">
                  <a:buNone/>
                </a:pPr>
                <a:r>
                  <a:rPr lang="en-US" sz="2100" dirty="0"/>
                  <a:t>	using equation for constant temp process -- ~1% error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b="-9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29</a:t>
            </a:fld>
            <a:endParaRPr lang="en-US"/>
          </a:p>
        </p:txBody>
      </p:sp>
    </p:spTree>
    <p:extLst>
      <p:ext uri="{BB962C8B-B14F-4D97-AF65-F5344CB8AC3E}">
        <p14:creationId xmlns:p14="http://schemas.microsoft.com/office/powerpoint/2010/main" val="2168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3429000" cy="533400"/>
          </a:xfrm>
          <a:solidFill>
            <a:srgbClr val="92D050"/>
          </a:solidFill>
        </p:spPr>
        <p:txBody>
          <a:bodyPr/>
          <a:lstStyle/>
          <a:p>
            <a:pPr eaLnBrk="1" hangingPunct="1"/>
            <a:r>
              <a:rPr lang="en-US" sz="3200">
                <a:solidFill>
                  <a:srgbClr val="C00000"/>
                </a:solidFill>
              </a:rPr>
              <a:t>INTRODUCTION</a:t>
            </a:r>
            <a:endParaRPr lang="en-US" sz="3200" b="0">
              <a:solidFill>
                <a:srgbClr val="C00000"/>
              </a:solidFill>
            </a:endParaRPr>
          </a:p>
        </p:txBody>
      </p:sp>
      <p:sp>
        <p:nvSpPr>
          <p:cNvPr id="4100" name="Rectangle 3"/>
          <p:cNvSpPr>
            <a:spLocks noGrp="1" noChangeArrowheads="1"/>
          </p:cNvSpPr>
          <p:nvPr>
            <p:ph idx="1"/>
          </p:nvPr>
        </p:nvSpPr>
        <p:spPr>
          <a:xfrm>
            <a:off x="228600" y="762000"/>
            <a:ext cx="8458200" cy="1905000"/>
          </a:xfrm>
        </p:spPr>
        <p:txBody>
          <a:bodyPr/>
          <a:lstStyle/>
          <a:p>
            <a:pPr eaLnBrk="1" hangingPunct="1">
              <a:spcBef>
                <a:spcPct val="10000"/>
              </a:spcBef>
              <a:spcAft>
                <a:spcPct val="10000"/>
              </a:spcAft>
            </a:pPr>
            <a:r>
              <a:rPr lang="en-US" sz="1800">
                <a:latin typeface="Arial" charset="0"/>
              </a:rPr>
              <a:t>If we take the entire </a:t>
            </a:r>
            <a:r>
              <a:rPr lang="en-US" sz="1800">
                <a:solidFill>
                  <a:srgbClr val="CC00CC"/>
                </a:solidFill>
                <a:latin typeface="Arial" charset="0"/>
              </a:rPr>
              <a:t>room—including the air and the refrigerator (or fan)</a:t>
            </a:r>
            <a:r>
              <a:rPr lang="en-US" sz="1800">
                <a:latin typeface="Arial" charset="0"/>
              </a:rPr>
              <a:t>—as the system, which is an adiabatic closed system since the room is well-sealed and well-insulated, the only energy interaction involved is the electrical energy crossing the system boundary and entering the room. </a:t>
            </a:r>
          </a:p>
          <a:p>
            <a:pPr eaLnBrk="1" hangingPunct="1">
              <a:spcBef>
                <a:spcPct val="10000"/>
              </a:spcBef>
              <a:spcAft>
                <a:spcPct val="10000"/>
              </a:spcAft>
            </a:pPr>
            <a:r>
              <a:rPr lang="en-US" sz="1800">
                <a:latin typeface="Arial" charset="0"/>
              </a:rPr>
              <a:t>As a result of the conversion of electric energy consumed by the device to heat, </a:t>
            </a:r>
            <a:r>
              <a:rPr lang="en-US" sz="1800">
                <a:solidFill>
                  <a:srgbClr val="CC00CC"/>
                </a:solidFill>
                <a:latin typeface="Arial" charset="0"/>
              </a:rPr>
              <a:t>the room temperature will rise</a:t>
            </a:r>
            <a:r>
              <a:rPr lang="en-US" sz="1800">
                <a:latin typeface="Arial" charset="0"/>
              </a:rPr>
              <a:t>.</a:t>
            </a:r>
          </a:p>
        </p:txBody>
      </p:sp>
      <p:sp>
        <p:nvSpPr>
          <p:cNvPr id="4098" name="5 Slayt Numarası Yer Tutucusu"/>
          <p:cNvSpPr>
            <a:spLocks noGrp="1"/>
          </p:cNvSpPr>
          <p:nvPr>
            <p:ph type="sldNum" sz="quarter" idx="12"/>
          </p:nvPr>
        </p:nvSpPr>
        <p:spPr>
          <a:noFill/>
        </p:spPr>
        <p:txBody>
          <a:bodyPr/>
          <a:lstStyle/>
          <a:p>
            <a:fld id="{DD6C4190-6E2A-4C5A-B3A8-4BA464FA5C02}" type="slidenum">
              <a:rPr lang="en-US" smtClean="0"/>
              <a:pPr/>
              <a:t>3</a:t>
            </a:fld>
            <a:endParaRPr lang="en-US"/>
          </a:p>
        </p:txBody>
      </p:sp>
      <p:sp>
        <p:nvSpPr>
          <p:cNvPr id="4101" name="Rectangle 8"/>
          <p:cNvSpPr>
            <a:spLocks noChangeArrowheads="1"/>
          </p:cNvSpPr>
          <p:nvPr/>
        </p:nvSpPr>
        <p:spPr bwMode="auto">
          <a:xfrm>
            <a:off x="3429000" y="5181600"/>
            <a:ext cx="2209800" cy="1465263"/>
          </a:xfrm>
          <a:prstGeom prst="rect">
            <a:avLst/>
          </a:prstGeom>
          <a:noFill/>
          <a:ln w="9525">
            <a:noFill/>
            <a:miter lim="800000"/>
            <a:headEnd/>
            <a:tailEnd/>
          </a:ln>
        </p:spPr>
        <p:txBody>
          <a:bodyPr>
            <a:spAutoFit/>
          </a:bodyPr>
          <a:lstStyle/>
          <a:p>
            <a:r>
              <a:rPr lang="en-US">
                <a:solidFill>
                  <a:srgbClr val="3333FF"/>
                </a:solidFill>
              </a:rPr>
              <a:t>A refrigerator operating with its door open in a well-sealed and well-insulated room</a:t>
            </a:r>
          </a:p>
        </p:txBody>
      </p:sp>
      <p:sp>
        <p:nvSpPr>
          <p:cNvPr id="4102" name="Rectangle 9"/>
          <p:cNvSpPr>
            <a:spLocks noChangeArrowheads="1"/>
          </p:cNvSpPr>
          <p:nvPr/>
        </p:nvSpPr>
        <p:spPr bwMode="auto">
          <a:xfrm>
            <a:off x="3505200" y="2667000"/>
            <a:ext cx="2286000" cy="1739900"/>
          </a:xfrm>
          <a:prstGeom prst="rect">
            <a:avLst/>
          </a:prstGeom>
          <a:noFill/>
          <a:ln w="9525">
            <a:noFill/>
            <a:miter lim="800000"/>
            <a:headEnd/>
            <a:tailEnd/>
          </a:ln>
        </p:spPr>
        <p:txBody>
          <a:bodyPr>
            <a:spAutoFit/>
          </a:bodyPr>
          <a:lstStyle/>
          <a:p>
            <a:pPr algn="r"/>
            <a:r>
              <a:rPr lang="en-US">
                <a:solidFill>
                  <a:srgbClr val="3333FF"/>
                </a:solidFill>
              </a:rPr>
              <a:t>A fan running in a well-sealed and well-insulated room will raise the temperature of air in the room.</a:t>
            </a:r>
          </a:p>
        </p:txBody>
      </p:sp>
      <p:pic>
        <p:nvPicPr>
          <p:cNvPr id="4103" name="Picture 9"/>
          <p:cNvPicPr>
            <a:picLocks noChangeAspect="1" noChangeArrowheads="1"/>
          </p:cNvPicPr>
          <p:nvPr/>
        </p:nvPicPr>
        <p:blipFill>
          <a:blip r:embed="rId2"/>
          <a:srcRect/>
          <a:stretch>
            <a:fillRect/>
          </a:stretch>
        </p:blipFill>
        <p:spPr bwMode="auto">
          <a:xfrm>
            <a:off x="114300" y="2819400"/>
            <a:ext cx="3314700" cy="3810000"/>
          </a:xfrm>
          <a:prstGeom prst="rect">
            <a:avLst/>
          </a:prstGeom>
          <a:noFill/>
          <a:ln w="9525">
            <a:noFill/>
            <a:miter lim="800000"/>
            <a:headEnd/>
            <a:tailEnd/>
          </a:ln>
        </p:spPr>
      </p:pic>
      <p:pic>
        <p:nvPicPr>
          <p:cNvPr id="4104" name="Picture 10"/>
          <p:cNvPicPr>
            <a:picLocks noChangeAspect="1" noChangeArrowheads="1"/>
          </p:cNvPicPr>
          <p:nvPr/>
        </p:nvPicPr>
        <p:blipFill>
          <a:blip r:embed="rId3"/>
          <a:srcRect/>
          <a:stretch>
            <a:fillRect/>
          </a:stretch>
        </p:blipFill>
        <p:spPr bwMode="auto">
          <a:xfrm>
            <a:off x="5753100" y="2581275"/>
            <a:ext cx="3314700" cy="42005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idx="1"/>
          </p:nvPr>
        </p:nvSpPr>
        <p:spPr>
          <a:xfrm>
            <a:off x="457200" y="762000"/>
            <a:ext cx="8382000" cy="5791200"/>
          </a:xfrm>
        </p:spPr>
        <p:txBody>
          <a:bodyPr/>
          <a:lstStyle/>
          <a:p>
            <a:pPr eaLnBrk="1" hangingPunct="1">
              <a:spcBef>
                <a:spcPct val="10000"/>
              </a:spcBef>
              <a:spcAft>
                <a:spcPct val="10000"/>
              </a:spcAft>
            </a:pPr>
            <a:r>
              <a:rPr lang="en-US" sz="2000" dirty="0">
                <a:latin typeface="Arial" charset="0"/>
              </a:rPr>
              <a:t>Forms of energy</a:t>
            </a:r>
          </a:p>
          <a:p>
            <a:pPr lvl="1" eaLnBrk="1" hangingPunct="1">
              <a:spcBef>
                <a:spcPct val="10000"/>
              </a:spcBef>
              <a:spcAft>
                <a:spcPct val="10000"/>
              </a:spcAft>
            </a:pPr>
            <a:r>
              <a:rPr lang="en-US" sz="2000" dirty="0">
                <a:latin typeface="Arial" charset="0"/>
              </a:rPr>
              <a:t>Macroscopic = kinetic + potential </a:t>
            </a:r>
          </a:p>
          <a:p>
            <a:pPr lvl="1" eaLnBrk="1" hangingPunct="1">
              <a:spcBef>
                <a:spcPct val="10000"/>
              </a:spcBef>
              <a:spcAft>
                <a:spcPct val="10000"/>
              </a:spcAft>
            </a:pPr>
            <a:r>
              <a:rPr lang="en-US" sz="2000" dirty="0">
                <a:latin typeface="Arial" charset="0"/>
              </a:rPr>
              <a:t>Microscopic = Internal energy (sensible + latent + chemical + nuclear)</a:t>
            </a:r>
          </a:p>
          <a:p>
            <a:pPr>
              <a:spcBef>
                <a:spcPct val="15000"/>
              </a:spcBef>
              <a:spcAft>
                <a:spcPct val="15000"/>
              </a:spcAft>
            </a:pPr>
            <a:r>
              <a:rPr lang="en-US" sz="2000" dirty="0"/>
              <a:t>Specific heats</a:t>
            </a:r>
          </a:p>
          <a:p>
            <a:pPr lvl="1">
              <a:spcBef>
                <a:spcPct val="15000"/>
              </a:spcBef>
              <a:spcAft>
                <a:spcPct val="15000"/>
              </a:spcAft>
            </a:pPr>
            <a:r>
              <a:rPr lang="en-US" sz="2000" dirty="0"/>
              <a:t>Constant-pressure specific heat, </a:t>
            </a:r>
            <a:r>
              <a:rPr lang="en-US" sz="2000" i="1" dirty="0"/>
              <a:t>c</a:t>
            </a:r>
            <a:r>
              <a:rPr lang="en-US" sz="2000" i="1" baseline="-25000" dirty="0"/>
              <a:t>p</a:t>
            </a:r>
          </a:p>
          <a:p>
            <a:pPr lvl="1">
              <a:spcBef>
                <a:spcPct val="15000"/>
              </a:spcBef>
              <a:spcAft>
                <a:spcPct val="15000"/>
              </a:spcAft>
            </a:pPr>
            <a:r>
              <a:rPr lang="en-US" sz="2000" dirty="0"/>
              <a:t>Constant-volume specific heat, </a:t>
            </a:r>
            <a:r>
              <a:rPr lang="en-US" sz="2000" i="1" dirty="0"/>
              <a:t>c</a:t>
            </a:r>
            <a:r>
              <a:rPr lang="en-US" sz="2000" i="1" baseline="-25000" dirty="0"/>
              <a:t>v</a:t>
            </a:r>
            <a:endParaRPr lang="en-US" sz="2000" dirty="0"/>
          </a:p>
          <a:p>
            <a:pPr>
              <a:spcBef>
                <a:spcPct val="15000"/>
              </a:spcBef>
              <a:spcAft>
                <a:spcPct val="15000"/>
              </a:spcAft>
            </a:pPr>
            <a:r>
              <a:rPr lang="en-US" sz="2000" dirty="0"/>
              <a:t>Internal energy, enthalpy, and specific heats of ideal gases</a:t>
            </a:r>
          </a:p>
          <a:p>
            <a:pPr lvl="1">
              <a:spcBef>
                <a:spcPct val="15000"/>
              </a:spcBef>
              <a:spcAft>
                <a:spcPct val="15000"/>
              </a:spcAft>
            </a:pPr>
            <a:r>
              <a:rPr lang="en-US" sz="2000" dirty="0"/>
              <a:t>Specific heat relations of ideal gases</a:t>
            </a:r>
          </a:p>
          <a:p>
            <a:pPr>
              <a:spcBef>
                <a:spcPct val="15000"/>
              </a:spcBef>
              <a:spcAft>
                <a:spcPct val="15000"/>
              </a:spcAft>
            </a:pPr>
            <a:r>
              <a:rPr lang="en-US" sz="2000" dirty="0"/>
              <a:t>Internal energy, enthalpy, and specific heats of incompressible substances (solids and liquids)</a:t>
            </a:r>
          </a:p>
        </p:txBody>
      </p:sp>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152400"/>
            <a:ext cx="4343400" cy="609600"/>
          </a:xfrm>
          <a:solidFill>
            <a:srgbClr val="92D050"/>
          </a:solidFill>
        </p:spPr>
        <p:txBody>
          <a:bodyPr/>
          <a:lstStyle/>
          <a:p>
            <a:pPr eaLnBrk="1" hangingPunct="1"/>
            <a:r>
              <a:rPr lang="en-US" sz="3200" dirty="0">
                <a:solidFill>
                  <a:srgbClr val="C00000"/>
                </a:solidFill>
              </a:rPr>
              <a:t>FORMS OF ENERGY</a:t>
            </a:r>
            <a:endParaRPr lang="en-US" sz="3200" b="0" dirty="0">
              <a:solidFill>
                <a:srgbClr val="C00000"/>
              </a:solidFill>
            </a:endParaRPr>
          </a:p>
        </p:txBody>
      </p:sp>
      <p:sp>
        <p:nvSpPr>
          <p:cNvPr id="5124" name="Rectangle 3"/>
          <p:cNvSpPr>
            <a:spLocks noGrp="1" noChangeArrowheads="1"/>
          </p:cNvSpPr>
          <p:nvPr>
            <p:ph idx="1"/>
          </p:nvPr>
        </p:nvSpPr>
        <p:spPr>
          <a:xfrm>
            <a:off x="228600" y="838200"/>
            <a:ext cx="8610600" cy="3124200"/>
          </a:xfrm>
        </p:spPr>
        <p:txBody>
          <a:bodyPr/>
          <a:lstStyle/>
          <a:p>
            <a:pPr eaLnBrk="1" hangingPunct="1"/>
            <a:r>
              <a:rPr lang="en-US" sz="1900">
                <a:latin typeface="Arial" charset="0"/>
              </a:rPr>
              <a:t>Energy can exist in numerous forms such as thermal, mechanical, kinetic, potential, electric, magnetic, chemical, and nuclear, and their sum constitutes the </a:t>
            </a:r>
            <a:r>
              <a:rPr lang="en-US" sz="1900" b="1">
                <a:solidFill>
                  <a:srgbClr val="CC00CC"/>
                </a:solidFill>
                <a:latin typeface="Arial" charset="0"/>
              </a:rPr>
              <a:t>total energy, </a:t>
            </a:r>
            <a:r>
              <a:rPr lang="en-US" sz="1900" b="1" i="1">
                <a:solidFill>
                  <a:srgbClr val="CC00CC"/>
                </a:solidFill>
                <a:latin typeface="Arial" charset="0"/>
              </a:rPr>
              <a:t>E</a:t>
            </a:r>
            <a:r>
              <a:rPr lang="en-US" sz="1900" i="1">
                <a:latin typeface="Arial" charset="0"/>
              </a:rPr>
              <a:t> </a:t>
            </a:r>
            <a:r>
              <a:rPr lang="en-US" sz="1900">
                <a:latin typeface="Arial" charset="0"/>
              </a:rPr>
              <a:t>of a system. </a:t>
            </a:r>
          </a:p>
          <a:p>
            <a:pPr eaLnBrk="1" hangingPunct="1"/>
            <a:r>
              <a:rPr lang="en-US" sz="1900">
                <a:latin typeface="Arial" charset="0"/>
              </a:rPr>
              <a:t>Thermodynamics deals only with the </a:t>
            </a:r>
            <a:r>
              <a:rPr lang="en-US" sz="1900" b="1" i="1">
                <a:solidFill>
                  <a:srgbClr val="CC00CC"/>
                </a:solidFill>
                <a:latin typeface="Arial" charset="0"/>
              </a:rPr>
              <a:t>change</a:t>
            </a:r>
            <a:r>
              <a:rPr lang="en-US" sz="1900" i="1">
                <a:latin typeface="Arial" charset="0"/>
              </a:rPr>
              <a:t> </a:t>
            </a:r>
            <a:r>
              <a:rPr lang="en-US" sz="1900">
                <a:latin typeface="Arial" charset="0"/>
              </a:rPr>
              <a:t>of the total energy. </a:t>
            </a:r>
          </a:p>
          <a:p>
            <a:pPr eaLnBrk="1" hangingPunct="1"/>
            <a:r>
              <a:rPr lang="en-US" sz="1900" b="1">
                <a:solidFill>
                  <a:srgbClr val="CC00CC"/>
                </a:solidFill>
                <a:latin typeface="Arial" charset="0"/>
              </a:rPr>
              <a:t>Macroscopic forms of energy</a:t>
            </a:r>
            <a:r>
              <a:rPr lang="en-US" sz="1900">
                <a:solidFill>
                  <a:srgbClr val="CC00CC"/>
                </a:solidFill>
                <a:latin typeface="Arial" charset="0"/>
              </a:rPr>
              <a:t>:</a:t>
            </a:r>
            <a:r>
              <a:rPr lang="en-US" sz="1900">
                <a:latin typeface="Arial" charset="0"/>
              </a:rPr>
              <a:t> Those a system possesses as a whole with respect to some outside reference frame, such as kinetic and potential energies.</a:t>
            </a:r>
          </a:p>
          <a:p>
            <a:pPr eaLnBrk="1" hangingPunct="1"/>
            <a:r>
              <a:rPr lang="en-US" sz="1900" b="1">
                <a:solidFill>
                  <a:srgbClr val="CC00CC"/>
                </a:solidFill>
                <a:latin typeface="Arial" charset="0"/>
              </a:rPr>
              <a:t>Microscopic forms of energy</a:t>
            </a:r>
            <a:r>
              <a:rPr lang="en-US" sz="1900">
                <a:solidFill>
                  <a:srgbClr val="CC00CC"/>
                </a:solidFill>
                <a:latin typeface="Arial" charset="0"/>
              </a:rPr>
              <a:t>:</a:t>
            </a:r>
            <a:r>
              <a:rPr lang="en-US" sz="1900">
                <a:latin typeface="Arial" charset="0"/>
              </a:rPr>
              <a:t> Those related to the molecular structure of a system and the degree of the molecular activity.</a:t>
            </a:r>
          </a:p>
          <a:p>
            <a:pPr eaLnBrk="1" hangingPunct="1"/>
            <a:r>
              <a:rPr lang="en-US" sz="1900" b="1">
                <a:solidFill>
                  <a:srgbClr val="CC00CC"/>
                </a:solidFill>
                <a:latin typeface="Arial" charset="0"/>
              </a:rPr>
              <a:t>Internal energy, </a:t>
            </a:r>
            <a:r>
              <a:rPr lang="en-US" sz="1900" b="1" i="1">
                <a:solidFill>
                  <a:srgbClr val="CC00CC"/>
                </a:solidFill>
                <a:latin typeface="Arial" charset="0"/>
              </a:rPr>
              <a:t>U</a:t>
            </a:r>
            <a:r>
              <a:rPr lang="en-US" sz="1900">
                <a:solidFill>
                  <a:srgbClr val="CC00CC"/>
                </a:solidFill>
                <a:latin typeface="Arial" charset="0"/>
              </a:rPr>
              <a:t>:</a:t>
            </a:r>
            <a:r>
              <a:rPr lang="en-US" sz="1900" b="1">
                <a:latin typeface="Arial" charset="0"/>
              </a:rPr>
              <a:t> </a:t>
            </a:r>
            <a:r>
              <a:rPr lang="en-US" sz="1900">
                <a:latin typeface="Arial" charset="0"/>
              </a:rPr>
              <a:t>The sum of all the microscopic forms of energy.</a:t>
            </a:r>
          </a:p>
        </p:txBody>
      </p:sp>
      <p:sp>
        <p:nvSpPr>
          <p:cNvPr id="5122" name="5 Slayt Numarası Yer Tutucusu"/>
          <p:cNvSpPr>
            <a:spLocks noGrp="1"/>
          </p:cNvSpPr>
          <p:nvPr>
            <p:ph type="sldNum" sz="quarter" idx="12"/>
          </p:nvPr>
        </p:nvSpPr>
        <p:spPr>
          <a:noFill/>
        </p:spPr>
        <p:txBody>
          <a:bodyPr/>
          <a:lstStyle/>
          <a:p>
            <a:fld id="{83A6F22B-A3AD-4E43-9317-BCBC566A712D}" type="slidenum">
              <a:rPr lang="en-US" smtClean="0"/>
              <a:pPr/>
              <a:t>4</a:t>
            </a:fld>
            <a:endParaRPr lang="en-US"/>
          </a:p>
        </p:txBody>
      </p:sp>
      <p:sp>
        <p:nvSpPr>
          <p:cNvPr id="5125" name="Rectangle 10"/>
          <p:cNvSpPr>
            <a:spLocks noChangeArrowheads="1"/>
          </p:cNvSpPr>
          <p:nvPr/>
        </p:nvSpPr>
        <p:spPr bwMode="auto">
          <a:xfrm>
            <a:off x="228600" y="4343400"/>
            <a:ext cx="4572000" cy="22288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sz="1900" b="1">
                <a:solidFill>
                  <a:srgbClr val="CC00CC"/>
                </a:solidFill>
              </a:rPr>
              <a:t>Kinetic energy, KE</a:t>
            </a:r>
            <a:r>
              <a:rPr lang="en-US" sz="1900">
                <a:solidFill>
                  <a:srgbClr val="CC00CC"/>
                </a:solidFill>
              </a:rPr>
              <a:t>:</a:t>
            </a:r>
            <a:r>
              <a:rPr lang="en-US" sz="1900"/>
              <a:t> The energy that a system possesses as a result of its motion relative to some reference frame.</a:t>
            </a:r>
          </a:p>
          <a:p>
            <a:pPr marL="342900" indent="-342900">
              <a:spcBef>
                <a:spcPct val="20000"/>
              </a:spcBef>
              <a:spcAft>
                <a:spcPct val="20000"/>
              </a:spcAft>
              <a:buClr>
                <a:srgbClr val="FF3300"/>
              </a:buClr>
              <a:buFontTx/>
              <a:buChar char="•"/>
            </a:pPr>
            <a:r>
              <a:rPr lang="en-US" sz="1900" b="1">
                <a:solidFill>
                  <a:srgbClr val="CC00CC"/>
                </a:solidFill>
              </a:rPr>
              <a:t>Potential energy, PE:</a:t>
            </a:r>
            <a:r>
              <a:rPr lang="en-US" sz="1900"/>
              <a:t> The energy that a system possesses as a result of its elevation in a gravitational field.</a:t>
            </a:r>
          </a:p>
        </p:txBody>
      </p:sp>
      <p:pic>
        <p:nvPicPr>
          <p:cNvPr id="5126" name="Picture 8"/>
          <p:cNvPicPr>
            <a:picLocks noChangeAspect="1" noChangeArrowheads="1"/>
          </p:cNvPicPr>
          <p:nvPr/>
        </p:nvPicPr>
        <p:blipFill>
          <a:blip r:embed="rId2"/>
          <a:srcRect/>
          <a:stretch>
            <a:fillRect/>
          </a:stretch>
        </p:blipFill>
        <p:spPr bwMode="auto">
          <a:xfrm>
            <a:off x="5410200" y="4343400"/>
            <a:ext cx="3543300" cy="2419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BEB14C25-F658-4561-A692-B407230651FB}" type="slidenum">
              <a:rPr lang="en-US" smtClean="0"/>
              <a:pPr/>
              <a:t>5</a:t>
            </a:fld>
            <a:endParaRPr lang="en-US"/>
          </a:p>
        </p:txBody>
      </p:sp>
      <p:pic>
        <p:nvPicPr>
          <p:cNvPr id="6147" name="Picture 2"/>
          <p:cNvPicPr>
            <a:picLocks noChangeAspect="1" noChangeArrowheads="1"/>
          </p:cNvPicPr>
          <p:nvPr/>
        </p:nvPicPr>
        <p:blipFill>
          <a:blip r:embed="rId2"/>
          <a:srcRect/>
          <a:stretch>
            <a:fillRect/>
          </a:stretch>
        </p:blipFill>
        <p:spPr bwMode="auto">
          <a:xfrm>
            <a:off x="609600" y="95250"/>
            <a:ext cx="3443288" cy="4781550"/>
          </a:xfrm>
          <a:prstGeom prst="rect">
            <a:avLst/>
          </a:prstGeom>
          <a:noFill/>
          <a:ln w="9525">
            <a:noFill/>
            <a:miter lim="800000"/>
            <a:headEnd/>
            <a:tailEnd/>
          </a:ln>
        </p:spPr>
      </p:pic>
      <p:pic>
        <p:nvPicPr>
          <p:cNvPr id="6148" name="Picture 3"/>
          <p:cNvPicPr>
            <a:picLocks noChangeAspect="1" noChangeArrowheads="1"/>
          </p:cNvPicPr>
          <p:nvPr/>
        </p:nvPicPr>
        <p:blipFill>
          <a:blip r:embed="rId3"/>
          <a:srcRect/>
          <a:stretch>
            <a:fillRect/>
          </a:stretch>
        </p:blipFill>
        <p:spPr bwMode="auto">
          <a:xfrm>
            <a:off x="4238625" y="76200"/>
            <a:ext cx="3381375" cy="4752975"/>
          </a:xfrm>
          <a:prstGeom prst="rect">
            <a:avLst/>
          </a:prstGeom>
          <a:noFill/>
          <a:ln w="9525">
            <a:noFill/>
            <a:miter lim="800000"/>
            <a:headEnd/>
            <a:tailEnd/>
          </a:ln>
        </p:spPr>
      </p:pic>
      <p:pic>
        <p:nvPicPr>
          <p:cNvPr id="6149" name="Picture 5"/>
          <p:cNvPicPr>
            <a:picLocks noChangeAspect="1" noChangeArrowheads="1"/>
          </p:cNvPicPr>
          <p:nvPr/>
        </p:nvPicPr>
        <p:blipFill>
          <a:blip r:embed="rId4"/>
          <a:srcRect/>
          <a:stretch>
            <a:fillRect/>
          </a:stretch>
        </p:blipFill>
        <p:spPr bwMode="auto">
          <a:xfrm>
            <a:off x="3657600" y="4886325"/>
            <a:ext cx="3990975" cy="1895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6BE2410-F577-44A3-A9D9-16061C7BCAAD}" type="slidenum">
              <a:rPr lang="en-US" smtClean="0"/>
              <a:pPr/>
              <a:t>6</a:t>
            </a:fld>
            <a:endParaRPr lang="en-US"/>
          </a:p>
        </p:txBody>
      </p:sp>
      <p:pic>
        <p:nvPicPr>
          <p:cNvPr id="7171" name="Picture 4"/>
          <p:cNvPicPr>
            <a:picLocks noChangeAspect="1" noChangeArrowheads="1"/>
          </p:cNvPicPr>
          <p:nvPr/>
        </p:nvPicPr>
        <p:blipFill>
          <a:blip r:embed="rId2"/>
          <a:srcRect/>
          <a:stretch>
            <a:fillRect/>
          </a:stretch>
        </p:blipFill>
        <p:spPr bwMode="auto">
          <a:xfrm>
            <a:off x="228600" y="5791200"/>
            <a:ext cx="2436813" cy="666750"/>
          </a:xfrm>
          <a:prstGeom prst="rect">
            <a:avLst/>
          </a:prstGeom>
          <a:noFill/>
          <a:ln w="9525">
            <a:noFill/>
            <a:miter lim="800000"/>
            <a:headEnd/>
            <a:tailEnd/>
          </a:ln>
        </p:spPr>
      </p:pic>
      <p:pic>
        <p:nvPicPr>
          <p:cNvPr id="7172" name="Picture 5"/>
          <p:cNvPicPr>
            <a:picLocks noChangeAspect="1" noChangeArrowheads="1"/>
          </p:cNvPicPr>
          <p:nvPr/>
        </p:nvPicPr>
        <p:blipFill>
          <a:blip r:embed="rId3"/>
          <a:srcRect/>
          <a:stretch>
            <a:fillRect/>
          </a:stretch>
        </p:blipFill>
        <p:spPr bwMode="auto">
          <a:xfrm>
            <a:off x="228600" y="457200"/>
            <a:ext cx="2684463" cy="696913"/>
          </a:xfrm>
          <a:prstGeom prst="rect">
            <a:avLst/>
          </a:prstGeom>
          <a:noFill/>
          <a:ln w="9525">
            <a:noFill/>
            <a:miter lim="800000"/>
            <a:headEnd/>
            <a:tailEnd/>
          </a:ln>
        </p:spPr>
      </p:pic>
      <p:pic>
        <p:nvPicPr>
          <p:cNvPr id="7173" name="Picture 6"/>
          <p:cNvPicPr>
            <a:picLocks noChangeAspect="1" noChangeArrowheads="1"/>
          </p:cNvPicPr>
          <p:nvPr/>
        </p:nvPicPr>
        <p:blipFill>
          <a:blip r:embed="rId4"/>
          <a:srcRect/>
          <a:stretch>
            <a:fillRect/>
          </a:stretch>
        </p:blipFill>
        <p:spPr bwMode="auto">
          <a:xfrm>
            <a:off x="228600" y="1371600"/>
            <a:ext cx="2684463" cy="703263"/>
          </a:xfrm>
          <a:prstGeom prst="rect">
            <a:avLst/>
          </a:prstGeom>
          <a:noFill/>
          <a:ln w="9525">
            <a:noFill/>
            <a:miter lim="800000"/>
            <a:headEnd/>
            <a:tailEnd/>
          </a:ln>
        </p:spPr>
      </p:pic>
      <p:pic>
        <p:nvPicPr>
          <p:cNvPr id="7174" name="Picture 7"/>
          <p:cNvPicPr>
            <a:picLocks noChangeAspect="1" noChangeArrowheads="1"/>
          </p:cNvPicPr>
          <p:nvPr/>
        </p:nvPicPr>
        <p:blipFill>
          <a:blip r:embed="rId5"/>
          <a:srcRect/>
          <a:stretch>
            <a:fillRect/>
          </a:stretch>
        </p:blipFill>
        <p:spPr bwMode="auto">
          <a:xfrm>
            <a:off x="228600" y="2286000"/>
            <a:ext cx="2438400" cy="352425"/>
          </a:xfrm>
          <a:prstGeom prst="rect">
            <a:avLst/>
          </a:prstGeom>
          <a:noFill/>
          <a:ln w="9525">
            <a:noFill/>
            <a:miter lim="800000"/>
            <a:headEnd/>
            <a:tailEnd/>
          </a:ln>
        </p:spPr>
      </p:pic>
      <p:pic>
        <p:nvPicPr>
          <p:cNvPr id="7175" name="Picture 8"/>
          <p:cNvPicPr>
            <a:picLocks noChangeAspect="1" noChangeArrowheads="1"/>
          </p:cNvPicPr>
          <p:nvPr/>
        </p:nvPicPr>
        <p:blipFill>
          <a:blip r:embed="rId6"/>
          <a:srcRect/>
          <a:stretch>
            <a:fillRect/>
          </a:stretch>
        </p:blipFill>
        <p:spPr bwMode="auto">
          <a:xfrm>
            <a:off x="228600" y="2924175"/>
            <a:ext cx="2609850" cy="352425"/>
          </a:xfrm>
          <a:prstGeom prst="rect">
            <a:avLst/>
          </a:prstGeom>
          <a:noFill/>
          <a:ln w="9525">
            <a:noFill/>
            <a:miter lim="800000"/>
            <a:headEnd/>
            <a:tailEnd/>
          </a:ln>
        </p:spPr>
      </p:pic>
      <p:pic>
        <p:nvPicPr>
          <p:cNvPr id="7176" name="Picture 9"/>
          <p:cNvPicPr>
            <a:picLocks noChangeAspect="1" noChangeArrowheads="1"/>
          </p:cNvPicPr>
          <p:nvPr/>
        </p:nvPicPr>
        <p:blipFill>
          <a:blip r:embed="rId7"/>
          <a:srcRect/>
          <a:stretch>
            <a:fillRect/>
          </a:stretch>
        </p:blipFill>
        <p:spPr bwMode="auto">
          <a:xfrm>
            <a:off x="228600" y="4114800"/>
            <a:ext cx="6165850" cy="696913"/>
          </a:xfrm>
          <a:prstGeom prst="rect">
            <a:avLst/>
          </a:prstGeom>
          <a:noFill/>
          <a:ln w="9525">
            <a:noFill/>
            <a:miter lim="800000"/>
            <a:headEnd/>
            <a:tailEnd/>
          </a:ln>
        </p:spPr>
      </p:pic>
      <p:pic>
        <p:nvPicPr>
          <p:cNvPr id="7177" name="Picture 10"/>
          <p:cNvPicPr>
            <a:picLocks noChangeAspect="1" noChangeArrowheads="1"/>
          </p:cNvPicPr>
          <p:nvPr/>
        </p:nvPicPr>
        <p:blipFill>
          <a:blip r:embed="rId8"/>
          <a:srcRect/>
          <a:stretch>
            <a:fillRect/>
          </a:stretch>
        </p:blipFill>
        <p:spPr bwMode="auto">
          <a:xfrm>
            <a:off x="228600" y="4953000"/>
            <a:ext cx="5745163" cy="722313"/>
          </a:xfrm>
          <a:prstGeom prst="rect">
            <a:avLst/>
          </a:prstGeom>
          <a:noFill/>
          <a:ln w="9525">
            <a:noFill/>
            <a:miter lim="800000"/>
            <a:headEnd/>
            <a:tailEnd/>
          </a:ln>
        </p:spPr>
      </p:pic>
      <p:pic>
        <p:nvPicPr>
          <p:cNvPr id="7178" name="Picture 11"/>
          <p:cNvPicPr>
            <a:picLocks noChangeAspect="1" noChangeArrowheads="1"/>
          </p:cNvPicPr>
          <p:nvPr/>
        </p:nvPicPr>
        <p:blipFill>
          <a:blip r:embed="rId9"/>
          <a:srcRect/>
          <a:stretch>
            <a:fillRect/>
          </a:stretch>
        </p:blipFill>
        <p:spPr bwMode="auto">
          <a:xfrm>
            <a:off x="5181600" y="2582863"/>
            <a:ext cx="3746500" cy="388937"/>
          </a:xfrm>
          <a:prstGeom prst="rect">
            <a:avLst/>
          </a:prstGeom>
          <a:noFill/>
          <a:ln w="9525">
            <a:noFill/>
            <a:miter lim="800000"/>
            <a:headEnd/>
            <a:tailEnd/>
          </a:ln>
        </p:spPr>
      </p:pic>
      <p:pic>
        <p:nvPicPr>
          <p:cNvPr id="7179" name="Picture 12"/>
          <p:cNvPicPr>
            <a:picLocks noChangeAspect="1" noChangeArrowheads="1"/>
          </p:cNvPicPr>
          <p:nvPr/>
        </p:nvPicPr>
        <p:blipFill>
          <a:blip r:embed="rId10"/>
          <a:srcRect/>
          <a:stretch>
            <a:fillRect/>
          </a:stretch>
        </p:blipFill>
        <p:spPr bwMode="auto">
          <a:xfrm>
            <a:off x="5181600" y="3484563"/>
            <a:ext cx="3227388" cy="401637"/>
          </a:xfrm>
          <a:prstGeom prst="rect">
            <a:avLst/>
          </a:prstGeom>
          <a:noFill/>
          <a:ln w="9525">
            <a:noFill/>
            <a:miter lim="800000"/>
            <a:headEnd/>
            <a:tailEnd/>
          </a:ln>
        </p:spPr>
      </p:pic>
      <p:sp>
        <p:nvSpPr>
          <p:cNvPr id="7180" name="Text Box 14"/>
          <p:cNvSpPr txBox="1">
            <a:spLocks noChangeArrowheads="1"/>
          </p:cNvSpPr>
          <p:nvPr/>
        </p:nvSpPr>
        <p:spPr bwMode="auto">
          <a:xfrm>
            <a:off x="6400800" y="4159250"/>
            <a:ext cx="1676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of a system</a:t>
            </a:r>
          </a:p>
        </p:txBody>
      </p:sp>
      <p:sp>
        <p:nvSpPr>
          <p:cNvPr id="7181" name="Text Box 15"/>
          <p:cNvSpPr txBox="1">
            <a:spLocks noChangeArrowheads="1"/>
          </p:cNvSpPr>
          <p:nvPr/>
        </p:nvSpPr>
        <p:spPr bwMode="auto">
          <a:xfrm>
            <a:off x="5943600" y="4997450"/>
            <a:ext cx="2362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of a system per unit mass</a:t>
            </a:r>
          </a:p>
        </p:txBody>
      </p:sp>
      <p:sp>
        <p:nvSpPr>
          <p:cNvPr id="7182" name="Text Box 16"/>
          <p:cNvSpPr txBox="1">
            <a:spLocks noChangeArrowheads="1"/>
          </p:cNvSpPr>
          <p:nvPr/>
        </p:nvSpPr>
        <p:spPr bwMode="auto">
          <a:xfrm>
            <a:off x="2895600" y="2819400"/>
            <a:ext cx="19050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 per unit mass</a:t>
            </a:r>
          </a:p>
        </p:txBody>
      </p:sp>
      <p:sp>
        <p:nvSpPr>
          <p:cNvPr id="7183" name="Text Box 17"/>
          <p:cNvSpPr txBox="1">
            <a:spLocks noChangeArrowheads="1"/>
          </p:cNvSpPr>
          <p:nvPr/>
        </p:nvSpPr>
        <p:spPr bwMode="auto">
          <a:xfrm>
            <a:off x="2971800" y="1371600"/>
            <a:ext cx="18288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 per unit mass</a:t>
            </a:r>
          </a:p>
        </p:txBody>
      </p:sp>
      <p:sp>
        <p:nvSpPr>
          <p:cNvPr id="7184" name="Text Box 18"/>
          <p:cNvSpPr txBox="1">
            <a:spLocks noChangeArrowheads="1"/>
          </p:cNvSpPr>
          <p:nvPr/>
        </p:nvSpPr>
        <p:spPr bwMode="auto">
          <a:xfrm>
            <a:off x="2743200" y="2286000"/>
            <a:ext cx="19812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a:t>
            </a:r>
          </a:p>
        </p:txBody>
      </p:sp>
      <p:sp>
        <p:nvSpPr>
          <p:cNvPr id="7185" name="Text Box 19"/>
          <p:cNvSpPr txBox="1">
            <a:spLocks noChangeArrowheads="1"/>
          </p:cNvSpPr>
          <p:nvPr/>
        </p:nvSpPr>
        <p:spPr bwMode="auto">
          <a:xfrm>
            <a:off x="2667000" y="5835650"/>
            <a:ext cx="1752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per unit mass</a:t>
            </a:r>
          </a:p>
        </p:txBody>
      </p:sp>
      <p:sp>
        <p:nvSpPr>
          <p:cNvPr id="7186" name="Text Box 20"/>
          <p:cNvSpPr txBox="1">
            <a:spLocks noChangeArrowheads="1"/>
          </p:cNvSpPr>
          <p:nvPr/>
        </p:nvSpPr>
        <p:spPr bwMode="auto">
          <a:xfrm>
            <a:off x="2971800" y="609600"/>
            <a:ext cx="1828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a:t>
            </a:r>
          </a:p>
        </p:txBody>
      </p:sp>
      <p:sp>
        <p:nvSpPr>
          <p:cNvPr id="7187" name="Text Box 21"/>
          <p:cNvSpPr txBox="1">
            <a:spLocks noChangeArrowheads="1"/>
          </p:cNvSpPr>
          <p:nvPr/>
        </p:nvSpPr>
        <p:spPr bwMode="auto">
          <a:xfrm>
            <a:off x="5105400" y="2147888"/>
            <a:ext cx="18288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Mass flow rate</a:t>
            </a:r>
          </a:p>
        </p:txBody>
      </p:sp>
      <p:sp>
        <p:nvSpPr>
          <p:cNvPr id="7188" name="Text Box 22"/>
          <p:cNvSpPr txBox="1">
            <a:spLocks noChangeArrowheads="1"/>
          </p:cNvSpPr>
          <p:nvPr/>
        </p:nvSpPr>
        <p:spPr bwMode="auto">
          <a:xfrm>
            <a:off x="5105400" y="3062288"/>
            <a:ext cx="2895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Energy flow rate</a:t>
            </a:r>
          </a:p>
        </p:txBody>
      </p:sp>
      <p:pic>
        <p:nvPicPr>
          <p:cNvPr id="7189" name="Picture 23"/>
          <p:cNvPicPr>
            <a:picLocks noChangeAspect="1" noChangeArrowheads="1"/>
          </p:cNvPicPr>
          <p:nvPr/>
        </p:nvPicPr>
        <p:blipFill>
          <a:blip r:embed="rId11"/>
          <a:srcRect/>
          <a:stretch>
            <a:fillRect/>
          </a:stretch>
        </p:blipFill>
        <p:spPr bwMode="auto">
          <a:xfrm>
            <a:off x="4791075" y="304800"/>
            <a:ext cx="4048125" cy="1809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48910594-BE1A-4900-9D07-2D295AF7ADE6}" type="slidenum">
              <a:rPr lang="en-US" smtClean="0"/>
              <a:pPr/>
              <a:t>7</a:t>
            </a:fld>
            <a:endParaRPr lang="en-US"/>
          </a:p>
        </p:txBody>
      </p:sp>
      <p:pic>
        <p:nvPicPr>
          <p:cNvPr id="8195" name="Picture 4"/>
          <p:cNvPicPr>
            <a:picLocks noChangeAspect="1" noChangeArrowheads="1"/>
          </p:cNvPicPr>
          <p:nvPr/>
        </p:nvPicPr>
        <p:blipFill>
          <a:blip r:embed="rId2"/>
          <a:srcRect/>
          <a:stretch>
            <a:fillRect/>
          </a:stretch>
        </p:blipFill>
        <p:spPr bwMode="auto">
          <a:xfrm>
            <a:off x="309563" y="5029200"/>
            <a:ext cx="8529637" cy="708025"/>
          </a:xfrm>
          <a:prstGeom prst="rect">
            <a:avLst/>
          </a:prstGeom>
          <a:noFill/>
          <a:ln w="9525">
            <a:noFill/>
            <a:miter lim="800000"/>
            <a:headEnd/>
            <a:tailEnd/>
          </a:ln>
        </p:spPr>
      </p:pic>
      <p:pic>
        <p:nvPicPr>
          <p:cNvPr id="8196" name="Picture 5"/>
          <p:cNvPicPr>
            <a:picLocks noChangeAspect="1" noChangeArrowheads="1"/>
          </p:cNvPicPr>
          <p:nvPr/>
        </p:nvPicPr>
        <p:blipFill>
          <a:blip r:embed="rId3"/>
          <a:srcRect/>
          <a:stretch>
            <a:fillRect/>
          </a:stretch>
        </p:blipFill>
        <p:spPr bwMode="auto">
          <a:xfrm>
            <a:off x="333375" y="5867400"/>
            <a:ext cx="7972425" cy="657225"/>
          </a:xfrm>
          <a:prstGeom prst="rect">
            <a:avLst/>
          </a:prstGeom>
          <a:noFill/>
          <a:ln w="9525">
            <a:noFill/>
            <a:miter lim="800000"/>
            <a:headEnd/>
            <a:tailEnd/>
          </a:ln>
        </p:spPr>
      </p:pic>
      <p:pic>
        <p:nvPicPr>
          <p:cNvPr id="8197" name="Picture 6"/>
          <p:cNvPicPr>
            <a:picLocks noChangeAspect="1" noChangeArrowheads="1"/>
          </p:cNvPicPr>
          <p:nvPr/>
        </p:nvPicPr>
        <p:blipFill>
          <a:blip r:embed="rId4"/>
          <a:srcRect/>
          <a:stretch>
            <a:fillRect/>
          </a:stretch>
        </p:blipFill>
        <p:spPr bwMode="auto">
          <a:xfrm>
            <a:off x="1695450" y="152400"/>
            <a:ext cx="5456238"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8"/>
            <a:ext cx="8610600" cy="3001962"/>
          </a:xfrm>
        </p:spPr>
        <p:txBody>
          <a:bodyPr anchor="t"/>
          <a:lstStyle/>
          <a:p>
            <a:pPr algn="l"/>
            <a:r>
              <a:rPr lang="en-US" sz="3600" b="1" dirty="0">
                <a:solidFill>
                  <a:srgbClr val="FF0000"/>
                </a:solidFill>
              </a:rPr>
              <a:t>Example</a:t>
            </a:r>
            <a:br>
              <a:rPr lang="en-US" dirty="0"/>
            </a:br>
            <a:r>
              <a:rPr lang="en-US" sz="2400" b="0" dirty="0">
                <a:solidFill>
                  <a:schemeClr val="tx1"/>
                </a:solidFill>
              </a:rPr>
              <a:t>Isobutane is piped through a piping network with an inside diameter of 2 in. If the volumetric flow rate </a:t>
            </a:r>
            <a:r>
              <a:rPr lang="en-US" sz="2400" dirty="0">
                <a:solidFill>
                  <a:schemeClr val="tx1"/>
                </a:solidFill>
              </a:rPr>
              <a:t>at a particular point is 225 gallons per minute (</a:t>
            </a:r>
            <a:r>
              <a:rPr lang="en-US" sz="2400" dirty="0" err="1">
                <a:solidFill>
                  <a:schemeClr val="tx1"/>
                </a:solidFill>
              </a:rPr>
              <a:t>gpm</a:t>
            </a:r>
            <a:r>
              <a:rPr lang="en-US" sz="2400" dirty="0">
                <a:solidFill>
                  <a:schemeClr val="tx1"/>
                </a:solidFill>
              </a:rPr>
              <a:t>), what is the mass flow rate? What is the average velocity of the fluid?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8</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3497818"/>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308316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505200" y="198438"/>
            <a:ext cx="5257800" cy="563562"/>
          </a:xfrm>
        </p:spPr>
        <p:txBody>
          <a:bodyPr/>
          <a:lstStyle/>
          <a:p>
            <a:pPr algn="r" eaLnBrk="1" hangingPunct="1"/>
            <a:r>
              <a:rPr lang="en-US" sz="2800"/>
              <a:t>Some Physical Insight to Internal Energy</a:t>
            </a:r>
            <a:endParaRPr lang="en-US" sz="2800" b="0"/>
          </a:p>
        </p:txBody>
      </p:sp>
      <p:sp>
        <p:nvSpPr>
          <p:cNvPr id="9218" name="5 Slayt Numarası Yer Tutucusu"/>
          <p:cNvSpPr>
            <a:spLocks noGrp="1"/>
          </p:cNvSpPr>
          <p:nvPr>
            <p:ph type="sldNum" sz="quarter" idx="12"/>
          </p:nvPr>
        </p:nvSpPr>
        <p:spPr>
          <a:noFill/>
        </p:spPr>
        <p:txBody>
          <a:bodyPr/>
          <a:lstStyle/>
          <a:p>
            <a:fld id="{A13DEB83-2E99-40DA-A6CA-80AE0670F0DB}" type="slidenum">
              <a:rPr lang="en-US" smtClean="0"/>
              <a:pPr/>
              <a:t>9</a:t>
            </a:fld>
            <a:endParaRPr lang="en-US"/>
          </a:p>
        </p:txBody>
      </p:sp>
      <p:sp>
        <p:nvSpPr>
          <p:cNvPr id="9220" name="Rectangle 10"/>
          <p:cNvSpPr>
            <a:spLocks noChangeArrowheads="1"/>
          </p:cNvSpPr>
          <p:nvPr/>
        </p:nvSpPr>
        <p:spPr bwMode="auto">
          <a:xfrm>
            <a:off x="5562600" y="990600"/>
            <a:ext cx="3429000" cy="46482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Sensible energy:</a:t>
            </a:r>
            <a:r>
              <a:rPr lang="en-US" b="1" dirty="0"/>
              <a:t> </a:t>
            </a:r>
            <a:r>
              <a:rPr lang="en-US" dirty="0"/>
              <a:t>The portion of the internal energy of a system associated with the kinetic energies of the molecules.</a:t>
            </a:r>
          </a:p>
          <a:p>
            <a:pPr>
              <a:spcBef>
                <a:spcPct val="10000"/>
              </a:spcBef>
              <a:spcAft>
                <a:spcPct val="10000"/>
              </a:spcAft>
            </a:pPr>
            <a:r>
              <a:rPr lang="en-US" b="1" dirty="0">
                <a:solidFill>
                  <a:srgbClr val="CC00CC"/>
                </a:solidFill>
              </a:rPr>
              <a:t>Latent energy:</a:t>
            </a:r>
            <a:r>
              <a:rPr lang="en-US" dirty="0"/>
              <a:t> The internal energy associated with the phase of a system.</a:t>
            </a:r>
          </a:p>
          <a:p>
            <a:pPr>
              <a:spcBef>
                <a:spcPct val="10000"/>
              </a:spcBef>
              <a:spcAft>
                <a:spcPct val="10000"/>
              </a:spcAft>
            </a:pPr>
            <a:r>
              <a:rPr lang="en-US" b="1" dirty="0">
                <a:solidFill>
                  <a:srgbClr val="CC00CC"/>
                </a:solidFill>
              </a:rPr>
              <a:t>Chemical energy:</a:t>
            </a:r>
            <a:r>
              <a:rPr lang="en-US" dirty="0"/>
              <a:t> The internal energy associated with the atomic bonds in a molecule.</a:t>
            </a:r>
          </a:p>
          <a:p>
            <a:pPr>
              <a:spcBef>
                <a:spcPct val="10000"/>
              </a:spcBef>
              <a:spcAft>
                <a:spcPct val="10000"/>
              </a:spcAft>
            </a:pPr>
            <a:r>
              <a:rPr lang="en-US" b="1" dirty="0">
                <a:solidFill>
                  <a:srgbClr val="CC00CC"/>
                </a:solidFill>
              </a:rPr>
              <a:t>Nuclear energy:</a:t>
            </a:r>
            <a:r>
              <a:rPr lang="en-US" dirty="0"/>
              <a:t> The tremendous amount of energy associated with the strong bonds within the nucleus of the atom itself.</a:t>
            </a:r>
            <a:endParaRPr lang="en-US" b="1" dirty="0"/>
          </a:p>
        </p:txBody>
      </p:sp>
      <p:grpSp>
        <p:nvGrpSpPr>
          <p:cNvPr id="9221" name="Group 21"/>
          <p:cNvGrpSpPr>
            <a:grpSpLocks/>
          </p:cNvGrpSpPr>
          <p:nvPr/>
        </p:nvGrpSpPr>
        <p:grpSpPr bwMode="auto">
          <a:xfrm>
            <a:off x="2514600" y="5867400"/>
            <a:ext cx="6324600" cy="838200"/>
            <a:chOff x="1632" y="3648"/>
            <a:chExt cx="3984" cy="528"/>
          </a:xfrm>
        </p:grpSpPr>
        <p:sp>
          <p:nvSpPr>
            <p:cNvPr id="9224" name="Rectangle 15"/>
            <p:cNvSpPr>
              <a:spLocks noChangeArrowheads="1"/>
            </p:cNvSpPr>
            <p:nvPr/>
          </p:nvSpPr>
          <p:spPr bwMode="auto">
            <a:xfrm>
              <a:off x="1632" y="3648"/>
              <a:ext cx="3888" cy="528"/>
            </a:xfrm>
            <a:prstGeom prst="rect">
              <a:avLst/>
            </a:prstGeom>
            <a:solidFill>
              <a:srgbClr val="FFCC00"/>
            </a:solidFill>
            <a:ln w="9525">
              <a:solidFill>
                <a:schemeClr val="tx1"/>
              </a:solidFill>
              <a:miter lim="800000"/>
              <a:headEnd/>
              <a:tailEnd/>
            </a:ln>
          </p:spPr>
          <p:txBody>
            <a:bodyPr wrap="none" anchor="ctr"/>
            <a:lstStyle/>
            <a:p>
              <a:endParaRPr lang="tr-TR"/>
            </a:p>
          </p:txBody>
        </p:sp>
        <p:sp>
          <p:nvSpPr>
            <p:cNvPr id="9225" name="Text Box 11"/>
            <p:cNvSpPr txBox="1">
              <a:spLocks noChangeArrowheads="1"/>
            </p:cNvSpPr>
            <p:nvPr/>
          </p:nvSpPr>
          <p:spPr bwMode="auto">
            <a:xfrm>
              <a:off x="1680" y="3888"/>
              <a:ext cx="3936" cy="250"/>
            </a:xfrm>
            <a:prstGeom prst="rect">
              <a:avLst/>
            </a:prstGeom>
            <a:noFill/>
            <a:ln w="9525">
              <a:noFill/>
              <a:miter lim="800000"/>
              <a:headEnd/>
              <a:tailEnd/>
            </a:ln>
          </p:spPr>
          <p:txBody>
            <a:bodyPr>
              <a:spAutoFit/>
            </a:bodyPr>
            <a:lstStyle/>
            <a:p>
              <a:pPr>
                <a:spcBef>
                  <a:spcPct val="50000"/>
                </a:spcBef>
              </a:pPr>
              <a:r>
                <a:rPr lang="en-US" sz="2000" b="1"/>
                <a:t>Internal = Sensible + Latent + Chemical + Nuclear</a:t>
              </a:r>
            </a:p>
          </p:txBody>
        </p:sp>
        <p:sp>
          <p:nvSpPr>
            <p:cNvPr id="9226" name="Text Box 12"/>
            <p:cNvSpPr txBox="1">
              <a:spLocks noChangeArrowheads="1"/>
            </p:cNvSpPr>
            <p:nvPr/>
          </p:nvSpPr>
          <p:spPr bwMode="auto">
            <a:xfrm>
              <a:off x="1632" y="3657"/>
              <a:ext cx="3360" cy="250"/>
            </a:xfrm>
            <a:prstGeom prst="rect">
              <a:avLst/>
            </a:prstGeom>
            <a:noFill/>
            <a:ln w="9525">
              <a:noFill/>
              <a:miter lim="800000"/>
              <a:headEnd/>
              <a:tailEnd/>
            </a:ln>
          </p:spPr>
          <p:txBody>
            <a:bodyPr>
              <a:spAutoFit/>
            </a:bodyPr>
            <a:lstStyle/>
            <a:p>
              <a:pPr>
                <a:spcBef>
                  <a:spcPct val="50000"/>
                </a:spcBef>
              </a:pPr>
              <a:r>
                <a:rPr lang="en-US" sz="2000" b="1"/>
                <a:t>Thermal = Sensible + Latent</a:t>
              </a:r>
            </a:p>
          </p:txBody>
        </p:sp>
      </p:grpSp>
      <p:pic>
        <p:nvPicPr>
          <p:cNvPr id="9222" name="Picture 13"/>
          <p:cNvPicPr>
            <a:picLocks noChangeAspect="1" noChangeArrowheads="1"/>
          </p:cNvPicPr>
          <p:nvPr/>
        </p:nvPicPr>
        <p:blipFill>
          <a:blip r:embed="rId2"/>
          <a:srcRect/>
          <a:stretch>
            <a:fillRect/>
          </a:stretch>
        </p:blipFill>
        <p:spPr bwMode="auto">
          <a:xfrm>
            <a:off x="180975" y="180975"/>
            <a:ext cx="2867025" cy="5610225"/>
          </a:xfrm>
          <a:prstGeom prst="rect">
            <a:avLst/>
          </a:prstGeom>
          <a:noFill/>
          <a:ln w="9525">
            <a:noFill/>
            <a:miter lim="800000"/>
            <a:headEnd/>
            <a:tailEnd/>
          </a:ln>
        </p:spPr>
      </p:pic>
      <p:pic>
        <p:nvPicPr>
          <p:cNvPr id="9223" name="Picture 14"/>
          <p:cNvPicPr>
            <a:picLocks noChangeAspect="1" noChangeArrowheads="1"/>
          </p:cNvPicPr>
          <p:nvPr/>
        </p:nvPicPr>
        <p:blipFill>
          <a:blip r:embed="rId3"/>
          <a:srcRect/>
          <a:stretch>
            <a:fillRect/>
          </a:stretch>
        </p:blipFill>
        <p:spPr bwMode="auto">
          <a:xfrm>
            <a:off x="3152775" y="1114425"/>
            <a:ext cx="2409825" cy="3914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4708</TotalTime>
  <Words>2013</Words>
  <Application>Microsoft Office PowerPoint</Application>
  <PresentationFormat>On-screen Show (4:3)</PresentationFormat>
  <Paragraphs>197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Cambria Math</vt:lpstr>
      <vt:lpstr>Tech</vt:lpstr>
      <vt:lpstr>Topic 4  Energy Introduction</vt:lpstr>
      <vt:lpstr>PowerPoint Presentation</vt:lpstr>
      <vt:lpstr>INTRODUCTION</vt:lpstr>
      <vt:lpstr>FORMS OF ENERGY</vt:lpstr>
      <vt:lpstr>PowerPoint Presentation</vt:lpstr>
      <vt:lpstr>PowerPoint Presentation</vt:lpstr>
      <vt:lpstr>PowerPoint Presentation</vt:lpstr>
      <vt:lpstr>Example Isobutane is piped through a piping network with an inside diameter of 2 in. If the volumetric flow rate at a particular point is 225 gallons per minute (gpm), what is the mass flow rate? What is the average velocity of the fluid?</vt:lpstr>
      <vt:lpstr>Some Physical Insight to Internal Energy</vt:lpstr>
      <vt:lpstr>PowerPoint Presentation</vt:lpstr>
      <vt:lpstr>More on Nuclear Energy</vt:lpstr>
      <vt:lpstr>Mechanical Energy</vt:lpstr>
      <vt:lpstr>Example Determine the mechanical work the pump imparts to the water.</vt:lpstr>
      <vt:lpstr>PowerPoint Presentation</vt:lpstr>
      <vt:lpstr>PowerPoint Presentation</vt:lpstr>
      <vt:lpstr>SPECIFIC HEATS</vt:lpstr>
      <vt:lpstr>PowerPoint Presentation</vt:lpstr>
      <vt:lpstr>INTERNAL ENERGY, ENTHALPY, AND SPECIFIC HEATS OF IDEAL GASES</vt:lpstr>
      <vt:lpstr>PowerPoint Presentation</vt:lpstr>
      <vt:lpstr>PowerPoint Presentation</vt:lpstr>
      <vt:lpstr>Specific Heat Relations of Ideal Gases</vt:lpstr>
      <vt:lpstr>PowerPoint Presentation</vt:lpstr>
      <vt:lpstr>Evaluation of the Δu of an Ideal Gas</vt:lpstr>
      <vt:lpstr>INTERNAL ENERGY, ENTHALPY, AND SPECIFIC HEATS OF SOLIDS AND LIQUIDS</vt:lpstr>
      <vt:lpstr>Internal Energy Changes</vt:lpstr>
      <vt:lpstr>Enthalpy Changes</vt:lpstr>
      <vt:lpstr>Cooling of an Iron Block by Water</vt:lpstr>
      <vt:lpstr>Enthalpy of a Compressed Liquid</vt:lpstr>
      <vt:lpstr>Enthalpy of a Compressed Liquid</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222 - 04.Energy Introduction</dc:title>
  <dc:creator>WinXP Tablet</dc:creator>
  <cp:lastModifiedBy>William Long</cp:lastModifiedBy>
  <cp:revision>424</cp:revision>
  <dcterms:created xsi:type="dcterms:W3CDTF">2007-03-22T19:44:56Z</dcterms:created>
  <dcterms:modified xsi:type="dcterms:W3CDTF">2022-11-29T17:37:40Z</dcterms:modified>
</cp:coreProperties>
</file>