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6" r:id="rId6"/>
    <p:sldId id="267" r:id="rId7"/>
    <p:sldId id="268" r:id="rId8"/>
    <p:sldId id="270" r:id="rId9"/>
  </p:sldIdLst>
  <p:sldSz cx="9144000" cy="6858000" type="screen4x3"/>
  <p:notesSz cx="6858000" cy="9144000"/>
  <p:embeddedFontLst>
    <p:embeddedFont>
      <p:font typeface="Lucida Sans Unicode" panose="020B0602030504020204" pitchFamily="34" charset="0"/>
      <p:regular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  <p:embeddedFont>
      <p:font typeface="Wingdings 2" panose="05020102010507070707" pitchFamily="18" charset="2"/>
      <p:regular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A2E4AE-ABB6-48AA-93FD-F10463921B31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D2C7B34-5189-4D5E-901A-88D24A37A3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.latech.edu/~long/video.php?name=01.1.Stereolithography%20(SLA)%20Technolog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.latech.edu/~long/video.php?name=01.2.Fused%20Deposition%20Modeling%20(FDM)%20Technolog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.latech.edu/~long/video.php?name=01.3.Selective%20Laser%20Sintering%20(SLS)%20Technolog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.latech.edu/~long/video.php?name=01.4.PolyJet%20Technolog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latech.edu/~long/video.php?name=01.5.3D%20Printing%20-%20Huge%20Potential%20for%20the%20Future" TargetMode="External"/><Relationship Id="rId7" Type="http://schemas.openxmlformats.org/officeDocument/2006/relationships/hyperlink" Target="http://www2.latech.edu/~long/video.php?name=01.7.3D%20Printed%20Jaw%20in%20a%20Day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2.latech.edu/~long/video.php?name=01.6.Hershey%27s%203D%20Printer%20Prints%20Chocolate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Printing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3D model</a:t>
            </a:r>
          </a:p>
          <a:p>
            <a:r>
              <a:rPr lang="en-US" dirty="0"/>
              <a:t>Convert model to generic 3D file (STL)</a:t>
            </a:r>
          </a:p>
          <a:p>
            <a:r>
              <a:rPr lang="en-US" dirty="0"/>
              <a:t>Load generic file into printer software</a:t>
            </a:r>
          </a:p>
          <a:p>
            <a:r>
              <a:rPr lang="en-US" dirty="0"/>
              <a:t>“Slice” the 3D file into layer</a:t>
            </a:r>
          </a:p>
          <a:p>
            <a:r>
              <a:rPr lang="en-US" dirty="0"/>
              <a:t>Determine support structures</a:t>
            </a:r>
          </a:p>
          <a:p>
            <a:r>
              <a:rPr lang="en-US" dirty="0"/>
              <a:t>Print model one layer at a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Powders</a:t>
            </a:r>
          </a:p>
          <a:p>
            <a:r>
              <a:rPr lang="en-US" dirty="0"/>
              <a:t>Plastics</a:t>
            </a:r>
          </a:p>
          <a:p>
            <a:r>
              <a:rPr lang="en-US" dirty="0"/>
              <a:t>Resins</a:t>
            </a:r>
          </a:p>
          <a:p>
            <a:r>
              <a:rPr lang="en-US" dirty="0"/>
              <a:t>Metals</a:t>
            </a:r>
          </a:p>
          <a:p>
            <a:r>
              <a:rPr lang="en-US" dirty="0"/>
              <a:t>Anything that can be extruded</a:t>
            </a:r>
          </a:p>
          <a:p>
            <a:r>
              <a:rPr lang="en-US" dirty="0"/>
              <a:t>Anything that can be selectively cured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Materials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 – </a:t>
            </a:r>
            <a:r>
              <a:rPr lang="en-US" dirty="0" err="1"/>
              <a:t>StereoLithography</a:t>
            </a:r>
            <a:r>
              <a:rPr lang="en-US" dirty="0"/>
              <a:t> Apparatus </a:t>
            </a:r>
          </a:p>
          <a:p>
            <a:pPr lvl="1"/>
            <a:r>
              <a:rPr lang="en-US" dirty="0"/>
              <a:t>Laser hardens a thin layer of photocurable polymer</a:t>
            </a:r>
          </a:p>
          <a:p>
            <a:pPr lvl="1"/>
            <a:r>
              <a:rPr lang="en-US" dirty="0"/>
              <a:t>Examples dating back to 1984</a:t>
            </a:r>
          </a:p>
          <a:p>
            <a:pPr lvl="1"/>
            <a:r>
              <a:rPr lang="en-US" dirty="0"/>
              <a:t>Layers 0.06mm (0.0025in)</a:t>
            </a:r>
          </a:p>
          <a:p>
            <a:pPr lvl="1"/>
            <a:r>
              <a:rPr lang="en-US" dirty="0"/>
              <a:t>Minimum feature size</a:t>
            </a:r>
          </a:p>
          <a:p>
            <a:pPr lvl="2"/>
            <a:r>
              <a:rPr lang="en-US" dirty="0"/>
              <a:t>0.25mm(0.01in)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 (or four)</a:t>
            </a:r>
          </a:p>
        </p:txBody>
      </p:sp>
      <p:pic>
        <p:nvPicPr>
          <p:cNvPr id="1026" name="Picture 2" descr="http://www.lasersintering.com/images/services/sla_mach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939047"/>
            <a:ext cx="3638550" cy="32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6324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www.lasersintering.com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A7876-09AD-4E3B-A1FF-2D1A9B838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47934"/>
            <a:ext cx="4724400" cy="26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274AC8-9D53-4C9E-A880-4F4BAA4FA743}"/>
              </a:ext>
            </a:extLst>
          </p:cNvPr>
          <p:cNvSpPr txBox="1"/>
          <p:nvPr/>
        </p:nvSpPr>
        <p:spPr>
          <a:xfrm>
            <a:off x="304800" y="6002407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FDM – Fused Deposition Modeling </a:t>
            </a:r>
          </a:p>
          <a:p>
            <a:pPr lvl="1"/>
            <a:r>
              <a:rPr lang="en-US" dirty="0"/>
              <a:t>Thin stream of plastic is extruded onto a platter</a:t>
            </a:r>
          </a:p>
          <a:p>
            <a:pPr lvl="1"/>
            <a:r>
              <a:rPr lang="en-US" dirty="0"/>
              <a:t>Layers are typically thicker 0.254 mm (0.010 in)</a:t>
            </a:r>
          </a:p>
          <a:p>
            <a:pPr lvl="1"/>
            <a:r>
              <a:rPr lang="en-US" dirty="0"/>
              <a:t>Parts are durable</a:t>
            </a:r>
          </a:p>
          <a:p>
            <a:pPr lvl="1"/>
            <a:r>
              <a:rPr lang="en-US" dirty="0"/>
              <a:t>Minimum feature size </a:t>
            </a:r>
          </a:p>
          <a:p>
            <a:pPr lvl="2"/>
            <a:r>
              <a:rPr lang="en-US" dirty="0"/>
              <a:t>1mm(0.025in)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 (or four)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6324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www.emeraldinsight.com</a:t>
            </a:r>
          </a:p>
        </p:txBody>
      </p:sp>
      <p:pic>
        <p:nvPicPr>
          <p:cNvPr id="2050" name="Picture 2" descr="http://www.emeraldinsight.com/content_images/fig/15601401010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12" y="3124200"/>
            <a:ext cx="2715688" cy="305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9F21F-2AD1-43A7-8B36-8A4742BDD3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4047934"/>
            <a:ext cx="4732867" cy="2662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E2AC74-5C0B-4585-819B-4E7D1422D088}"/>
              </a:ext>
            </a:extLst>
          </p:cNvPr>
          <p:cNvSpPr txBox="1"/>
          <p:nvPr/>
        </p:nvSpPr>
        <p:spPr>
          <a:xfrm>
            <a:off x="304800" y="6002407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7202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10600" cy="4525963"/>
          </a:xfrm>
        </p:spPr>
        <p:txBody>
          <a:bodyPr/>
          <a:lstStyle/>
          <a:p>
            <a:r>
              <a:rPr lang="en-US" dirty="0"/>
              <a:t>SLS/SHS – Selective Laser/Heat Sintering</a:t>
            </a:r>
          </a:p>
          <a:p>
            <a:pPr lvl="1"/>
            <a:r>
              <a:rPr lang="en-US" dirty="0"/>
              <a:t>Fine powder is fused with laser or direct heat</a:t>
            </a:r>
          </a:p>
          <a:p>
            <a:pPr lvl="1"/>
            <a:r>
              <a:rPr lang="en-US" dirty="0"/>
              <a:t>Wide range of materials - Nylon, Glass, Ceramic, Steel</a:t>
            </a:r>
          </a:p>
          <a:p>
            <a:pPr lvl="1"/>
            <a:r>
              <a:rPr lang="en-US" dirty="0"/>
              <a:t>Layers 0.1mm (0.004in)</a:t>
            </a:r>
          </a:p>
          <a:p>
            <a:pPr lvl="1"/>
            <a:r>
              <a:rPr lang="en-US" dirty="0"/>
              <a:t>Minimum feature size</a:t>
            </a:r>
          </a:p>
          <a:p>
            <a:pPr lvl="2"/>
            <a:r>
              <a:rPr lang="en-US" dirty="0"/>
              <a:t>0.76mm(0.03in)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 (or four)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6324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www.emeraldinsight.com</a:t>
            </a:r>
          </a:p>
        </p:txBody>
      </p:sp>
      <p:pic>
        <p:nvPicPr>
          <p:cNvPr id="3074" name="Picture 2" descr="http://www.emeraldinsight.com/content_images/fig/1560110104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67" y="3048000"/>
            <a:ext cx="374616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indoor, tub, bathtub&#10;&#10;Description automatically generated">
            <a:extLst>
              <a:ext uri="{FF2B5EF4-FFF2-40B4-BE49-F238E27FC236}">
                <a16:creationId xmlns:a16="http://schemas.microsoft.com/office/drawing/2014/main" id="{A2DF4CF2-B588-47C7-B012-FDFAD6401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4047934"/>
            <a:ext cx="4732867" cy="2662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8F0274-F889-4C95-854B-08A4FD32940D}"/>
              </a:ext>
            </a:extLst>
          </p:cNvPr>
          <p:cNvSpPr txBox="1"/>
          <p:nvPr/>
        </p:nvSpPr>
        <p:spPr>
          <a:xfrm>
            <a:off x="304800" y="6002407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482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 (or four)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6324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www.directindustry.com</a:t>
            </a:r>
          </a:p>
        </p:txBody>
      </p:sp>
      <p:pic>
        <p:nvPicPr>
          <p:cNvPr id="4098" name="Picture 2" descr="http://img.directindustry.com/pdf/repository_di/19418/technical-whitepaper-learn-how-inkject-3d-printing-works-76195_6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39" y="1138429"/>
            <a:ext cx="3758761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2E0781F5-0364-466D-94B3-9D2194590D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2" y="4045553"/>
            <a:ext cx="4732867" cy="266223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PolyJet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Fine powder infused w/ binders</a:t>
            </a:r>
          </a:p>
          <a:p>
            <a:pPr lvl="1"/>
            <a:r>
              <a:rPr lang="en-US" dirty="0"/>
              <a:t>Starch</a:t>
            </a:r>
          </a:p>
          <a:p>
            <a:pPr lvl="1"/>
            <a:r>
              <a:rPr lang="en-US" dirty="0"/>
              <a:t>Can print in full color</a:t>
            </a:r>
          </a:p>
          <a:p>
            <a:pPr lvl="1"/>
            <a:r>
              <a:rPr lang="en-US" dirty="0"/>
              <a:t>Layers 0.015mm</a:t>
            </a:r>
          </a:p>
          <a:p>
            <a:pPr lvl="1"/>
            <a:r>
              <a:rPr lang="en-US" dirty="0"/>
              <a:t>Minimum feature size - 0.8mm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C29B0-B66B-4804-B592-1D5B6EFCDA12}"/>
              </a:ext>
            </a:extLst>
          </p:cNvPr>
          <p:cNvSpPr txBox="1"/>
          <p:nvPr/>
        </p:nvSpPr>
        <p:spPr>
          <a:xfrm>
            <a:off x="304800" y="6002407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482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red&#10;&#10;Description automatically generated">
            <a:extLst>
              <a:ext uri="{FF2B5EF4-FFF2-40B4-BE49-F238E27FC236}">
                <a16:creationId xmlns:a16="http://schemas.microsoft.com/office/drawing/2014/main" id="{EEF2E1EE-6FD1-4840-B0D8-7B9B4DDE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16324"/>
          <a:stretch/>
        </p:blipFill>
        <p:spPr>
          <a:xfrm>
            <a:off x="4677370" y="806760"/>
            <a:ext cx="4309467" cy="2511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2608" y="2609953"/>
            <a:ext cx="430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3"/>
              </a:rPr>
              <a:t>CONCRETE</a:t>
            </a:r>
            <a:endParaRPr lang="en-US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D8F763-3440-4B24-BE3D-1F8BBF3773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4" t="18889" r="19167" b="14445"/>
          <a:stretch/>
        </p:blipFill>
        <p:spPr>
          <a:xfrm>
            <a:off x="152400" y="2200275"/>
            <a:ext cx="4193846" cy="3038475"/>
          </a:xfrm>
          <a:prstGeom prst="rect">
            <a:avLst/>
          </a:prstGeom>
        </p:spPr>
      </p:pic>
      <p:pic>
        <p:nvPicPr>
          <p:cNvPr id="14" name="Picture 13" descr="A picture containing cheese, food, milk, butter&#10;&#10;Description automatically generated">
            <a:extLst>
              <a:ext uri="{FF2B5EF4-FFF2-40B4-BE49-F238E27FC236}">
                <a16:creationId xmlns:a16="http://schemas.microsoft.com/office/drawing/2014/main" id="{70BD519E-2F4E-4467-BE23-889DF11227E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76" r="38333"/>
          <a:stretch/>
        </p:blipFill>
        <p:spPr>
          <a:xfrm>
            <a:off x="4672608" y="3657600"/>
            <a:ext cx="4318992" cy="2534130"/>
          </a:xfrm>
          <a:prstGeom prst="rect">
            <a:avLst/>
          </a:prstGeom>
        </p:spPr>
      </p:pic>
      <p:sp>
        <p:nvSpPr>
          <p:cNvPr id="5" name="TextBox 4">
            <a:hlinkClick r:id="rId6"/>
          </p:cNvPr>
          <p:cNvSpPr txBox="1"/>
          <p:nvPr/>
        </p:nvSpPr>
        <p:spPr>
          <a:xfrm>
            <a:off x="152400" y="4530864"/>
            <a:ext cx="4193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6"/>
              </a:rPr>
              <a:t>CHOCOLATE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672607" y="5483844"/>
            <a:ext cx="4318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7"/>
              </a:rPr>
              <a:t>BONE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020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777</TotalTime>
  <Words>245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 3</vt:lpstr>
      <vt:lpstr>Lucida Sans Unicode</vt:lpstr>
      <vt:lpstr>Wingdings 2</vt:lpstr>
      <vt:lpstr>Verdana</vt:lpstr>
      <vt:lpstr>Concourse</vt:lpstr>
      <vt:lpstr>3D Printing</vt:lpstr>
      <vt:lpstr>The Process</vt:lpstr>
      <vt:lpstr>The Materials</vt:lpstr>
      <vt:lpstr>The Big Three (or four)</vt:lpstr>
      <vt:lpstr>The Big Three (or four)</vt:lpstr>
      <vt:lpstr>The Big Three (or four)</vt:lpstr>
      <vt:lpstr>The Big Three (or four)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Printing</dc:title>
  <dc:creator>Jordan</dc:creator>
  <cp:lastModifiedBy>William Long</cp:lastModifiedBy>
  <cp:revision>53</cp:revision>
  <dcterms:created xsi:type="dcterms:W3CDTF">2012-03-08T00:14:30Z</dcterms:created>
  <dcterms:modified xsi:type="dcterms:W3CDTF">2023-03-04T18:46:21Z</dcterms:modified>
</cp:coreProperties>
</file>