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1" r:id="rId2"/>
    <p:sldId id="289" r:id="rId3"/>
    <p:sldId id="279" r:id="rId4"/>
    <p:sldId id="284" r:id="rId5"/>
    <p:sldId id="280" r:id="rId6"/>
    <p:sldId id="257" r:id="rId7"/>
    <p:sldId id="258" r:id="rId8"/>
    <p:sldId id="259" r:id="rId9"/>
    <p:sldId id="256" r:id="rId10"/>
    <p:sldId id="282" r:id="rId11"/>
    <p:sldId id="260" r:id="rId12"/>
    <p:sldId id="261" r:id="rId13"/>
    <p:sldId id="262" r:id="rId14"/>
    <p:sldId id="283" r:id="rId15"/>
    <p:sldId id="263" r:id="rId16"/>
    <p:sldId id="285" r:id="rId17"/>
    <p:sldId id="264" r:id="rId18"/>
    <p:sldId id="287" r:id="rId19"/>
    <p:sldId id="290" r:id="rId20"/>
    <p:sldId id="265" r:id="rId21"/>
    <p:sldId id="266" r:id="rId22"/>
    <p:sldId id="28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C720F-6D26-4EF3-A733-A3E788B9B3E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245A-92A6-4BB8-8DA4-986DD230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45A-92A6-4BB8-8DA4-986DD23085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Optical Comparator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45A-92A6-4BB8-8DA4-986DD23085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Liberty </a:t>
            </a:r>
            <a:r>
              <a:rPr lang="en-US"/>
              <a:t>Bell crack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45A-92A6-4BB8-8DA4-986DD23085C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E1CB-8B85-4458-9780-7A98876A3CDB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6C2E-0063-4908-958E-1C4FFD58A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atech.edu/~long/video.php?name=02.2.Dial%20Caliper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atech.edu/~long/video.php?name=02.3.Micrometer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02.4.Optical%20Comparator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atech.edu/~long/video.php?name=02.1.Gage%20Bloc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10 for Inspection</a:t>
            </a:r>
          </a:p>
        </p:txBody>
      </p:sp>
      <p:pic>
        <p:nvPicPr>
          <p:cNvPr id="4" name="Content Placeholder 3" descr="Fig 10-12 Rule of 10 for inspe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224881"/>
            <a:ext cx="7620000" cy="3276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Machinist’s Rules</a:t>
            </a:r>
          </a:p>
        </p:txBody>
      </p:sp>
      <p:pic>
        <p:nvPicPr>
          <p:cNvPr id="4" name="Content Placeholder 3" descr="Fig 10-13 Machinists ru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Set</a:t>
            </a:r>
          </a:p>
        </p:txBody>
      </p:sp>
      <p:pic>
        <p:nvPicPr>
          <p:cNvPr id="4" name="Content Placeholder 3" descr="Fig 10-14 Combination s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1817" y="1600200"/>
            <a:ext cx="6660366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Vernier Caliper</a:t>
            </a:r>
          </a:p>
        </p:txBody>
      </p:sp>
      <p:pic>
        <p:nvPicPr>
          <p:cNvPr id="4" name="Content Placeholder 3" descr="Fig 10-15 Vernier calip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Vernier Caliper Scale</a:t>
            </a:r>
          </a:p>
        </p:txBody>
      </p:sp>
      <p:pic>
        <p:nvPicPr>
          <p:cNvPr id="4" name="Content Placeholder 3" descr="Fig 10-16 Vernier caliper sca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51" t="11785" r="1038" b="15819"/>
          <a:stretch>
            <a:fillRect/>
          </a:stretch>
        </p:blipFill>
        <p:spPr>
          <a:xfrm>
            <a:off x="990600" y="1676400"/>
            <a:ext cx="7095460" cy="3962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 Caliper</a:t>
            </a:r>
          </a:p>
        </p:txBody>
      </p:sp>
      <p:pic>
        <p:nvPicPr>
          <p:cNvPr id="4" name="Content Placeholder 3" descr="Fig 10-18 Dial calip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1336" y="1908969"/>
            <a:ext cx="7680664" cy="327263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B393B787-E576-4C8D-9F4F-BB5AEC2B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8"/>
            <a:ext cx="9143999" cy="689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72946-DFF9-4CD3-8A49-FC2790991901}"/>
              </a:ext>
            </a:extLst>
          </p:cNvPr>
          <p:cNvSpPr txBox="1"/>
          <p:nvPr/>
        </p:nvSpPr>
        <p:spPr>
          <a:xfrm>
            <a:off x="1" y="617036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496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Micrometer</a:t>
            </a:r>
          </a:p>
        </p:txBody>
      </p:sp>
      <p:pic>
        <p:nvPicPr>
          <p:cNvPr id="4" name="Content Placeholder 3" descr="Fig 10-19 Microme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41AEA-38B5-4A0E-A440-4BCA9A88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8"/>
            <a:ext cx="9143999" cy="689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7AD96-D8EE-48BF-943C-2CC50EA5A3E6}"/>
              </a:ext>
            </a:extLst>
          </p:cNvPr>
          <p:cNvSpPr txBox="1"/>
          <p:nvPr/>
        </p:nvSpPr>
        <p:spPr>
          <a:xfrm>
            <a:off x="1" y="617036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68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9852A0E-1CFC-41C1-B79F-9027FC0C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4" y="1676400"/>
            <a:ext cx="5134692" cy="22767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C9DC55-52FD-403F-BF9B-296BA3D3A39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Micrometer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F00FB6-9411-4B0C-832B-E4921E0F76BD}"/>
                  </a:ext>
                </a:extLst>
              </p:cNvPr>
              <p:cNvSpPr txBox="1"/>
              <p:nvPr/>
            </p:nvSpPr>
            <p:spPr>
              <a:xfrm>
                <a:off x="2971800" y="4211955"/>
                <a:ext cx="9906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0.2“</m:t>
                    </m:r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+ 0.025”</m:t>
                    </m:r>
                  </m:oMath>
                </a14:m>
                <a:endParaRPr lang="en-US" dirty="0"/>
              </a:p>
              <a:p>
                <a:pPr algn="r"/>
                <a:r>
                  <a:rPr lang="en-US" u="sng" dirty="0"/>
                  <a:t>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u="sng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0.001”</m:t>
                    </m:r>
                  </m:oMath>
                </a14:m>
                <a:endParaRPr lang="en-US" u="sng" dirty="0"/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0.226”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F00FB6-9411-4B0C-832B-E4921E0F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11955"/>
                <a:ext cx="990600" cy="1107996"/>
              </a:xfrm>
              <a:prstGeom prst="rect">
                <a:avLst/>
              </a:prstGeom>
              <a:blipFill>
                <a:blip r:embed="rId3"/>
                <a:stretch>
                  <a:fillRect r="-925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FFB961-6609-4850-8140-1E321AE4B0D7}"/>
                  </a:ext>
                </a:extLst>
              </p:cNvPr>
              <p:cNvSpPr txBox="1"/>
              <p:nvPr/>
            </p:nvSpPr>
            <p:spPr>
              <a:xfrm>
                <a:off x="5105400" y="4211955"/>
                <a:ext cx="1447800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0.2“</m:t>
                    </m:r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+ 0.025”</m:t>
                    </m:r>
                  </m:oMath>
                </a14:m>
                <a:endParaRPr lang="en-US" dirty="0"/>
              </a:p>
              <a:p>
                <a:pPr algn="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+ 0.001"</m:t>
                    </m:r>
                  </m:oMath>
                </a14:m>
                <a:endParaRPr lang="en-US" dirty="0"/>
              </a:p>
              <a:p>
                <a:pPr algn="r"/>
                <a:r>
                  <a:rPr lang="en-US" u="sng" dirty="0"/>
                  <a:t>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u="sng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en-US" b="0" i="1" u="sng" dirty="0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u="sng" dirty="0"/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0.226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FFB961-6609-4850-8140-1E321AE4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211955"/>
                <a:ext cx="1447800" cy="1384995"/>
              </a:xfrm>
              <a:prstGeom prst="rect">
                <a:avLst/>
              </a:prstGeom>
              <a:blipFill>
                <a:blip r:embed="rId4"/>
                <a:stretch>
                  <a:fillRect r="-6329" b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89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096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00" b="1" u="sng" dirty="0"/>
              <a:t>Seven Standards of Measurement</a:t>
            </a:r>
            <a:endParaRPr lang="en-US" sz="38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3300" dirty="0"/>
              <a:t>Provide the basics for all other units of measurement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Length</a:t>
            </a:r>
          </a:p>
          <a:p>
            <a:r>
              <a:rPr lang="en-US" dirty="0"/>
              <a:t>Time	</a:t>
            </a:r>
          </a:p>
          <a:p>
            <a:r>
              <a:rPr lang="en-US" dirty="0"/>
              <a:t>Mass	</a:t>
            </a:r>
          </a:p>
          <a:p>
            <a:r>
              <a:rPr lang="en-US" dirty="0"/>
              <a:t>Temperature	</a:t>
            </a:r>
          </a:p>
          <a:p>
            <a:r>
              <a:rPr lang="en-US" dirty="0"/>
              <a:t>Ampere</a:t>
            </a:r>
          </a:p>
          <a:p>
            <a:r>
              <a:rPr lang="en-US" dirty="0"/>
              <a:t>Candela</a:t>
            </a:r>
          </a:p>
          <a:p>
            <a:r>
              <a:rPr lang="en-US" dirty="0"/>
              <a:t>Mole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Toolmaker’s Microscope</a:t>
            </a:r>
          </a:p>
        </p:txBody>
      </p:sp>
      <p:pic>
        <p:nvPicPr>
          <p:cNvPr id="4" name="Content Placeholder 3" descr="Fig 10-22 Toolmakers microsco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Comparator</a:t>
            </a:r>
          </a:p>
        </p:txBody>
      </p:sp>
      <p:pic>
        <p:nvPicPr>
          <p:cNvPr id="4" name="Content Placeholder 3" descr="Fig 10-23 Optical Compara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FAAF198-C8AD-4D16-88A8-42D1B088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8"/>
            <a:ext cx="9143999" cy="689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83EAE-62CD-4153-A05A-5CF8F6364D97}"/>
              </a:ext>
            </a:extLst>
          </p:cNvPr>
          <p:cNvSpPr txBox="1"/>
          <p:nvPr/>
        </p:nvSpPr>
        <p:spPr>
          <a:xfrm>
            <a:off x="1" y="617036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134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Interferometry</a:t>
            </a:r>
          </a:p>
        </p:txBody>
      </p:sp>
      <p:pic>
        <p:nvPicPr>
          <p:cNvPr id="4" name="Content Placeholder 3" descr="Fig 10-24 Interference ban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Bevel Protractor</a:t>
            </a:r>
          </a:p>
        </p:txBody>
      </p:sp>
      <p:pic>
        <p:nvPicPr>
          <p:cNvPr id="4" name="Content Placeholder 3" descr="Fig 10-32 Bevel protrac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186" r="591"/>
          <a:stretch>
            <a:fillRect/>
          </a:stretch>
        </p:blipFill>
        <p:spPr>
          <a:xfrm>
            <a:off x="1066800" y="1905000"/>
            <a:ext cx="7205663" cy="3463131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Bar</a:t>
            </a:r>
          </a:p>
        </p:txBody>
      </p:sp>
      <p:pic>
        <p:nvPicPr>
          <p:cNvPr id="4" name="Content Placeholder 3" descr="Fig 10-33 Sine b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54" t="23571" b="24237"/>
          <a:stretch>
            <a:fillRect/>
          </a:stretch>
        </p:blipFill>
        <p:spPr>
          <a:xfrm>
            <a:off x="1676400" y="1905000"/>
            <a:ext cx="5989108" cy="23622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Double-Ended Plug Gage</a:t>
            </a:r>
            <a:br>
              <a:rPr lang="en-US" dirty="0"/>
            </a:br>
            <a:r>
              <a:rPr lang="en-US" dirty="0"/>
              <a:t>Go/No-Go</a:t>
            </a:r>
          </a:p>
        </p:txBody>
      </p:sp>
      <p:pic>
        <p:nvPicPr>
          <p:cNvPr id="4" name="Content Placeholder 3" descr="Fig 10-34 Plug gage double end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5356" r="1508" b="36023"/>
          <a:stretch>
            <a:fillRect/>
          </a:stretch>
        </p:blipFill>
        <p:spPr>
          <a:xfrm>
            <a:off x="1676400" y="2362200"/>
            <a:ext cx="5943600" cy="1295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Step-type Plug Gage</a:t>
            </a:r>
          </a:p>
        </p:txBody>
      </p:sp>
      <p:pic>
        <p:nvPicPr>
          <p:cNvPr id="4" name="Content Placeholder 3" descr="Fig 10-35 Plug gage step ty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468562"/>
          </a:xfrm>
        </p:spPr>
        <p:txBody>
          <a:bodyPr>
            <a:normAutofit fontScale="90000"/>
          </a:bodyPr>
          <a:lstStyle/>
          <a:p>
            <a:r>
              <a:rPr lang="en-US" dirty="0"/>
              <a:t>Ring Gages</a:t>
            </a:r>
            <a:br>
              <a:rPr lang="en-US" dirty="0"/>
            </a:br>
            <a:r>
              <a:rPr lang="en-US" dirty="0"/>
              <a:t>No-Go (max) on left, with knurling groove.</a:t>
            </a:r>
            <a:br>
              <a:rPr lang="en-US" dirty="0"/>
            </a:br>
            <a:r>
              <a:rPr lang="en-US" dirty="0"/>
              <a:t>Go (min)on right, without groove</a:t>
            </a:r>
          </a:p>
        </p:txBody>
      </p:sp>
      <p:pic>
        <p:nvPicPr>
          <p:cNvPr id="4" name="Content Placeholder 3" descr="Fig 10-36 Ring g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2832763"/>
            <a:ext cx="5074709" cy="32934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Adjustable Snap Gage</a:t>
            </a:r>
          </a:p>
        </p:txBody>
      </p:sp>
      <p:pic>
        <p:nvPicPr>
          <p:cNvPr id="4" name="Content Placeholder 3" descr="Fig 10-37 Snap g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Gage Blocks</a:t>
            </a:r>
          </a:p>
        </p:txBody>
      </p:sp>
      <p:pic>
        <p:nvPicPr>
          <p:cNvPr id="4" name="Content Placeholder 3" descr="Fig 10-3 Gage Block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6166908" cy="4625181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Gages</a:t>
            </a:r>
          </a:p>
        </p:txBody>
      </p:sp>
      <p:pic>
        <p:nvPicPr>
          <p:cNvPr id="4" name="Content Placeholder 3" descr="Fig 10-39 Radius g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1059" t="1684" r="32322"/>
          <a:stretch>
            <a:fillRect/>
          </a:stretch>
        </p:blipFill>
        <p:spPr>
          <a:xfrm>
            <a:off x="3429000" y="1676400"/>
            <a:ext cx="2209800" cy="4449763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Pitch Gages</a:t>
            </a:r>
          </a:p>
        </p:txBody>
      </p:sp>
      <p:pic>
        <p:nvPicPr>
          <p:cNvPr id="4" name="Content Placeholder 3" descr="Fig 10-40 Thread pitch g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Particle Inspection</a:t>
            </a:r>
          </a:p>
        </p:txBody>
      </p:sp>
      <p:pic>
        <p:nvPicPr>
          <p:cNvPr id="6" name="Content Placeholder 5" descr="Fig 10-43 Magnetic particle inspe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09" t="33672" r="754" b="29288"/>
          <a:stretch>
            <a:fillRect/>
          </a:stretch>
        </p:blipFill>
        <p:spPr>
          <a:xfrm>
            <a:off x="1371600" y="1676400"/>
            <a:ext cx="6019800" cy="16764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Inspection</a:t>
            </a:r>
          </a:p>
        </p:txBody>
      </p:sp>
      <p:pic>
        <p:nvPicPr>
          <p:cNvPr id="4" name="Content Placeholder 3" descr="Fig 10-46 Ultrasonic inspe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54" t="23571" b="22553"/>
          <a:stretch>
            <a:fillRect/>
          </a:stretch>
        </p:blipFill>
        <p:spPr>
          <a:xfrm>
            <a:off x="1600200" y="1981200"/>
            <a:ext cx="5989108" cy="24384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Radiography</a:t>
            </a:r>
            <a:br>
              <a:rPr lang="en-US" dirty="0"/>
            </a:br>
            <a:r>
              <a:rPr lang="en-US" dirty="0"/>
              <a:t>X-Ray Inspection</a:t>
            </a:r>
          </a:p>
        </p:txBody>
      </p:sp>
      <p:pic>
        <p:nvPicPr>
          <p:cNvPr id="4" name="Content Placeholder 3" descr="Fig 10-48 X-ray inspection Liberty Bel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ear&#10;&#10;Description automatically generated">
            <a:extLst>
              <a:ext uri="{FF2B5EF4-FFF2-40B4-BE49-F238E27FC236}">
                <a16:creationId xmlns:a16="http://schemas.microsoft.com/office/drawing/2014/main" id="{137B3B41-6E3F-47E7-9149-571D46A0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8"/>
            <a:ext cx="9143999" cy="689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BDC2F-F713-4B26-940F-0B745DA32765}"/>
              </a:ext>
            </a:extLst>
          </p:cNvPr>
          <p:cNvSpPr txBox="1"/>
          <p:nvPr/>
        </p:nvSpPr>
        <p:spPr>
          <a:xfrm>
            <a:off x="1" y="617036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15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Gage Blocks wrung together</a:t>
            </a:r>
          </a:p>
        </p:txBody>
      </p:sp>
      <p:pic>
        <p:nvPicPr>
          <p:cNvPr id="4" name="Content Placeholder 3" descr="Fig 10-4 Gage Blocks wrung toget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Mated Parts</a:t>
            </a:r>
          </a:p>
        </p:txBody>
      </p:sp>
      <p:pic>
        <p:nvPicPr>
          <p:cNvPr id="4" name="Content Placeholder 3" descr="Fig 10-7 Shaft and bo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Content Placeholder 3" descr="Fig 10-8 Normal distribu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3381" r="12119"/>
          <a:stretch>
            <a:fillRect/>
          </a:stretch>
        </p:blipFill>
        <p:spPr>
          <a:xfrm>
            <a:off x="2362200" y="1600200"/>
            <a:ext cx="4495800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Mating Parts</a:t>
            </a:r>
          </a:p>
        </p:txBody>
      </p:sp>
      <p:pic>
        <p:nvPicPr>
          <p:cNvPr id="4" name="Content Placeholder 3" descr="Fig 10-9 Distribution hole shaft dimens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Versus Precision</a:t>
            </a:r>
          </a:p>
        </p:txBody>
      </p:sp>
      <p:pic>
        <p:nvPicPr>
          <p:cNvPr id="4" name="Picture 3" descr="Accurate vs preci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676400"/>
            <a:ext cx="4676775" cy="4258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171</Words>
  <Application>Microsoft Office PowerPoint</Application>
  <PresentationFormat>On-screen Show (4:3)</PresentationFormat>
  <Paragraphs>58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Measurement</vt:lpstr>
      <vt:lpstr>PowerPoint Presentation</vt:lpstr>
      <vt:lpstr>Gage Blocks</vt:lpstr>
      <vt:lpstr>PowerPoint Presentation</vt:lpstr>
      <vt:lpstr>Gage Blocks wrung together</vt:lpstr>
      <vt:lpstr>Mated Parts</vt:lpstr>
      <vt:lpstr>Normal Distribution</vt:lpstr>
      <vt:lpstr>Distributions of Mating Parts</vt:lpstr>
      <vt:lpstr>Accuracy Versus Precision</vt:lpstr>
      <vt:lpstr>Rule of 10 for Inspection</vt:lpstr>
      <vt:lpstr>Machinist’s Rules</vt:lpstr>
      <vt:lpstr>Combination Set</vt:lpstr>
      <vt:lpstr>Vernier Caliper</vt:lpstr>
      <vt:lpstr>Vernier Caliper Scale</vt:lpstr>
      <vt:lpstr>Dial Caliper</vt:lpstr>
      <vt:lpstr>PowerPoint Presentation</vt:lpstr>
      <vt:lpstr>Micrometer</vt:lpstr>
      <vt:lpstr>PowerPoint Presentation</vt:lpstr>
      <vt:lpstr>PowerPoint Presentation</vt:lpstr>
      <vt:lpstr>Toolmaker’s Microscope</vt:lpstr>
      <vt:lpstr>Optical Comparator</vt:lpstr>
      <vt:lpstr>PowerPoint Presentation</vt:lpstr>
      <vt:lpstr>Interferometry</vt:lpstr>
      <vt:lpstr>Bevel Protractor</vt:lpstr>
      <vt:lpstr>Sine Bar</vt:lpstr>
      <vt:lpstr>Double-Ended Plug Gage Go/No-Go</vt:lpstr>
      <vt:lpstr>Step-type Plug Gage</vt:lpstr>
      <vt:lpstr>Ring Gages No-Go (max) on left, with knurling groove. Go (min)on right, without groove</vt:lpstr>
      <vt:lpstr>Adjustable Snap Gage</vt:lpstr>
      <vt:lpstr>Radius Gages</vt:lpstr>
      <vt:lpstr>Thread Pitch Gages</vt:lpstr>
      <vt:lpstr>Magnetic Particle Inspection</vt:lpstr>
      <vt:lpstr>Ultrasonic Inspection</vt:lpstr>
      <vt:lpstr>Radiography X-Ray Inspection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</dc:title>
  <dc:creator>Ray McKinney</dc:creator>
  <cp:lastModifiedBy>William Long</cp:lastModifiedBy>
  <cp:revision>40</cp:revision>
  <dcterms:created xsi:type="dcterms:W3CDTF">2009-12-01T15:28:20Z</dcterms:created>
  <dcterms:modified xsi:type="dcterms:W3CDTF">2023-03-04T18:45:53Z</dcterms:modified>
</cp:coreProperties>
</file>