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85" r:id="rId4"/>
    <p:sldId id="258" r:id="rId5"/>
    <p:sldId id="260" r:id="rId6"/>
    <p:sldId id="282" r:id="rId7"/>
    <p:sldId id="257" r:id="rId8"/>
    <p:sldId id="259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83" r:id="rId24"/>
    <p:sldId id="276" r:id="rId25"/>
    <p:sldId id="277" r:id="rId26"/>
    <p:sldId id="278" r:id="rId27"/>
    <p:sldId id="279" r:id="rId28"/>
    <p:sldId id="280" r:id="rId29"/>
    <p:sldId id="281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5215-E0C8-42DE-B45B-35E9F57BC0B1}" type="datetimeFigureOut">
              <a:rPr lang="en-US" smtClean="0"/>
              <a:t>2021-04-21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58E7C-F50E-46A6-8C53-E11D2FFD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Operating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8E7C-F50E-46A6-8C53-E11D2FFDF9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Cutting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8E7C-F50E-46A6-8C53-E11D2FFDF9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CNC Machining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58E7C-F50E-46A6-8C53-E11D2FFDF9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4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2E0E-FFDA-4A82-BF72-1E088D5BD97F}" type="datetimeFigureOut">
              <a:rPr lang="en-US" smtClean="0"/>
              <a:pPr/>
              <a:t>2021-04-21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E4C1-D781-4B57-B51C-BA965D72632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11.1.Operating%20Parameter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11.2.Cutting%20Tool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2.latech.edu/~long/video.php?name=11.3.CNC%20Machin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t"/>
          <a:lstStyle/>
          <a:p>
            <a:r>
              <a:rPr lang="en-US" dirty="0"/>
              <a:t>Milling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Milling Method – Up Milling</a:t>
            </a:r>
            <a:br>
              <a:rPr lang="en-US" dirty="0"/>
            </a:br>
            <a:r>
              <a:rPr lang="en-US" dirty="0"/>
              <a:t>Conventional Milling</a:t>
            </a:r>
          </a:p>
        </p:txBody>
      </p:sp>
      <p:pic>
        <p:nvPicPr>
          <p:cNvPr id="4" name="Content Placeholder 3" descr="Fig 24-1 Peripheral Milling nomencla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8839" t="65662" r="754" b="5717"/>
          <a:stretch>
            <a:fillRect/>
          </a:stretch>
        </p:blipFill>
        <p:spPr>
          <a:xfrm>
            <a:off x="1524000" y="1981200"/>
            <a:ext cx="6096000" cy="32385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Milling Method – Down Milling</a:t>
            </a:r>
            <a:br>
              <a:rPr lang="en-US" dirty="0"/>
            </a:br>
            <a:r>
              <a:rPr lang="en-US" dirty="0"/>
              <a:t>Climb Milling</a:t>
            </a:r>
          </a:p>
        </p:txBody>
      </p:sp>
      <p:pic>
        <p:nvPicPr>
          <p:cNvPr id="4" name="Content Placeholder 3" descr="Fig 24-6 Down vs Up mil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58839" b="59593"/>
          <a:stretch>
            <a:fillRect/>
          </a:stretch>
        </p:blipFill>
        <p:spPr>
          <a:xfrm>
            <a:off x="1752600" y="1676400"/>
            <a:ext cx="5455709" cy="401681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Arbor-type Cutters</a:t>
            </a:r>
          </a:p>
        </p:txBody>
      </p:sp>
      <p:pic>
        <p:nvPicPr>
          <p:cNvPr id="4" name="Content Placeholder 3" descr="Fig 24-11 Arbor Horizontal Mil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334419"/>
            <a:ext cx="7620000" cy="30575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Arbor-Mounted Side Cutter</a:t>
            </a:r>
          </a:p>
        </p:txBody>
      </p:sp>
      <p:pic>
        <p:nvPicPr>
          <p:cNvPr id="4" name="Content Placeholder 3" descr="Fig 24-10 Side Milling Cut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8948" y="1600200"/>
            <a:ext cx="4986103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Shank-type Cutters</a:t>
            </a:r>
          </a:p>
        </p:txBody>
      </p:sp>
      <p:pic>
        <p:nvPicPr>
          <p:cNvPr id="4" name="Content Placeholder 3" descr="Fig 24-8 Solid end mills and shank cutt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483" r="74000"/>
          <a:stretch>
            <a:fillRect/>
          </a:stretch>
        </p:blipFill>
        <p:spPr>
          <a:xfrm>
            <a:off x="2743200" y="1447800"/>
            <a:ext cx="3200400" cy="507114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Milling Cutters</a:t>
            </a:r>
          </a:p>
        </p:txBody>
      </p:sp>
      <p:pic>
        <p:nvPicPr>
          <p:cNvPr id="4" name="Content Placeholder 3" descr="Fig 24-12 Helical Tooth Milling Cut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Side/Staggered Milling Cutters</a:t>
            </a:r>
          </a:p>
        </p:txBody>
      </p:sp>
      <p:pic>
        <p:nvPicPr>
          <p:cNvPr id="4" name="Content Placeholder 3" descr="Fig 24-10 Side Milling Cut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8948" y="1600200"/>
            <a:ext cx="4986103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Interlocking Slotting Cutters</a:t>
            </a:r>
          </a:p>
        </p:txBody>
      </p:sp>
      <p:pic>
        <p:nvPicPr>
          <p:cNvPr id="4" name="Content Placeholder 3" descr="Fig 24-11 Arbor Horizontal Mil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334419"/>
            <a:ext cx="7620000" cy="30575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Cutters</a:t>
            </a:r>
          </a:p>
        </p:txBody>
      </p:sp>
      <p:pic>
        <p:nvPicPr>
          <p:cNvPr id="4" name="Content Placeholder 3" descr="Fig 24-13 from internet Angle Cutt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600200"/>
            <a:ext cx="5082843" cy="295354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Cutters</a:t>
            </a:r>
          </a:p>
        </p:txBody>
      </p:sp>
      <p:pic>
        <p:nvPicPr>
          <p:cNvPr id="4" name="Content Placeholder 3" descr="Fig 24-13 Relieved Milling Cut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C11F0AF-CC89-49FA-A7DA-E892CAC71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E3F4C8-8D22-4B14-A641-2DA83AEF8E4B}"/>
              </a:ext>
            </a:extLst>
          </p:cNvPr>
          <p:cNvSpPr txBox="1"/>
          <p:nvPr/>
        </p:nvSpPr>
        <p:spPr>
          <a:xfrm>
            <a:off x="1" y="61501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9562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Insert-type Cutters</a:t>
            </a:r>
          </a:p>
        </p:txBody>
      </p:sp>
      <p:pic>
        <p:nvPicPr>
          <p:cNvPr id="4" name="Content Placeholder 3" descr="Fig 24-9 Insert Face Mi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87" r="58054"/>
          <a:stretch>
            <a:fillRect/>
          </a:stretch>
        </p:blipFill>
        <p:spPr>
          <a:xfrm>
            <a:off x="2895600" y="1447800"/>
            <a:ext cx="3371850" cy="491728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Mills</a:t>
            </a:r>
          </a:p>
        </p:txBody>
      </p:sp>
      <p:pic>
        <p:nvPicPr>
          <p:cNvPr id="4" name="Content Placeholder 3" descr="End Mil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752600"/>
            <a:ext cx="5046366" cy="2977356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End Mills</a:t>
            </a:r>
          </a:p>
        </p:txBody>
      </p:sp>
      <p:pic>
        <p:nvPicPr>
          <p:cNvPr id="4" name="Content Placeholder 3" descr="Shell end mil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3795405" cy="2775744"/>
          </a:xfrm>
        </p:spPr>
      </p:pic>
      <p:pic>
        <p:nvPicPr>
          <p:cNvPr id="5" name="Picture 4" descr="Shell end mills.jpg"/>
          <p:cNvPicPr>
            <a:picLocks noChangeAspect="1"/>
          </p:cNvPicPr>
          <p:nvPr/>
        </p:nvPicPr>
        <p:blipFill>
          <a:blip r:embed="rId3" cstate="print"/>
          <a:srcRect l="2484" t="2582" r="3106" b="1873"/>
          <a:stretch>
            <a:fillRect/>
          </a:stretch>
        </p:blipFill>
        <p:spPr>
          <a:xfrm>
            <a:off x="4876800" y="1828800"/>
            <a:ext cx="2895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T-slot</a:t>
            </a:r>
          </a:p>
        </p:txBody>
      </p:sp>
      <p:pic>
        <p:nvPicPr>
          <p:cNvPr id="4" name="Content Placeholder 3" descr="Fig 27-2 T-slo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317" t="4253" r="12108"/>
          <a:stretch>
            <a:fillRect/>
          </a:stretch>
        </p:blipFill>
        <p:spPr>
          <a:xfrm>
            <a:off x="2514600" y="1676400"/>
            <a:ext cx="3886200" cy="280114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Milling Machine</a:t>
            </a:r>
          </a:p>
        </p:txBody>
      </p:sp>
      <p:pic>
        <p:nvPicPr>
          <p:cNvPr id="4" name="Content Placeholder 3" descr="Fig 24-11 Arbor Horizontal Mil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334419"/>
            <a:ext cx="7620000" cy="305752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Milling Machine</a:t>
            </a:r>
          </a:p>
        </p:txBody>
      </p:sp>
      <p:pic>
        <p:nvPicPr>
          <p:cNvPr id="4" name="Content Placeholder 3" descr="Fig 24-15 Knee and Column Milling 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19270" y="1600200"/>
            <a:ext cx="3105460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Column and Knee</a:t>
            </a:r>
          </a:p>
        </p:txBody>
      </p:sp>
      <p:pic>
        <p:nvPicPr>
          <p:cNvPr id="4" name="Content Placeholder 3" descr="Fig 24-14 Plain Column and Knee Mi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76400"/>
            <a:ext cx="7016926" cy="4510881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Bed-type Milling Machine</a:t>
            </a:r>
          </a:p>
        </p:txBody>
      </p:sp>
      <p:pic>
        <p:nvPicPr>
          <p:cNvPr id="4" name="Content Placeholder 3" descr="Fig 24-16 Bed-type Vertical Spindle Mi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3345" y="1600200"/>
            <a:ext cx="3017309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Planer-type Milling Machine</a:t>
            </a:r>
          </a:p>
        </p:txBody>
      </p:sp>
      <p:pic>
        <p:nvPicPr>
          <p:cNvPr id="4" name="Content Placeholder 3" descr="Fig 24-17 Planer type Milling 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Milling Attachment and Universal Dividing Head</a:t>
            </a:r>
          </a:p>
        </p:txBody>
      </p:sp>
      <p:pic>
        <p:nvPicPr>
          <p:cNvPr id="4" name="Content Placeholder 3" descr="Fig 24-18 Universal Dividing Hea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tove, steel, silver&#10;&#10;Description automatically generated">
            <a:extLst>
              <a:ext uri="{FF2B5EF4-FFF2-40B4-BE49-F238E27FC236}">
                <a16:creationId xmlns:a16="http://schemas.microsoft.com/office/drawing/2014/main" id="{3474CC6F-67C8-4541-A7D1-1ABCA7E42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367FC-F677-47BE-AED6-6E43AEFC1887}"/>
              </a:ext>
            </a:extLst>
          </p:cNvPr>
          <p:cNvSpPr txBox="1"/>
          <p:nvPr/>
        </p:nvSpPr>
        <p:spPr>
          <a:xfrm>
            <a:off x="1" y="61501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457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CA6F137-14A8-4106-9855-07FD7CD8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D2569-FF59-45DE-A1DD-B640E6478141}"/>
              </a:ext>
            </a:extLst>
          </p:cNvPr>
          <p:cNvSpPr txBox="1"/>
          <p:nvPr/>
        </p:nvSpPr>
        <p:spPr>
          <a:xfrm>
            <a:off x="1" y="615011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hlinkClick r:id="rId4"/>
              </a:rPr>
              <a:t>Watch Video 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431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Peripheral (Slab, Side) Milling</a:t>
            </a:r>
          </a:p>
        </p:txBody>
      </p:sp>
      <p:pic>
        <p:nvPicPr>
          <p:cNvPr id="4" name="Content Placeholder 3" descr="Fig 24-1 Peripheral Milling nomencla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Peripheral (Slab, side) Milling</a:t>
            </a:r>
            <a:br>
              <a:rPr lang="en-US" dirty="0"/>
            </a:br>
            <a:r>
              <a:rPr lang="en-US" dirty="0"/>
              <a:t>Cutter rotation is for Up Milling</a:t>
            </a:r>
          </a:p>
        </p:txBody>
      </p:sp>
      <p:pic>
        <p:nvPicPr>
          <p:cNvPr id="4" name="Content Placeholder 3" descr="Fig 24-4 Slab milling down method from end of cutt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051" r="-509" b="7401"/>
          <a:stretch>
            <a:fillRect/>
          </a:stretch>
        </p:blipFill>
        <p:spPr>
          <a:xfrm>
            <a:off x="1554691" y="1828800"/>
            <a:ext cx="6065309" cy="3962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Cutting Parameters:</a:t>
            </a:r>
            <a:br>
              <a:rPr lang="en-US" dirty="0"/>
            </a:br>
            <a:r>
              <a:rPr lang="en-US" dirty="0"/>
              <a:t>surface parallel to axis of cutter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Cutting speed,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(ft/min)</a:t>
                </a:r>
              </a:p>
              <a:p>
                <a:r>
                  <a:rPr lang="en-US" dirty="0">
                    <a:sym typeface="Symbol"/>
                  </a:rPr>
                  <a:t>Table feed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dirty="0">
                    <a:sym typeface="Symbol"/>
                  </a:rPr>
                  <a:t> (in/min)</a:t>
                </a:r>
              </a:p>
              <a:p>
                <a:r>
                  <a:rPr lang="en-US" dirty="0">
                    <a:sym typeface="Symbol"/>
                  </a:rPr>
                  <a:t>Material removal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𝑀𝑅𝑅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𝑀𝑅𝑅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𝐿𝑊𝑡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ym typeface="Symbol"/>
                  </a:rPr>
                  <a:t>    or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𝑀𝑅𝑅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𝑊𝑡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𝑚</m:t>
                        </m:r>
                      </m:sub>
                    </m:sSub>
                  </m:oMath>
                </a14:m>
                <a:endParaRPr lang="en-US" baseline="-25000" dirty="0">
                  <a:sym typeface="Symbol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𝑡</m:t>
                    </m:r>
                  </m:oMath>
                </a14:m>
                <a:r>
                  <a:rPr lang="en-US" dirty="0">
                    <a:sym typeface="Symbol"/>
                  </a:rPr>
                  <a:t> - depth of cut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𝑁</m:t>
                    </m:r>
                  </m:oMath>
                </a14:m>
                <a:r>
                  <a:rPr lang="en-US" dirty="0">
                    <a:sym typeface="Symbol"/>
                  </a:rPr>
                  <a:t> - RPM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𝐷</m:t>
                    </m:r>
                  </m:oMath>
                </a14:m>
                <a:r>
                  <a:rPr lang="en-US" dirty="0">
                    <a:sym typeface="Symbol"/>
                  </a:rPr>
                  <a:t> - dia. of cutter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- feed per tooth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dirty="0">
                    <a:sym typeface="Symbol"/>
                  </a:rPr>
                  <a:t> - no. of teeth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𝐿</m:t>
                    </m:r>
                  </m:oMath>
                </a14:m>
                <a:r>
                  <a:rPr lang="en-US" dirty="0">
                    <a:sym typeface="Symbol"/>
                  </a:rPr>
                  <a:t> - length of cut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𝑊</m:t>
                    </m:r>
                  </m:oMath>
                </a14:m>
                <a:r>
                  <a:rPr lang="en-US" dirty="0">
                    <a:sym typeface="Symbol"/>
                  </a:rPr>
                  <a:t> - width of cut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ym typeface="Symbol"/>
                  </a:rPr>
                  <a:t> - cutting time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- surface ft/min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(End) Milling</a:t>
            </a:r>
          </a:p>
        </p:txBody>
      </p:sp>
      <p:pic>
        <p:nvPicPr>
          <p:cNvPr id="10" name="Content Placeholder 9" descr="Fig 24-2 Face milling nomencla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0000" r="754" b="32655"/>
          <a:stretch>
            <a:fillRect/>
          </a:stretch>
        </p:blipFill>
        <p:spPr>
          <a:xfrm>
            <a:off x="2286000" y="1447800"/>
            <a:ext cx="4724400" cy="48455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Milling (from above)</a:t>
            </a:r>
          </a:p>
        </p:txBody>
      </p:sp>
      <p:pic>
        <p:nvPicPr>
          <p:cNvPr id="7" name="Content Placeholder 6" descr="Fig 24-3 Face milling from abov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Milling</a:t>
            </a:r>
          </a:p>
        </p:txBody>
      </p:sp>
      <p:pic>
        <p:nvPicPr>
          <p:cNvPr id="4" name="Content Placeholder 3" descr="Fig 24-5 End mill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01019"/>
            <a:ext cx="7620000" cy="41243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224</Words>
  <Application>Microsoft Office PowerPoint</Application>
  <PresentationFormat>On-screen Show (4:3)</PresentationFormat>
  <Paragraphs>45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Milling</vt:lpstr>
      <vt:lpstr>PowerPoint Presentation</vt:lpstr>
      <vt:lpstr>PowerPoint Presentation</vt:lpstr>
      <vt:lpstr>Peripheral (Slab, Side) Milling</vt:lpstr>
      <vt:lpstr>Peripheral (Slab, side) Milling Cutter rotation is for Up Milling</vt:lpstr>
      <vt:lpstr>Cutting Parameters: surface parallel to axis of cutter</vt:lpstr>
      <vt:lpstr>Face (End) Milling</vt:lpstr>
      <vt:lpstr>Face Milling (from above)</vt:lpstr>
      <vt:lpstr>End Milling</vt:lpstr>
      <vt:lpstr>1st Milling Method – Up Milling Conventional Milling</vt:lpstr>
      <vt:lpstr>2nd Milling Method – Down Milling Climb Milling</vt:lpstr>
      <vt:lpstr>Arbor-type Cutters</vt:lpstr>
      <vt:lpstr>Arbor-Mounted Side Cutter</vt:lpstr>
      <vt:lpstr>Shank-type Cutters</vt:lpstr>
      <vt:lpstr>Plain Milling Cutters</vt:lpstr>
      <vt:lpstr>Side/Staggered Milling Cutters</vt:lpstr>
      <vt:lpstr>Interlocking Slotting Cutters</vt:lpstr>
      <vt:lpstr>Angle Cutters</vt:lpstr>
      <vt:lpstr>Form Cutters</vt:lpstr>
      <vt:lpstr>Insert-type Cutters</vt:lpstr>
      <vt:lpstr>End Mills</vt:lpstr>
      <vt:lpstr>Shell End Mills</vt:lpstr>
      <vt:lpstr>T-slot</vt:lpstr>
      <vt:lpstr>Horizontal Milling Machine</vt:lpstr>
      <vt:lpstr>Vertical Milling Machine</vt:lpstr>
      <vt:lpstr>Plain Column and Knee</vt:lpstr>
      <vt:lpstr>Bed-type Milling Machine</vt:lpstr>
      <vt:lpstr>Planer-type Milling Machine</vt:lpstr>
      <vt:lpstr>Universal Milling Attachment and Universal Dividing Head</vt:lpstr>
      <vt:lpstr>PowerPoint Presentation</vt:lpstr>
    </vt:vector>
  </TitlesOfParts>
  <Company>La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Milling</dc:title>
  <dc:creator>Ray McKinney</dc:creator>
  <cp:lastModifiedBy>William Long</cp:lastModifiedBy>
  <cp:revision>69</cp:revision>
  <dcterms:created xsi:type="dcterms:W3CDTF">2010-01-20T00:15:59Z</dcterms:created>
  <dcterms:modified xsi:type="dcterms:W3CDTF">2021-04-21T11:47:31Z</dcterms:modified>
</cp:coreProperties>
</file>