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7" r:id="rId4"/>
    <p:sldId id="272" r:id="rId5"/>
    <p:sldId id="257" r:id="rId6"/>
    <p:sldId id="274" r:id="rId7"/>
    <p:sldId id="275" r:id="rId8"/>
    <p:sldId id="258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6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23F05-74FD-4838-9523-45A24FCF7BB5}" type="datetimeFigureOut">
              <a:rPr lang="en-US" smtClean="0"/>
              <a:t>2021-05-09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264F-2EEC-401F-87CB-AE5C0C65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264F-2EEC-401F-87CB-AE5C0C65E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Metal Powder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264F-2EEC-401F-87CB-AE5C0C65E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Metal Parts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264F-2EEC-401F-87CB-AE5C0C65E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7111-5F2C-45B3-96FA-2051908653C4}" type="datetimeFigureOut">
              <a:rPr lang="en-US" smtClean="0"/>
              <a:pPr/>
              <a:t>2021-05-09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2D16-2F6B-4EEF-8040-D9B78155F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6.1.PM%20Primary%20Advantag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6.2.Metal%20Powder%20Produ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6.3.Metal%20Parts%20P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Powder Metallurgy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 for compacting metal powders</a:t>
            </a:r>
          </a:p>
        </p:txBody>
      </p:sp>
      <p:pic>
        <p:nvPicPr>
          <p:cNvPr id="4" name="Content Placeholder 3" descr="Fig. 18-3 Compacting pr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Compaction sequence</a:t>
            </a:r>
          </a:p>
        </p:txBody>
      </p:sp>
      <p:pic>
        <p:nvPicPr>
          <p:cNvPr id="4" name="Content Placeholder 3" descr="Fig. 18-4 Compaction 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6762" y="2486819"/>
            <a:ext cx="7610475" cy="27527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Single-punch compaction</a:t>
            </a:r>
          </a:p>
        </p:txBody>
      </p:sp>
      <p:pic>
        <p:nvPicPr>
          <p:cNvPr id="4" name="Content Placeholder 3" descr="Fig. 18-5 Single punch compa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Double-punch compaction</a:t>
            </a:r>
          </a:p>
        </p:txBody>
      </p:sp>
      <p:pic>
        <p:nvPicPr>
          <p:cNvPr id="4" name="Content Placeholder 3" descr="Fig. 18-6 Double punch compaction meth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1909" y="1600200"/>
            <a:ext cx="4420181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compaction</a:t>
            </a:r>
          </a:p>
        </p:txBody>
      </p:sp>
      <p:pic>
        <p:nvPicPr>
          <p:cNvPr id="4" name="Content Placeholder 3" descr="Fig. 18-8 Two thickness compaction non unifor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53469"/>
            <a:ext cx="7620000" cy="30194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compaction</a:t>
            </a:r>
          </a:p>
        </p:txBody>
      </p:sp>
      <p:pic>
        <p:nvPicPr>
          <p:cNvPr id="4" name="Content Placeholder 3" descr="Fig. 18-9 Two thickness compaction unifor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9247" y="1600200"/>
            <a:ext cx="7465506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Metal Injection/Powder Injection Parts</a:t>
            </a:r>
          </a:p>
        </p:txBody>
      </p:sp>
      <p:pic>
        <p:nvPicPr>
          <p:cNvPr id="4" name="Content Placeholder 3" descr="Fig. 18-13 MIM par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Quality Parts from MIM/PIM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final density – 95-99% of wrought</a:t>
            </a:r>
          </a:p>
          <a:p>
            <a:r>
              <a:rPr lang="en-US" dirty="0"/>
              <a:t>Uniform density</a:t>
            </a:r>
          </a:p>
          <a:p>
            <a:r>
              <a:rPr lang="en-US" dirty="0"/>
              <a:t>Close tolerances (0.3-0.5%)</a:t>
            </a:r>
          </a:p>
          <a:p>
            <a:r>
              <a:rPr lang="en-US" dirty="0"/>
              <a:t>Excellent surface finish</a:t>
            </a:r>
          </a:p>
        </p:txBody>
      </p:sp>
    </p:spTree>
    <p:extLst>
      <p:ext uri="{BB962C8B-B14F-4D97-AF65-F5344CB8AC3E}">
        <p14:creationId xmlns:p14="http://schemas.microsoft.com/office/powerpoint/2010/main" val="57519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Conventional vs. PM Mfg. Gear Blanks</a:t>
            </a:r>
          </a:p>
        </p:txBody>
      </p:sp>
      <p:pic>
        <p:nvPicPr>
          <p:cNvPr id="4" name="Content Placeholder 3" descr="Fig. 18-14 Gear manufactu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2191544"/>
            <a:ext cx="7515225" cy="33432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 Preform and </a:t>
            </a:r>
            <a:r>
              <a:rPr lang="en-US" dirty="0"/>
              <a:t>connecting rod</a:t>
            </a:r>
          </a:p>
        </p:txBody>
      </p:sp>
      <p:pic>
        <p:nvPicPr>
          <p:cNvPr id="4" name="Content Placeholder 3" descr="Fig. 18-15 PM forged connecting ro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4862" y="2029619"/>
            <a:ext cx="7534275" cy="3667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78781-5BAE-424D-B5C8-FBC6F56C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A3FC7-BE9E-4287-A78B-5FD3092006F6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241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Properties PM Parts</a:t>
            </a:r>
          </a:p>
        </p:txBody>
      </p:sp>
      <p:pic>
        <p:nvPicPr>
          <p:cNvPr id="4" name="Content Placeholder 3" descr="Fig. 18-16 Mechanical properties powdered meta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6762" y="2305844"/>
            <a:ext cx="7610475" cy="31146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and Good PM Design Features</a:t>
            </a:r>
          </a:p>
        </p:txBody>
      </p:sp>
      <p:pic>
        <p:nvPicPr>
          <p:cNvPr id="4" name="Content Placeholder 3" descr="Fig. 18-17 Poor and good design featur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6560" y="1600200"/>
            <a:ext cx="5190879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PM Parts</a:t>
            </a:r>
          </a:p>
        </p:txBody>
      </p:sp>
      <p:pic>
        <p:nvPicPr>
          <p:cNvPr id="4" name="Content Placeholder 3" descr="Fig. 18-18 Typical PM par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5264" y="1600200"/>
            <a:ext cx="703347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Powder Metallurgy in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21 lbs in 1990</a:t>
            </a:r>
          </a:p>
          <a:p>
            <a:pPr lvl="0"/>
            <a:r>
              <a:rPr lang="en-US" dirty="0"/>
              <a:t>30 lbs in 1995</a:t>
            </a:r>
          </a:p>
          <a:p>
            <a:pPr lvl="0"/>
            <a:r>
              <a:rPr lang="en-US" dirty="0"/>
              <a:t>36 lbs in 2000</a:t>
            </a:r>
          </a:p>
          <a:p>
            <a:pPr lvl="0"/>
            <a:r>
              <a:rPr lang="en-US" dirty="0"/>
              <a:t>45 lbs in 2005</a:t>
            </a:r>
          </a:p>
          <a:p>
            <a:pPr lvl="0"/>
            <a:r>
              <a:rPr lang="en-US" dirty="0"/>
              <a:t>32 lbs in 2008 Cadillac V-6 engines</a:t>
            </a:r>
          </a:p>
          <a:p>
            <a:pPr lvl="0"/>
            <a:r>
              <a:rPr lang="en-US" dirty="0"/>
              <a:t>15 – 25 lbs in automatic transmissions</a:t>
            </a:r>
          </a:p>
        </p:txBody>
      </p:sp>
    </p:spTree>
    <p:extLst>
      <p:ext uri="{BB962C8B-B14F-4D97-AF65-F5344CB8AC3E}">
        <p14:creationId xmlns:p14="http://schemas.microsoft.com/office/powerpoint/2010/main" val="8380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C8C259-E99F-4E0B-8D17-8CF2D75FE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2B113-AA93-4EC7-9212-6943497C9B70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04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Powder Metallurgy Process</a:t>
            </a:r>
          </a:p>
        </p:txBody>
      </p:sp>
      <p:pic>
        <p:nvPicPr>
          <p:cNvPr id="4" name="Content Placeholder 3" descr="Fig. 18-1 Powder Manufactur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39242" y="1600200"/>
            <a:ext cx="4465516" cy="4525963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</a:rPr>
              <a:t>Powder manufacture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</a:rPr>
              <a:t>Important variables:</a:t>
            </a:r>
          </a:p>
          <a:p>
            <a:pPr marL="662940" lvl="0" indent="-457200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>
                <a:ea typeface="Times New Roman"/>
              </a:rPr>
              <a:t>particle size</a:t>
            </a:r>
          </a:p>
          <a:p>
            <a:pPr marL="662940" lvl="0" indent="-457200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>
                <a:ea typeface="Times New Roman"/>
              </a:rPr>
              <a:t>size distribution</a:t>
            </a:r>
          </a:p>
          <a:p>
            <a:pPr marL="662940" lvl="0" indent="-457200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>
                <a:ea typeface="Times New Roman"/>
              </a:rPr>
              <a:t>shape</a:t>
            </a:r>
          </a:p>
          <a:p>
            <a:pPr marL="662940" lvl="0" indent="-457200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dirty="0">
                <a:ea typeface="Times New Roman"/>
              </a:rPr>
              <a:t>surface texture</a:t>
            </a:r>
            <a:endParaRPr lang="en-US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58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Significance of these four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Affect density</a:t>
            </a:r>
          </a:p>
          <a:p>
            <a:r>
              <a:rPr lang="en-US" dirty="0"/>
              <a:t>Enhance compaction</a:t>
            </a:r>
          </a:p>
        </p:txBody>
      </p:sp>
    </p:spTree>
    <p:extLst>
      <p:ext uri="{BB962C8B-B14F-4D97-AF65-F5344CB8AC3E}">
        <p14:creationId xmlns:p14="http://schemas.microsoft.com/office/powerpoint/2010/main" val="85937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Atomization</a:t>
            </a:r>
          </a:p>
        </p:txBody>
      </p:sp>
      <p:pic>
        <p:nvPicPr>
          <p:cNvPr id="4" name="Content Placeholder 3" descr="Fig. 18-2 Metal powder production metho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7958667" cy="3581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53608A4-E73A-490B-91AA-5A4B7E4CE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E12F8-9B75-472B-81EE-9214BF7E872F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40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156</Words>
  <Application>Microsoft Office PowerPoint</Application>
  <PresentationFormat>On-screen Show (4:3)</PresentationFormat>
  <Paragraphs>45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Powder Metallurgy</vt:lpstr>
      <vt:lpstr>PowerPoint Presentation</vt:lpstr>
      <vt:lpstr>Powder Metallurgy in Cars</vt:lpstr>
      <vt:lpstr>PowerPoint Presentation</vt:lpstr>
      <vt:lpstr>Basic Powder Metallurgy Process</vt:lpstr>
      <vt:lpstr>Powder manufacture</vt:lpstr>
      <vt:lpstr>Significance of these four characteristics</vt:lpstr>
      <vt:lpstr>Melt Atomization</vt:lpstr>
      <vt:lpstr>PowerPoint Presentation</vt:lpstr>
      <vt:lpstr>Press for compacting metal powders</vt:lpstr>
      <vt:lpstr>Compaction sequence</vt:lpstr>
      <vt:lpstr>Single-punch compaction</vt:lpstr>
      <vt:lpstr>Double-punch compaction</vt:lpstr>
      <vt:lpstr>Non-uniform compaction</vt:lpstr>
      <vt:lpstr>Uniform compaction</vt:lpstr>
      <vt:lpstr>Metal Injection/Powder Injection Parts</vt:lpstr>
      <vt:lpstr>High Quality Parts from MIM/PIM Processes</vt:lpstr>
      <vt:lpstr>Conventional vs. PM Mfg. Gear Blanks</vt:lpstr>
      <vt:lpstr>PM Preform and connecting rod</vt:lpstr>
      <vt:lpstr>Mechanical Properties PM Parts</vt:lpstr>
      <vt:lpstr>Poor and Good PM Design Features</vt:lpstr>
      <vt:lpstr>Typical PM Parts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Powder Metallurgy</dc:title>
  <dc:creator>Ray McKinney</dc:creator>
  <cp:lastModifiedBy>William Long</cp:lastModifiedBy>
  <cp:revision>29</cp:revision>
  <dcterms:created xsi:type="dcterms:W3CDTF">2009-12-16T00:51:08Z</dcterms:created>
  <dcterms:modified xsi:type="dcterms:W3CDTF">2021-05-10T00:14:10Z</dcterms:modified>
</cp:coreProperties>
</file>