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8" r:id="rId10"/>
    <p:sldId id="269" r:id="rId11"/>
    <p:sldId id="270" r:id="rId12"/>
    <p:sldId id="277" r:id="rId13"/>
    <p:sldId id="275" r:id="rId14"/>
    <p:sldId id="276" r:id="rId15"/>
    <p:sldId id="278" r:id="rId16"/>
    <p:sldId id="279" r:id="rId17"/>
    <p:sldId id="280" r:id="rId18"/>
    <p:sldId id="281" r:id="rId19"/>
    <p:sldId id="282" r:id="rId20"/>
    <p:sldId id="271" r:id="rId21"/>
    <p:sldId id="273" r:id="rId22"/>
    <p:sldId id="274" r:id="rId23"/>
    <p:sldId id="283" r:id="rId2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9AAE3-95B6-6D97-91F5-91E562DB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550C21-C80F-BEDE-F73D-704B6801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5277EE-68E7-046A-EF67-774FBA6C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6FB0-6285-46E5-A2D3-1D6029FD5482}" type="datetimeFigureOut">
              <a:rPr lang="es-CL" smtClean="0"/>
              <a:t>16-07-2025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BB19C7-E5C4-6177-26EE-DC5C1FA3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0A664-FB5E-8D36-086A-88B70B94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E2B7-DB2F-44B6-8E02-0C1F22DC06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592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ACB95-5593-BAF3-8E4C-3D65CAFB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2A3F85-8A00-53B9-74DF-D4980F137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EA22B2-CA0E-3AB7-B1B1-A96980D1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6FB0-6285-46E5-A2D3-1D6029FD5482}" type="datetimeFigureOut">
              <a:rPr lang="es-CL" smtClean="0"/>
              <a:t>16-07-2025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99E1E0-AD84-BAFC-BB11-8C34B520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B2972-66C2-FC9D-CF01-0AE999FB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E2B7-DB2F-44B6-8E02-0C1F22DC06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031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F19023-D0BA-5D40-EDCF-4CA0E252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374BEB-B451-A92D-A565-5C5313FAF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689B3-A63C-6E12-BC47-E6A2B4F9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6FB0-6285-46E5-A2D3-1D6029FD5482}" type="datetimeFigureOut">
              <a:rPr lang="es-CL" smtClean="0"/>
              <a:t>16-07-2025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35EAFE-758A-84BB-CDFB-F7762D1D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E1AD2B-3AFC-EE87-CF5D-126F7B43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E2B7-DB2F-44B6-8E02-0C1F22DC06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179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C92E8-2974-6A95-ECD0-3EFB4A05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F04F4-709F-9973-CCFC-12BFA8D18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E4A48-841B-10C0-1F7C-E0758632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6FB0-6285-46E5-A2D3-1D6029FD5482}" type="datetimeFigureOut">
              <a:rPr lang="es-CL" smtClean="0"/>
              <a:t>16-07-2025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8479C5-541A-1314-17E9-3123FFD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CB1551-4444-B893-2F4B-AC81AA17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E2B7-DB2F-44B6-8E02-0C1F22DC06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74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19C90-6F1A-60A8-01E9-BE1E35DA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327ADC-BFBD-C7E4-360C-FDCEB2632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58F799-CCF6-1E24-6F1F-F423D013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6FB0-6285-46E5-A2D3-1D6029FD5482}" type="datetimeFigureOut">
              <a:rPr lang="es-CL" smtClean="0"/>
              <a:t>16-07-2025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CBE07-D003-5471-7D07-600E8B6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7FBD5-83C9-0BC0-B605-35059483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E2B7-DB2F-44B6-8E02-0C1F22DC06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8849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525DA-234B-397C-B307-ACE9FC7D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64297-9850-6017-0114-DE70F720B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4AEEE5-26D9-113B-A7C7-F7BC1F5E3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39114F-97D6-C313-8719-2B12AAAA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6FB0-6285-46E5-A2D3-1D6029FD5482}" type="datetimeFigureOut">
              <a:rPr lang="es-CL" smtClean="0"/>
              <a:t>16-07-2025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7125CB-A751-9FC4-A6A0-D8837812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0EA7E0-E5E0-C3B7-06AA-66075743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E2B7-DB2F-44B6-8E02-0C1F22DC06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169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C646B-7BD5-B397-A995-86DDEC16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B54A60-7B7B-CEA9-34C0-6C860605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7BC840-7BB7-67F0-41E0-63BC62C31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F19E81-A937-BE85-EC99-A1468AD61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1F286D-E0F8-C071-C6A0-6D8E832B7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156C5F-28F6-2C1C-7933-10D67C87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6FB0-6285-46E5-A2D3-1D6029FD5482}" type="datetimeFigureOut">
              <a:rPr lang="es-CL" smtClean="0"/>
              <a:t>16-07-2025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834E2A-0D3A-9197-2424-A449113C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451E8D-FF32-60AC-D6B1-A24284A9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E2B7-DB2F-44B6-8E02-0C1F22DC06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027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1D200-8F25-288D-6285-86D84F7A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EBEA4B-0243-6463-B800-24547F34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6FB0-6285-46E5-A2D3-1D6029FD5482}" type="datetimeFigureOut">
              <a:rPr lang="es-CL" smtClean="0"/>
              <a:t>16-07-2025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C57C7D-51C1-FB85-91D5-E679A700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F2EAD3-F48F-F268-1F0A-9FAE7402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E2B7-DB2F-44B6-8E02-0C1F22DC06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652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4F1CD2-E9D5-F311-42DC-BCD05771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6FB0-6285-46E5-A2D3-1D6029FD5482}" type="datetimeFigureOut">
              <a:rPr lang="es-CL" smtClean="0"/>
              <a:t>16-07-2025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C06DC1-4013-AE13-69DD-82D955E9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9FAC24-FA55-A551-C657-0ABB1780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E2B7-DB2F-44B6-8E02-0C1F22DC06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83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7B44F-37A3-22B9-3199-48DA836E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96ECB-0FB7-20D4-88E7-24CC2725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048F01-1B8E-0FFA-DA01-F3F63189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BD9336-5282-70F4-3880-00E24368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6FB0-6285-46E5-A2D3-1D6029FD5482}" type="datetimeFigureOut">
              <a:rPr lang="es-CL" smtClean="0"/>
              <a:t>16-07-2025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63AA81-50DB-FA98-FCDC-5D0C973A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D69E3A-09DE-A7DC-764C-4C2BD81C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E2B7-DB2F-44B6-8E02-0C1F22DC06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2565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B60C0-3FB8-652A-A5A3-DDACA951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C7EBD5-1154-2D01-504A-7AE86CD76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A6B23C-A7B0-450E-7A2B-571A3F0C5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DDFB92-B1C2-DCE4-8D3E-4153409D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56FB0-6285-46E5-A2D3-1D6029FD5482}" type="datetimeFigureOut">
              <a:rPr lang="es-CL" smtClean="0"/>
              <a:t>16-07-2025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362238-3EBB-AC2E-5857-82A17D6DC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B3FCEB-E40F-96DA-9301-61BA2AD8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7E2B7-DB2F-44B6-8E02-0C1F22DC06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609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CDD6B6-8BAE-7057-B4F3-4B18366E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F07588-9ABA-4D75-92ED-651232C79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5CF590-20E2-F26E-DED7-504FABC58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56FB0-6285-46E5-A2D3-1D6029FD5482}" type="datetimeFigureOut">
              <a:rPr lang="es-CL" smtClean="0"/>
              <a:t>16-07-2025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4F6138-BFCB-A22F-00D6-F6AC644D7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EA0E7C-7A9A-5255-7E22-347F66A1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7E2B7-DB2F-44B6-8E02-0C1F22DC06B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145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810291F-44EC-3BE3-11BD-EBD70A443AB4}"/>
              </a:ext>
            </a:extLst>
          </p:cNvPr>
          <p:cNvSpPr txBox="1"/>
          <p:nvPr/>
        </p:nvSpPr>
        <p:spPr>
          <a:xfrm>
            <a:off x="1899920" y="2905780"/>
            <a:ext cx="909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800" b="1" dirty="0">
                <a:solidFill>
                  <a:schemeClr val="tx2"/>
                </a:solidFill>
              </a:rPr>
              <a:t>Informe Detallado del Análisis de la Calidad del Vino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1C1C4E6-C0C3-BFE0-5AA6-EA0D4E2C717B}"/>
              </a:ext>
            </a:extLst>
          </p:cNvPr>
          <p:cNvSpPr txBox="1"/>
          <p:nvPr/>
        </p:nvSpPr>
        <p:spPr>
          <a:xfrm>
            <a:off x="8575040" y="5450840"/>
            <a:ext cx="345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Participante:</a:t>
            </a:r>
          </a:p>
          <a:p>
            <a:r>
              <a:rPr lang="es-CL" dirty="0"/>
              <a:t>Francisco Javier Longares Silva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2EA2EB-CF2E-4668-71C7-CB027BA4686E}"/>
              </a:ext>
            </a:extLst>
          </p:cNvPr>
          <p:cNvSpPr txBox="1"/>
          <p:nvPr/>
        </p:nvSpPr>
        <p:spPr>
          <a:xfrm>
            <a:off x="4368800" y="5727839"/>
            <a:ext cx="345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Santiago de Chile, julio de 2025</a:t>
            </a:r>
          </a:p>
        </p:txBody>
      </p:sp>
    </p:spTree>
    <p:extLst>
      <p:ext uri="{BB962C8B-B14F-4D97-AF65-F5344CB8AC3E}">
        <p14:creationId xmlns:p14="http://schemas.microsoft.com/office/powerpoint/2010/main" val="114610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4A95A77-711F-E4F2-D095-F10E26200905}"/>
              </a:ext>
            </a:extLst>
          </p:cNvPr>
          <p:cNvSpPr txBox="1"/>
          <p:nvPr/>
        </p:nvSpPr>
        <p:spPr>
          <a:xfrm>
            <a:off x="396240" y="162064"/>
            <a:ext cx="85039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b="1" dirty="0"/>
              <a:t>Estado del </a:t>
            </a:r>
            <a:r>
              <a:rPr lang="es-CL" sz="1800" b="1" dirty="0" err="1"/>
              <a:t>DataFrame</a:t>
            </a:r>
            <a:r>
              <a:rPr lang="es-CL" sz="1800" b="1" dirty="0"/>
              <a:t> después de la limpieza:</a:t>
            </a:r>
          </a:p>
          <a:p>
            <a:endParaRPr lang="es-CL" sz="1800" dirty="0"/>
          </a:p>
          <a:p>
            <a:r>
              <a:rPr lang="es-CL" sz="1800" dirty="0" err="1"/>
              <a:t>RangeIndex</a:t>
            </a:r>
            <a:r>
              <a:rPr lang="es-CL" sz="1800" dirty="0"/>
              <a:t>: 1143 </a:t>
            </a:r>
            <a:r>
              <a:rPr lang="es-CL" sz="1800" dirty="0" err="1"/>
              <a:t>entries</a:t>
            </a:r>
            <a:r>
              <a:rPr lang="es-CL" sz="1800" dirty="0"/>
              <a:t>, 0 </a:t>
            </a:r>
            <a:r>
              <a:rPr lang="es-CL" sz="1800" dirty="0" err="1"/>
              <a:t>to</a:t>
            </a:r>
            <a:r>
              <a:rPr lang="es-CL" sz="1800" dirty="0"/>
              <a:t> 1142</a:t>
            </a:r>
          </a:p>
          <a:p>
            <a:r>
              <a:rPr lang="es-CL" sz="1800" dirty="0"/>
              <a:t>Data </a:t>
            </a:r>
            <a:r>
              <a:rPr lang="es-CL" sz="1800" dirty="0" err="1"/>
              <a:t>columns</a:t>
            </a:r>
            <a:r>
              <a:rPr lang="es-CL" sz="1800" dirty="0"/>
              <a:t> (total 12 </a:t>
            </a:r>
            <a:r>
              <a:rPr lang="es-CL" sz="1800" dirty="0" err="1"/>
              <a:t>columns</a:t>
            </a:r>
            <a:r>
              <a:rPr lang="es-CL" sz="1800" dirty="0"/>
              <a:t>):</a:t>
            </a:r>
          </a:p>
          <a:p>
            <a:r>
              <a:rPr lang="es-CL" sz="1800" dirty="0"/>
              <a:t># </a:t>
            </a:r>
            <a:r>
              <a:rPr lang="es-CL" sz="1800" dirty="0" err="1"/>
              <a:t>Column</a:t>
            </a:r>
            <a:r>
              <a:rPr lang="es-CL" sz="1800" dirty="0"/>
              <a:t> Non-</a:t>
            </a:r>
            <a:r>
              <a:rPr lang="es-CL" sz="1800" dirty="0" err="1"/>
              <a:t>Null</a:t>
            </a:r>
            <a:r>
              <a:rPr lang="es-CL" sz="1800" dirty="0"/>
              <a:t> </a:t>
            </a:r>
            <a:r>
              <a:rPr lang="es-CL" sz="1800" dirty="0" err="1"/>
              <a:t>Count</a:t>
            </a:r>
            <a:r>
              <a:rPr lang="es-CL" sz="1800" dirty="0"/>
              <a:t> </a:t>
            </a:r>
            <a:r>
              <a:rPr lang="es-CL" sz="1800" dirty="0" err="1"/>
              <a:t>Dtype</a:t>
            </a:r>
            <a:endParaRPr lang="es-CL" sz="1800" dirty="0"/>
          </a:p>
          <a:p>
            <a:r>
              <a:rPr lang="es-CL" sz="1800" dirty="0"/>
              <a:t>--- ------ -------------- -----</a:t>
            </a:r>
          </a:p>
          <a:p>
            <a:r>
              <a:rPr lang="es-CL" sz="1800" dirty="0"/>
              <a:t>0 </a:t>
            </a:r>
            <a:r>
              <a:rPr lang="es-CL" sz="1800" dirty="0" err="1"/>
              <a:t>fixed</a:t>
            </a:r>
            <a:r>
              <a:rPr lang="es-CL" sz="1800" dirty="0"/>
              <a:t> </a:t>
            </a:r>
            <a:r>
              <a:rPr lang="es-CL" sz="1800" dirty="0" err="1"/>
              <a:t>acidity</a:t>
            </a:r>
            <a:r>
              <a:rPr lang="es-CL" sz="1800" dirty="0"/>
              <a:t> 1143 non-</a:t>
            </a:r>
            <a:r>
              <a:rPr lang="es-CL" sz="1800" dirty="0" err="1"/>
              <a:t>null</a:t>
            </a:r>
            <a:r>
              <a:rPr lang="es-CL" sz="1800" dirty="0"/>
              <a:t> float64</a:t>
            </a:r>
          </a:p>
          <a:p>
            <a:r>
              <a:rPr lang="es-CL" sz="1800" dirty="0"/>
              <a:t>1 </a:t>
            </a:r>
            <a:r>
              <a:rPr lang="es-CL" sz="1800" dirty="0" err="1"/>
              <a:t>volatile</a:t>
            </a:r>
            <a:r>
              <a:rPr lang="es-CL" sz="1800" dirty="0"/>
              <a:t> </a:t>
            </a:r>
            <a:r>
              <a:rPr lang="es-CL" sz="1800" dirty="0" err="1"/>
              <a:t>acidity</a:t>
            </a:r>
            <a:r>
              <a:rPr lang="es-CL" sz="1800" dirty="0"/>
              <a:t> 1143 non-</a:t>
            </a:r>
            <a:r>
              <a:rPr lang="es-CL" sz="1800" dirty="0" err="1"/>
              <a:t>null</a:t>
            </a:r>
            <a:r>
              <a:rPr lang="es-CL" sz="1800" dirty="0"/>
              <a:t> float64</a:t>
            </a:r>
          </a:p>
          <a:p>
            <a:r>
              <a:rPr lang="es-CL" sz="1800" dirty="0"/>
              <a:t>2 </a:t>
            </a:r>
            <a:r>
              <a:rPr lang="es-CL" sz="1800" dirty="0" err="1"/>
              <a:t>citric</a:t>
            </a:r>
            <a:r>
              <a:rPr lang="es-CL" sz="1800" dirty="0"/>
              <a:t> </a:t>
            </a:r>
            <a:r>
              <a:rPr lang="es-CL" sz="1800" dirty="0" err="1"/>
              <a:t>acid</a:t>
            </a:r>
            <a:r>
              <a:rPr lang="es-CL" sz="1800" dirty="0"/>
              <a:t> 1143 non-</a:t>
            </a:r>
            <a:r>
              <a:rPr lang="es-CL" sz="1800" dirty="0" err="1"/>
              <a:t>null</a:t>
            </a:r>
            <a:r>
              <a:rPr lang="es-CL" sz="1800" dirty="0"/>
              <a:t> float64</a:t>
            </a:r>
          </a:p>
          <a:p>
            <a:r>
              <a:rPr lang="es-CL" sz="1800" dirty="0"/>
              <a:t>3 residual </a:t>
            </a:r>
            <a:r>
              <a:rPr lang="es-CL" sz="1800" dirty="0" err="1"/>
              <a:t>sugar</a:t>
            </a:r>
            <a:r>
              <a:rPr lang="es-CL" sz="1800" dirty="0"/>
              <a:t> 1143 non-</a:t>
            </a:r>
            <a:r>
              <a:rPr lang="es-CL" sz="1800" dirty="0" err="1"/>
              <a:t>null</a:t>
            </a:r>
            <a:r>
              <a:rPr lang="es-CL" sz="1800" dirty="0"/>
              <a:t> float64</a:t>
            </a:r>
          </a:p>
          <a:p>
            <a:r>
              <a:rPr lang="es-CL" sz="1800" dirty="0"/>
              <a:t>4 </a:t>
            </a:r>
            <a:r>
              <a:rPr lang="es-CL" sz="1800" dirty="0" err="1"/>
              <a:t>chlorides</a:t>
            </a:r>
            <a:r>
              <a:rPr lang="es-CL" sz="1800" dirty="0"/>
              <a:t> 1143 non-</a:t>
            </a:r>
            <a:r>
              <a:rPr lang="es-CL" sz="1800" dirty="0" err="1"/>
              <a:t>null</a:t>
            </a:r>
            <a:r>
              <a:rPr lang="es-CL" sz="1800" dirty="0"/>
              <a:t> float64</a:t>
            </a:r>
          </a:p>
          <a:p>
            <a:r>
              <a:rPr lang="es-CL" sz="1800" dirty="0"/>
              <a:t>5 free </a:t>
            </a:r>
            <a:r>
              <a:rPr lang="es-CL" sz="1800" dirty="0" err="1"/>
              <a:t>sulfur</a:t>
            </a:r>
            <a:r>
              <a:rPr lang="es-CL" sz="1800" dirty="0"/>
              <a:t> </a:t>
            </a:r>
            <a:r>
              <a:rPr lang="es-CL" sz="1800" dirty="0" err="1"/>
              <a:t>dioxide</a:t>
            </a:r>
            <a:r>
              <a:rPr lang="es-CL" sz="1800" dirty="0"/>
              <a:t> 1143 non-</a:t>
            </a:r>
            <a:r>
              <a:rPr lang="es-CL" sz="1800" dirty="0" err="1"/>
              <a:t>null</a:t>
            </a:r>
            <a:r>
              <a:rPr lang="es-CL" sz="1800" dirty="0"/>
              <a:t> float64</a:t>
            </a:r>
          </a:p>
          <a:p>
            <a:r>
              <a:rPr lang="es-CL" sz="1800" dirty="0"/>
              <a:t>6 total </a:t>
            </a:r>
            <a:r>
              <a:rPr lang="es-CL" sz="1800" dirty="0" err="1"/>
              <a:t>sulfur</a:t>
            </a:r>
            <a:r>
              <a:rPr lang="es-CL" sz="1800" dirty="0"/>
              <a:t> </a:t>
            </a:r>
            <a:r>
              <a:rPr lang="es-CL" sz="1800" dirty="0" err="1"/>
              <a:t>dioxide</a:t>
            </a:r>
            <a:r>
              <a:rPr lang="es-CL" sz="1800" dirty="0"/>
              <a:t> 1143 non-</a:t>
            </a:r>
            <a:r>
              <a:rPr lang="es-CL" sz="1800" dirty="0" err="1"/>
              <a:t>null</a:t>
            </a:r>
            <a:r>
              <a:rPr lang="es-CL" sz="1800" dirty="0"/>
              <a:t> float64</a:t>
            </a:r>
          </a:p>
          <a:p>
            <a:r>
              <a:rPr lang="es-CL" sz="1800" dirty="0"/>
              <a:t>7 </a:t>
            </a:r>
            <a:r>
              <a:rPr lang="es-CL" sz="1800" dirty="0" err="1"/>
              <a:t>density</a:t>
            </a:r>
            <a:r>
              <a:rPr lang="es-CL" sz="1800" dirty="0"/>
              <a:t> 1143 non-</a:t>
            </a:r>
            <a:r>
              <a:rPr lang="es-CL" sz="1800" dirty="0" err="1"/>
              <a:t>null</a:t>
            </a:r>
            <a:r>
              <a:rPr lang="es-CL" sz="1800" dirty="0"/>
              <a:t> float64</a:t>
            </a:r>
          </a:p>
          <a:p>
            <a:r>
              <a:rPr lang="es-CL" sz="1800" dirty="0"/>
              <a:t>8 </a:t>
            </a:r>
            <a:r>
              <a:rPr lang="es-CL" sz="1800" dirty="0" err="1"/>
              <a:t>ph</a:t>
            </a:r>
            <a:r>
              <a:rPr lang="es-CL" sz="1800" dirty="0"/>
              <a:t> 1143 non-</a:t>
            </a:r>
            <a:r>
              <a:rPr lang="es-CL" sz="1800" dirty="0" err="1"/>
              <a:t>null</a:t>
            </a:r>
            <a:r>
              <a:rPr lang="es-CL" sz="1800" dirty="0"/>
              <a:t> float64</a:t>
            </a:r>
          </a:p>
          <a:p>
            <a:r>
              <a:rPr lang="es-CL" sz="1800" dirty="0"/>
              <a:t>9 </a:t>
            </a:r>
            <a:r>
              <a:rPr lang="es-CL" sz="1800" dirty="0" err="1"/>
              <a:t>sulphates</a:t>
            </a:r>
            <a:r>
              <a:rPr lang="es-CL" sz="1800" dirty="0"/>
              <a:t> 1143 non-</a:t>
            </a:r>
            <a:r>
              <a:rPr lang="es-CL" sz="1800" dirty="0" err="1"/>
              <a:t>null</a:t>
            </a:r>
            <a:r>
              <a:rPr lang="es-CL" sz="1800" dirty="0"/>
              <a:t> float64</a:t>
            </a:r>
          </a:p>
          <a:p>
            <a:r>
              <a:rPr lang="es-CL" sz="1800" dirty="0"/>
              <a:t>10 alcohol 1143 non-</a:t>
            </a:r>
            <a:r>
              <a:rPr lang="es-CL" sz="1800" dirty="0" err="1"/>
              <a:t>null</a:t>
            </a:r>
            <a:r>
              <a:rPr lang="es-CL" sz="1800" dirty="0"/>
              <a:t> float64</a:t>
            </a:r>
          </a:p>
          <a:p>
            <a:r>
              <a:rPr lang="es-CL" sz="1800" dirty="0"/>
              <a:t>11 </a:t>
            </a:r>
            <a:r>
              <a:rPr lang="es-CL" sz="1800" dirty="0" err="1"/>
              <a:t>quality</a:t>
            </a:r>
            <a:r>
              <a:rPr lang="es-CL" sz="1800" dirty="0"/>
              <a:t> 1143 non-</a:t>
            </a:r>
            <a:r>
              <a:rPr lang="es-CL" sz="1800" dirty="0" err="1"/>
              <a:t>null</a:t>
            </a:r>
            <a:r>
              <a:rPr lang="es-CL" sz="1800" dirty="0"/>
              <a:t> int64</a:t>
            </a:r>
          </a:p>
          <a:p>
            <a:r>
              <a:rPr lang="es-CL" sz="1800" dirty="0" err="1"/>
              <a:t>dtypes</a:t>
            </a:r>
            <a:r>
              <a:rPr lang="es-CL" sz="1800" dirty="0"/>
              <a:t>: float64(11), int64(1)</a:t>
            </a:r>
          </a:p>
          <a:p>
            <a:r>
              <a:rPr lang="es-CL" sz="1800" dirty="0" err="1"/>
              <a:t>memory</a:t>
            </a:r>
            <a:r>
              <a:rPr lang="es-CL" sz="1800" dirty="0"/>
              <a:t> </a:t>
            </a:r>
            <a:r>
              <a:rPr lang="es-CL" sz="1800" dirty="0" err="1"/>
              <a:t>usage</a:t>
            </a:r>
            <a:r>
              <a:rPr lang="es-CL" sz="1800" dirty="0"/>
              <a:t>: 107.3 KB</a:t>
            </a:r>
          </a:p>
        </p:txBody>
      </p:sp>
    </p:spTree>
    <p:extLst>
      <p:ext uri="{BB962C8B-B14F-4D97-AF65-F5344CB8AC3E}">
        <p14:creationId xmlns:p14="http://schemas.microsoft.com/office/powerpoint/2010/main" val="219259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EA57EC8-C7C2-FFE2-0433-D58FCD1FC7C5}"/>
              </a:ext>
            </a:extLst>
          </p:cNvPr>
          <p:cNvSpPr txBox="1"/>
          <p:nvPr/>
        </p:nvSpPr>
        <p:spPr>
          <a:xfrm>
            <a:off x="182880" y="197346"/>
            <a:ext cx="11531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4. Exploración de Datos y Visualizaciones</a:t>
            </a:r>
          </a:p>
          <a:p>
            <a:r>
              <a:rPr lang="es-CL" dirty="0"/>
              <a:t>Se generaron varias visualizaciones para entender las distribuciones </a:t>
            </a:r>
            <a:r>
              <a:rPr lang="es-CL" dirty="0" err="1"/>
              <a:t>univariadas</a:t>
            </a:r>
            <a:r>
              <a:rPr lang="es-CL" dirty="0"/>
              <a:t> de las variables y las</a:t>
            </a:r>
          </a:p>
          <a:p>
            <a:r>
              <a:rPr lang="es-CL" dirty="0"/>
              <a:t>relaciones multivariadas, especialmente con la variable objetivo '</a:t>
            </a:r>
            <a:r>
              <a:rPr lang="es-CL" dirty="0" err="1"/>
              <a:t>quality</a:t>
            </a:r>
            <a:r>
              <a:rPr lang="es-CL" dirty="0"/>
              <a:t>’.</a:t>
            </a:r>
          </a:p>
          <a:p>
            <a:endParaRPr lang="es-CL" dirty="0"/>
          </a:p>
          <a:p>
            <a:r>
              <a:rPr lang="es-CL" b="1" dirty="0"/>
              <a:t>Hallazgos Clave de las Visualizaciones:</a:t>
            </a:r>
          </a:p>
          <a:p>
            <a:r>
              <a:rPr lang="es-CL" dirty="0"/>
              <a:t>- La distribución de la calidad del vino muestra un desbalance significativo, con la mayoría de los vinos</a:t>
            </a:r>
          </a:p>
          <a:p>
            <a:r>
              <a:rPr lang="es-CL" dirty="0"/>
              <a:t>clasificados en niveles 5 y 6.</a:t>
            </a:r>
          </a:p>
          <a:p>
            <a:r>
              <a:rPr lang="es-CL" dirty="0"/>
              <a:t>- Histogramas y gráficos de densidad revelan que muchas variables fisicoquímicas tienen</a:t>
            </a:r>
          </a:p>
          <a:p>
            <a:r>
              <a:rPr lang="es-CL" dirty="0"/>
              <a:t>distribuciones sesgadas.</a:t>
            </a:r>
          </a:p>
          <a:p>
            <a:r>
              <a:rPr lang="es-CL" dirty="0"/>
              <a:t>- La matriz de correlación identifica relaciones importantes entre variables, como la correlación</a:t>
            </a:r>
          </a:p>
          <a:p>
            <a:r>
              <a:rPr lang="es-CL" dirty="0"/>
              <a:t>negativa entre '</a:t>
            </a:r>
            <a:r>
              <a:rPr lang="es-CL" dirty="0" err="1"/>
              <a:t>volatile</a:t>
            </a:r>
            <a:r>
              <a:rPr lang="es-CL" dirty="0"/>
              <a:t> </a:t>
            </a:r>
            <a:r>
              <a:rPr lang="es-CL" dirty="0" err="1"/>
              <a:t>acidity</a:t>
            </a:r>
            <a:r>
              <a:rPr lang="es-CL" dirty="0"/>
              <a:t>' y '</a:t>
            </a:r>
            <a:r>
              <a:rPr lang="es-CL" dirty="0" err="1"/>
              <a:t>quality</a:t>
            </a:r>
            <a:r>
              <a:rPr lang="es-CL" dirty="0"/>
              <a:t>', y la positiva entre 'alcohol' y '</a:t>
            </a:r>
            <a:r>
              <a:rPr lang="es-CL" dirty="0" err="1"/>
              <a:t>quality</a:t>
            </a:r>
            <a:r>
              <a:rPr lang="es-CL" dirty="0"/>
              <a:t>'.</a:t>
            </a:r>
          </a:p>
          <a:p>
            <a:r>
              <a:rPr lang="es-CL" dirty="0"/>
              <a:t>- Los </a:t>
            </a:r>
            <a:r>
              <a:rPr lang="es-CL" dirty="0" err="1"/>
              <a:t>boxplots</a:t>
            </a:r>
            <a:r>
              <a:rPr lang="es-CL" dirty="0"/>
              <a:t> de variables numéricas vs calidad ilustran cómo la mediana y el rango de ciertas</a:t>
            </a:r>
          </a:p>
          <a:p>
            <a:r>
              <a:rPr lang="es-CL" dirty="0"/>
              <a:t>propiedades cambian con la calidad (</a:t>
            </a:r>
            <a:r>
              <a:rPr lang="es-CL" dirty="0" err="1"/>
              <a:t>ej</a:t>
            </a:r>
            <a:r>
              <a:rPr lang="es-CL" dirty="0"/>
              <a:t>: 'alcohol' aumenta, '</a:t>
            </a:r>
            <a:r>
              <a:rPr lang="es-CL" dirty="0" err="1"/>
              <a:t>volatile</a:t>
            </a:r>
            <a:r>
              <a:rPr lang="es-CL" dirty="0"/>
              <a:t> </a:t>
            </a:r>
            <a:r>
              <a:rPr lang="es-CL" dirty="0" err="1"/>
              <a:t>acidity</a:t>
            </a:r>
            <a:r>
              <a:rPr lang="es-CL" dirty="0"/>
              <a:t>' disminuye con la calidad).</a:t>
            </a:r>
          </a:p>
          <a:p>
            <a:r>
              <a:rPr lang="es-CL" dirty="0"/>
              <a:t>- </a:t>
            </a:r>
            <a:r>
              <a:rPr lang="es-CL" dirty="0" err="1"/>
              <a:t>Scatter</a:t>
            </a:r>
            <a:r>
              <a:rPr lang="es-CL" dirty="0"/>
              <a:t> </a:t>
            </a:r>
            <a:r>
              <a:rPr lang="es-CL" dirty="0" err="1"/>
              <a:t>plots</a:t>
            </a:r>
            <a:r>
              <a:rPr lang="es-CL" dirty="0"/>
              <a:t> y </a:t>
            </a:r>
            <a:r>
              <a:rPr lang="es-CL" dirty="0" err="1"/>
              <a:t>pairplots</a:t>
            </a:r>
            <a:r>
              <a:rPr lang="es-CL" dirty="0"/>
              <a:t> confirman visualmente estas relaciones y sugieren patrones que los modelos</a:t>
            </a:r>
          </a:p>
          <a:p>
            <a:r>
              <a:rPr lang="es-CL" dirty="0"/>
              <a:t>pueden explotar.</a:t>
            </a:r>
          </a:p>
        </p:txBody>
      </p:sp>
    </p:spTree>
    <p:extLst>
      <p:ext uri="{BB962C8B-B14F-4D97-AF65-F5344CB8AC3E}">
        <p14:creationId xmlns:p14="http://schemas.microsoft.com/office/powerpoint/2010/main" val="163706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7C99437-4528-38D8-EB94-ED087369B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480" y="377537"/>
            <a:ext cx="6309360" cy="496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05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57FE5C7-DD31-FF19-7B77-9CB547BDD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05" y="0"/>
            <a:ext cx="9969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9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018B0D-71B1-7805-F0B1-6BB383532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31" y="0"/>
            <a:ext cx="10325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4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B9C398-C299-5A8D-34BD-D09B6022F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72" y="0"/>
            <a:ext cx="10300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72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70ACC7-9182-A056-659B-4A3B73E5D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848" y="0"/>
            <a:ext cx="7434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7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6EFF6B-5287-6ACD-9DA1-C26072101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63" y="0"/>
            <a:ext cx="5842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93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EFF215-0E92-89E2-8381-68DCAB2B8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9" y="115311"/>
            <a:ext cx="6063990" cy="33136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695674-D333-50BF-1508-7FC7C495A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311"/>
            <a:ext cx="6039759" cy="331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5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D7C6C-996A-4E8F-2615-48BA10017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370308-F9EB-75D1-A384-24FBC015B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091" y="0"/>
            <a:ext cx="7065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8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95F1834-21DD-FAAD-32FE-17129C4391D5}"/>
              </a:ext>
            </a:extLst>
          </p:cNvPr>
          <p:cNvSpPr txBox="1"/>
          <p:nvPr/>
        </p:nvSpPr>
        <p:spPr>
          <a:xfrm>
            <a:off x="162560" y="174397"/>
            <a:ext cx="11369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1. Introducción y Carga de Datos:</a:t>
            </a:r>
          </a:p>
          <a:p>
            <a:pPr algn="just"/>
            <a:endParaRPr lang="es-CL" dirty="0"/>
          </a:p>
          <a:p>
            <a:pPr algn="just"/>
            <a:r>
              <a:rPr lang="es-CL" dirty="0"/>
              <a:t>Este informe documenta el análisis de un conjunto de datos sobre vinos para predecir su calidad</a:t>
            </a:r>
          </a:p>
          <a:p>
            <a:pPr algn="just"/>
            <a:r>
              <a:rPr lang="es-CL" dirty="0"/>
              <a:t>basándose en sus propiedades fisicoquímicas. Se carga el </a:t>
            </a:r>
            <a:r>
              <a:rPr lang="es-CL" dirty="0" err="1"/>
              <a:t>dataset</a:t>
            </a:r>
            <a:r>
              <a:rPr lang="es-CL" dirty="0"/>
              <a:t> WineQT.csv y se realiza una</a:t>
            </a:r>
          </a:p>
          <a:p>
            <a:pPr algn="just"/>
            <a:r>
              <a:rPr lang="es-CL" dirty="0"/>
              <a:t>exploración inicial.</a:t>
            </a:r>
          </a:p>
          <a:p>
            <a:pPr algn="just"/>
            <a:endParaRPr lang="es-CL" dirty="0"/>
          </a:p>
          <a:p>
            <a:pPr algn="just"/>
            <a:endParaRPr lang="es-CL" dirty="0"/>
          </a:p>
          <a:p>
            <a:pPr algn="just"/>
            <a:endParaRPr lang="es-CL" dirty="0"/>
          </a:p>
          <a:p>
            <a:pPr algn="just"/>
            <a:endParaRPr lang="es-CL" dirty="0"/>
          </a:p>
          <a:p>
            <a:pPr algn="just"/>
            <a:r>
              <a:rPr lang="es-CL" b="1" dirty="0"/>
              <a:t>Primeras filas del </a:t>
            </a:r>
            <a:r>
              <a:rPr lang="es-CL" b="1" dirty="0" err="1"/>
              <a:t>dataset</a:t>
            </a:r>
            <a:r>
              <a:rPr lang="es-CL" b="1" dirty="0"/>
              <a:t>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E3566C8-B050-3DAD-DF3B-5DD3FD7E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8165"/>
            <a:ext cx="12192000" cy="154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27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903AE38-ADBB-EC7C-00C5-F76A196E7895}"/>
              </a:ext>
            </a:extLst>
          </p:cNvPr>
          <p:cNvSpPr txBox="1"/>
          <p:nvPr/>
        </p:nvSpPr>
        <p:spPr>
          <a:xfrm>
            <a:off x="132080" y="158324"/>
            <a:ext cx="11348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5. Entrenamiento y Evaluación de Modelos de Clasificación</a:t>
            </a:r>
          </a:p>
          <a:p>
            <a:endParaRPr lang="es-CL" dirty="0"/>
          </a:p>
          <a:p>
            <a:r>
              <a:rPr lang="es-CL" dirty="0"/>
              <a:t>Se entrenaron y evaluaron tres modelos de clasificación:</a:t>
            </a:r>
          </a:p>
          <a:p>
            <a:r>
              <a:rPr lang="es-CL" dirty="0"/>
              <a:t>- K-</a:t>
            </a:r>
            <a:r>
              <a:rPr lang="es-CL" dirty="0" err="1"/>
              <a:t>Nearest</a:t>
            </a:r>
            <a:r>
              <a:rPr lang="es-CL" dirty="0"/>
              <a:t> </a:t>
            </a:r>
            <a:r>
              <a:rPr lang="es-CL" dirty="0" err="1"/>
              <a:t>Neighbors</a:t>
            </a:r>
            <a:r>
              <a:rPr lang="es-CL" dirty="0"/>
              <a:t> (KNN)</a:t>
            </a:r>
          </a:p>
          <a:p>
            <a:r>
              <a:rPr lang="es-CL" dirty="0"/>
              <a:t>- </a:t>
            </a:r>
            <a:r>
              <a:rPr lang="es-CL" dirty="0" err="1"/>
              <a:t>RandomForestClassifier</a:t>
            </a:r>
            <a:endParaRPr lang="es-CL" dirty="0"/>
          </a:p>
          <a:p>
            <a:r>
              <a:rPr lang="es-CL" dirty="0"/>
              <a:t>- Regresión Logística</a:t>
            </a:r>
          </a:p>
          <a:p>
            <a:r>
              <a:rPr lang="es-CL" dirty="0"/>
              <a:t>Para cada modelo, se utilizó </a:t>
            </a:r>
            <a:r>
              <a:rPr lang="es-CL" dirty="0" err="1"/>
              <a:t>GridSearchCV</a:t>
            </a:r>
            <a:r>
              <a:rPr lang="es-CL" dirty="0"/>
              <a:t> con validación cruzada (</a:t>
            </a:r>
            <a:r>
              <a:rPr lang="es-CL" dirty="0" err="1"/>
              <a:t>cv</a:t>
            </a:r>
            <a:r>
              <a:rPr lang="es-CL" dirty="0"/>
              <a:t>=5) para encontrar los mejores</a:t>
            </a:r>
          </a:p>
          <a:p>
            <a:r>
              <a:rPr lang="es-CL" dirty="0" err="1"/>
              <a:t>hiperparámetros</a:t>
            </a:r>
            <a:r>
              <a:rPr lang="es-CL" dirty="0"/>
              <a:t> y se evaluó el modelo optimizado en el conjunto de prueba.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E73469-21FF-D9AF-85CD-60AF24528CF0}"/>
              </a:ext>
            </a:extLst>
          </p:cNvPr>
          <p:cNvSpPr txBox="1"/>
          <p:nvPr/>
        </p:nvSpPr>
        <p:spPr>
          <a:xfrm>
            <a:off x="132080" y="2604254"/>
            <a:ext cx="116433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6. Análisis y Comparación de Resultados</a:t>
            </a:r>
            <a:endParaRPr lang="es-CL" dirty="0"/>
          </a:p>
          <a:p>
            <a:r>
              <a:rPr lang="es-CL" dirty="0"/>
              <a:t>Se compararon las métricas de evaluación de los tres modelos para determinar cuál ofrece el mejor</a:t>
            </a:r>
          </a:p>
          <a:p>
            <a:r>
              <a:rPr lang="es-CL" dirty="0"/>
              <a:t>rendimiento en este problema de clasificación multiclase con desbalance de clases.</a:t>
            </a:r>
          </a:p>
          <a:p>
            <a:endParaRPr lang="es-CL" dirty="0"/>
          </a:p>
          <a:p>
            <a:r>
              <a:rPr lang="es-CL" b="1" dirty="0"/>
              <a:t>Tabla de Comparación de Métricas: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C814A4-B1A4-1589-069B-54FE1961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48" y="4764289"/>
            <a:ext cx="10631384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57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DA41914-0151-76CC-1DB3-58CE249B8793}"/>
              </a:ext>
            </a:extLst>
          </p:cNvPr>
          <p:cNvSpPr txBox="1"/>
          <p:nvPr/>
        </p:nvSpPr>
        <p:spPr>
          <a:xfrm>
            <a:off x="425854" y="358894"/>
            <a:ext cx="116340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Fortalezas y Debilidades de cada Enfoque:</a:t>
            </a:r>
            <a:endParaRPr lang="es-CL" dirty="0"/>
          </a:p>
          <a:p>
            <a:r>
              <a:rPr lang="es-CL" b="1" dirty="0"/>
              <a:t>KNN:</a:t>
            </a:r>
            <a:r>
              <a:rPr lang="es-CL" dirty="0"/>
              <a:t> Simple, no paramétrico. Sensible a la escala y dimensionalidad. Rendimiento intermedio.</a:t>
            </a:r>
          </a:p>
          <a:p>
            <a:r>
              <a:rPr lang="es-CL" b="1" dirty="0" err="1"/>
              <a:t>RandomForestClassifier</a:t>
            </a:r>
            <a:r>
              <a:rPr lang="es-CL" b="1" dirty="0"/>
              <a:t>:</a:t>
            </a:r>
            <a:r>
              <a:rPr lang="es-CL" dirty="0"/>
              <a:t> Robusto, maneja no linealidades y </a:t>
            </a:r>
            <a:r>
              <a:rPr lang="es-CL" dirty="0" err="1"/>
              <a:t>outliers</a:t>
            </a:r>
            <a:r>
              <a:rPr lang="es-CL" dirty="0"/>
              <a:t>. Menos interpretable. Mejor</a:t>
            </a:r>
          </a:p>
          <a:p>
            <a:r>
              <a:rPr lang="es-CL" dirty="0"/>
              <a:t>rendimiento general en este </a:t>
            </a:r>
            <a:r>
              <a:rPr lang="es-CL" dirty="0" err="1"/>
              <a:t>dataset</a:t>
            </a:r>
            <a:r>
              <a:rPr lang="es-CL" dirty="0"/>
              <a:t>.</a:t>
            </a:r>
          </a:p>
          <a:p>
            <a:r>
              <a:rPr lang="es-CL" b="1" dirty="0"/>
              <a:t>Regresión Logística: </a:t>
            </a:r>
            <a:r>
              <a:rPr lang="es-CL" dirty="0"/>
              <a:t>Simple, interpretable, eficiente. Asume linealidad. Peor rendimiento en este</a:t>
            </a:r>
          </a:p>
          <a:p>
            <a:r>
              <a:rPr lang="es-CL" dirty="0" err="1"/>
              <a:t>dataset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30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96E8C6B-111A-38C9-84DA-84D77D9EDDE4}"/>
              </a:ext>
            </a:extLst>
          </p:cNvPr>
          <p:cNvSpPr txBox="1"/>
          <p:nvPr/>
        </p:nvSpPr>
        <p:spPr>
          <a:xfrm>
            <a:off x="243840" y="287774"/>
            <a:ext cx="116128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7. Conclusiones y Recomendaciones</a:t>
            </a:r>
          </a:p>
          <a:p>
            <a:endParaRPr lang="es-CL" b="1" dirty="0"/>
          </a:p>
          <a:p>
            <a:r>
              <a:rPr lang="es-CL" b="1" dirty="0"/>
              <a:t>Conclusiones:</a:t>
            </a:r>
          </a:p>
          <a:p>
            <a:endParaRPr lang="es-CL" dirty="0"/>
          </a:p>
          <a:p>
            <a:pPr marL="285750" indent="-285750" algn="just">
              <a:buFontTx/>
              <a:buChar char="-"/>
            </a:pPr>
            <a:r>
              <a:rPr lang="es-CL" dirty="0"/>
              <a:t>El modelo </a:t>
            </a:r>
            <a:r>
              <a:rPr lang="es-CL" dirty="0" err="1"/>
              <a:t>RandomForestClassifier</a:t>
            </a:r>
            <a:r>
              <a:rPr lang="es-CL" dirty="0"/>
              <a:t> destacó por su capacidad para manejar la complejidad del </a:t>
            </a:r>
            <a:r>
              <a:rPr lang="es-CL" dirty="0" err="1"/>
              <a:t>dataset</a:t>
            </a:r>
            <a:r>
              <a:rPr lang="es-CL" dirty="0"/>
              <a:t> y el desbalance de clases, evidenciado por su mejor rendimiento en las métricas ponderadas. Su naturaleza basada en árboles y la combinación de múltiples árboles le permiten capturar patrones no lineales y ser robusto.</a:t>
            </a:r>
          </a:p>
          <a:p>
            <a:pPr marL="285750" indent="-285750" algn="just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r>
              <a:rPr lang="es-CL" dirty="0"/>
              <a:t>KNN ofreció un rendimiento respetable, beneficiándose del escalado de características y el </a:t>
            </a:r>
            <a:r>
              <a:rPr lang="es-CL" dirty="0" err="1"/>
              <a:t>tunning</a:t>
            </a:r>
            <a:r>
              <a:rPr lang="es-CL" dirty="0"/>
              <a:t> de </a:t>
            </a:r>
            <a:r>
              <a:rPr lang="es-CL" dirty="0" err="1"/>
              <a:t>hiperparámetros</a:t>
            </a:r>
            <a:r>
              <a:rPr lang="es-CL" dirty="0"/>
              <a:t>. Su sensibilidad a la distancia lo hace dependiente de un buen preprocesamiento.</a:t>
            </a:r>
          </a:p>
          <a:p>
            <a:pPr marL="285750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r>
              <a:rPr lang="es-CL" dirty="0"/>
              <a:t>Regresión Logística tuvo el rendimiento más bajo, lo que podría indicar que la suposición de linealidad entre las características y la probabilidad de calidad no se cumple tan bien en este </a:t>
            </a:r>
            <a:r>
              <a:rPr lang="es-CL" dirty="0" err="1"/>
              <a:t>dataset</a:t>
            </a:r>
            <a:r>
              <a:rPr lang="es-CL" dirty="0"/>
              <a:t>. Aunque es interpretable, su poder predictivo en este caso fue limitado.</a:t>
            </a:r>
          </a:p>
        </p:txBody>
      </p:sp>
    </p:spTree>
    <p:extLst>
      <p:ext uri="{BB962C8B-B14F-4D97-AF65-F5344CB8AC3E}">
        <p14:creationId xmlns:p14="http://schemas.microsoft.com/office/powerpoint/2010/main" val="2591402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3B65C57-18D8-07BC-1C6D-792CA81F8407}"/>
              </a:ext>
            </a:extLst>
          </p:cNvPr>
          <p:cNvSpPr txBox="1"/>
          <p:nvPr/>
        </p:nvSpPr>
        <p:spPr>
          <a:xfrm>
            <a:off x="132080" y="175409"/>
            <a:ext cx="122021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Recomendaciones para Futuros Trabajos:</a:t>
            </a:r>
          </a:p>
          <a:p>
            <a:r>
              <a:rPr lang="es-CL" dirty="0"/>
              <a:t>- </a:t>
            </a:r>
            <a:r>
              <a:rPr lang="es-CL" b="1" dirty="0"/>
              <a:t>Manejo del Desbalance de Clases: </a:t>
            </a:r>
            <a:r>
              <a:rPr lang="es-CL" dirty="0"/>
              <a:t>Explorar técnicas de </a:t>
            </a:r>
            <a:r>
              <a:rPr lang="es-CL" dirty="0" err="1"/>
              <a:t>sobremuestreo</a:t>
            </a:r>
            <a:r>
              <a:rPr lang="es-CL" dirty="0"/>
              <a:t> (SMOTE, ADASYN) o</a:t>
            </a:r>
          </a:p>
          <a:p>
            <a:r>
              <a:rPr lang="es-CL" dirty="0"/>
              <a:t>submuestreo para equilibrar el número de instancias en cada clase de calidad y potencialmente</a:t>
            </a:r>
          </a:p>
          <a:p>
            <a:r>
              <a:rPr lang="es-CL" dirty="0"/>
              <a:t>mejorar la capacidad del modelo para predecir las clases minoritarias.</a:t>
            </a:r>
          </a:p>
          <a:p>
            <a:r>
              <a:rPr lang="es-CL" dirty="0"/>
              <a:t>- </a:t>
            </a:r>
            <a:r>
              <a:rPr lang="es-CL" b="1" dirty="0"/>
              <a:t>Ingeniería de Características: </a:t>
            </a:r>
            <a:r>
              <a:rPr lang="es-CL" dirty="0"/>
              <a:t>Crear nuevas características combinando las existentes (</a:t>
            </a:r>
            <a:r>
              <a:rPr lang="es-CL" dirty="0" err="1"/>
              <a:t>ej</a:t>
            </a:r>
            <a:r>
              <a:rPr lang="es-CL" dirty="0"/>
              <a:t>: ratios de</a:t>
            </a:r>
          </a:p>
          <a:p>
            <a:r>
              <a:rPr lang="es-CL" dirty="0"/>
              <a:t>acidez, densidad vs alcohol) que puedan ser más informativas para el modelo.</a:t>
            </a:r>
          </a:p>
          <a:p>
            <a:r>
              <a:rPr lang="es-CL" dirty="0"/>
              <a:t>- </a:t>
            </a:r>
            <a:r>
              <a:rPr lang="es-CL" b="1" dirty="0"/>
              <a:t>Otros Modelos Avanzados:</a:t>
            </a:r>
            <a:r>
              <a:rPr lang="es-CL" dirty="0"/>
              <a:t> Evaluar otros modelos de ensamble (</a:t>
            </a:r>
            <a:r>
              <a:rPr lang="es-CL" dirty="0" err="1"/>
              <a:t>Gradient</a:t>
            </a:r>
            <a:r>
              <a:rPr lang="es-CL" dirty="0"/>
              <a:t> </a:t>
            </a:r>
            <a:r>
              <a:rPr lang="es-CL" dirty="0" err="1"/>
              <a:t>Boosting</a:t>
            </a:r>
            <a:r>
              <a:rPr lang="es-CL" dirty="0"/>
              <a:t> como </a:t>
            </a:r>
            <a:r>
              <a:rPr lang="es-CL" dirty="0" err="1"/>
              <a:t>XGBoost</a:t>
            </a:r>
            <a:r>
              <a:rPr lang="es-CL" dirty="0"/>
              <a:t>,</a:t>
            </a:r>
          </a:p>
          <a:p>
            <a:r>
              <a:rPr lang="es-CL" dirty="0" err="1"/>
              <a:t>LightGBM</a:t>
            </a:r>
            <a:r>
              <a:rPr lang="es-CL" dirty="0"/>
              <a:t>) o redes neuronales, que a menudo obtienen resultados de vanguardia en tareas de</a:t>
            </a:r>
          </a:p>
          <a:p>
            <a:r>
              <a:rPr lang="es-CL" dirty="0"/>
              <a:t>clasificación.</a:t>
            </a:r>
          </a:p>
          <a:p>
            <a:r>
              <a:rPr lang="es-CL" dirty="0"/>
              <a:t>- </a:t>
            </a:r>
            <a:r>
              <a:rPr lang="es-CL" b="1" dirty="0"/>
              <a:t>Análisis de Importancia de Características: </a:t>
            </a:r>
            <a:r>
              <a:rPr lang="es-CL" dirty="0"/>
              <a:t>Utilizar la funcionalidad de importancia de</a:t>
            </a:r>
          </a:p>
          <a:p>
            <a:r>
              <a:rPr lang="es-CL" dirty="0"/>
              <a:t>características de </a:t>
            </a:r>
            <a:r>
              <a:rPr lang="es-CL" dirty="0" err="1"/>
              <a:t>RandomForest</a:t>
            </a:r>
            <a:r>
              <a:rPr lang="es-CL" dirty="0"/>
              <a:t> para identificar qué propiedades químicas son más predictivas de la</a:t>
            </a:r>
          </a:p>
          <a:p>
            <a:r>
              <a:rPr lang="es-CL" dirty="0"/>
              <a:t>calidad del vino. Esto podría proporcionar información valiosa sobre qué aspectos del vino son</a:t>
            </a:r>
          </a:p>
          <a:p>
            <a:r>
              <a:rPr lang="es-CL" dirty="0"/>
              <a:t>cruciales.</a:t>
            </a:r>
          </a:p>
          <a:p>
            <a:r>
              <a:rPr lang="es-CL" dirty="0"/>
              <a:t>- </a:t>
            </a:r>
            <a:r>
              <a:rPr lang="es-CL" b="1" dirty="0"/>
              <a:t>Validación Cruzada Estratificada:</a:t>
            </a:r>
            <a:r>
              <a:rPr lang="es-CL" dirty="0"/>
              <a:t> Asegurarse de usar validación cruzada estratificada en el</a:t>
            </a:r>
          </a:p>
          <a:p>
            <a:r>
              <a:rPr lang="es-CL" dirty="0" err="1"/>
              <a:t>GridSearchCV</a:t>
            </a:r>
            <a:r>
              <a:rPr lang="es-CL" dirty="0"/>
              <a:t> para mantener la proporción de clases en cada </a:t>
            </a:r>
            <a:r>
              <a:rPr lang="es-CL" dirty="0" err="1"/>
              <a:t>fold</a:t>
            </a:r>
            <a:r>
              <a:rPr lang="es-CL" dirty="0"/>
              <a:t>, lo cual es especialmente</a:t>
            </a:r>
          </a:p>
          <a:p>
            <a:r>
              <a:rPr lang="es-CL" dirty="0"/>
              <a:t>importante con datos desbalanceados</a:t>
            </a:r>
          </a:p>
        </p:txBody>
      </p:sp>
    </p:spTree>
    <p:extLst>
      <p:ext uri="{BB962C8B-B14F-4D97-AF65-F5344CB8AC3E}">
        <p14:creationId xmlns:p14="http://schemas.microsoft.com/office/powerpoint/2010/main" val="134881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3B64C11-6A1E-9F20-359D-9598DECB80CD}"/>
              </a:ext>
            </a:extLst>
          </p:cNvPr>
          <p:cNvSpPr txBox="1"/>
          <p:nvPr/>
        </p:nvSpPr>
        <p:spPr>
          <a:xfrm>
            <a:off x="182014" y="184557"/>
            <a:ext cx="11512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2. Exploración Inicial de Datos</a:t>
            </a:r>
          </a:p>
          <a:p>
            <a:pPr algn="just"/>
            <a:r>
              <a:rPr lang="es-CL" dirty="0"/>
              <a:t>Se realizó una exploración inicial para comprender la estructura del </a:t>
            </a:r>
            <a:r>
              <a:rPr lang="es-CL" dirty="0" err="1"/>
              <a:t>dataset</a:t>
            </a:r>
            <a:r>
              <a:rPr lang="es-CL" dirty="0"/>
              <a:t>, identificar valores faltantes, tipos de datos, valores únicos, inconsistencias y duplicados.</a:t>
            </a:r>
          </a:p>
          <a:p>
            <a:endParaRPr lang="es-CL" dirty="0"/>
          </a:p>
          <a:p>
            <a:r>
              <a:rPr lang="es-CL" b="1" dirty="0"/>
              <a:t>Estadísticas Descriptivas: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5D6E3F1-92DD-FD58-5A08-C3B120A5B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45" y="1661885"/>
            <a:ext cx="9434946" cy="48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81BE13-3F96-5890-2C3C-5FAF62FA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7" y="852054"/>
            <a:ext cx="10472130" cy="532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1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0AC08B-BD0D-210C-B0A1-8D0A8476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9" y="238990"/>
            <a:ext cx="8567672" cy="43567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8249A1D-60DC-167B-7A0F-2FF76C528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9" y="4794990"/>
            <a:ext cx="8759536" cy="17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4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18E6671-2B90-E207-EEC3-0283A1DFAF60}"/>
              </a:ext>
            </a:extLst>
          </p:cNvPr>
          <p:cNvSpPr txBox="1"/>
          <p:nvPr/>
        </p:nvSpPr>
        <p:spPr>
          <a:xfrm>
            <a:off x="192174" y="268516"/>
            <a:ext cx="118271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Verificación de Datos Nulos:</a:t>
            </a:r>
          </a:p>
          <a:p>
            <a:r>
              <a:rPr lang="es-CL" dirty="0"/>
              <a:t>No se encontró datos nulos.</a:t>
            </a:r>
          </a:p>
          <a:p>
            <a:endParaRPr lang="es-CL" dirty="0"/>
          </a:p>
          <a:p>
            <a:r>
              <a:rPr lang="es-CL" b="1" dirty="0"/>
              <a:t>Verificación de Datos Duplicados:</a:t>
            </a:r>
          </a:p>
          <a:p>
            <a:r>
              <a:rPr lang="es-CL" dirty="0"/>
              <a:t>Cantidad de datos duplicados: 125</a:t>
            </a:r>
          </a:p>
          <a:p>
            <a:endParaRPr lang="es-CL" dirty="0"/>
          </a:p>
          <a:p>
            <a:r>
              <a:rPr lang="es-CL" b="1" dirty="0"/>
              <a:t>Identificación de </a:t>
            </a:r>
            <a:r>
              <a:rPr lang="es-CL" b="1" dirty="0" err="1"/>
              <a:t>Outliers</a:t>
            </a:r>
            <a:r>
              <a:rPr lang="es-CL" b="1" dirty="0"/>
              <a:t> (Método IQR):</a:t>
            </a:r>
          </a:p>
          <a:p>
            <a:r>
              <a:rPr lang="es-CL" dirty="0"/>
              <a:t>Se identificaron posibles </a:t>
            </a:r>
            <a:r>
              <a:rPr lang="es-CL" dirty="0" err="1"/>
              <a:t>outliers</a:t>
            </a:r>
            <a:r>
              <a:rPr lang="es-CL" dirty="0"/>
              <a:t> en varias columnas numéricas:</a:t>
            </a:r>
          </a:p>
          <a:p>
            <a:endParaRPr lang="es-CL" dirty="0"/>
          </a:p>
          <a:p>
            <a:r>
              <a:rPr lang="es-CL" dirty="0" err="1"/>
              <a:t>Outliers</a:t>
            </a:r>
            <a:r>
              <a:rPr lang="es-CL" dirty="0"/>
              <a:t> en columna '</a:t>
            </a:r>
            <a:r>
              <a:rPr lang="es-CL" dirty="0" err="1"/>
              <a:t>fixed</a:t>
            </a:r>
            <a:r>
              <a:rPr lang="es-CL" dirty="0"/>
              <a:t> </a:t>
            </a:r>
            <a:r>
              <a:rPr lang="es-CL" dirty="0" err="1"/>
              <a:t>acidity</a:t>
            </a:r>
            <a:r>
              <a:rPr lang="es-CL" dirty="0"/>
              <a:t>':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204570-EAC0-0C3A-3065-80059B42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726" y="3327400"/>
            <a:ext cx="1448002" cy="27150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C33B79-2A57-75F5-34CF-2B75D66F75E4}"/>
              </a:ext>
            </a:extLst>
          </p:cNvPr>
          <p:cNvSpPr txBox="1"/>
          <p:nvPr/>
        </p:nvSpPr>
        <p:spPr>
          <a:xfrm>
            <a:off x="4103774" y="2758212"/>
            <a:ext cx="382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Outliers</a:t>
            </a:r>
            <a:r>
              <a:rPr lang="es-CL" dirty="0"/>
              <a:t> en columna '</a:t>
            </a:r>
            <a:r>
              <a:rPr lang="es-CL" dirty="0" err="1"/>
              <a:t>volatile</a:t>
            </a:r>
            <a:r>
              <a:rPr lang="es-CL" dirty="0"/>
              <a:t> </a:t>
            </a:r>
            <a:r>
              <a:rPr lang="es-CL" dirty="0" err="1"/>
              <a:t>acidity</a:t>
            </a:r>
            <a:r>
              <a:rPr lang="es-CL" dirty="0"/>
              <a:t>':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94F0D8C-153F-217A-4F11-16673A85B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20" y="3327400"/>
            <a:ext cx="1638529" cy="274358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094B02B-FCDB-38A6-F01B-559F5D6FFB6E}"/>
              </a:ext>
            </a:extLst>
          </p:cNvPr>
          <p:cNvSpPr txBox="1"/>
          <p:nvPr/>
        </p:nvSpPr>
        <p:spPr>
          <a:xfrm>
            <a:off x="8320174" y="2758212"/>
            <a:ext cx="3536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Outliers</a:t>
            </a:r>
            <a:r>
              <a:rPr lang="es-CL" dirty="0"/>
              <a:t> en columna '</a:t>
            </a:r>
            <a:r>
              <a:rPr lang="es-CL" dirty="0" err="1"/>
              <a:t>citric</a:t>
            </a:r>
            <a:r>
              <a:rPr lang="es-CL" dirty="0"/>
              <a:t> </a:t>
            </a:r>
            <a:r>
              <a:rPr lang="es-CL" dirty="0" err="1"/>
              <a:t>acid</a:t>
            </a:r>
            <a:r>
              <a:rPr lang="es-CL" dirty="0"/>
              <a:t>':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3E3B15-DB3C-040F-7749-C80051705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9455" y="3327400"/>
            <a:ext cx="1228896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9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6328784-A0C3-F83B-522D-E40A66AB0BD3}"/>
              </a:ext>
            </a:extLst>
          </p:cNvPr>
          <p:cNvSpPr txBox="1"/>
          <p:nvPr/>
        </p:nvSpPr>
        <p:spPr>
          <a:xfrm>
            <a:off x="81913" y="176014"/>
            <a:ext cx="3881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Outliers</a:t>
            </a:r>
            <a:r>
              <a:rPr lang="es-CL" dirty="0"/>
              <a:t> en columna 'residual </a:t>
            </a:r>
            <a:r>
              <a:rPr lang="es-CL" dirty="0" err="1"/>
              <a:t>sugar</a:t>
            </a:r>
            <a:r>
              <a:rPr lang="es-CL" dirty="0"/>
              <a:t>':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46E8E2-99C5-B6A0-544E-0FAE60019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72" y="632569"/>
            <a:ext cx="1629002" cy="271500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8240DF2-DBAB-3283-4AF6-30C530432F02}"/>
              </a:ext>
            </a:extLst>
          </p:cNvPr>
          <p:cNvSpPr txBox="1"/>
          <p:nvPr/>
        </p:nvSpPr>
        <p:spPr>
          <a:xfrm>
            <a:off x="3982087" y="200769"/>
            <a:ext cx="3394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Outliers</a:t>
            </a:r>
            <a:r>
              <a:rPr lang="es-CL" dirty="0"/>
              <a:t> en columna '</a:t>
            </a:r>
            <a:r>
              <a:rPr lang="es-CL" dirty="0" err="1"/>
              <a:t>chlorides</a:t>
            </a:r>
            <a:r>
              <a:rPr lang="es-CL" dirty="0"/>
              <a:t>':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7FC0A4B-D6BC-B68F-0581-59111C6BB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661" y="632569"/>
            <a:ext cx="1162212" cy="165758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0A18B6D-F197-1B64-4E74-41A4178F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608" y="2259670"/>
            <a:ext cx="1181265" cy="112410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A17BC08-B635-FB4E-0081-0BF5CBCB7421}"/>
              </a:ext>
            </a:extLst>
          </p:cNvPr>
          <p:cNvSpPr txBox="1"/>
          <p:nvPr/>
        </p:nvSpPr>
        <p:spPr>
          <a:xfrm>
            <a:off x="7616997" y="200769"/>
            <a:ext cx="420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Outliers</a:t>
            </a:r>
            <a:r>
              <a:rPr lang="es-CL" dirty="0"/>
              <a:t> en columna 'free </a:t>
            </a:r>
            <a:r>
              <a:rPr lang="es-CL" dirty="0" err="1"/>
              <a:t>sulfur</a:t>
            </a:r>
            <a:r>
              <a:rPr lang="es-CL" dirty="0"/>
              <a:t> </a:t>
            </a:r>
            <a:r>
              <a:rPr lang="es-CL" dirty="0" err="1"/>
              <a:t>dioxide</a:t>
            </a:r>
            <a:r>
              <a:rPr lang="es-CL" dirty="0"/>
              <a:t>':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3089727-4530-3CB3-32B5-64B80FFA2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326" y="632569"/>
            <a:ext cx="2019582" cy="273405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737CC6C-B5B3-C3A1-3AA7-2FD9C54A2037}"/>
              </a:ext>
            </a:extLst>
          </p:cNvPr>
          <p:cNvSpPr txBox="1"/>
          <p:nvPr/>
        </p:nvSpPr>
        <p:spPr>
          <a:xfrm>
            <a:off x="81913" y="3483027"/>
            <a:ext cx="4306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Outliers</a:t>
            </a:r>
            <a:r>
              <a:rPr lang="es-CL" dirty="0"/>
              <a:t> en columna 'total </a:t>
            </a:r>
            <a:r>
              <a:rPr lang="es-CL" dirty="0" err="1"/>
              <a:t>sulfur</a:t>
            </a:r>
            <a:r>
              <a:rPr lang="es-CL" dirty="0"/>
              <a:t> </a:t>
            </a:r>
            <a:r>
              <a:rPr lang="es-CL" dirty="0" err="1"/>
              <a:t>dioxide</a:t>
            </a:r>
            <a:r>
              <a:rPr lang="es-CL" dirty="0"/>
              <a:t>':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B212ECE-AA02-95E2-347F-AB2090739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763" y="3942227"/>
            <a:ext cx="2048161" cy="271500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F5C289D-1830-5EF4-D564-115558D24C3C}"/>
              </a:ext>
            </a:extLst>
          </p:cNvPr>
          <p:cNvSpPr txBox="1"/>
          <p:nvPr/>
        </p:nvSpPr>
        <p:spPr>
          <a:xfrm>
            <a:off x="4991803" y="3474224"/>
            <a:ext cx="318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Outliers</a:t>
            </a:r>
            <a:r>
              <a:rPr lang="es-CL" dirty="0"/>
              <a:t> en columna '</a:t>
            </a:r>
            <a:r>
              <a:rPr lang="es-CL" dirty="0" err="1"/>
              <a:t>density</a:t>
            </a:r>
            <a:r>
              <a:rPr lang="es-CL" dirty="0"/>
              <a:t>':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BCD66B00-0868-8754-85C5-1230AAF39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852359"/>
            <a:ext cx="971686" cy="274358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C8C06B2C-6F47-FB41-F1B1-F407F07D6E73}"/>
              </a:ext>
            </a:extLst>
          </p:cNvPr>
          <p:cNvSpPr txBox="1"/>
          <p:nvPr/>
        </p:nvSpPr>
        <p:spPr>
          <a:xfrm>
            <a:off x="9002293" y="3429000"/>
            <a:ext cx="269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Outliers</a:t>
            </a:r>
            <a:r>
              <a:rPr lang="es-CL" dirty="0"/>
              <a:t> en columna '</a:t>
            </a:r>
            <a:r>
              <a:rPr lang="es-CL" dirty="0" err="1"/>
              <a:t>ph</a:t>
            </a:r>
            <a:r>
              <a:rPr lang="es-CL" dirty="0"/>
              <a:t>':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49CF5B6-5241-7260-1326-95B998526B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0782" y="3843556"/>
            <a:ext cx="695422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1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96601AA-219A-38AE-BEB4-A2E902023874}"/>
              </a:ext>
            </a:extLst>
          </p:cNvPr>
          <p:cNvSpPr txBox="1"/>
          <p:nvPr/>
        </p:nvSpPr>
        <p:spPr>
          <a:xfrm>
            <a:off x="71120" y="81280"/>
            <a:ext cx="340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Outliers</a:t>
            </a:r>
            <a:r>
              <a:rPr lang="es-CL" dirty="0"/>
              <a:t> en columna '</a:t>
            </a:r>
            <a:r>
              <a:rPr lang="es-CL" dirty="0" err="1"/>
              <a:t>sulphates</a:t>
            </a:r>
            <a:r>
              <a:rPr lang="es-CL" dirty="0"/>
              <a:t>':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F8550-759A-80C1-39F5-82B9A2817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55" y="450612"/>
            <a:ext cx="1219370" cy="272453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3525FFA-B92C-EACA-D719-4622342AD78F}"/>
              </a:ext>
            </a:extLst>
          </p:cNvPr>
          <p:cNvSpPr txBox="1"/>
          <p:nvPr/>
        </p:nvSpPr>
        <p:spPr>
          <a:xfrm>
            <a:off x="3667760" y="81280"/>
            <a:ext cx="314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Outliers</a:t>
            </a:r>
            <a:r>
              <a:rPr lang="es-CL" dirty="0"/>
              <a:t> en columna 'alcohol':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E93B8B4-3018-C216-AE86-CE4CDF3F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551" y="450612"/>
            <a:ext cx="990738" cy="273405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7C1C91D-0764-E33F-3AC0-0D20D92891B4}"/>
              </a:ext>
            </a:extLst>
          </p:cNvPr>
          <p:cNvSpPr txBox="1"/>
          <p:nvPr/>
        </p:nvSpPr>
        <p:spPr>
          <a:xfrm>
            <a:off x="8049191" y="81280"/>
            <a:ext cx="3088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 err="1"/>
              <a:t>Outliers</a:t>
            </a:r>
            <a:r>
              <a:rPr lang="es-CL" dirty="0"/>
              <a:t> en columna '</a:t>
            </a:r>
            <a:r>
              <a:rPr lang="es-CL" dirty="0" err="1"/>
              <a:t>quality</a:t>
            </a:r>
            <a:r>
              <a:rPr lang="es-CL" dirty="0"/>
              <a:t>':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96CD559-EA59-4567-9435-353329B69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644" y="450612"/>
            <a:ext cx="92405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50D60A6-9959-E794-9937-8143259A333B}"/>
              </a:ext>
            </a:extLst>
          </p:cNvPr>
          <p:cNvSpPr txBox="1"/>
          <p:nvPr/>
        </p:nvSpPr>
        <p:spPr>
          <a:xfrm>
            <a:off x="269240" y="414109"/>
            <a:ext cx="114909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3. Limpieza y Preprocesamiento de Datos:</a:t>
            </a:r>
          </a:p>
          <a:p>
            <a:endParaRPr lang="es-CL" dirty="0"/>
          </a:p>
          <a:p>
            <a:r>
              <a:rPr lang="es-CL" dirty="0"/>
              <a:t>Se aplicaron los siguientes pasos de limpieza y preprocesamiento:</a:t>
            </a:r>
          </a:p>
          <a:p>
            <a:r>
              <a:rPr lang="es-CL" dirty="0"/>
              <a:t>- Eliminación de la columna 'id' por no ser relevante para el análisis predictivo.</a:t>
            </a:r>
          </a:p>
          <a:p>
            <a:r>
              <a:rPr lang="es-CL" dirty="0"/>
              <a:t>- Eliminación de filas duplicadas.</a:t>
            </a:r>
          </a:p>
          <a:p>
            <a:r>
              <a:rPr lang="es-CL" dirty="0"/>
              <a:t>- Se decidió no imputar ni eliminar </a:t>
            </a:r>
            <a:r>
              <a:rPr lang="es-CL" dirty="0" err="1"/>
              <a:t>outliers</a:t>
            </a:r>
            <a:r>
              <a:rPr lang="es-CL" dirty="0"/>
              <a:t>, ya que se considera que representan variabilidad real en</a:t>
            </a:r>
          </a:p>
          <a:p>
            <a:r>
              <a:rPr lang="es-CL" dirty="0"/>
              <a:t>las propiedades del vino.</a:t>
            </a:r>
          </a:p>
          <a:p>
            <a:r>
              <a:rPr lang="es-CL" dirty="0"/>
              <a:t>- Se configuró un Pipeline con </a:t>
            </a:r>
            <a:r>
              <a:rPr lang="es-CL" dirty="0" err="1"/>
              <a:t>ColumnTransformer</a:t>
            </a:r>
            <a:r>
              <a:rPr lang="es-CL" dirty="0"/>
              <a:t> para:</a:t>
            </a:r>
          </a:p>
          <a:p>
            <a:r>
              <a:rPr lang="es-CL" dirty="0"/>
              <a:t>- Imputar valores faltantes (aunque no encontrados en este </a:t>
            </a:r>
            <a:r>
              <a:rPr lang="es-CL" dirty="0" err="1"/>
              <a:t>dataset</a:t>
            </a:r>
            <a:r>
              <a:rPr lang="es-CL" dirty="0"/>
              <a:t>, el paso se mantiene) y escalar</a:t>
            </a:r>
          </a:p>
          <a:p>
            <a:r>
              <a:rPr lang="es-CL" dirty="0"/>
              <a:t>características numéricas (</a:t>
            </a:r>
            <a:r>
              <a:rPr lang="es-CL" dirty="0" err="1"/>
              <a:t>StandardScaler</a:t>
            </a:r>
            <a:r>
              <a:rPr lang="es-CL" dirty="0"/>
              <a:t>).</a:t>
            </a:r>
          </a:p>
          <a:p>
            <a:r>
              <a:rPr lang="es-CL" dirty="0"/>
              <a:t>- Manejar características categóricas (aunque no hay en este </a:t>
            </a:r>
            <a:r>
              <a:rPr lang="es-CL" dirty="0" err="1"/>
              <a:t>dataset</a:t>
            </a:r>
            <a:r>
              <a:rPr lang="es-CL" dirty="0"/>
              <a:t>, la estructura se prepara) con</a:t>
            </a:r>
          </a:p>
          <a:p>
            <a:r>
              <a:rPr lang="es-CL" dirty="0" err="1"/>
              <a:t>OneHotEncoder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0587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1089</Words>
  <Application>Microsoft Office PowerPoint</Application>
  <PresentationFormat>Panorámica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Virtual Keys 486</dc:creator>
  <cp:lastModifiedBy>Virtual Keys 486</cp:lastModifiedBy>
  <cp:revision>2</cp:revision>
  <dcterms:created xsi:type="dcterms:W3CDTF">2025-07-16T22:05:22Z</dcterms:created>
  <dcterms:modified xsi:type="dcterms:W3CDTF">2025-07-17T02:58:56Z</dcterms:modified>
</cp:coreProperties>
</file>