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EC431-DD2B-47E7-AFFE-EAD294F77BF3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BA2A1A-B137-4F5D-883F-BA0F08C8025F}">
      <dgm:prSet/>
      <dgm:spPr/>
      <dgm:t>
        <a:bodyPr/>
        <a:lstStyle/>
        <a:p>
          <a:r>
            <a:rPr lang="es-CL" b="1" i="0"/>
            <a:t>INTRODUCCIÓN</a:t>
          </a:r>
          <a:endParaRPr lang="en-US"/>
        </a:p>
      </dgm:t>
    </dgm:pt>
    <dgm:pt modelId="{7319DA1D-4B0E-4AC0-A535-C1FEE22656F4}" type="parTrans" cxnId="{8BD777F2-0330-48CC-8E69-F1ECA824E7A4}">
      <dgm:prSet/>
      <dgm:spPr/>
      <dgm:t>
        <a:bodyPr/>
        <a:lstStyle/>
        <a:p>
          <a:endParaRPr lang="en-US"/>
        </a:p>
      </dgm:t>
    </dgm:pt>
    <dgm:pt modelId="{99820041-C1D3-4769-8E0D-C2D1E4A89A94}" type="sibTrans" cxnId="{8BD777F2-0330-48CC-8E69-F1ECA824E7A4}">
      <dgm:prSet/>
      <dgm:spPr/>
      <dgm:t>
        <a:bodyPr/>
        <a:lstStyle/>
        <a:p>
          <a:endParaRPr lang="en-US"/>
        </a:p>
      </dgm:t>
    </dgm:pt>
    <dgm:pt modelId="{598FB12C-A935-4892-85C2-B7DF0BC2F86E}">
      <dgm:prSet/>
      <dgm:spPr/>
      <dgm:t>
        <a:bodyPr/>
        <a:lstStyle/>
        <a:p>
          <a:r>
            <a:rPr lang="es-CL" b="0" i="0"/>
            <a:t>Este proyecto se enfoca en analizar el historial de transacciones de una tienda de retail para descubrir patrones y tendencias.</a:t>
          </a:r>
          <a:endParaRPr lang="en-US"/>
        </a:p>
      </dgm:t>
    </dgm:pt>
    <dgm:pt modelId="{696A5028-AF86-4D77-90E7-BE9CE94A3410}" type="parTrans" cxnId="{5B8C4366-AF9D-436A-B206-C9ACCC6ECA33}">
      <dgm:prSet/>
      <dgm:spPr/>
      <dgm:t>
        <a:bodyPr/>
        <a:lstStyle/>
        <a:p>
          <a:endParaRPr lang="en-US"/>
        </a:p>
      </dgm:t>
    </dgm:pt>
    <dgm:pt modelId="{A2CEB943-1BE1-47C4-BB42-0259B1862285}" type="sibTrans" cxnId="{5B8C4366-AF9D-436A-B206-C9ACCC6ECA33}">
      <dgm:prSet/>
      <dgm:spPr/>
      <dgm:t>
        <a:bodyPr/>
        <a:lstStyle/>
        <a:p>
          <a:endParaRPr lang="en-US"/>
        </a:p>
      </dgm:t>
    </dgm:pt>
    <dgm:pt modelId="{AA96C21B-0D87-4210-BA51-37C4C5086FCE}">
      <dgm:prSet/>
      <dgm:spPr/>
      <dgm:t>
        <a:bodyPr/>
        <a:lstStyle/>
        <a:p>
          <a:r>
            <a:rPr lang="es-CL" b="0" i="0"/>
            <a:t>El objetivo es transformar datos "sucios" y complejos en información clara y accionable que pueda guiar las decisiones de negocio.</a:t>
          </a:r>
          <a:endParaRPr lang="en-US"/>
        </a:p>
      </dgm:t>
    </dgm:pt>
    <dgm:pt modelId="{288E30BA-0812-439E-8A7A-87AC59A22CCA}" type="parTrans" cxnId="{D961F7C0-BB40-42D2-A572-DE7EABC81CA2}">
      <dgm:prSet/>
      <dgm:spPr/>
      <dgm:t>
        <a:bodyPr/>
        <a:lstStyle/>
        <a:p>
          <a:endParaRPr lang="en-US"/>
        </a:p>
      </dgm:t>
    </dgm:pt>
    <dgm:pt modelId="{AFCB0618-DF2E-4825-A909-7D74F6A42A34}" type="sibTrans" cxnId="{D961F7C0-BB40-42D2-A572-DE7EABC81CA2}">
      <dgm:prSet/>
      <dgm:spPr/>
      <dgm:t>
        <a:bodyPr/>
        <a:lstStyle/>
        <a:p>
          <a:endParaRPr lang="en-US"/>
        </a:p>
      </dgm:t>
    </dgm:pt>
    <dgm:pt modelId="{F0CC8DBD-3A21-40B2-93F6-55C3A5E0054A}">
      <dgm:prSet/>
      <dgm:spPr/>
      <dgm:t>
        <a:bodyPr/>
        <a:lstStyle/>
        <a:p>
          <a:r>
            <a:rPr lang="es-CL" b="1" i="0"/>
            <a:t>OBJETIVOS CLAVE</a:t>
          </a:r>
          <a:endParaRPr lang="en-US"/>
        </a:p>
      </dgm:t>
    </dgm:pt>
    <dgm:pt modelId="{237A4F1D-B8F6-48D7-92B0-F435A12E9906}" type="parTrans" cxnId="{C1FD2267-C7C0-41AC-B52F-7D6CE72F9352}">
      <dgm:prSet/>
      <dgm:spPr/>
      <dgm:t>
        <a:bodyPr/>
        <a:lstStyle/>
        <a:p>
          <a:endParaRPr lang="en-US"/>
        </a:p>
      </dgm:t>
    </dgm:pt>
    <dgm:pt modelId="{3BAD09D4-5804-4502-A2A9-73C0EA3D21AC}" type="sibTrans" cxnId="{C1FD2267-C7C0-41AC-B52F-7D6CE72F9352}">
      <dgm:prSet/>
      <dgm:spPr/>
      <dgm:t>
        <a:bodyPr/>
        <a:lstStyle/>
        <a:p>
          <a:endParaRPr lang="en-US"/>
        </a:p>
      </dgm:t>
    </dgm:pt>
    <dgm:pt modelId="{27E64936-3453-486D-8631-1379A67C9129}">
      <dgm:prSet/>
      <dgm:spPr/>
      <dgm:t>
        <a:bodyPr/>
        <a:lstStyle/>
        <a:p>
          <a:r>
            <a:rPr lang="es-CL" b="1" i="0"/>
            <a:t>Limpiar y Preparar:</a:t>
          </a:r>
          <a:r>
            <a:rPr lang="es-CL" b="0" i="0"/>
            <a:t> Procesar un conjunto de datos con valores nulos, errores y formatos inconsistentes.</a:t>
          </a:r>
          <a:endParaRPr lang="en-US"/>
        </a:p>
      </dgm:t>
    </dgm:pt>
    <dgm:pt modelId="{E97D0AFB-8882-4BA9-A8CE-C615A91997E1}" type="parTrans" cxnId="{8E515CBB-3A40-47A1-9415-CFF60418C04F}">
      <dgm:prSet/>
      <dgm:spPr/>
      <dgm:t>
        <a:bodyPr/>
        <a:lstStyle/>
        <a:p>
          <a:endParaRPr lang="en-US"/>
        </a:p>
      </dgm:t>
    </dgm:pt>
    <dgm:pt modelId="{91267BA3-D860-4B57-A3C5-37DC87C1CB9F}" type="sibTrans" cxnId="{8E515CBB-3A40-47A1-9415-CFF60418C04F}">
      <dgm:prSet/>
      <dgm:spPr/>
      <dgm:t>
        <a:bodyPr/>
        <a:lstStyle/>
        <a:p>
          <a:endParaRPr lang="en-US"/>
        </a:p>
      </dgm:t>
    </dgm:pt>
    <dgm:pt modelId="{376C074D-8939-4238-BD45-6D0EC6B86452}">
      <dgm:prSet/>
      <dgm:spPr/>
      <dgm:t>
        <a:bodyPr/>
        <a:lstStyle/>
        <a:p>
          <a:r>
            <a:rPr lang="es-CL" b="1" i="0"/>
            <a:t>Analizar y Explorar:</a:t>
          </a:r>
          <a:r>
            <a:rPr lang="es-CL" b="0" i="0"/>
            <a:t> Realizar un Análisis Exploratorio de Datos (EDA) para entender las características de las ventas.</a:t>
          </a:r>
          <a:endParaRPr lang="en-US"/>
        </a:p>
      </dgm:t>
    </dgm:pt>
    <dgm:pt modelId="{496D0546-4F42-4CAA-95D5-7A7640655F43}" type="parTrans" cxnId="{2A3D9DFC-D091-4E93-B7DA-1ADDA1F543FF}">
      <dgm:prSet/>
      <dgm:spPr/>
      <dgm:t>
        <a:bodyPr/>
        <a:lstStyle/>
        <a:p>
          <a:endParaRPr lang="en-US"/>
        </a:p>
      </dgm:t>
    </dgm:pt>
    <dgm:pt modelId="{949E7279-46CA-4B6A-B809-924387947DF1}" type="sibTrans" cxnId="{2A3D9DFC-D091-4E93-B7DA-1ADDA1F543FF}">
      <dgm:prSet/>
      <dgm:spPr/>
      <dgm:t>
        <a:bodyPr/>
        <a:lstStyle/>
        <a:p>
          <a:endParaRPr lang="en-US"/>
        </a:p>
      </dgm:t>
    </dgm:pt>
    <dgm:pt modelId="{59423330-F96C-4DFC-807E-FE44F3C8BE10}">
      <dgm:prSet/>
      <dgm:spPr/>
      <dgm:t>
        <a:bodyPr/>
        <a:lstStyle/>
        <a:p>
          <a:r>
            <a:rPr lang="es-CL" b="1" i="0"/>
            <a:t>Visualizar:</a:t>
          </a:r>
          <a:r>
            <a:rPr lang="es-CL" b="0" i="0"/>
            <a:t> Crear gráficos efectivos para comunicar los hallazgos de manera clara.</a:t>
          </a:r>
          <a:endParaRPr lang="en-US"/>
        </a:p>
      </dgm:t>
    </dgm:pt>
    <dgm:pt modelId="{5EC29318-F5CC-4566-8AA7-D4B17F4EB923}" type="parTrans" cxnId="{D12814A7-C8C6-415C-A3C5-68A9BF48C73D}">
      <dgm:prSet/>
      <dgm:spPr/>
      <dgm:t>
        <a:bodyPr/>
        <a:lstStyle/>
        <a:p>
          <a:endParaRPr lang="en-US"/>
        </a:p>
      </dgm:t>
    </dgm:pt>
    <dgm:pt modelId="{35EBB849-95C5-4729-95DC-27564BEAF360}" type="sibTrans" cxnId="{D12814A7-C8C6-415C-A3C5-68A9BF48C73D}">
      <dgm:prSet/>
      <dgm:spPr/>
      <dgm:t>
        <a:bodyPr/>
        <a:lstStyle/>
        <a:p>
          <a:endParaRPr lang="en-US"/>
        </a:p>
      </dgm:t>
    </dgm:pt>
    <dgm:pt modelId="{9D07C367-57FC-4C33-B2CF-E7210412F780}">
      <dgm:prSet/>
      <dgm:spPr/>
      <dgm:t>
        <a:bodyPr/>
        <a:lstStyle/>
        <a:p>
          <a:r>
            <a:rPr lang="es-CL" b="1" i="0"/>
            <a:t>Concluir:</a:t>
          </a:r>
          <a:r>
            <a:rPr lang="es-CL" b="0" i="0"/>
            <a:t> Extraer conclusiones y proponer recomendaciones basadas en la evidencia de los datos.</a:t>
          </a:r>
          <a:endParaRPr lang="en-US"/>
        </a:p>
      </dgm:t>
    </dgm:pt>
    <dgm:pt modelId="{49A4D012-9250-41FA-9BC9-A064283681DD}" type="parTrans" cxnId="{98C00025-9B3D-482A-8C42-F54DEB2F01EA}">
      <dgm:prSet/>
      <dgm:spPr/>
      <dgm:t>
        <a:bodyPr/>
        <a:lstStyle/>
        <a:p>
          <a:endParaRPr lang="en-US"/>
        </a:p>
      </dgm:t>
    </dgm:pt>
    <dgm:pt modelId="{E57BF62E-241C-4A53-A1B4-E4FC98256145}" type="sibTrans" cxnId="{98C00025-9B3D-482A-8C42-F54DEB2F01EA}">
      <dgm:prSet/>
      <dgm:spPr/>
      <dgm:t>
        <a:bodyPr/>
        <a:lstStyle/>
        <a:p>
          <a:endParaRPr lang="en-US"/>
        </a:p>
      </dgm:t>
    </dgm:pt>
    <dgm:pt modelId="{00AEFD6A-82B8-4756-9C38-32D0D64BC278}" type="pres">
      <dgm:prSet presAssocID="{183EC431-DD2B-47E7-AFFE-EAD294F77BF3}" presName="Name0" presStyleCnt="0">
        <dgm:presLayoutVars>
          <dgm:dir/>
          <dgm:animLvl val="lvl"/>
          <dgm:resizeHandles val="exact"/>
        </dgm:presLayoutVars>
      </dgm:prSet>
      <dgm:spPr/>
    </dgm:pt>
    <dgm:pt modelId="{4687B7A2-2053-4DB2-89F1-D4CEC26A5569}" type="pres">
      <dgm:prSet presAssocID="{25BA2A1A-B137-4F5D-883F-BA0F08C8025F}" presName="linNode" presStyleCnt="0"/>
      <dgm:spPr/>
    </dgm:pt>
    <dgm:pt modelId="{30A5EC1F-DE1C-460B-9D04-9B609E6F15F6}" type="pres">
      <dgm:prSet presAssocID="{25BA2A1A-B137-4F5D-883F-BA0F08C8025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9A302C3-76E9-4902-8DCB-D6288461B6E1}" type="pres">
      <dgm:prSet presAssocID="{25BA2A1A-B137-4F5D-883F-BA0F08C8025F}" presName="descendantText" presStyleLbl="alignAccFollowNode1" presStyleIdx="0" presStyleCnt="2">
        <dgm:presLayoutVars>
          <dgm:bulletEnabled val="1"/>
        </dgm:presLayoutVars>
      </dgm:prSet>
      <dgm:spPr/>
    </dgm:pt>
    <dgm:pt modelId="{2975A83F-A889-4B37-822C-460CABC705EE}" type="pres">
      <dgm:prSet presAssocID="{99820041-C1D3-4769-8E0D-C2D1E4A89A94}" presName="sp" presStyleCnt="0"/>
      <dgm:spPr/>
    </dgm:pt>
    <dgm:pt modelId="{3AF72D4A-E65B-4428-820B-BC70D89E40ED}" type="pres">
      <dgm:prSet presAssocID="{F0CC8DBD-3A21-40B2-93F6-55C3A5E0054A}" presName="linNode" presStyleCnt="0"/>
      <dgm:spPr/>
    </dgm:pt>
    <dgm:pt modelId="{A62E4EFB-A1B2-4DD7-8BA2-84EC231D6E1A}" type="pres">
      <dgm:prSet presAssocID="{F0CC8DBD-3A21-40B2-93F6-55C3A5E0054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13110C7-E954-4ECE-AA96-945A37518C65}" type="pres">
      <dgm:prSet presAssocID="{F0CC8DBD-3A21-40B2-93F6-55C3A5E0054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8C00025-9B3D-482A-8C42-F54DEB2F01EA}" srcId="{F0CC8DBD-3A21-40B2-93F6-55C3A5E0054A}" destId="{9D07C367-57FC-4C33-B2CF-E7210412F780}" srcOrd="3" destOrd="0" parTransId="{49A4D012-9250-41FA-9BC9-A064283681DD}" sibTransId="{E57BF62E-241C-4A53-A1B4-E4FC98256145}"/>
    <dgm:cxn modelId="{5B8C4366-AF9D-436A-B206-C9ACCC6ECA33}" srcId="{25BA2A1A-B137-4F5D-883F-BA0F08C8025F}" destId="{598FB12C-A935-4892-85C2-B7DF0BC2F86E}" srcOrd="0" destOrd="0" parTransId="{696A5028-AF86-4D77-90E7-BE9CE94A3410}" sibTransId="{A2CEB943-1BE1-47C4-BB42-0259B1862285}"/>
    <dgm:cxn modelId="{6A9F8546-7905-4AC7-9E24-2EE3591A4401}" type="presOf" srcId="{183EC431-DD2B-47E7-AFFE-EAD294F77BF3}" destId="{00AEFD6A-82B8-4756-9C38-32D0D64BC278}" srcOrd="0" destOrd="0" presId="urn:microsoft.com/office/officeart/2005/8/layout/vList5"/>
    <dgm:cxn modelId="{C1FD2267-C7C0-41AC-B52F-7D6CE72F9352}" srcId="{183EC431-DD2B-47E7-AFFE-EAD294F77BF3}" destId="{F0CC8DBD-3A21-40B2-93F6-55C3A5E0054A}" srcOrd="1" destOrd="0" parTransId="{237A4F1D-B8F6-48D7-92B0-F435A12E9906}" sibTransId="{3BAD09D4-5804-4502-A2A9-73C0EA3D21AC}"/>
    <dgm:cxn modelId="{2CE98693-0444-4D94-8519-A463F3B9B7FE}" type="presOf" srcId="{27E64936-3453-486D-8631-1379A67C9129}" destId="{D13110C7-E954-4ECE-AA96-945A37518C65}" srcOrd="0" destOrd="0" presId="urn:microsoft.com/office/officeart/2005/8/layout/vList5"/>
    <dgm:cxn modelId="{A8EA2799-CBFD-486B-B93E-701A54BF2E03}" type="presOf" srcId="{59423330-F96C-4DFC-807E-FE44F3C8BE10}" destId="{D13110C7-E954-4ECE-AA96-945A37518C65}" srcOrd="0" destOrd="2" presId="urn:microsoft.com/office/officeart/2005/8/layout/vList5"/>
    <dgm:cxn modelId="{D12814A7-C8C6-415C-A3C5-68A9BF48C73D}" srcId="{F0CC8DBD-3A21-40B2-93F6-55C3A5E0054A}" destId="{59423330-F96C-4DFC-807E-FE44F3C8BE10}" srcOrd="2" destOrd="0" parTransId="{5EC29318-F5CC-4566-8AA7-D4B17F4EB923}" sibTransId="{35EBB849-95C5-4729-95DC-27564BEAF360}"/>
    <dgm:cxn modelId="{562288A7-6CC6-4672-B66E-83BA416D68A7}" type="presOf" srcId="{F0CC8DBD-3A21-40B2-93F6-55C3A5E0054A}" destId="{A62E4EFB-A1B2-4DD7-8BA2-84EC231D6E1A}" srcOrd="0" destOrd="0" presId="urn:microsoft.com/office/officeart/2005/8/layout/vList5"/>
    <dgm:cxn modelId="{269F0CBB-6956-4BE2-98CC-7B06FBA2036F}" type="presOf" srcId="{25BA2A1A-B137-4F5D-883F-BA0F08C8025F}" destId="{30A5EC1F-DE1C-460B-9D04-9B609E6F15F6}" srcOrd="0" destOrd="0" presId="urn:microsoft.com/office/officeart/2005/8/layout/vList5"/>
    <dgm:cxn modelId="{8E515CBB-3A40-47A1-9415-CFF60418C04F}" srcId="{F0CC8DBD-3A21-40B2-93F6-55C3A5E0054A}" destId="{27E64936-3453-486D-8631-1379A67C9129}" srcOrd="0" destOrd="0" parTransId="{E97D0AFB-8882-4BA9-A8CE-C615A91997E1}" sibTransId="{91267BA3-D860-4B57-A3C5-37DC87C1CB9F}"/>
    <dgm:cxn modelId="{EB9C56BF-3ED0-4BCD-9C0B-93D48E04A9B1}" type="presOf" srcId="{598FB12C-A935-4892-85C2-B7DF0BC2F86E}" destId="{09A302C3-76E9-4902-8DCB-D6288461B6E1}" srcOrd="0" destOrd="0" presId="urn:microsoft.com/office/officeart/2005/8/layout/vList5"/>
    <dgm:cxn modelId="{D961F7C0-BB40-42D2-A572-DE7EABC81CA2}" srcId="{25BA2A1A-B137-4F5D-883F-BA0F08C8025F}" destId="{AA96C21B-0D87-4210-BA51-37C4C5086FCE}" srcOrd="1" destOrd="0" parTransId="{288E30BA-0812-439E-8A7A-87AC59A22CCA}" sibTransId="{AFCB0618-DF2E-4825-A909-7D74F6A42A34}"/>
    <dgm:cxn modelId="{0946B6CE-EDA6-44C9-9322-A7B0FC620657}" type="presOf" srcId="{AA96C21B-0D87-4210-BA51-37C4C5086FCE}" destId="{09A302C3-76E9-4902-8DCB-D6288461B6E1}" srcOrd="0" destOrd="1" presId="urn:microsoft.com/office/officeart/2005/8/layout/vList5"/>
    <dgm:cxn modelId="{F8081DE1-DBCF-4C66-9857-A89D403E184D}" type="presOf" srcId="{376C074D-8939-4238-BD45-6D0EC6B86452}" destId="{D13110C7-E954-4ECE-AA96-945A37518C65}" srcOrd="0" destOrd="1" presId="urn:microsoft.com/office/officeart/2005/8/layout/vList5"/>
    <dgm:cxn modelId="{8BD777F2-0330-48CC-8E69-F1ECA824E7A4}" srcId="{183EC431-DD2B-47E7-AFFE-EAD294F77BF3}" destId="{25BA2A1A-B137-4F5D-883F-BA0F08C8025F}" srcOrd="0" destOrd="0" parTransId="{7319DA1D-4B0E-4AC0-A535-C1FEE22656F4}" sibTransId="{99820041-C1D3-4769-8E0D-C2D1E4A89A94}"/>
    <dgm:cxn modelId="{E27ECAFB-AF68-4746-BBAD-8B683AFEF1FA}" type="presOf" srcId="{9D07C367-57FC-4C33-B2CF-E7210412F780}" destId="{D13110C7-E954-4ECE-AA96-945A37518C65}" srcOrd="0" destOrd="3" presId="urn:microsoft.com/office/officeart/2005/8/layout/vList5"/>
    <dgm:cxn modelId="{2A3D9DFC-D091-4E93-B7DA-1ADDA1F543FF}" srcId="{F0CC8DBD-3A21-40B2-93F6-55C3A5E0054A}" destId="{376C074D-8939-4238-BD45-6D0EC6B86452}" srcOrd="1" destOrd="0" parTransId="{496D0546-4F42-4CAA-95D5-7A7640655F43}" sibTransId="{949E7279-46CA-4B6A-B809-924387947DF1}"/>
    <dgm:cxn modelId="{325B3CC1-3833-4F98-9DA5-95BF584A563A}" type="presParOf" srcId="{00AEFD6A-82B8-4756-9C38-32D0D64BC278}" destId="{4687B7A2-2053-4DB2-89F1-D4CEC26A5569}" srcOrd="0" destOrd="0" presId="urn:microsoft.com/office/officeart/2005/8/layout/vList5"/>
    <dgm:cxn modelId="{FD8ABAD0-770E-44C6-967A-8CB5E3150C2C}" type="presParOf" srcId="{4687B7A2-2053-4DB2-89F1-D4CEC26A5569}" destId="{30A5EC1F-DE1C-460B-9D04-9B609E6F15F6}" srcOrd="0" destOrd="0" presId="urn:microsoft.com/office/officeart/2005/8/layout/vList5"/>
    <dgm:cxn modelId="{64E37B5B-777E-4710-89AA-6E63F1DD05C3}" type="presParOf" srcId="{4687B7A2-2053-4DB2-89F1-D4CEC26A5569}" destId="{09A302C3-76E9-4902-8DCB-D6288461B6E1}" srcOrd="1" destOrd="0" presId="urn:microsoft.com/office/officeart/2005/8/layout/vList5"/>
    <dgm:cxn modelId="{05CBA31E-3041-4D0A-9686-107795AFF1BE}" type="presParOf" srcId="{00AEFD6A-82B8-4756-9C38-32D0D64BC278}" destId="{2975A83F-A889-4B37-822C-460CABC705EE}" srcOrd="1" destOrd="0" presId="urn:microsoft.com/office/officeart/2005/8/layout/vList5"/>
    <dgm:cxn modelId="{08065866-A263-41AB-8C03-814171AD8B5D}" type="presParOf" srcId="{00AEFD6A-82B8-4756-9C38-32D0D64BC278}" destId="{3AF72D4A-E65B-4428-820B-BC70D89E40ED}" srcOrd="2" destOrd="0" presId="urn:microsoft.com/office/officeart/2005/8/layout/vList5"/>
    <dgm:cxn modelId="{9DF6D736-57EF-40A6-9028-49E920D5186E}" type="presParOf" srcId="{3AF72D4A-E65B-4428-820B-BC70D89E40ED}" destId="{A62E4EFB-A1B2-4DD7-8BA2-84EC231D6E1A}" srcOrd="0" destOrd="0" presId="urn:microsoft.com/office/officeart/2005/8/layout/vList5"/>
    <dgm:cxn modelId="{60A6E983-070D-4F97-8947-B27B2AC421B7}" type="presParOf" srcId="{3AF72D4A-E65B-4428-820B-BC70D89E40ED}" destId="{D13110C7-E954-4ECE-AA96-945A37518C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302C3-76E9-4902-8DCB-D6288461B6E1}">
      <dsp:nvSpPr>
        <dsp:cNvPr id="0" name=""/>
        <dsp:cNvSpPr/>
      </dsp:nvSpPr>
      <dsp:spPr>
        <a:xfrm rot="5400000">
          <a:off x="3469292" y="-803128"/>
          <a:ext cx="2128307" cy="426677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200" b="0" i="0" kern="1200"/>
            <a:t>Este proyecto se enfoca en analizar el historial de transacciones de una tienda de retail para descubrir patrones y tendencias.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200" b="0" i="0" kern="1200"/>
            <a:t>El objetivo es transformar datos "sucios" y complejos en información clara y accionable que pueda guiar las decisiones de negocio.</a:t>
          </a:r>
          <a:endParaRPr lang="en-US" sz="1200" kern="1200"/>
        </a:p>
      </dsp:txBody>
      <dsp:txXfrm rot="-5400000">
        <a:off x="2400060" y="369999"/>
        <a:ext cx="4162878" cy="1920517"/>
      </dsp:txXfrm>
    </dsp:sp>
    <dsp:sp modelId="{30A5EC1F-DE1C-460B-9D04-9B609E6F15F6}">
      <dsp:nvSpPr>
        <dsp:cNvPr id="0" name=""/>
        <dsp:cNvSpPr/>
      </dsp:nvSpPr>
      <dsp:spPr>
        <a:xfrm>
          <a:off x="0" y="66"/>
          <a:ext cx="2400059" cy="266038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b="1" i="0" kern="1200"/>
            <a:t>INTRODUCCIÓN</a:t>
          </a:r>
          <a:endParaRPr lang="en-US" sz="2000" kern="1200"/>
        </a:p>
      </dsp:txBody>
      <dsp:txXfrm>
        <a:off x="117161" y="117227"/>
        <a:ext cx="2165737" cy="2426061"/>
      </dsp:txXfrm>
    </dsp:sp>
    <dsp:sp modelId="{D13110C7-E954-4ECE-AA96-945A37518C65}">
      <dsp:nvSpPr>
        <dsp:cNvPr id="0" name=""/>
        <dsp:cNvSpPr/>
      </dsp:nvSpPr>
      <dsp:spPr>
        <a:xfrm rot="5400000">
          <a:off x="3469292" y="1990274"/>
          <a:ext cx="2128307" cy="426677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200" b="1" i="0" kern="1200"/>
            <a:t>Limpiar y Preparar:</a:t>
          </a:r>
          <a:r>
            <a:rPr lang="es-CL" sz="1200" b="0" i="0" kern="1200"/>
            <a:t> Procesar un conjunto de datos con valores nulos, errores y formatos inconsistentes.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200" b="1" i="0" kern="1200"/>
            <a:t>Analizar y Explorar:</a:t>
          </a:r>
          <a:r>
            <a:rPr lang="es-CL" sz="1200" b="0" i="0" kern="1200"/>
            <a:t> Realizar un Análisis Exploratorio de Datos (EDA) para entender las características de las ventas.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200" b="1" i="0" kern="1200"/>
            <a:t>Visualizar:</a:t>
          </a:r>
          <a:r>
            <a:rPr lang="es-CL" sz="1200" b="0" i="0" kern="1200"/>
            <a:t> Crear gráficos efectivos para comunicar los hallazgos de manera clara.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200" b="1" i="0" kern="1200"/>
            <a:t>Concluir:</a:t>
          </a:r>
          <a:r>
            <a:rPr lang="es-CL" sz="1200" b="0" i="0" kern="1200"/>
            <a:t> Extraer conclusiones y proponer recomendaciones basadas en la evidencia de los datos.</a:t>
          </a:r>
          <a:endParaRPr lang="en-US" sz="1200" kern="1200"/>
        </a:p>
      </dsp:txBody>
      <dsp:txXfrm rot="-5400000">
        <a:off x="2400060" y="3163402"/>
        <a:ext cx="4162878" cy="1920517"/>
      </dsp:txXfrm>
    </dsp:sp>
    <dsp:sp modelId="{A62E4EFB-A1B2-4DD7-8BA2-84EC231D6E1A}">
      <dsp:nvSpPr>
        <dsp:cNvPr id="0" name=""/>
        <dsp:cNvSpPr/>
      </dsp:nvSpPr>
      <dsp:spPr>
        <a:xfrm>
          <a:off x="0" y="2793469"/>
          <a:ext cx="2400059" cy="266038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b="1" i="0" kern="1200"/>
            <a:t>OBJETIVOS CLAVE</a:t>
          </a:r>
          <a:endParaRPr lang="en-US" sz="2000" kern="1200"/>
        </a:p>
      </dsp:txBody>
      <dsp:txXfrm>
        <a:off x="117161" y="2910630"/>
        <a:ext cx="2165737" cy="2426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584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43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19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13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66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265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478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393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18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467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212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86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422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85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239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452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09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78A6B6-A89B-4BAC-87AA-E64D2EB346C6}" type="datetimeFigureOut">
              <a:rPr lang="es-CL" smtClean="0"/>
              <a:t>22-06-2025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9121-FB27-4CC5-817C-16DBD0CB413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502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9D9766F-63F5-6184-71B8-C172FBCF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187" b="6813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D09D8B-D37A-9235-F2C7-2B4A00FE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 fontScale="90000"/>
          </a:bodyPr>
          <a:lstStyle/>
          <a:p>
            <a:r>
              <a:rPr lang="es-CL" sz="4600" b="1">
                <a:solidFill>
                  <a:srgbClr val="FFFFFF"/>
                </a:solidFill>
              </a:rPr>
              <a:t>Análisis de Ventas de Retail</a:t>
            </a:r>
            <a:br>
              <a:rPr lang="es-CL" sz="4600" b="1">
                <a:solidFill>
                  <a:srgbClr val="FFFFFF"/>
                </a:solidFill>
              </a:rPr>
            </a:br>
            <a:r>
              <a:rPr lang="es-CL" sz="4600" b="1">
                <a:solidFill>
                  <a:srgbClr val="FFFFFF"/>
                </a:solidFill>
              </a:rPr>
              <a:t>Proyecto 1 – Parte V</a:t>
            </a:r>
            <a:br>
              <a:rPr lang="es-CL" sz="4600" b="1">
                <a:solidFill>
                  <a:srgbClr val="FFFFFF"/>
                </a:solidFill>
              </a:rPr>
            </a:br>
            <a:endParaRPr lang="es-CL" sz="46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91A882-F95C-44F5-2D3D-7F942877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s-CL" sz="2200" b="1">
                <a:solidFill>
                  <a:srgbClr val="FFFFFF"/>
                </a:solidFill>
              </a:rPr>
              <a:t>Participante:</a:t>
            </a:r>
            <a:r>
              <a:rPr lang="es-CL" sz="2200">
                <a:solidFill>
                  <a:srgbClr val="FFFFFF"/>
                </a:solidFill>
              </a:rPr>
              <a:t> Francisco Javier Longares Silva</a:t>
            </a:r>
          </a:p>
          <a:p>
            <a:r>
              <a:rPr lang="es-CL" sz="2200">
                <a:solidFill>
                  <a:srgbClr val="FFFFFF"/>
                </a:solidFill>
              </a:rPr>
              <a:t>22/06/2025</a:t>
            </a:r>
          </a:p>
        </p:txBody>
      </p:sp>
    </p:spTree>
    <p:extLst>
      <p:ext uri="{BB962C8B-B14F-4D97-AF65-F5344CB8AC3E}">
        <p14:creationId xmlns:p14="http://schemas.microsoft.com/office/powerpoint/2010/main" val="389788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uadroTexto 4">
            <a:extLst>
              <a:ext uri="{FF2B5EF4-FFF2-40B4-BE49-F238E27FC236}">
                <a16:creationId xmlns:a16="http://schemas.microsoft.com/office/drawing/2014/main" id="{620E576C-211E-B43D-4375-8091CF878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577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36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805C0-CD12-8D7D-45E2-0D6AF7F7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6632"/>
            <a:ext cx="11877040" cy="461151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1" i="0" u="none" strike="noStrike" cap="none" normalizeH="0" baseline="0">
                <a:ln>
                  <a:noFill/>
                </a:ln>
                <a:effectLst/>
                <a:latin typeface="Segoe WPC"/>
              </a:rPr>
              <a:t>DESCRIPCIÓN DEL CONJUNTO DE DATOS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b="1" i="0" u="none" strike="noStrike" cap="none" normalizeH="0" baseline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>
                <a:ln>
                  <a:noFill/>
                </a:ln>
                <a:effectLst/>
                <a:latin typeface="Segoe WPC"/>
              </a:rPr>
              <a:t>Fuente: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Segoe WPC"/>
              </a:rPr>
              <a:t> Dataset </a:t>
            </a:r>
            <a:r>
              <a:rPr kumimoji="0" lang="es-CL" altLang="es-CL" b="0" i="0" strike="noStrike" cap="none" normalizeH="0" baseline="0">
                <a:ln>
                  <a:noFill/>
                </a:ln>
                <a:effectLst/>
                <a:latin typeface="var(--monaco-monospace-font)"/>
              </a:rPr>
              <a:t>dirty_cafe_sales.csv</a:t>
            </a:r>
            <a:r>
              <a:rPr kumimoji="0" lang="es-CL" altLang="es-CL" b="0" i="0" strike="noStrike" cap="none" normalizeH="0" baseline="0">
                <a:ln>
                  <a:noFill/>
                </a:ln>
                <a:effectLst/>
                <a:latin typeface="Segoe WPC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>
                <a:ln>
                  <a:noFill/>
                </a:ln>
                <a:effectLst/>
                <a:latin typeface="Segoe WPC"/>
              </a:rPr>
              <a:t>Contenido: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Segoe WPC"/>
              </a:rPr>
              <a:t> Registros de transacciones de una cafetería, incluyendo detalles de los productos, cantidades, precios y fechas.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>
                <a:ln>
                  <a:noFill/>
                </a:ln>
                <a:effectLst/>
                <a:latin typeface="Segoe WPC"/>
              </a:rPr>
              <a:t>Desafíos Iniciales (Calidad de Datos):</a:t>
            </a:r>
            <a:endParaRPr kumimoji="0" lang="es-CL" altLang="es-CL" b="0" i="0" u="none" strike="noStrike" cap="none" normalizeH="0" baseline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>
                <a:ln>
                  <a:noFill/>
                </a:ln>
                <a:effectLst/>
                <a:latin typeface="Segoe WPC"/>
              </a:rPr>
              <a:t>Valores Nulos: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Segoe WPC"/>
              </a:rPr>
              <a:t> Columnas clave como 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var(--monaco-monospace-font)"/>
              </a:rPr>
              <a:t>Quantity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Segoe WPC"/>
              </a:rPr>
              <a:t>, 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var(--monaco-monospace-font)"/>
              </a:rPr>
              <a:t>Price Per Unit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Segoe WPC"/>
              </a:rPr>
              <a:t> y 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var(--monaco-monospace-font)"/>
              </a:rPr>
              <a:t>Total Spent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Segoe WPC"/>
              </a:rPr>
              <a:t> presentaban datos faltantes.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>
                <a:ln>
                  <a:noFill/>
                </a:ln>
                <a:effectLst/>
                <a:latin typeface="Segoe WPC"/>
              </a:rPr>
              <a:t>Datos Inconsistentes: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Segoe WPC"/>
              </a:rPr>
              <a:t> Presencia de valores como 'ERROR' y 'UNKNOWN' en campos importantes.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>
                <a:ln>
                  <a:noFill/>
                </a:ln>
                <a:effectLst/>
                <a:latin typeface="Segoe WPC"/>
              </a:rPr>
              <a:t>Tipos de Datos Incorrectos: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Segoe WPC"/>
              </a:rPr>
              <a:t> Las fechas de transacción no estaban en un formato analizable.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1" u="none" strike="noStrike" cap="none" normalizeH="0" baseline="0">
                <a:ln>
                  <a:noFill/>
                </a:ln>
                <a:effectLst/>
                <a:latin typeface="Segoe WPC"/>
              </a:rPr>
              <a:t>Estos problemas impedían un análisis directo y preciso, haciendo necesaria una fase de limpieza exhaustiva.</a:t>
            </a:r>
            <a:endParaRPr kumimoji="0" lang="es-CL" altLang="es-CL" b="0" i="0" u="none" strike="noStrike" cap="none" normalizeH="0" baseline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7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74B28E-ED8A-1D50-4140-F2837CCB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5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PROCESO DE LIMPIEZA Y TRANSFORMACIÓN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s-CL" sz="1500" u="none" strike="noStrike" cap="none" normalizeH="0" baseline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5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Resumen de Acciones:</a:t>
            </a:r>
          </a:p>
          <a:p>
            <a:pPr marL="457200" marR="0" lvl="1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5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Manejo de Nulos: Se utilizó interpolación para estimar valores numéricos y de fecha faltantes, y técnicas de rellenado (forward-fill) para datos categóricos.</a:t>
            </a:r>
          </a:p>
          <a:p>
            <a:pPr marL="457200" marR="0" lvl="1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5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Conversión de Tipos: La columna Transaction Date se transformó a un formato datetime estándar para permitir análisis temporales.</a:t>
            </a:r>
          </a:p>
          <a:p>
            <a:pPr marL="457200" marR="0" lvl="1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5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Creación de Nuevas Columnas (Ingeniería de Características):</a:t>
            </a:r>
          </a:p>
          <a:p>
            <a:pPr marL="914400" marR="0" lvl="2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5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Ingreso: Calculado como Quantity * Price Per Unit para obtener el valor real de cada transacción.</a:t>
            </a:r>
          </a:p>
          <a:p>
            <a:pPr marL="914400" marR="0" lvl="2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5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Categoria Precio: Segmentación de productos en 'Bajo', 'Medio' y 'Alto' para un análisis más granular.</a:t>
            </a:r>
          </a:p>
          <a:p>
            <a:pPr marL="914400" marR="0" lvl="2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5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Dia Semana: Extraído de la fecha para identificar patrones de venta semanales.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s-CL" sz="1500" u="none" strike="noStrike" cap="none" normalizeH="0" baseline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52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3FF86D-5D7E-3C58-7541-C3DE5CE85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7445"/>
            <a:ext cx="122389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HALLAZGO 1 - LA MAYORÍA DE LAS VENTAS SON DE BAJO VALOR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b="1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Pregunta: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¿Cuál es la distribución de los ingresos por transacción?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Visualización:</a:t>
            </a:r>
            <a:endParaRPr kumimoji="0" lang="es-CL" altLang="es-CL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1" u="none" strike="noStrike" cap="none" normalizeH="0" baseline="0" dirty="0">
                <a:ln>
                  <a:noFill/>
                </a:ln>
                <a:effectLst/>
                <a:latin typeface="Segoe WPC"/>
              </a:rPr>
              <a:t>(Inserta aquí el gráfico combinado de Histograma y </a:t>
            </a:r>
            <a:r>
              <a:rPr kumimoji="0" lang="es-CL" altLang="es-CL" b="0" i="1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Boxplot</a:t>
            </a:r>
            <a:r>
              <a:rPr kumimoji="0" lang="es-CL" altLang="es-CL" b="0" i="1" u="none" strike="noStrike" cap="none" normalizeH="0" baseline="0" dirty="0">
                <a:ln>
                  <a:noFill/>
                </a:ln>
                <a:effectLst/>
                <a:latin typeface="Segoe WPC"/>
              </a:rPr>
              <a:t> de </a:t>
            </a:r>
            <a:r>
              <a:rPr kumimoji="0" lang="es-CL" altLang="es-CL" b="0" i="1" u="none" strike="noStrike" cap="none" normalizeH="0" baseline="0" dirty="0">
                <a:ln>
                  <a:noFill/>
                </a:ln>
                <a:effectLst/>
                <a:latin typeface="var(--monaco-monospace-font)"/>
              </a:rPr>
              <a:t>Ingreso por Transacción</a:t>
            </a:r>
            <a:r>
              <a:rPr kumimoji="0" lang="es-CL" altLang="es-CL" b="0" i="1" u="none" strike="noStrike" cap="none" normalizeH="0" baseline="0" dirty="0">
                <a:ln>
                  <a:noFill/>
                </a:ln>
                <a:effectLst/>
                <a:latin typeface="Segoe WPC"/>
              </a:rPr>
              <a:t>)</a:t>
            </a:r>
            <a:endParaRPr kumimoji="0" lang="es-CL" altLang="es-CL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Análisis y Hallazgos:</a:t>
            </a:r>
            <a:endParaRPr kumimoji="0" lang="es-CL" altLang="es-CL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El 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histograma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muestra una fuerte concentración de transacciones con ingresos bajos (la mayoría por debajo de los $15).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La distribución tiene una "cola larga" hacia la derecha, indicando la existencia de ventas de alto valor, aunque son poco frecuentes.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El </a:t>
            </a:r>
            <a:r>
              <a:rPr kumimoji="0" lang="es-CL" altLang="es-CL" b="1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boxplot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confirma esto y resalta la presencia de numerosos 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valores atípicos (</a:t>
            </a:r>
            <a:r>
              <a:rPr kumimoji="0" lang="es-CL" altLang="es-CL" b="1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outliers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)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, que representan transacciones significativamente más grandes que el promedio.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9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C4729D-99DF-88D7-D1B0-36EC1A239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HALLAZGO 2 - TENDENCIA DE VENTAS SEMANALES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Pregunta: ¿Cómo se comportan nuestras ventas a lo largo del tiempo?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Visualización:</a:t>
            </a:r>
          </a:p>
          <a:p>
            <a:pPr marL="457200" marR="0" lvl="1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(Inserta aquí el gráfico de líneas de Tendencia de Ingresos Semanales)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Análisis y Hallazgos:</a:t>
            </a:r>
          </a:p>
          <a:p>
            <a:pPr marL="457200" marR="0" lvl="1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El gráfico muestra la evolución de los ingresos totales semana a semana.</a:t>
            </a:r>
          </a:p>
          <a:p>
            <a:pPr marL="457200" marR="0" lvl="1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Se observa una tendencia [Describe la tendencia que ves: estable, creciente, con picos, etc.].</a:t>
            </a:r>
          </a:p>
          <a:p>
            <a:pPr marL="457200" marR="0" lvl="1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Se identifica un pico de ventas notable en la semana de [Fecha del pico, que la anotación del gráfico te indica]. Esto podría deberse a una promoción, un evento local o un período festivo que merece ser investigado.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s-CL" u="none" strike="noStrike" cap="none" normalizeH="0" baseline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891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3ABE4C-CDF2-9AA5-B828-D8BC0593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2510"/>
            <a:ext cx="12192000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HALLAZGO 3 - RELACIÓN ENTRE PRECIO Y CANTIDAD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Pregunta: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¿Cómo afecta el precio de un producto a la cantidad que se vende?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Visualización:</a:t>
            </a:r>
            <a:endParaRPr kumimoji="0" lang="es-CL" altLang="es-CL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1" u="none" strike="noStrike" cap="none" normalizeH="0" baseline="0" dirty="0">
                <a:ln>
                  <a:noFill/>
                </a:ln>
                <a:effectLst/>
                <a:latin typeface="Segoe WPC"/>
              </a:rPr>
              <a:t>(Inserta aquí el gráfico de dispersión de </a:t>
            </a:r>
            <a:r>
              <a:rPr kumimoji="0" lang="es-CL" altLang="es-CL" b="0" i="1" u="none" strike="noStrike" cap="none" normalizeH="0" baseline="0" dirty="0">
                <a:ln>
                  <a:noFill/>
                </a:ln>
                <a:effectLst/>
                <a:latin typeface="var(--monaco-monospace-font)"/>
              </a:rPr>
              <a:t>Precio Unitario vs. Cantidad Vendida</a:t>
            </a:r>
            <a:r>
              <a:rPr kumimoji="0" lang="es-CL" altLang="es-CL" b="0" i="1" u="none" strike="noStrike" cap="none" normalizeH="0" baseline="0" dirty="0">
                <a:ln>
                  <a:noFill/>
                </a:ln>
                <a:effectLst/>
                <a:latin typeface="Segoe WPC"/>
              </a:rPr>
              <a:t>)</a:t>
            </a:r>
            <a:endParaRPr kumimoji="0" lang="es-CL" altLang="es-CL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Análisis y Hallazgos:</a:t>
            </a:r>
            <a:endParaRPr kumimoji="0" lang="es-CL" altLang="es-CL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Existe una 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relación inversa clara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: a medida que el precio unitario aumenta, la cantidad vendida por transacción tiende a disminuir.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Los productos de 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"Precio Bajo"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(puntos azules) se agrupan en la zona de mayor cantidad.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Los productos de </a:t>
            </a:r>
            <a:r>
              <a:rPr kumimoji="0" lang="es-CL" altLang="es-CL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"Precio Alto"</a:t>
            </a: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(puntos naranjas/verdes) se concentran en la zona de menor cantidad.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1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C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55EFA-1AD8-1062-EAB9-33861EFC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763520"/>
            <a:ext cx="8946541" cy="34848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4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HALLAZGO 4 - CORRELACIÓN ENTRE VARIABLES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4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Pregunta: ¿Qué tan fuerte es la relación lineal entre las variables numéricas?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4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Visualización:</a:t>
            </a:r>
          </a:p>
          <a:p>
            <a:pPr marL="457200" marR="0" lvl="1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4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(Inserta aquí el mapa de calor (heatmap) de la matriz de correlación)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4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Análisis y Hallazgos:</a:t>
            </a:r>
          </a:p>
          <a:p>
            <a:pPr marL="457200" marR="0" lvl="1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4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El mapa de calor confirma visualmente las relaciones que esperamos.</a:t>
            </a:r>
          </a:p>
          <a:p>
            <a:pPr marL="457200" marR="0" lvl="1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4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Existe una fuerte correlación positiva entre Ingreso y Quantity, y también entre Ingreso y Total Spent. Esto es lógico, ya que a mayor cantidad o gasto total, mayor es el ingreso.</a:t>
            </a:r>
          </a:p>
          <a:p>
            <a:pPr marL="457200" marR="0" lvl="1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s-CL" sz="14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No se observan correlaciones fuertes e inesperadas, lo que sugiere que no hay relaciones ocultas complejas entre estas variables.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br>
              <a:rPr kumimoji="0" lang="en-US" altLang="es-CL" sz="1400" u="none" strike="noStrike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</a:br>
            <a:endParaRPr kumimoji="0" lang="en-US" altLang="es-CL" sz="1400" u="none" strike="noStrike" cap="none" normalizeH="0" baseline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933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CAA3645-A467-14E7-6CA6-7BB535247B6C}"/>
              </a:ext>
            </a:extLst>
          </p:cNvPr>
          <p:cNvSpPr txBox="1"/>
          <p:nvPr/>
        </p:nvSpPr>
        <p:spPr>
          <a:xfrm>
            <a:off x="152400" y="282367"/>
            <a:ext cx="11257280" cy="585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s-CL" b="1" i="0" dirty="0">
                <a:effectLst/>
                <a:latin typeface="Segoe WPC"/>
              </a:rPr>
              <a:t>CONCLUSIONES Y RECOMENDACIONES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1" i="0" dirty="0">
                <a:effectLst/>
                <a:latin typeface="Segoe WPC"/>
              </a:rPr>
              <a:t>Conclusiones Clave:</a:t>
            </a:r>
            <a:endParaRPr lang="es-CL" b="0" i="0" dirty="0">
              <a:effectLst/>
              <a:latin typeface="Segoe WPC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0" i="0" dirty="0">
                <a:effectLst/>
                <a:latin typeface="Segoe WPC"/>
              </a:rPr>
              <a:t>El negocio se sustenta en un </a:t>
            </a:r>
            <a:r>
              <a:rPr lang="es-CL" b="1" i="0" dirty="0">
                <a:effectLst/>
                <a:latin typeface="Segoe WPC"/>
              </a:rPr>
              <a:t>alto volumen de transacciones de bajo valor</a:t>
            </a:r>
            <a:r>
              <a:rPr lang="es-CL" b="0" i="0" dirty="0">
                <a:effectLst/>
                <a:latin typeface="Segoe WPC"/>
              </a:rPr>
              <a:t>. Las ventas de alto valor son atípicas y deben ser analizadas individualmente.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0" i="0" dirty="0">
                <a:effectLst/>
                <a:latin typeface="Segoe WPC"/>
              </a:rPr>
              <a:t>Las ventas muestran </a:t>
            </a:r>
            <a:r>
              <a:rPr lang="es-CL" b="1" i="0" dirty="0">
                <a:effectLst/>
                <a:latin typeface="Segoe WPC"/>
              </a:rPr>
              <a:t>patrones temporales</a:t>
            </a:r>
            <a:r>
              <a:rPr lang="es-CL" b="0" i="0" dirty="0">
                <a:effectLst/>
                <a:latin typeface="Segoe WPC"/>
              </a:rPr>
              <a:t> (picos semanales) que pueden ser aprovechados.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0" i="0" dirty="0">
                <a:effectLst/>
                <a:latin typeface="Segoe WPC"/>
              </a:rPr>
              <a:t>La </a:t>
            </a:r>
            <a:r>
              <a:rPr lang="es-CL" b="1" i="0" dirty="0">
                <a:effectLst/>
                <a:latin typeface="Segoe WPC"/>
              </a:rPr>
              <a:t>estrategia de precios</a:t>
            </a:r>
            <a:r>
              <a:rPr lang="es-CL" b="0" i="0" dirty="0">
                <a:effectLst/>
                <a:latin typeface="Segoe WPC"/>
              </a:rPr>
              <a:t> impacta directamente en la cantidad de artículos por venta, como se esperaba.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1" i="0" dirty="0">
                <a:effectLst/>
                <a:latin typeface="Segoe WPC"/>
              </a:rPr>
              <a:t>Recomendaciones Estratégicas:</a:t>
            </a:r>
            <a:endParaRPr lang="es-CL" b="0" i="0" dirty="0">
              <a:effectLst/>
              <a:latin typeface="Segoe WPC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1" i="0" dirty="0">
                <a:effectLst/>
                <a:latin typeface="Segoe WPC"/>
              </a:rPr>
              <a:t>Marketing:</a:t>
            </a:r>
            <a:r>
              <a:rPr lang="es-CL" b="0" i="0" dirty="0">
                <a:effectLst/>
                <a:latin typeface="Segoe WPC"/>
              </a:rPr>
              <a:t> Crear "combos" o "</a:t>
            </a:r>
            <a:r>
              <a:rPr lang="es-CL" b="0" i="0" dirty="0" err="1">
                <a:effectLst/>
                <a:latin typeface="Segoe WPC"/>
              </a:rPr>
              <a:t>bundles</a:t>
            </a:r>
            <a:r>
              <a:rPr lang="es-CL" b="0" i="0" dirty="0">
                <a:effectLst/>
                <a:latin typeface="Segoe WPC"/>
              </a:rPr>
              <a:t>" que agrupen productos de bajo precio y alta demanda con otros de mayor margen para </a:t>
            </a:r>
            <a:r>
              <a:rPr lang="es-CL" b="1" i="0" dirty="0">
                <a:effectLst/>
                <a:latin typeface="Segoe WPC"/>
              </a:rPr>
              <a:t>aumentar el valor promedio de la transacción</a:t>
            </a:r>
            <a:r>
              <a:rPr lang="es-CL" b="0" i="0" dirty="0">
                <a:effectLst/>
                <a:latin typeface="Segoe WPC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1" i="0" dirty="0">
                <a:effectLst/>
                <a:latin typeface="Segoe WPC"/>
              </a:rPr>
              <a:t>Operaciones:</a:t>
            </a:r>
            <a:r>
              <a:rPr lang="es-CL" b="0" i="0" dirty="0">
                <a:effectLst/>
                <a:latin typeface="Segoe WPC"/>
              </a:rPr>
              <a:t> Investigar la causa de los </a:t>
            </a:r>
            <a:r>
              <a:rPr lang="es-CL" b="1" i="0" dirty="0">
                <a:effectLst/>
                <a:latin typeface="Segoe WPC"/>
              </a:rPr>
              <a:t>picos de ventas semanales</a:t>
            </a:r>
            <a:r>
              <a:rPr lang="es-CL" b="0" i="0" dirty="0">
                <a:effectLst/>
                <a:latin typeface="Segoe WPC"/>
              </a:rPr>
              <a:t> para asegurar niveles de inventario y personal adecuados durante esos períodos.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b="1" i="0" dirty="0">
                <a:effectLst/>
                <a:latin typeface="Segoe WPC"/>
              </a:rPr>
              <a:t>Análisis Futuro:</a:t>
            </a:r>
            <a:r>
              <a:rPr lang="es-CL" b="0" i="0" dirty="0">
                <a:effectLst/>
                <a:latin typeface="Segoe WPC"/>
              </a:rPr>
              <a:t> Segmentar a los clientes que realizan </a:t>
            </a:r>
            <a:r>
              <a:rPr lang="es-CL" b="1" i="0" dirty="0">
                <a:effectLst/>
                <a:latin typeface="Segoe WPC"/>
              </a:rPr>
              <a:t>compras atípicas (</a:t>
            </a:r>
            <a:r>
              <a:rPr lang="es-CL" b="1" i="0" dirty="0" err="1">
                <a:effectLst/>
                <a:latin typeface="Segoe WPC"/>
              </a:rPr>
              <a:t>outliers</a:t>
            </a:r>
            <a:r>
              <a:rPr lang="es-CL" b="1" i="0" dirty="0">
                <a:effectLst/>
                <a:latin typeface="Segoe WPC"/>
              </a:rPr>
              <a:t>)</a:t>
            </a:r>
            <a:r>
              <a:rPr lang="es-CL" b="0" i="0" dirty="0">
                <a:effectLst/>
                <a:latin typeface="Segoe WPC"/>
              </a:rPr>
              <a:t>. Podrían ser clientes corporativos o para eventos, representando una oportunidad de negocio B2B.</a:t>
            </a:r>
          </a:p>
        </p:txBody>
      </p:sp>
    </p:spTree>
    <p:extLst>
      <p:ext uri="{BB962C8B-B14F-4D97-AF65-F5344CB8AC3E}">
        <p14:creationId xmlns:p14="http://schemas.microsoft.com/office/powerpoint/2010/main" val="3794063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971</Words>
  <Application>Microsoft Office PowerPoint</Application>
  <PresentationFormat>Panorámica</PresentationFormat>
  <Paragraphs>72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Segoe WPC</vt:lpstr>
      <vt:lpstr>var(--monaco-monospace-font)</vt:lpstr>
      <vt:lpstr>Wingdings 3</vt:lpstr>
      <vt:lpstr>Ion</vt:lpstr>
      <vt:lpstr>Análisis de Ventas de Retail Proyecto 1 – Parte V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Virtual Keys 486</dc:creator>
  <cp:lastModifiedBy>Virtual Keys 486</cp:lastModifiedBy>
  <cp:revision>1</cp:revision>
  <dcterms:created xsi:type="dcterms:W3CDTF">2025-06-23T03:18:10Z</dcterms:created>
  <dcterms:modified xsi:type="dcterms:W3CDTF">2025-06-23T03:34:51Z</dcterms:modified>
</cp:coreProperties>
</file>