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Lst>
  <p:sldSz cy="6858000" cx="12192000"/>
  <p:notesSz cx="6858000" cy="9144000"/>
  <p:embeddedFontLst>
    <p:embeddedFont>
      <p:font typeface="Open Sans SemiBold"/>
      <p:regular r:id="rId86"/>
      <p:bold r:id="rId87"/>
      <p:italic r:id="rId88"/>
      <p:boldItalic r:id="rId89"/>
    </p:embeddedFont>
    <p:embeddedFont>
      <p:font typeface="Open Sans"/>
      <p:regular r:id="rId90"/>
      <p:bold r:id="rId91"/>
      <p:italic r:id="rId92"/>
      <p:boldItalic r:id="rId9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94" roundtripDataSignature="AMtx7mikEl6mBtQHGy5e6OZmkrIaM59i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A261D07-EACA-4594-BF1C-1A78806ECC38}">
  <a:tblStyle styleId="{EA261D07-EACA-4594-BF1C-1A78806ECC3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font" Target="fonts/OpenSansSemiBold-regular.fntdata"/><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font" Target="fonts/OpenSansSemiBold-italic.fntdata"/><Relationship Id="rId43" Type="http://schemas.openxmlformats.org/officeDocument/2006/relationships/slide" Target="slides/slide38.xml"/><Relationship Id="rId87" Type="http://schemas.openxmlformats.org/officeDocument/2006/relationships/font" Target="fonts/OpenSansSemiBold-bold.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OpenSansSemiBold-boldItalic.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94" Type="http://customschemas.google.com/relationships/presentationmetadata" Target="metadata"/><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OpenSans-bold.fntdata"/><Relationship Id="rId90" Type="http://schemas.openxmlformats.org/officeDocument/2006/relationships/font" Target="fonts/OpenSans-regular.fntdata"/><Relationship Id="rId93" Type="http://schemas.openxmlformats.org/officeDocument/2006/relationships/font" Target="fonts/OpenSans-boldItalic.fntdata"/><Relationship Id="rId92" Type="http://schemas.openxmlformats.org/officeDocument/2006/relationships/font" Target="fonts/OpenSans-italic.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dotnet/coreclr" TargetMode="External"/><Relationship Id="rId3" Type="http://schemas.openxmlformats.org/officeDocument/2006/relationships/hyperlink" Target="https://github.com/dotnet/corefx" TargetMode="External"/><Relationship Id="rId4" Type="http://schemas.openxmlformats.org/officeDocument/2006/relationships/hyperlink" Target="https://github.com/aspnet/home" TargetMode="External"/><Relationship Id="rId11" Type="http://schemas.openxmlformats.org/officeDocument/2006/relationships/hyperlink" Target="https://www.microsoft.com/net/download/dotnet-core/2.1" TargetMode="External"/><Relationship Id="rId10" Type="http://schemas.openxmlformats.org/officeDocument/2006/relationships/hyperlink" Target="https://www.microsoft.com/net/download/dotnet-core/2.1" TargetMode="External"/><Relationship Id="rId9" Type="http://schemas.openxmlformats.org/officeDocument/2006/relationships/hyperlink" Target="https://www.microsoft.com/net/download/dotnet-core/2.1" TargetMode="External"/><Relationship Id="rId5" Type="http://schemas.openxmlformats.org/officeDocument/2006/relationships/hyperlink" Target="https://github.com/dotnet/cli" TargetMode="External"/><Relationship Id="rId6" Type="http://schemas.openxmlformats.org/officeDocument/2006/relationships/hyperlink" Target="https://github.com/dotnet/roslyn" TargetMode="External"/><Relationship Id="rId7" Type="http://schemas.openxmlformats.org/officeDocument/2006/relationships/hyperlink" Target="https://github.com/microsoft/visualfsharp" TargetMode="External"/><Relationship Id="rId8" Type="http://schemas.openxmlformats.org/officeDocument/2006/relationships/hyperlink" Target="https://github.com/dotnet/core-setup"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Giảng viên (15phút)</a:t>
            </a:r>
            <a:endParaRPr/>
          </a:p>
          <a:p>
            <a:pPr indent="0" lvl="0" marL="0" rtl="0" algn="l">
              <a:spcBef>
                <a:spcPts val="0"/>
              </a:spcBef>
              <a:spcAft>
                <a:spcPts val="0"/>
              </a:spcAft>
              <a:buNone/>
            </a:pPr>
            <a:r>
              <a:rPr lang="en-US"/>
              <a:t>+ Hướng dẫn tổng quan về cách học cái này, nên được thực hiện trước buổi học đầu tiên.</a:t>
            </a:r>
            <a:endParaRPr/>
          </a:p>
          <a:p>
            <a:pPr indent="0" lvl="0" marL="0" marR="0" rtl="0" algn="l">
              <a:lnSpc>
                <a:spcPct val="100000"/>
              </a:lnSpc>
              <a:spcBef>
                <a:spcPts val="0"/>
              </a:spcBef>
              <a:spcAft>
                <a:spcPts val="0"/>
              </a:spcAft>
              <a:buClr>
                <a:schemeClr val="dk1"/>
              </a:buClr>
              <a:buSzPts val="1200"/>
              <a:buFont typeface="Calibri"/>
              <a:buNone/>
            </a:pPr>
            <a:r>
              <a:rPr lang="en-US"/>
              <a:t>+ Vẽ lại bức tranh tổng quan về toàn bộ các kiến thức, các tài liệu, công cụ, đánh giá, yêu cầu trong module</a:t>
            </a:r>
            <a:endParaRPr/>
          </a:p>
          <a:p>
            <a:pPr indent="0" lvl="0" marL="0" rtl="0" algn="l">
              <a:spcBef>
                <a:spcPts val="0"/>
              </a:spcBef>
              <a:spcAft>
                <a:spcPts val="0"/>
              </a:spcAft>
              <a:buNone/>
            </a:pPr>
            <a:r>
              <a:t/>
            </a:r>
            <a:endParaRPr/>
          </a:p>
        </p:txBody>
      </p:sp>
      <p:sp>
        <p:nvSpPr>
          <p:cNvPr id="89" name="Google Shape;8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NET Core is composed of the following parts:</a:t>
            </a:r>
            <a:endParaRPr/>
          </a:p>
          <a:p>
            <a:pPr indent="0" lvl="1" marL="457200" rtl="0" algn="l">
              <a:spcBef>
                <a:spcPts val="0"/>
              </a:spcBef>
              <a:spcAft>
                <a:spcPts val="0"/>
              </a:spcAft>
              <a:buNone/>
            </a:pPr>
            <a:r>
              <a:rPr lang="en-US"/>
              <a:t>The </a:t>
            </a:r>
            <a:r>
              <a:rPr lang="en-US" u="sng">
                <a:solidFill>
                  <a:schemeClr val="hlink"/>
                </a:solidFill>
                <a:hlinkClick r:id="rId2"/>
              </a:rPr>
              <a:t>.NET Core runtime</a:t>
            </a:r>
            <a:r>
              <a:rPr lang="en-US"/>
              <a:t>, which provides a type system, assembly loading, a garbage collector, native interop and other basic services. </a:t>
            </a:r>
            <a:r>
              <a:rPr lang="en-US" u="sng">
                <a:solidFill>
                  <a:schemeClr val="hlink"/>
                </a:solidFill>
                <a:hlinkClick r:id="rId3"/>
              </a:rPr>
              <a:t>.NET Core framework libraries</a:t>
            </a:r>
            <a:r>
              <a:rPr lang="en-US"/>
              <a:t> provide primitive data types, app composition types and fundamental utilities.</a:t>
            </a:r>
            <a:endParaRPr/>
          </a:p>
          <a:p>
            <a:pPr indent="0" lvl="1" marL="457200" rtl="0" algn="l">
              <a:spcBef>
                <a:spcPts val="0"/>
              </a:spcBef>
              <a:spcAft>
                <a:spcPts val="0"/>
              </a:spcAft>
              <a:buNone/>
            </a:pPr>
            <a:r>
              <a:rPr lang="en-US"/>
              <a:t>The </a:t>
            </a:r>
            <a:r>
              <a:rPr lang="en-US" u="sng">
                <a:solidFill>
                  <a:schemeClr val="hlink"/>
                </a:solidFill>
                <a:hlinkClick r:id="rId4"/>
              </a:rPr>
              <a:t>ASP.NET runtime</a:t>
            </a:r>
            <a:r>
              <a:rPr lang="en-US"/>
              <a:t>, which provides a framework for building modern cloud based internet connected applications, such as web apps, IoT apps and mobile backends.</a:t>
            </a:r>
            <a:endParaRPr/>
          </a:p>
          <a:p>
            <a:pPr indent="0" lvl="1" marL="457200" rtl="0" algn="l">
              <a:spcBef>
                <a:spcPts val="0"/>
              </a:spcBef>
              <a:spcAft>
                <a:spcPts val="0"/>
              </a:spcAft>
              <a:buNone/>
            </a:pPr>
            <a:r>
              <a:rPr lang="en-US"/>
              <a:t>The </a:t>
            </a:r>
            <a:r>
              <a:rPr lang="en-US" u="sng">
                <a:solidFill>
                  <a:schemeClr val="hlink"/>
                </a:solidFill>
                <a:hlinkClick r:id="rId5"/>
              </a:rPr>
              <a:t>.NET Core CLI tools</a:t>
            </a:r>
            <a:r>
              <a:rPr lang="en-US"/>
              <a:t> and language compilers (</a:t>
            </a:r>
            <a:r>
              <a:rPr lang="en-US" u="sng">
                <a:solidFill>
                  <a:schemeClr val="hlink"/>
                </a:solidFill>
                <a:hlinkClick r:id="rId6"/>
              </a:rPr>
              <a:t>Roslyn</a:t>
            </a:r>
            <a:r>
              <a:rPr lang="en-US"/>
              <a:t> and </a:t>
            </a:r>
            <a:r>
              <a:rPr lang="en-US" u="sng">
                <a:solidFill>
                  <a:schemeClr val="hlink"/>
                </a:solidFill>
                <a:hlinkClick r:id="rId7"/>
              </a:rPr>
              <a:t>F#</a:t>
            </a:r>
            <a:r>
              <a:rPr lang="en-US"/>
              <a:t>) that enable the .NET Core developer experience.</a:t>
            </a:r>
            <a:endParaRPr/>
          </a:p>
          <a:p>
            <a:pPr indent="0" lvl="1" marL="457200" rtl="0" algn="l">
              <a:spcBef>
                <a:spcPts val="0"/>
              </a:spcBef>
              <a:spcAft>
                <a:spcPts val="0"/>
              </a:spcAft>
              <a:buNone/>
            </a:pPr>
            <a:r>
              <a:rPr lang="en-US"/>
              <a:t>The </a:t>
            </a:r>
            <a:r>
              <a:rPr lang="en-US" u="sng">
                <a:solidFill>
                  <a:schemeClr val="hlink"/>
                </a:solidFill>
                <a:hlinkClick r:id="rId8"/>
              </a:rPr>
              <a:t>dotnet tool</a:t>
            </a:r>
            <a:r>
              <a:rPr lang="en-US"/>
              <a:t>, which is used to launch .NET Core apps and CLI tools. It selects the runtime and hosts the runtime, provides an assembly loading policy and launches apps and tools.</a:t>
            </a:r>
            <a:endParaRPr/>
          </a:p>
          <a:p>
            <a:pPr indent="0" lvl="0" marL="0" rtl="0" algn="l">
              <a:spcBef>
                <a:spcPts val="0"/>
              </a:spcBef>
              <a:spcAft>
                <a:spcPts val="0"/>
              </a:spcAft>
              <a:buNone/>
            </a:pPr>
            <a:r>
              <a:rPr lang="en-US"/>
              <a:t>These components are distributed in the following ways:</a:t>
            </a:r>
            <a:endParaRPr/>
          </a:p>
          <a:p>
            <a:pPr indent="0" lvl="1" marL="457200" rtl="0" algn="l">
              <a:spcBef>
                <a:spcPts val="0"/>
              </a:spcBef>
              <a:spcAft>
                <a:spcPts val="0"/>
              </a:spcAft>
              <a:buNone/>
            </a:pPr>
            <a:r>
              <a:rPr lang="en-US" u="sng">
                <a:solidFill>
                  <a:schemeClr val="hlink"/>
                </a:solidFill>
                <a:hlinkClick r:id="rId9"/>
              </a:rPr>
              <a:t>.NET Core Runtime</a:t>
            </a:r>
            <a:r>
              <a:rPr lang="en-US"/>
              <a:t> -- includes the .NET Core runtime and framework libraries.</a:t>
            </a:r>
            <a:endParaRPr/>
          </a:p>
          <a:p>
            <a:pPr indent="0" lvl="1" marL="457200" rtl="0" algn="l">
              <a:spcBef>
                <a:spcPts val="0"/>
              </a:spcBef>
              <a:spcAft>
                <a:spcPts val="0"/>
              </a:spcAft>
              <a:buNone/>
            </a:pPr>
            <a:r>
              <a:rPr lang="en-US" u="sng">
                <a:solidFill>
                  <a:schemeClr val="hlink"/>
                </a:solidFill>
                <a:hlinkClick r:id="rId10"/>
              </a:rPr>
              <a:t>ASP.NET Core Runtime</a:t>
            </a:r>
            <a:r>
              <a:rPr lang="en-US"/>
              <a:t> -- includes ASP.NET Core and .NET Core runtime and framework libraries.</a:t>
            </a:r>
            <a:endParaRPr/>
          </a:p>
          <a:p>
            <a:pPr indent="0" lvl="1" marL="457200" rtl="0" algn="l">
              <a:spcBef>
                <a:spcPts val="0"/>
              </a:spcBef>
              <a:spcAft>
                <a:spcPts val="0"/>
              </a:spcAft>
              <a:buNone/>
            </a:pPr>
            <a:r>
              <a:rPr lang="en-US" u="sng">
                <a:solidFill>
                  <a:schemeClr val="hlink"/>
                </a:solidFill>
                <a:hlinkClick r:id="rId11"/>
              </a:rPr>
              <a:t>.NET Core SDK</a:t>
            </a:r>
            <a:r>
              <a:rPr lang="en-US"/>
              <a:t> -- includes the .NET CLI Tools, ASP.NET Core runtime, and .NET Core runtime and framework.</a:t>
            </a:r>
            <a:endParaRPr/>
          </a:p>
          <a:p>
            <a:pPr indent="0" lvl="0" marL="0" rtl="0" algn="l">
              <a:spcBef>
                <a:spcPts val="0"/>
              </a:spcBef>
              <a:spcAft>
                <a:spcPts val="0"/>
              </a:spcAft>
              <a:buNone/>
            </a:pPr>
            <a:r>
              <a:t/>
            </a:r>
            <a:endParaRPr/>
          </a:p>
        </p:txBody>
      </p:sp>
      <p:sp>
        <p:nvSpPr>
          <p:cNvPr id="149" name="Google Shape;14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Ghi rõ demo: Viết ứng dụng C#Script</a:t>
            </a:r>
            <a:endParaRPr/>
          </a:p>
        </p:txBody>
      </p:sp>
      <p:sp>
        <p:nvSpPr>
          <p:cNvPr id="192" name="Google Shape;192;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207" name="Google Shape;207;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Giảng viên (1phút)</a:t>
            </a:r>
            <a:endParaRPr/>
          </a:p>
          <a:p>
            <a:pPr indent="0" lvl="0" marL="0" rtl="0" algn="l">
              <a:spcBef>
                <a:spcPts val="0"/>
              </a:spcBef>
              <a:spcAft>
                <a:spcPts val="0"/>
              </a:spcAft>
              <a:buNone/>
            </a:pPr>
            <a:r>
              <a:rPr lang="en-US"/>
              <a:t>Trình bày tổng quan các mục chính cần đạt được trong bài:</a:t>
            </a:r>
            <a:endParaRPr/>
          </a:p>
          <a:p>
            <a:pPr indent="0" lvl="0" marL="0" rtl="0" algn="l">
              <a:spcBef>
                <a:spcPts val="0"/>
              </a:spcBef>
              <a:spcAft>
                <a:spcPts val="0"/>
              </a:spcAft>
              <a:buNone/>
            </a:pPr>
            <a:r>
              <a:t/>
            </a:r>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232" name="Google Shape;232;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strike="sngStrike"/>
          </a:p>
        </p:txBody>
      </p:sp>
      <p:sp>
        <p:nvSpPr>
          <p:cNvPr id="249" name="Google Shape;249;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strike="sngStrike"/>
          </a:p>
        </p:txBody>
      </p:sp>
      <p:sp>
        <p:nvSpPr>
          <p:cNvPr id="256" name="Google Shape;256;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strike="sngStrike"/>
          </a:p>
        </p:txBody>
      </p:sp>
      <p:sp>
        <p:nvSpPr>
          <p:cNvPr id="263" name="Google Shape;263;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strike="sngStrike"/>
          </a:p>
        </p:txBody>
      </p:sp>
      <p:sp>
        <p:nvSpPr>
          <p:cNvPr id="274" name="Google Shape;274;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0" name="Google Shape;370;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Giảng viên sử dụng slide này khi trình bày về bức tranh tổng quan về module.</a:t>
            </a:r>
            <a:endParaRPr/>
          </a:p>
          <a:p>
            <a:pPr indent="0" lvl="0" marL="0" rtl="0" algn="l">
              <a:spcBef>
                <a:spcPts val="0"/>
              </a:spcBef>
              <a:spcAft>
                <a:spcPts val="0"/>
              </a:spcAft>
              <a:buNone/>
            </a:pPr>
            <a:r>
              <a:t/>
            </a:r>
            <a:endParaRPr/>
          </a:p>
        </p:txBody>
      </p:sp>
      <p:sp>
        <p:nvSpPr>
          <p:cNvPr id="109" name="Google Shape;10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8" name="Google Shape;378;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2" name="Google Shape;392;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9" name="Google Shape;399;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7" name="Google Shape;407;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 name="Google Shape;426;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4" name="Google Shape;434;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 name="Google Shape;443;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1" name="Google Shape;451;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0" name="Google Shape;460;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Giảng viên sử dụng slide này khi trình bày về bức tranh tổng quan về module.</a:t>
            </a:r>
            <a:endParaRPr/>
          </a:p>
        </p:txBody>
      </p:sp>
      <p:sp>
        <p:nvSpPr>
          <p:cNvPr id="116" name="Google Shape;11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8" name="Google Shape;468;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6" name="Google Shape;476;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6" name="Google Shape;486;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6" name="Google Shape;496;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Google Shape;502;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3" name="Google Shape;503;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 name="Google Shape;504;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0" name="Google Shape;510;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t/>
            </a:r>
            <a:endParaRPr/>
          </a:p>
        </p:txBody>
      </p:sp>
      <p:sp>
        <p:nvSpPr>
          <p:cNvPr id="511" name="Google Shape;511;p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8" name="Google Shape;518;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7" name="Google Shape;527;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p5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4" name="Google Shape;534;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p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Google Shape;542;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3" name="Google Shape;543;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4" name="Google Shape;544;p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23" name="Google Shape;12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2" name="Google Shape;552;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Google Shape;558;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9" name="Google Shape;559;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0" name="Google Shape;560;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Google Shape;567;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8" name="Google Shape;568;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6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5" name="Shape 575"/>
        <p:cNvGrpSpPr/>
        <p:nvPr/>
      </p:nvGrpSpPr>
      <p:grpSpPr>
        <a:xfrm>
          <a:off x="0" y="0"/>
          <a:ext cx="0" cy="0"/>
          <a:chOff x="0" y="0"/>
          <a:chExt cx="0" cy="0"/>
        </a:xfrm>
      </p:grpSpPr>
      <p:sp>
        <p:nvSpPr>
          <p:cNvPr id="576" name="Google Shape;576;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7" name="Google Shape;577;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8" name="Google Shape;578;p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3" name="Shape 583"/>
        <p:cNvGrpSpPr/>
        <p:nvPr/>
      </p:nvGrpSpPr>
      <p:grpSpPr>
        <a:xfrm>
          <a:off x="0" y="0"/>
          <a:ext cx="0" cy="0"/>
          <a:chOff x="0" y="0"/>
          <a:chExt cx="0" cy="0"/>
        </a:xfrm>
      </p:grpSpPr>
      <p:sp>
        <p:nvSpPr>
          <p:cNvPr id="584" name="Google Shape;584;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5" name="Google Shape;585;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6" name="Google Shape;586;p6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8" name="Shape 608"/>
        <p:cNvGrpSpPr/>
        <p:nvPr/>
      </p:nvGrpSpPr>
      <p:grpSpPr>
        <a:xfrm>
          <a:off x="0" y="0"/>
          <a:ext cx="0" cy="0"/>
          <a:chOff x="0" y="0"/>
          <a:chExt cx="0" cy="0"/>
        </a:xfrm>
      </p:grpSpPr>
      <p:sp>
        <p:nvSpPr>
          <p:cNvPr id="609" name="Google Shape;609;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0" name="Google Shape;610;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1" name="Google Shape;611;p6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5" name="Shape 615"/>
        <p:cNvGrpSpPr/>
        <p:nvPr/>
      </p:nvGrpSpPr>
      <p:grpSpPr>
        <a:xfrm>
          <a:off x="0" y="0"/>
          <a:ext cx="0" cy="0"/>
          <a:chOff x="0" y="0"/>
          <a:chExt cx="0" cy="0"/>
        </a:xfrm>
      </p:grpSpPr>
      <p:sp>
        <p:nvSpPr>
          <p:cNvPr id="616" name="Google Shape;616;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7" name="Google Shape;617;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1" name="Shape 621"/>
        <p:cNvGrpSpPr/>
        <p:nvPr/>
      </p:nvGrpSpPr>
      <p:grpSpPr>
        <a:xfrm>
          <a:off x="0" y="0"/>
          <a:ext cx="0" cy="0"/>
          <a:chOff x="0" y="0"/>
          <a:chExt cx="0" cy="0"/>
        </a:xfrm>
      </p:grpSpPr>
      <p:sp>
        <p:nvSpPr>
          <p:cNvPr id="622" name="Google Shape;622;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3" name="Google Shape;623;p6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4" name="Google Shape;624;p6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Google Shape;630;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1" name="Google Shape;631;p6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2" name="Google Shape;632;p6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7" name="Shape 637"/>
        <p:cNvGrpSpPr/>
        <p:nvPr/>
      </p:nvGrpSpPr>
      <p:grpSpPr>
        <a:xfrm>
          <a:off x="0" y="0"/>
          <a:ext cx="0" cy="0"/>
          <a:chOff x="0" y="0"/>
          <a:chExt cx="0" cy="0"/>
        </a:xfrm>
      </p:grpSpPr>
      <p:sp>
        <p:nvSpPr>
          <p:cNvPr id="638" name="Google Shape;638;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9" name="Google Shape;639;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3" name="Shape 643"/>
        <p:cNvGrpSpPr/>
        <p:nvPr/>
      </p:nvGrpSpPr>
      <p:grpSpPr>
        <a:xfrm>
          <a:off x="0" y="0"/>
          <a:ext cx="0" cy="0"/>
          <a:chOff x="0" y="0"/>
          <a:chExt cx="0" cy="0"/>
        </a:xfrm>
      </p:grpSpPr>
      <p:sp>
        <p:nvSpPr>
          <p:cNvPr id="644" name="Google Shape;644;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5" name="Google Shape;645;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0" name="Shape 650"/>
        <p:cNvGrpSpPr/>
        <p:nvPr/>
      </p:nvGrpSpPr>
      <p:grpSpPr>
        <a:xfrm>
          <a:off x="0" y="0"/>
          <a:ext cx="0" cy="0"/>
          <a:chOff x="0" y="0"/>
          <a:chExt cx="0" cy="0"/>
        </a:xfrm>
      </p:grpSpPr>
      <p:sp>
        <p:nvSpPr>
          <p:cNvPr id="651" name="Google Shape;651;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2" name="Google Shape;652;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7" name="Shape 657"/>
        <p:cNvGrpSpPr/>
        <p:nvPr/>
      </p:nvGrpSpPr>
      <p:grpSpPr>
        <a:xfrm>
          <a:off x="0" y="0"/>
          <a:ext cx="0" cy="0"/>
          <a:chOff x="0" y="0"/>
          <a:chExt cx="0" cy="0"/>
        </a:xfrm>
      </p:grpSpPr>
      <p:sp>
        <p:nvSpPr>
          <p:cNvPr id="658" name="Google Shape;658;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9" name="Google Shape;659;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4" name="Shape 664"/>
        <p:cNvGrpSpPr/>
        <p:nvPr/>
      </p:nvGrpSpPr>
      <p:grpSpPr>
        <a:xfrm>
          <a:off x="0" y="0"/>
          <a:ext cx="0" cy="0"/>
          <a:chOff x="0" y="0"/>
          <a:chExt cx="0" cy="0"/>
        </a:xfrm>
      </p:grpSpPr>
      <p:sp>
        <p:nvSpPr>
          <p:cNvPr id="665" name="Google Shape;665;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6" name="Google Shape;666;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1" name="Shape 671"/>
        <p:cNvGrpSpPr/>
        <p:nvPr/>
      </p:nvGrpSpPr>
      <p:grpSpPr>
        <a:xfrm>
          <a:off x="0" y="0"/>
          <a:ext cx="0" cy="0"/>
          <a:chOff x="0" y="0"/>
          <a:chExt cx="0" cy="0"/>
        </a:xfrm>
      </p:grpSpPr>
      <p:sp>
        <p:nvSpPr>
          <p:cNvPr id="672" name="Google Shape;672;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3" name="Google Shape;673;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Google Shape;684;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5" name="Google Shape;685;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1" name="Shape 691"/>
        <p:cNvGrpSpPr/>
        <p:nvPr/>
      </p:nvGrpSpPr>
      <p:grpSpPr>
        <a:xfrm>
          <a:off x="0" y="0"/>
          <a:ext cx="0" cy="0"/>
          <a:chOff x="0" y="0"/>
          <a:chExt cx="0" cy="0"/>
        </a:xfrm>
      </p:grpSpPr>
      <p:sp>
        <p:nvSpPr>
          <p:cNvPr id="692" name="Google Shape;692;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3" name="Google Shape;693;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6" name="Shape 696"/>
        <p:cNvGrpSpPr/>
        <p:nvPr/>
      </p:nvGrpSpPr>
      <p:grpSpPr>
        <a:xfrm>
          <a:off x="0" y="0"/>
          <a:ext cx="0" cy="0"/>
          <a:chOff x="0" y="0"/>
          <a:chExt cx="0" cy="0"/>
        </a:xfrm>
      </p:grpSpPr>
      <p:sp>
        <p:nvSpPr>
          <p:cNvPr id="697" name="Google Shape;697;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8" name="Google Shape;698;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3" name="Shape 703"/>
        <p:cNvGrpSpPr/>
        <p:nvPr/>
      </p:nvGrpSpPr>
      <p:grpSpPr>
        <a:xfrm>
          <a:off x="0" y="0"/>
          <a:ext cx="0" cy="0"/>
          <a:chOff x="0" y="0"/>
          <a:chExt cx="0" cy="0"/>
        </a:xfrm>
      </p:grpSpPr>
      <p:sp>
        <p:nvSpPr>
          <p:cNvPr id="704" name="Google Shape;704;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5" name="Google Shape;705;p7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6" name="Google Shape;706;p7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0" name="Shape 710"/>
        <p:cNvGrpSpPr/>
        <p:nvPr/>
      </p:nvGrpSpPr>
      <p:grpSpPr>
        <a:xfrm>
          <a:off x="0" y="0"/>
          <a:ext cx="0" cy="0"/>
          <a:chOff x="0" y="0"/>
          <a:chExt cx="0" cy="0"/>
        </a:xfrm>
      </p:grpSpPr>
      <p:sp>
        <p:nvSpPr>
          <p:cNvPr id="711" name="Google Shape;711;p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2" name="Google Shape;712;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6" name="Shape 716"/>
        <p:cNvGrpSpPr/>
        <p:nvPr/>
      </p:nvGrpSpPr>
      <p:grpSpPr>
        <a:xfrm>
          <a:off x="0" y="0"/>
          <a:ext cx="0" cy="0"/>
          <a:chOff x="0" y="0"/>
          <a:chExt cx="0" cy="0"/>
        </a:xfrm>
      </p:grpSpPr>
      <p:sp>
        <p:nvSpPr>
          <p:cNvPr id="717" name="Google Shape;717;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8" name="Google Shape;718;p8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9" name="Google Shape;719;p8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Google Shape;18;p8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Open Sans SemiBold"/>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8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4" name="Shape 74"/>
        <p:cNvGrpSpPr/>
        <p:nvPr/>
      </p:nvGrpSpPr>
      <p:grpSpPr>
        <a:xfrm>
          <a:off x="0" y="0"/>
          <a:ext cx="0" cy="0"/>
          <a:chOff x="0" y="0"/>
          <a:chExt cx="0" cy="0"/>
        </a:xfrm>
      </p:grpSpPr>
      <p:sp>
        <p:nvSpPr>
          <p:cNvPr id="75" name="Google Shape;75;p91"/>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91"/>
          <p:cNvSpPr txBox="1"/>
          <p:nvPr>
            <p:ph idx="1" type="body"/>
          </p:nvPr>
        </p:nvSpPr>
        <p:spPr>
          <a:xfrm rot="5400000">
            <a:off x="3567529" y="-1609307"/>
            <a:ext cx="5056942"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9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9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92"/>
          <p:cNvSpPr txBox="1"/>
          <p:nvPr>
            <p:ph type="title"/>
          </p:nvPr>
        </p:nvSpPr>
        <p:spPr>
          <a:xfrm rot="5400000">
            <a:off x="7481547" y="2304710"/>
            <a:ext cx="5115606"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92"/>
          <p:cNvSpPr txBox="1"/>
          <p:nvPr>
            <p:ph idx="1" type="body"/>
          </p:nvPr>
        </p:nvSpPr>
        <p:spPr>
          <a:xfrm rot="5400000">
            <a:off x="2147547" y="-247990"/>
            <a:ext cx="5115606"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9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9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9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 name="Shape 23"/>
        <p:cNvGrpSpPr/>
        <p:nvPr/>
      </p:nvGrpSpPr>
      <p:grpSpPr>
        <a:xfrm>
          <a:off x="0" y="0"/>
          <a:ext cx="0" cy="0"/>
          <a:chOff x="0" y="0"/>
          <a:chExt cx="0" cy="0"/>
        </a:xfrm>
      </p:grpSpPr>
      <p:sp>
        <p:nvSpPr>
          <p:cNvPr id="24" name="Google Shape;24;p8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83"/>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9" name="Shape 29"/>
        <p:cNvGrpSpPr/>
        <p:nvPr/>
      </p:nvGrpSpPr>
      <p:grpSpPr>
        <a:xfrm>
          <a:off x="0" y="0"/>
          <a:ext cx="0" cy="0"/>
          <a:chOff x="0" y="0"/>
          <a:chExt cx="0" cy="0"/>
        </a:xfrm>
      </p:grpSpPr>
      <p:sp>
        <p:nvSpPr>
          <p:cNvPr id="30" name="Google Shape;30;p8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Open Sans SemiBold"/>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8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2" name="Google Shape;32;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5" name="Shape 35"/>
        <p:cNvGrpSpPr/>
        <p:nvPr/>
      </p:nvGrpSpPr>
      <p:grpSpPr>
        <a:xfrm>
          <a:off x="0" y="0"/>
          <a:ext cx="0" cy="0"/>
          <a:chOff x="0" y="0"/>
          <a:chExt cx="0" cy="0"/>
        </a:xfrm>
      </p:grpSpPr>
      <p:sp>
        <p:nvSpPr>
          <p:cNvPr id="36" name="Google Shape;36;p85"/>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8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8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2" name="Shape 42"/>
        <p:cNvGrpSpPr/>
        <p:nvPr/>
      </p:nvGrpSpPr>
      <p:grpSpPr>
        <a:xfrm>
          <a:off x="0" y="0"/>
          <a:ext cx="0" cy="0"/>
          <a:chOff x="0" y="0"/>
          <a:chExt cx="0" cy="0"/>
        </a:xfrm>
      </p:grpSpPr>
      <p:sp>
        <p:nvSpPr>
          <p:cNvPr id="43" name="Google Shape;43;p86"/>
          <p:cNvSpPr txBox="1"/>
          <p:nvPr>
            <p:ph type="title"/>
          </p:nvPr>
        </p:nvSpPr>
        <p:spPr>
          <a:xfrm>
            <a:off x="839788" y="898071"/>
            <a:ext cx="10515600" cy="7926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8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8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8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8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1" name="Shape 51"/>
        <p:cNvGrpSpPr/>
        <p:nvPr/>
      </p:nvGrpSpPr>
      <p:grpSpPr>
        <a:xfrm>
          <a:off x="0" y="0"/>
          <a:ext cx="0" cy="0"/>
          <a:chOff x="0" y="0"/>
          <a:chExt cx="0" cy="0"/>
        </a:xfrm>
      </p:grpSpPr>
      <p:sp>
        <p:nvSpPr>
          <p:cNvPr id="52" name="Google Shape;52;p87"/>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0" name="Shape 60"/>
        <p:cNvGrpSpPr/>
        <p:nvPr/>
      </p:nvGrpSpPr>
      <p:grpSpPr>
        <a:xfrm>
          <a:off x="0" y="0"/>
          <a:ext cx="0" cy="0"/>
          <a:chOff x="0" y="0"/>
          <a:chExt cx="0" cy="0"/>
        </a:xfrm>
      </p:grpSpPr>
      <p:sp>
        <p:nvSpPr>
          <p:cNvPr id="61" name="Google Shape;61;p89"/>
          <p:cNvSpPr txBox="1"/>
          <p:nvPr>
            <p:ph type="title"/>
          </p:nvPr>
        </p:nvSpPr>
        <p:spPr>
          <a:xfrm>
            <a:off x="839788" y="987424"/>
            <a:ext cx="3932237" cy="1069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SemiBol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8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8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7" name="Shape 67"/>
        <p:cNvGrpSpPr/>
        <p:nvPr/>
      </p:nvGrpSpPr>
      <p:grpSpPr>
        <a:xfrm>
          <a:off x="0" y="0"/>
          <a:ext cx="0" cy="0"/>
          <a:chOff x="0" y="0"/>
          <a:chExt cx="0" cy="0"/>
        </a:xfrm>
      </p:grpSpPr>
      <p:sp>
        <p:nvSpPr>
          <p:cNvPr id="68" name="Google Shape;68;p90"/>
          <p:cNvSpPr txBox="1"/>
          <p:nvPr>
            <p:ph type="title"/>
          </p:nvPr>
        </p:nvSpPr>
        <p:spPr>
          <a:xfrm>
            <a:off x="839788" y="987424"/>
            <a:ext cx="3932237" cy="1069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SemiBol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9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0" name="Google Shape;70;p9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81"/>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Open Sans SemiBold"/>
              <a:buNone/>
              <a:defRPr b="1" i="0" sz="4000" u="none" cap="none" strike="noStrike">
                <a:solidFill>
                  <a:schemeClr val="dk1"/>
                </a:solidFill>
                <a:latin typeface="Open Sans SemiBold"/>
                <a:ea typeface="Open Sans SemiBold"/>
                <a:cs typeface="Open Sans SemiBold"/>
                <a:sym typeface="Open Sans Semi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81"/>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Open Sans"/>
                <a:ea typeface="Open Sans"/>
                <a:cs typeface="Open Sans"/>
                <a:sym typeface="Open Sans"/>
              </a:defRPr>
            </a:lvl1pPr>
            <a:lvl2pPr indent="0" lvl="1" marL="0" marR="0" rtl="0" algn="r">
              <a:spcBef>
                <a:spcPts val="0"/>
              </a:spcBef>
              <a:buNone/>
              <a:defRPr b="0" i="0" sz="1200" u="none" cap="none" strike="noStrike">
                <a:solidFill>
                  <a:srgbClr val="888888"/>
                </a:solidFill>
                <a:latin typeface="Open Sans"/>
                <a:ea typeface="Open Sans"/>
                <a:cs typeface="Open Sans"/>
                <a:sym typeface="Open Sans"/>
              </a:defRPr>
            </a:lvl2pPr>
            <a:lvl3pPr indent="0" lvl="2" marL="0" marR="0" rtl="0" algn="r">
              <a:spcBef>
                <a:spcPts val="0"/>
              </a:spcBef>
              <a:buNone/>
              <a:defRPr b="0" i="0" sz="1200" u="none" cap="none" strike="noStrike">
                <a:solidFill>
                  <a:srgbClr val="888888"/>
                </a:solidFill>
                <a:latin typeface="Open Sans"/>
                <a:ea typeface="Open Sans"/>
                <a:cs typeface="Open Sans"/>
                <a:sym typeface="Open Sans"/>
              </a:defRPr>
            </a:lvl3pPr>
            <a:lvl4pPr indent="0" lvl="3" marL="0" marR="0" rtl="0" algn="r">
              <a:spcBef>
                <a:spcPts val="0"/>
              </a:spcBef>
              <a:buNone/>
              <a:defRPr b="0" i="0" sz="1200" u="none" cap="none" strike="noStrike">
                <a:solidFill>
                  <a:srgbClr val="888888"/>
                </a:solidFill>
                <a:latin typeface="Open Sans"/>
                <a:ea typeface="Open Sans"/>
                <a:cs typeface="Open Sans"/>
                <a:sym typeface="Open Sans"/>
              </a:defRPr>
            </a:lvl4pPr>
            <a:lvl5pPr indent="0" lvl="4" marL="0" marR="0" rtl="0" algn="r">
              <a:spcBef>
                <a:spcPts val="0"/>
              </a:spcBef>
              <a:buNone/>
              <a:defRPr b="0" i="0" sz="1200" u="none" cap="none" strike="noStrike">
                <a:solidFill>
                  <a:srgbClr val="888888"/>
                </a:solidFill>
                <a:latin typeface="Open Sans"/>
                <a:ea typeface="Open Sans"/>
                <a:cs typeface="Open Sans"/>
                <a:sym typeface="Open Sans"/>
              </a:defRPr>
            </a:lvl5pPr>
            <a:lvl6pPr indent="0" lvl="5" marL="0" marR="0" rtl="0" algn="r">
              <a:spcBef>
                <a:spcPts val="0"/>
              </a:spcBef>
              <a:buNone/>
              <a:defRPr b="0" i="0" sz="1200" u="none" cap="none" strike="noStrike">
                <a:solidFill>
                  <a:srgbClr val="888888"/>
                </a:solidFill>
                <a:latin typeface="Open Sans"/>
                <a:ea typeface="Open Sans"/>
                <a:cs typeface="Open Sans"/>
                <a:sym typeface="Open Sans"/>
              </a:defRPr>
            </a:lvl6pPr>
            <a:lvl7pPr indent="0" lvl="6" marL="0" marR="0" rtl="0" algn="r">
              <a:spcBef>
                <a:spcPts val="0"/>
              </a:spcBef>
              <a:buNone/>
              <a:defRPr b="0" i="0" sz="1200" u="none" cap="none" strike="noStrike">
                <a:solidFill>
                  <a:srgbClr val="888888"/>
                </a:solidFill>
                <a:latin typeface="Open Sans"/>
                <a:ea typeface="Open Sans"/>
                <a:cs typeface="Open Sans"/>
                <a:sym typeface="Open Sans"/>
              </a:defRPr>
            </a:lvl7pPr>
            <a:lvl8pPr indent="0" lvl="7" marL="0" marR="0" rtl="0" algn="r">
              <a:spcBef>
                <a:spcPts val="0"/>
              </a:spcBef>
              <a:buNone/>
              <a:defRPr b="0" i="0" sz="1200" u="none" cap="none" strike="noStrike">
                <a:solidFill>
                  <a:srgbClr val="888888"/>
                </a:solidFill>
                <a:latin typeface="Open Sans"/>
                <a:ea typeface="Open Sans"/>
                <a:cs typeface="Open Sans"/>
                <a:sym typeface="Open Sans"/>
              </a:defRPr>
            </a:lvl8pPr>
            <a:lvl9pPr indent="0" lvl="8" marL="0" marR="0" rtl="0" algn="r">
              <a:spcBef>
                <a:spcPts val="0"/>
              </a:spcBef>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cxnSp>
        <p:nvCxnSpPr>
          <p:cNvPr id="15" name="Google Shape;15;p81"/>
          <p:cNvCxnSpPr/>
          <p:nvPr/>
        </p:nvCxnSpPr>
        <p:spPr>
          <a:xfrm rot="10800000">
            <a:off x="838202" y="893620"/>
            <a:ext cx="10386389" cy="0"/>
          </a:xfrm>
          <a:prstGeom prst="straightConnector1">
            <a:avLst/>
          </a:prstGeom>
          <a:noFill/>
          <a:ln cap="flat" cmpd="sng" w="25400">
            <a:solidFill>
              <a:srgbClr val="272780"/>
            </a:solidFill>
            <a:prstDash val="solid"/>
            <a:miter lim="800000"/>
            <a:headEnd len="sm" w="sm" type="none"/>
            <a:tailEnd len="sm" w="sm" type="none"/>
          </a:ln>
        </p:spPr>
      </p:cxnSp>
      <p:pic>
        <p:nvPicPr>
          <p:cNvPr id="16" name="Google Shape;16;p81"/>
          <p:cNvPicPr preferRelativeResize="0"/>
          <p:nvPr/>
        </p:nvPicPr>
        <p:blipFill rotWithShape="1">
          <a:blip r:embed="rId1">
            <a:alphaModFix/>
          </a:blip>
          <a:srcRect b="0" l="0" r="0" t="0"/>
          <a:stretch/>
        </p:blipFill>
        <p:spPr>
          <a:xfrm>
            <a:off x="11415645" y="139074"/>
            <a:ext cx="657087" cy="6570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hyperlink" Target="https://www.microsoft.com/net/download/dotnet-core/2.1" TargetMode="External"/><Relationship Id="rId10" Type="http://schemas.openxmlformats.org/officeDocument/2006/relationships/hyperlink" Target="https://www.microsoft.com/net/download/dotnet-core/2.1"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github.com/dotnet/coreclr" TargetMode="External"/><Relationship Id="rId4" Type="http://schemas.openxmlformats.org/officeDocument/2006/relationships/hyperlink" Target="https://github.com/aspnet/home" TargetMode="External"/><Relationship Id="rId9" Type="http://schemas.openxmlformats.org/officeDocument/2006/relationships/hyperlink" Target="https://www.microsoft.com/net/download/dotnet-core/2.1" TargetMode="External"/><Relationship Id="rId5" Type="http://schemas.openxmlformats.org/officeDocument/2006/relationships/hyperlink" Target="https://github.com/dotnet/cli" TargetMode="External"/><Relationship Id="rId6" Type="http://schemas.openxmlformats.org/officeDocument/2006/relationships/hyperlink" Target="https://github.com/dotnet/roslyn" TargetMode="External"/><Relationship Id="rId7" Type="http://schemas.openxmlformats.org/officeDocument/2006/relationships/hyperlink" Target="https://github.com/microsoft/visualfsharp" TargetMode="External"/><Relationship Id="rId8" Type="http://schemas.openxmlformats.org/officeDocument/2006/relationships/hyperlink" Target="https://github.com/dotnet/core-setu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dotnet.microsoft.com/download" TargetMode="External"/><Relationship Id="rId4" Type="http://schemas.openxmlformats.org/officeDocument/2006/relationships/hyperlink" Target="https://visualstudio.microsoft.com/vs/community/" TargetMode="External"/><Relationship Id="rId5" Type="http://schemas.openxmlformats.org/officeDocument/2006/relationships/image" Target="../media/image4.png"/><Relationship Id="rId6"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2.png"/><Relationship Id="rId4" Type="http://schemas.openxmlformats.org/officeDocument/2006/relationships/image" Target="../media/image1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codecademy.com/learn/introduction-to-javascript" TargetMode="External"/><Relationship Id="rId4" Type="http://schemas.openxmlformats.org/officeDocument/2006/relationships/hyperlink" Target="https://www.khanacademy.org/computing/computer-programming/programming"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5.gi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1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1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9.xml.rels><?xml version="1.0" encoding="UTF-8" standalone="yes"?><Relationships xmlns="http://schemas.openxmlformats.org/package/2006/relationships"><Relationship Id="rId10" Type="http://schemas.openxmlformats.org/officeDocument/2006/relationships/hyperlink" Target="https://marketplace.visualstudio.com/items?itemName=ms-vscode.csharp"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translate.googleusercontent.com/translate_c?depth=1&amp;rurl=translate.google.com&amp;sl=en&amp;sp=nmt4&amp;tl=vi&amp;u=https://docs.microsoft.com/en-us/dotnet/core/about&amp;xid=17259,15700021,15700186,15700191,15700256,15700259,15700262,15700265&amp;usg=ALkJrhhpDg-U85nzeG3T6u7vBD3iiUZtaA" TargetMode="External"/><Relationship Id="rId4" Type="http://schemas.openxmlformats.org/officeDocument/2006/relationships/hyperlink" Target="https://github.com/dotnet/core/blob/master/os-lifecycle-policy.md" TargetMode="External"/><Relationship Id="rId9" Type="http://schemas.openxmlformats.org/officeDocument/2006/relationships/hyperlink" Target="https://visualstudio.microsoft.com/vs/?utm_medium=microsoft&amp;utm_source=docs.microsoft.com&amp;utm_campaign=inline+link" TargetMode="External"/><Relationship Id="rId5" Type="http://schemas.openxmlformats.org/officeDocument/2006/relationships/hyperlink" Target="https://docs.microsoft.com/en-us/dotnet/core/docker/index" TargetMode="External"/><Relationship Id="rId6" Type="http://schemas.openxmlformats.org/officeDocument/2006/relationships/hyperlink" Target="https://docs.microsoft.com/en-us/dotnet/standard/net-standard" TargetMode="External"/><Relationship Id="rId7" Type="http://schemas.openxmlformats.org/officeDocument/2006/relationships/hyperlink" Target="https://dotnetfoundation.org/" TargetMode="External"/><Relationship Id="rId8" Type="http://schemas.openxmlformats.org/officeDocument/2006/relationships/hyperlink" Target="https://www.microsoft.com/net/core/suppor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
          <p:cNvSpPr txBox="1"/>
          <p:nvPr>
            <p:ph type="ctrTitle"/>
          </p:nvPr>
        </p:nvSpPr>
        <p:spPr>
          <a:xfrm>
            <a:off x="800793" y="1138988"/>
            <a:ext cx="10590414" cy="273843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Open Sans SemiBold"/>
              <a:buNone/>
            </a:pPr>
            <a:r>
              <a:rPr lang="en-US"/>
              <a:t>Bài 1</a:t>
            </a:r>
            <a:br>
              <a:rPr lang="en-US"/>
            </a:br>
            <a:r>
              <a:rPr lang="en-US"/>
              <a:t>.net core framework và ngôn ngữ lập trình C#</a:t>
            </a:r>
            <a:endParaRPr/>
          </a:p>
        </p:txBody>
      </p:sp>
      <p:sp>
        <p:nvSpPr>
          <p:cNvPr id="92" name="Google Shape;92;p1"/>
          <p:cNvSpPr txBox="1"/>
          <p:nvPr>
            <p:ph idx="1" type="subTitle"/>
          </p:nvPr>
        </p:nvSpPr>
        <p:spPr>
          <a:xfrm>
            <a:off x="1524000" y="41608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Module: BOOTCAMP WEB-BACKEND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0"/>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.Net Framework and .net core </a:t>
            </a:r>
            <a:endParaRPr/>
          </a:p>
        </p:txBody>
      </p:sp>
      <p:sp>
        <p:nvSpPr>
          <p:cNvPr id="152" name="Google Shape;152;p10"/>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NET Core is composed of the following parts:</a:t>
            </a:r>
            <a:endParaRPr/>
          </a:p>
          <a:p>
            <a:pPr indent="-228600" lvl="1" marL="685800" rtl="0" algn="l">
              <a:lnSpc>
                <a:spcPct val="90000"/>
              </a:lnSpc>
              <a:spcBef>
                <a:spcPts val="500"/>
              </a:spcBef>
              <a:spcAft>
                <a:spcPts val="0"/>
              </a:spcAft>
              <a:buClr>
                <a:schemeClr val="dk1"/>
              </a:buClr>
              <a:buSzPts val="2400"/>
              <a:buChar char="•"/>
            </a:pPr>
            <a:r>
              <a:rPr lang="en-US"/>
              <a:t>The </a:t>
            </a:r>
            <a:r>
              <a:rPr lang="en-US" u="sng">
                <a:solidFill>
                  <a:schemeClr val="hlink"/>
                </a:solidFill>
                <a:hlinkClick r:id="rId3"/>
              </a:rPr>
              <a:t>.NET Core runtime</a:t>
            </a:r>
            <a:endParaRPr/>
          </a:p>
          <a:p>
            <a:pPr indent="-228600" lvl="1" marL="685800" rtl="0" algn="l">
              <a:lnSpc>
                <a:spcPct val="90000"/>
              </a:lnSpc>
              <a:spcBef>
                <a:spcPts val="500"/>
              </a:spcBef>
              <a:spcAft>
                <a:spcPts val="0"/>
              </a:spcAft>
              <a:buClr>
                <a:schemeClr val="dk1"/>
              </a:buClr>
              <a:buSzPts val="2400"/>
              <a:buChar char="•"/>
            </a:pPr>
            <a:r>
              <a:rPr lang="en-US"/>
              <a:t>The </a:t>
            </a:r>
            <a:r>
              <a:rPr lang="en-US" u="sng">
                <a:solidFill>
                  <a:schemeClr val="hlink"/>
                </a:solidFill>
                <a:hlinkClick r:id="rId4"/>
              </a:rPr>
              <a:t>ASP.NET runtime</a:t>
            </a:r>
            <a:endParaRPr/>
          </a:p>
          <a:p>
            <a:pPr indent="-228600" lvl="1" marL="685800" rtl="0" algn="l">
              <a:lnSpc>
                <a:spcPct val="90000"/>
              </a:lnSpc>
              <a:spcBef>
                <a:spcPts val="500"/>
              </a:spcBef>
              <a:spcAft>
                <a:spcPts val="0"/>
              </a:spcAft>
              <a:buClr>
                <a:schemeClr val="dk1"/>
              </a:buClr>
              <a:buSzPts val="2400"/>
              <a:buChar char="•"/>
            </a:pPr>
            <a:r>
              <a:rPr lang="en-US"/>
              <a:t>The </a:t>
            </a:r>
            <a:r>
              <a:rPr lang="en-US" u="sng">
                <a:solidFill>
                  <a:schemeClr val="hlink"/>
                </a:solidFill>
                <a:hlinkClick r:id="rId5"/>
              </a:rPr>
              <a:t>.NET Core CLI tools</a:t>
            </a:r>
            <a:r>
              <a:rPr lang="en-US"/>
              <a:t> and language compilers (</a:t>
            </a:r>
            <a:r>
              <a:rPr lang="en-US" u="sng">
                <a:solidFill>
                  <a:schemeClr val="hlink"/>
                </a:solidFill>
                <a:hlinkClick r:id="rId6"/>
              </a:rPr>
              <a:t>Roslyn</a:t>
            </a:r>
            <a:r>
              <a:rPr lang="en-US"/>
              <a:t> and </a:t>
            </a:r>
            <a:r>
              <a:rPr lang="en-US" u="sng">
                <a:solidFill>
                  <a:schemeClr val="hlink"/>
                </a:solidFill>
                <a:hlinkClick r:id="rId7"/>
              </a:rPr>
              <a:t>F#</a:t>
            </a:r>
            <a:r>
              <a:rPr lang="en-US"/>
              <a:t>) that enable the .NET Core developer experience.</a:t>
            </a:r>
            <a:endParaRPr/>
          </a:p>
          <a:p>
            <a:pPr indent="-228600" lvl="1" marL="685800" rtl="0" algn="l">
              <a:lnSpc>
                <a:spcPct val="90000"/>
              </a:lnSpc>
              <a:spcBef>
                <a:spcPts val="500"/>
              </a:spcBef>
              <a:spcAft>
                <a:spcPts val="0"/>
              </a:spcAft>
              <a:buClr>
                <a:schemeClr val="dk1"/>
              </a:buClr>
              <a:buSzPts val="2400"/>
              <a:buChar char="•"/>
            </a:pPr>
            <a:r>
              <a:rPr lang="en-US"/>
              <a:t>The </a:t>
            </a:r>
            <a:r>
              <a:rPr lang="en-US" u="sng">
                <a:solidFill>
                  <a:schemeClr val="hlink"/>
                </a:solidFill>
                <a:hlinkClick r:id="rId8"/>
              </a:rPr>
              <a:t>dotnet tool</a:t>
            </a:r>
            <a:endParaRPr/>
          </a:p>
          <a:p>
            <a:pPr indent="-228600" lvl="0" marL="228600" rtl="0" algn="l">
              <a:lnSpc>
                <a:spcPct val="90000"/>
              </a:lnSpc>
              <a:spcBef>
                <a:spcPts val="1000"/>
              </a:spcBef>
              <a:spcAft>
                <a:spcPts val="0"/>
              </a:spcAft>
              <a:buClr>
                <a:schemeClr val="dk1"/>
              </a:buClr>
              <a:buSzPts val="2800"/>
              <a:buChar char="•"/>
            </a:pPr>
            <a:r>
              <a:rPr lang="en-US"/>
              <a:t>These components are distributed in the following ways:</a:t>
            </a:r>
            <a:endParaRPr/>
          </a:p>
          <a:p>
            <a:pPr indent="-228600" lvl="1" marL="685800" rtl="0" algn="l">
              <a:lnSpc>
                <a:spcPct val="90000"/>
              </a:lnSpc>
              <a:spcBef>
                <a:spcPts val="500"/>
              </a:spcBef>
              <a:spcAft>
                <a:spcPts val="0"/>
              </a:spcAft>
              <a:buClr>
                <a:schemeClr val="dk1"/>
              </a:buClr>
              <a:buSzPts val="2400"/>
              <a:buChar char="•"/>
            </a:pPr>
            <a:r>
              <a:rPr lang="en-US" u="sng">
                <a:solidFill>
                  <a:schemeClr val="hlink"/>
                </a:solidFill>
                <a:hlinkClick r:id="rId9"/>
              </a:rPr>
              <a:t>.NET Core Runtime</a:t>
            </a:r>
            <a:r>
              <a:rPr lang="en-US"/>
              <a:t> -- includes the .NET Core runtime and framework libraries.</a:t>
            </a:r>
            <a:endParaRPr/>
          </a:p>
          <a:p>
            <a:pPr indent="-228600" lvl="1" marL="685800" rtl="0" algn="l">
              <a:lnSpc>
                <a:spcPct val="90000"/>
              </a:lnSpc>
              <a:spcBef>
                <a:spcPts val="500"/>
              </a:spcBef>
              <a:spcAft>
                <a:spcPts val="0"/>
              </a:spcAft>
              <a:buClr>
                <a:schemeClr val="dk1"/>
              </a:buClr>
              <a:buSzPts val="2400"/>
              <a:buChar char="•"/>
            </a:pPr>
            <a:r>
              <a:rPr lang="en-US" u="sng">
                <a:solidFill>
                  <a:schemeClr val="hlink"/>
                </a:solidFill>
                <a:hlinkClick r:id="rId10"/>
              </a:rPr>
              <a:t>ASP.NET Core Runtime</a:t>
            </a:r>
            <a:r>
              <a:rPr lang="en-US"/>
              <a:t> -- includes ASP.NET Core and .NET Core runtime and framework libraries.</a:t>
            </a:r>
            <a:endParaRPr/>
          </a:p>
          <a:p>
            <a:pPr indent="-228600" lvl="1" marL="685800" rtl="0" algn="l">
              <a:lnSpc>
                <a:spcPct val="90000"/>
              </a:lnSpc>
              <a:spcBef>
                <a:spcPts val="500"/>
              </a:spcBef>
              <a:spcAft>
                <a:spcPts val="0"/>
              </a:spcAft>
              <a:buClr>
                <a:schemeClr val="dk1"/>
              </a:buClr>
              <a:buSzPts val="2400"/>
              <a:buChar char="•"/>
            </a:pPr>
            <a:r>
              <a:rPr lang="en-US" u="sng">
                <a:solidFill>
                  <a:schemeClr val="hlink"/>
                </a:solidFill>
                <a:hlinkClick r:id="rId11"/>
              </a:rPr>
              <a:t>.NET Core SDK</a:t>
            </a:r>
            <a:r>
              <a:rPr lang="en-US"/>
              <a:t> -- includes the .NET CLI Tools, ASP.NET Core runtime, and .NET Core runtime and framework.</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1"/>
          <p:cNvSpPr txBox="1"/>
          <p:nvPr>
            <p:ph type="title"/>
          </p:nvPr>
        </p:nvSpPr>
        <p:spPr>
          <a:xfrm>
            <a:off x="77550" y="20846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What is C#</a:t>
            </a:r>
            <a:endParaRPr/>
          </a:p>
        </p:txBody>
      </p:sp>
      <p:sp>
        <p:nvSpPr>
          <p:cNvPr id="158" name="Google Shape;158;p11"/>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 # là ngôn ngữ lập trình hướng đối tượng hiện đại, đa mục đích, được phát triển bởi Microsoft và được Hiệp hội các nhà sản xuất máy tính châu Âu (ECMA) và Tổ chức tiêu chuẩn quốc tế (ISO) phê duyệt.</a:t>
            </a:r>
            <a:endParaRPr/>
          </a:p>
          <a:p>
            <a:pPr indent="-228600" lvl="0" marL="228600" rtl="0" algn="l">
              <a:lnSpc>
                <a:spcPct val="90000"/>
              </a:lnSpc>
              <a:spcBef>
                <a:spcPts val="1000"/>
              </a:spcBef>
              <a:spcAft>
                <a:spcPts val="0"/>
              </a:spcAft>
              <a:buClr>
                <a:schemeClr val="dk1"/>
              </a:buClr>
              <a:buSzPts val="2800"/>
              <a:buChar char="•"/>
            </a:pPr>
            <a:r>
              <a:rPr lang="en-US"/>
              <a:t>C # được phát triển bởi Anders Hejlsberg và nhóm của anh ấy trong quá trình phát triển .Net Framework.</a:t>
            </a:r>
            <a:endParaRPr/>
          </a:p>
          <a:p>
            <a:pPr indent="-228600" lvl="0" marL="228600" rtl="0" algn="l">
              <a:lnSpc>
                <a:spcPct val="90000"/>
              </a:lnSpc>
              <a:spcBef>
                <a:spcPts val="1000"/>
              </a:spcBef>
              <a:spcAft>
                <a:spcPts val="0"/>
              </a:spcAft>
              <a:buClr>
                <a:schemeClr val="dk1"/>
              </a:buClr>
              <a:buSzPts val="2800"/>
              <a:buChar char="•"/>
            </a:pPr>
            <a:r>
              <a:rPr lang="en-US"/>
              <a:t>C # được thiết kế cho Cơ sở hạ tầng ngôn ngữ chung (CLI), bao gồm mã thực thi và môi trường thời gian chạy cho phép sử dụng các ngôn ngữ cấp cao khác nhau trên các nền tảng và kiến ​​trúc máy tính khác nhau.</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2"/>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What is C#</a:t>
            </a:r>
            <a:endParaRPr/>
          </a:p>
        </p:txBody>
      </p:sp>
      <p:sp>
        <p:nvSpPr>
          <p:cNvPr id="165" name="Google Shape;165;p12"/>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Những lý do sau đây khiến C # trở thành ngôn ngữ chuyên nghiệp được sử dụng rộng rãi -</a:t>
            </a:r>
            <a:endParaRPr/>
          </a:p>
          <a:p>
            <a:pPr indent="-228600" lvl="0" marL="228600" rtl="0" algn="l">
              <a:lnSpc>
                <a:spcPct val="90000"/>
              </a:lnSpc>
              <a:spcBef>
                <a:spcPts val="1000"/>
              </a:spcBef>
              <a:spcAft>
                <a:spcPts val="0"/>
              </a:spcAft>
              <a:buClr>
                <a:schemeClr val="dk1"/>
              </a:buClr>
              <a:buSzPts val="2800"/>
              <a:buChar char="•"/>
            </a:pPr>
            <a:r>
              <a:rPr lang="en-US"/>
              <a:t>Nó là một ngôn ngữ lập trình đa năng, hiện đại.</a:t>
            </a:r>
            <a:endParaRPr/>
          </a:p>
          <a:p>
            <a:pPr indent="-228600" lvl="0" marL="228600" rtl="0" algn="l">
              <a:lnSpc>
                <a:spcPct val="90000"/>
              </a:lnSpc>
              <a:spcBef>
                <a:spcPts val="1000"/>
              </a:spcBef>
              <a:spcAft>
                <a:spcPts val="0"/>
              </a:spcAft>
              <a:buClr>
                <a:schemeClr val="dk1"/>
              </a:buClr>
              <a:buSzPts val="2800"/>
              <a:buChar char="•"/>
            </a:pPr>
            <a:r>
              <a:rPr lang="en-US"/>
              <a:t>Đó là hướng đối tượng.</a:t>
            </a:r>
            <a:endParaRPr/>
          </a:p>
          <a:p>
            <a:pPr indent="-228600" lvl="0" marL="228600" rtl="0" algn="l">
              <a:lnSpc>
                <a:spcPct val="90000"/>
              </a:lnSpc>
              <a:spcBef>
                <a:spcPts val="1000"/>
              </a:spcBef>
              <a:spcAft>
                <a:spcPts val="0"/>
              </a:spcAft>
              <a:buClr>
                <a:schemeClr val="dk1"/>
              </a:buClr>
              <a:buSzPts val="2800"/>
              <a:buChar char="•"/>
            </a:pPr>
            <a:r>
              <a:rPr lang="en-US"/>
              <a:t>Nó là thành phần định hướng.</a:t>
            </a:r>
            <a:endParaRPr/>
          </a:p>
          <a:p>
            <a:pPr indent="-228600" lvl="0" marL="228600" rtl="0" algn="l">
              <a:lnSpc>
                <a:spcPct val="90000"/>
              </a:lnSpc>
              <a:spcBef>
                <a:spcPts val="1000"/>
              </a:spcBef>
              <a:spcAft>
                <a:spcPts val="0"/>
              </a:spcAft>
              <a:buClr>
                <a:schemeClr val="dk1"/>
              </a:buClr>
              <a:buSzPts val="2800"/>
              <a:buChar char="•"/>
            </a:pPr>
            <a:r>
              <a:rPr lang="en-US"/>
              <a:t>Nó rất dễ học</a:t>
            </a:r>
            <a:endParaRPr/>
          </a:p>
          <a:p>
            <a:pPr indent="-228600" lvl="0" marL="228600" rtl="0" algn="l">
              <a:lnSpc>
                <a:spcPct val="90000"/>
              </a:lnSpc>
              <a:spcBef>
                <a:spcPts val="1000"/>
              </a:spcBef>
              <a:spcAft>
                <a:spcPts val="0"/>
              </a:spcAft>
              <a:buClr>
                <a:schemeClr val="dk1"/>
              </a:buClr>
              <a:buSzPts val="2800"/>
              <a:buChar char="•"/>
            </a:pPr>
            <a:r>
              <a:rPr lang="en-US"/>
              <a:t>Đó là một ngôn ngữ có cấu trúc.</a:t>
            </a:r>
            <a:endParaRPr/>
          </a:p>
          <a:p>
            <a:pPr indent="-228600" lvl="0" marL="228600" rtl="0" algn="l">
              <a:lnSpc>
                <a:spcPct val="90000"/>
              </a:lnSpc>
              <a:spcBef>
                <a:spcPts val="1000"/>
              </a:spcBef>
              <a:spcAft>
                <a:spcPts val="0"/>
              </a:spcAft>
              <a:buClr>
                <a:schemeClr val="dk1"/>
              </a:buClr>
              <a:buSzPts val="2800"/>
              <a:buChar char="•"/>
            </a:pPr>
            <a:r>
              <a:rPr lang="en-US"/>
              <a:t>Nó tạo ra các chương trình hiệu quả.</a:t>
            </a:r>
            <a:endParaRPr/>
          </a:p>
          <a:p>
            <a:pPr indent="-228600" lvl="0" marL="228600" rtl="0" algn="l">
              <a:lnSpc>
                <a:spcPct val="90000"/>
              </a:lnSpc>
              <a:spcBef>
                <a:spcPts val="1000"/>
              </a:spcBef>
              <a:spcAft>
                <a:spcPts val="0"/>
              </a:spcAft>
              <a:buClr>
                <a:schemeClr val="dk1"/>
              </a:buClr>
              <a:buSzPts val="2800"/>
              <a:buChar char="•"/>
            </a:pPr>
            <a:r>
              <a:rPr lang="en-US"/>
              <a:t>Nó có thể được biên dịch trên nhiều nền tảng máy tính.</a:t>
            </a:r>
            <a:endParaRPr/>
          </a:p>
          <a:p>
            <a:pPr indent="-228600" lvl="0" marL="228600" rtl="0" algn="l">
              <a:lnSpc>
                <a:spcPct val="90000"/>
              </a:lnSpc>
              <a:spcBef>
                <a:spcPts val="1000"/>
              </a:spcBef>
              <a:spcAft>
                <a:spcPts val="0"/>
              </a:spcAft>
              <a:buClr>
                <a:schemeClr val="dk1"/>
              </a:buClr>
              <a:buSzPts val="2800"/>
              <a:buChar char="•"/>
            </a:pPr>
            <a:r>
              <a:rPr lang="en-US"/>
              <a:t>Nó là một phần của .Net Framework.</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What can we develop with C#</a:t>
            </a:r>
            <a:endParaRPr/>
          </a:p>
        </p:txBody>
      </p:sp>
      <p:sp>
        <p:nvSpPr>
          <p:cNvPr id="172" name="Google Shape;172;p13"/>
          <p:cNvSpPr txBox="1"/>
          <p:nvPr>
            <p:ph idx="1" type="body"/>
          </p:nvPr>
        </p:nvSpPr>
        <p:spPr>
          <a:xfrm>
            <a:off x="838200" y="1157997"/>
            <a:ext cx="10515600" cy="5056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Window applications</a:t>
            </a:r>
            <a:endParaRPr/>
          </a:p>
          <a:p>
            <a:pPr indent="-228600" lvl="0" marL="228600" rtl="0" algn="l">
              <a:lnSpc>
                <a:spcPct val="90000"/>
              </a:lnSpc>
              <a:spcBef>
                <a:spcPts val="1000"/>
              </a:spcBef>
              <a:spcAft>
                <a:spcPts val="0"/>
              </a:spcAft>
              <a:buClr>
                <a:schemeClr val="dk1"/>
              </a:buClr>
              <a:buSzPts val="2800"/>
              <a:buChar char="•"/>
            </a:pPr>
            <a:r>
              <a:rPr lang="en-US"/>
              <a:t>Web applications</a:t>
            </a:r>
            <a:endParaRPr/>
          </a:p>
          <a:p>
            <a:pPr indent="-228600" lvl="0" marL="228600" rtl="0" algn="l">
              <a:lnSpc>
                <a:spcPct val="90000"/>
              </a:lnSpc>
              <a:spcBef>
                <a:spcPts val="1000"/>
              </a:spcBef>
              <a:spcAft>
                <a:spcPts val="0"/>
              </a:spcAft>
              <a:buClr>
                <a:schemeClr val="dk1"/>
              </a:buClr>
              <a:buSzPts val="2800"/>
              <a:buChar char="•"/>
            </a:pPr>
            <a:r>
              <a:rPr lang="en-US"/>
              <a:t>Distributed applications</a:t>
            </a:r>
            <a:endParaRPr/>
          </a:p>
          <a:p>
            <a:pPr indent="-228600" lvl="0" marL="228600" rtl="0" algn="l">
              <a:lnSpc>
                <a:spcPct val="90000"/>
              </a:lnSpc>
              <a:spcBef>
                <a:spcPts val="1000"/>
              </a:spcBef>
              <a:spcAft>
                <a:spcPts val="0"/>
              </a:spcAft>
              <a:buClr>
                <a:schemeClr val="dk1"/>
              </a:buClr>
              <a:buSzPts val="2800"/>
              <a:buChar char="•"/>
            </a:pPr>
            <a:r>
              <a:rPr lang="en-US"/>
              <a:t>Web service applications</a:t>
            </a:r>
            <a:endParaRPr/>
          </a:p>
          <a:p>
            <a:pPr indent="-228600" lvl="0" marL="228600" rtl="0" algn="l">
              <a:lnSpc>
                <a:spcPct val="90000"/>
              </a:lnSpc>
              <a:spcBef>
                <a:spcPts val="1000"/>
              </a:spcBef>
              <a:spcAft>
                <a:spcPts val="0"/>
              </a:spcAft>
              <a:buClr>
                <a:schemeClr val="dk1"/>
              </a:buClr>
              <a:buSzPts val="2800"/>
              <a:buChar char="•"/>
            </a:pPr>
            <a:r>
              <a:rPr lang="en-US"/>
              <a:t>Database applications etc.</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14"/>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.net core SDK and Visual Comunity</a:t>
            </a:r>
            <a:endParaRPr/>
          </a:p>
        </p:txBody>
      </p:sp>
      <p:sp>
        <p:nvSpPr>
          <p:cNvPr id="178" name="Google Shape;178;p14"/>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u="sng">
                <a:solidFill>
                  <a:schemeClr val="hlink"/>
                </a:solidFill>
                <a:hlinkClick r:id="rId3"/>
              </a:rPr>
              <a:t>https://dotnet.microsoft.com/download</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r:id="rId4"/>
              </a:rPr>
              <a:t>https://visualstudio.microsoft.com/vs/community/</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79" name="Google Shape;179;p14"/>
          <p:cNvPicPr preferRelativeResize="0"/>
          <p:nvPr/>
        </p:nvPicPr>
        <p:blipFill rotWithShape="1">
          <a:blip r:embed="rId5">
            <a:alphaModFix/>
          </a:blip>
          <a:srcRect b="0" l="0" r="0" t="0"/>
          <a:stretch/>
        </p:blipFill>
        <p:spPr>
          <a:xfrm>
            <a:off x="838200" y="2228118"/>
            <a:ext cx="5282682" cy="2385009"/>
          </a:xfrm>
          <a:prstGeom prst="rect">
            <a:avLst/>
          </a:prstGeom>
          <a:noFill/>
          <a:ln>
            <a:noFill/>
          </a:ln>
        </p:spPr>
      </p:pic>
      <p:pic>
        <p:nvPicPr>
          <p:cNvPr id="180" name="Google Shape;180;p14"/>
          <p:cNvPicPr preferRelativeResize="0"/>
          <p:nvPr/>
        </p:nvPicPr>
        <p:blipFill rotWithShape="1">
          <a:blip r:embed="rId6">
            <a:alphaModFix/>
          </a:blip>
          <a:srcRect b="0" l="0" r="0" t="0"/>
          <a:stretch/>
        </p:blipFill>
        <p:spPr>
          <a:xfrm>
            <a:off x="4760875" y="3166642"/>
            <a:ext cx="7261286" cy="347675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15"/>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Open Sans SemiBold"/>
              <a:buNone/>
            </a:pPr>
            <a:r>
              <a:rPr lang="en-US" sz="3600"/>
              <a:t>Demo: Tạo ứng dụng C# - 1</a:t>
            </a:r>
            <a:endParaRPr sz="3600"/>
          </a:p>
        </p:txBody>
      </p:sp>
      <p:sp>
        <p:nvSpPr>
          <p:cNvPr id="187" name="Google Shape;187;p15"/>
          <p:cNvSpPr txBox="1"/>
          <p:nvPr>
            <p:ph idx="1" type="body"/>
          </p:nvPr>
        </p:nvSpPr>
        <p:spPr>
          <a:xfrm>
            <a:off x="838200" y="1978227"/>
            <a:ext cx="10515600" cy="457497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Char char="•"/>
            </a:pPr>
            <a:r>
              <a:rPr lang="en-US" sz="2200"/>
              <a:t>Bước 1: Tạo project mới trên </a:t>
            </a:r>
            <a:r>
              <a:rPr lang="en-US" sz="2400"/>
              <a:t>VS Comunity </a:t>
            </a:r>
            <a:r>
              <a:rPr lang="en-US" sz="2200"/>
              <a:t>đặt tên Helloworld</a:t>
            </a:r>
            <a:endParaRPr sz="2200"/>
          </a:p>
          <a:p>
            <a:pPr indent="-228600" lvl="0" marL="228600" rtl="0" algn="l">
              <a:lnSpc>
                <a:spcPct val="90000"/>
              </a:lnSpc>
              <a:spcBef>
                <a:spcPts val="1000"/>
              </a:spcBef>
              <a:spcAft>
                <a:spcPts val="0"/>
              </a:spcAft>
              <a:buClr>
                <a:schemeClr val="dk1"/>
              </a:buClr>
              <a:buSzPts val="2200"/>
              <a:buChar char="•"/>
            </a:pPr>
            <a:r>
              <a:rPr lang="en-US" sz="2200"/>
              <a:t>Bước 2: Tạo lớp HelloWorld với nội dung:</a:t>
            </a:r>
            <a:endParaRPr/>
          </a:p>
        </p:txBody>
      </p:sp>
      <p:sp>
        <p:nvSpPr>
          <p:cNvPr id="188" name="Google Shape;188;p15"/>
          <p:cNvSpPr/>
          <p:nvPr/>
        </p:nvSpPr>
        <p:spPr>
          <a:xfrm>
            <a:off x="1810139" y="2934609"/>
            <a:ext cx="8901404"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rgbClr val="000080"/>
                </a:solidFill>
                <a:latin typeface="Calibri"/>
                <a:ea typeface="Calibri"/>
                <a:cs typeface="Calibri"/>
                <a:sym typeface="Calibri"/>
              </a:rPr>
              <a:t>       class Program</a:t>
            </a:r>
            <a:endParaRPr b="1" sz="2400">
              <a:solidFill>
                <a:srgbClr val="000080"/>
              </a:solidFill>
              <a:latin typeface="Calibri"/>
              <a:ea typeface="Calibri"/>
              <a:cs typeface="Calibri"/>
              <a:sym typeface="Calibri"/>
            </a:endParaRPr>
          </a:p>
          <a:p>
            <a:pPr indent="0" lvl="0" marL="0" marR="0" rtl="0" algn="l">
              <a:spcBef>
                <a:spcPts val="0"/>
              </a:spcBef>
              <a:spcAft>
                <a:spcPts val="0"/>
              </a:spcAft>
              <a:buNone/>
            </a:pPr>
            <a:r>
              <a:rPr b="1" lang="en-US" sz="2400">
                <a:solidFill>
                  <a:srgbClr val="000080"/>
                </a:solidFill>
                <a:latin typeface="Calibri"/>
                <a:ea typeface="Calibri"/>
                <a:cs typeface="Calibri"/>
                <a:sym typeface="Calibri"/>
              </a:rPr>
              <a:t>       {</a:t>
            </a:r>
            <a:endParaRPr b="1" sz="2400">
              <a:solidFill>
                <a:srgbClr val="000080"/>
              </a:solidFill>
              <a:latin typeface="Calibri"/>
              <a:ea typeface="Calibri"/>
              <a:cs typeface="Calibri"/>
              <a:sym typeface="Calibri"/>
            </a:endParaRPr>
          </a:p>
          <a:p>
            <a:pPr indent="0" lvl="0" marL="0" marR="0" rtl="0" algn="l">
              <a:spcBef>
                <a:spcPts val="0"/>
              </a:spcBef>
              <a:spcAft>
                <a:spcPts val="0"/>
              </a:spcAft>
              <a:buNone/>
            </a:pPr>
            <a:r>
              <a:rPr b="1" lang="en-US" sz="2400">
                <a:solidFill>
                  <a:srgbClr val="000080"/>
                </a:solidFill>
                <a:latin typeface="Calibri"/>
                <a:ea typeface="Calibri"/>
                <a:cs typeface="Calibri"/>
                <a:sym typeface="Calibri"/>
              </a:rPr>
              <a:t>        static void Main(string[] args)</a:t>
            </a:r>
            <a:endParaRPr/>
          </a:p>
          <a:p>
            <a:pPr indent="0" lvl="0" marL="0" marR="0" rtl="0" algn="l">
              <a:spcBef>
                <a:spcPts val="0"/>
              </a:spcBef>
              <a:spcAft>
                <a:spcPts val="0"/>
              </a:spcAft>
              <a:buNone/>
            </a:pPr>
            <a:r>
              <a:rPr b="1" lang="en-US" sz="2400">
                <a:solidFill>
                  <a:srgbClr val="000080"/>
                </a:solidFill>
                <a:latin typeface="Calibri"/>
                <a:ea typeface="Calibri"/>
                <a:cs typeface="Calibri"/>
                <a:sym typeface="Calibri"/>
              </a:rPr>
              <a:t>        {</a:t>
            </a:r>
            <a:endParaRPr/>
          </a:p>
          <a:p>
            <a:pPr indent="0" lvl="0" marL="0" marR="0" rtl="0" algn="l">
              <a:spcBef>
                <a:spcPts val="0"/>
              </a:spcBef>
              <a:spcAft>
                <a:spcPts val="0"/>
              </a:spcAft>
              <a:buNone/>
            </a:pPr>
            <a:r>
              <a:rPr b="1" lang="en-US" sz="2400">
                <a:solidFill>
                  <a:srgbClr val="000080"/>
                </a:solidFill>
                <a:latin typeface="Calibri"/>
                <a:ea typeface="Calibri"/>
                <a:cs typeface="Calibri"/>
                <a:sym typeface="Calibri"/>
              </a:rPr>
              <a:t>            Console.WriteLine("Hello World!");</a:t>
            </a:r>
            <a:endParaRPr/>
          </a:p>
          <a:p>
            <a:pPr indent="0" lvl="0" marL="0" marR="0" rtl="0" algn="l">
              <a:spcBef>
                <a:spcPts val="0"/>
              </a:spcBef>
              <a:spcAft>
                <a:spcPts val="0"/>
              </a:spcAft>
              <a:buNone/>
            </a:pPr>
            <a:r>
              <a:rPr b="1" lang="en-US" sz="2400">
                <a:solidFill>
                  <a:srgbClr val="000080"/>
                </a:solidFill>
                <a:latin typeface="Calibri"/>
                <a:ea typeface="Calibri"/>
                <a:cs typeface="Calibri"/>
                <a:sym typeface="Calibri"/>
              </a:rPr>
              <a:t>        }</a:t>
            </a:r>
            <a:endParaRPr/>
          </a:p>
          <a:p>
            <a:pPr indent="0" lvl="0" marL="0" marR="0" rtl="0" algn="l">
              <a:spcBef>
                <a:spcPts val="0"/>
              </a:spcBef>
              <a:spcAft>
                <a:spcPts val="0"/>
              </a:spcAft>
              <a:buNone/>
            </a:pPr>
            <a:r>
              <a:rPr b="1" lang="en-US" sz="2400">
                <a:solidFill>
                  <a:srgbClr val="000080"/>
                </a:solidFill>
                <a:latin typeface="Calibri"/>
                <a:ea typeface="Calibri"/>
                <a:cs typeface="Calibri"/>
                <a:sym typeface="Calibri"/>
              </a:rPr>
              <a:t>    }</a:t>
            </a:r>
            <a:br>
              <a:rPr lang="en-US" sz="2400">
                <a:solidFill>
                  <a:schemeClr val="dk1"/>
                </a:solidFill>
                <a:latin typeface="Calibri"/>
                <a:ea typeface="Calibri"/>
                <a:cs typeface="Calibri"/>
                <a:sym typeface="Calibri"/>
              </a:rPr>
            </a:br>
            <a:endParaRPr sz="24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16"/>
          <p:cNvSpPr txBox="1"/>
          <p:nvPr>
            <p:ph type="title"/>
          </p:nvPr>
        </p:nvSpPr>
        <p:spPr>
          <a:xfrm>
            <a:off x="838200" y="984652"/>
            <a:ext cx="110998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Open Sans SemiBold"/>
              <a:buNone/>
            </a:pPr>
            <a:r>
              <a:rPr lang="en-US" sz="3600"/>
              <a:t>Demo: Tạo ứng dụng C# - 2</a:t>
            </a:r>
            <a:endParaRPr sz="3600"/>
          </a:p>
        </p:txBody>
      </p:sp>
      <p:sp>
        <p:nvSpPr>
          <p:cNvPr id="195" name="Google Shape;195;p16"/>
          <p:cNvSpPr txBox="1"/>
          <p:nvPr>
            <p:ph idx="1" type="body"/>
          </p:nvPr>
        </p:nvSpPr>
        <p:spPr>
          <a:xfrm>
            <a:off x="838200" y="1978227"/>
            <a:ext cx="10515600" cy="457497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Char char="•"/>
            </a:pPr>
            <a:r>
              <a:rPr lang="en-US" sz="2200"/>
              <a:t>Bước 3: Chạy ứng dụng: Chọn mục  RUN</a:t>
            </a:r>
            <a:endParaRPr i="1" sz="2200"/>
          </a:p>
        </p:txBody>
      </p:sp>
      <p:pic>
        <p:nvPicPr>
          <p:cNvPr id="196" name="Google Shape;196;p16"/>
          <p:cNvPicPr preferRelativeResize="0"/>
          <p:nvPr/>
        </p:nvPicPr>
        <p:blipFill rotWithShape="1">
          <a:blip r:embed="rId3">
            <a:alphaModFix/>
          </a:blip>
          <a:srcRect b="0" l="0" r="0" t="0"/>
          <a:stretch/>
        </p:blipFill>
        <p:spPr>
          <a:xfrm>
            <a:off x="838200" y="2273301"/>
            <a:ext cx="9436100" cy="4279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Demo</a:t>
            </a:r>
            <a:endParaRPr/>
          </a:p>
        </p:txBody>
      </p:sp>
      <p:sp>
        <p:nvSpPr>
          <p:cNvPr id="203" name="Google Shape;203;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800"/>
              <a:buNone/>
            </a:pPr>
            <a:r>
              <a:rPr lang="en-US" sz="2800"/>
              <a:t>Tạo ứng dụng C# đầu tiên</a:t>
            </a:r>
            <a:endParaRPr sz="2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Thảo luận</a:t>
            </a:r>
            <a:endParaRPr/>
          </a:p>
        </p:txBody>
      </p:sp>
      <p:sp>
        <p:nvSpPr>
          <p:cNvPr id="210" name="Google Shape;210;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800"/>
              <a:buNone/>
            </a:pPr>
            <a:r>
              <a:rPr lang="en-US" sz="2800"/>
              <a:t>Biến và hằng</a:t>
            </a:r>
            <a:endParaRPr/>
          </a:p>
          <a:p>
            <a:pPr indent="0" lvl="0" marL="0" rtl="0" algn="l">
              <a:lnSpc>
                <a:spcPct val="90000"/>
              </a:lnSpc>
              <a:spcBef>
                <a:spcPts val="1000"/>
              </a:spcBef>
              <a:spcAft>
                <a:spcPts val="0"/>
              </a:spcAft>
              <a:buClr>
                <a:srgbClr val="888888"/>
              </a:buClr>
              <a:buSzPts val="2800"/>
              <a:buNone/>
            </a:pPr>
            <a:r>
              <a:rPr lang="en-US" sz="2800"/>
              <a:t>Kiểu dữ liệu</a:t>
            </a:r>
            <a:endParaRPr/>
          </a:p>
          <a:p>
            <a:pPr indent="0" lvl="0" marL="0" rtl="0" algn="l">
              <a:lnSpc>
                <a:spcPct val="90000"/>
              </a:lnSpc>
              <a:spcBef>
                <a:spcPts val="1000"/>
              </a:spcBef>
              <a:spcAft>
                <a:spcPts val="0"/>
              </a:spcAft>
              <a:buClr>
                <a:srgbClr val="888888"/>
              </a:buClr>
              <a:buSzPts val="2800"/>
              <a:buNone/>
            </a:pPr>
            <a:r>
              <a:rPr lang="en-US" sz="2800"/>
              <a:t>Toán tử</a:t>
            </a:r>
            <a:endParaRPr sz="2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19"/>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Khai báo biến</a:t>
            </a:r>
            <a:endParaRPr/>
          </a:p>
        </p:txBody>
      </p:sp>
      <p:sp>
        <p:nvSpPr>
          <p:cNvPr id="217" name="Google Shape;217;p19"/>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 yêu cầu phải khai báo biến trước khi sử dụng</a:t>
            </a:r>
            <a:endParaRPr/>
          </a:p>
          <a:p>
            <a:pPr indent="-228600" lvl="0" marL="228600" rtl="0" algn="l">
              <a:lnSpc>
                <a:spcPct val="90000"/>
              </a:lnSpc>
              <a:spcBef>
                <a:spcPts val="1000"/>
              </a:spcBef>
              <a:spcAft>
                <a:spcPts val="0"/>
              </a:spcAft>
              <a:buClr>
                <a:schemeClr val="dk1"/>
              </a:buClr>
              <a:buSzPts val="2800"/>
              <a:buChar char="•"/>
            </a:pPr>
            <a:r>
              <a:rPr lang="en-US"/>
              <a:t>Cú pháp: </a:t>
            </a:r>
            <a:endParaRPr/>
          </a:p>
          <a:p>
            <a:pPr indent="0" lvl="0" marL="0" rtl="0" algn="l">
              <a:lnSpc>
                <a:spcPct val="90000"/>
              </a:lnSpc>
              <a:spcBef>
                <a:spcPts val="1000"/>
              </a:spcBef>
              <a:spcAft>
                <a:spcPts val="0"/>
              </a:spcAft>
              <a:buClr>
                <a:schemeClr val="dk1"/>
              </a:buClr>
              <a:buSzPts val="2800"/>
              <a:buNone/>
            </a:pPr>
            <a:r>
              <a:rPr i="1" lang="en-US"/>
              <a:t>                        datatype variableName; </a:t>
            </a:r>
            <a:endParaRPr/>
          </a:p>
          <a:p>
            <a:pPr indent="0" lvl="1" marL="457200" rtl="0" algn="l">
              <a:lnSpc>
                <a:spcPct val="90000"/>
              </a:lnSpc>
              <a:spcBef>
                <a:spcPts val="500"/>
              </a:spcBef>
              <a:spcAft>
                <a:spcPts val="0"/>
              </a:spcAft>
              <a:buClr>
                <a:schemeClr val="dk1"/>
              </a:buClr>
              <a:buSzPts val="2400"/>
              <a:buNone/>
            </a:pPr>
            <a:r>
              <a:rPr lang="en-US"/>
              <a:t>Trong đó: </a:t>
            </a:r>
            <a:endParaRPr/>
          </a:p>
          <a:p>
            <a:pPr indent="0" lvl="1" marL="457200" rtl="0" algn="l">
              <a:lnSpc>
                <a:spcPct val="90000"/>
              </a:lnSpc>
              <a:spcBef>
                <a:spcPts val="500"/>
              </a:spcBef>
              <a:spcAft>
                <a:spcPts val="0"/>
              </a:spcAft>
              <a:buClr>
                <a:schemeClr val="dk1"/>
              </a:buClr>
              <a:buSzPts val="2400"/>
              <a:buNone/>
            </a:pPr>
            <a:r>
              <a:rPr lang="en-US"/>
              <a:t>	- datatype là kiểu dữ liệu của biến</a:t>
            </a:r>
            <a:endParaRPr/>
          </a:p>
          <a:p>
            <a:pPr indent="0" lvl="1" marL="457200" rtl="0" algn="l">
              <a:lnSpc>
                <a:spcPct val="90000"/>
              </a:lnSpc>
              <a:spcBef>
                <a:spcPts val="500"/>
              </a:spcBef>
              <a:spcAft>
                <a:spcPts val="0"/>
              </a:spcAft>
              <a:buClr>
                <a:schemeClr val="dk1"/>
              </a:buClr>
              <a:buSzPts val="2400"/>
              <a:buNone/>
            </a:pPr>
            <a:r>
              <a:rPr lang="en-US"/>
              <a:t>	- variableName là định danh (tên) của biến</a:t>
            </a:r>
            <a:endParaRPr/>
          </a:p>
          <a:p>
            <a:pPr indent="-228600" lvl="0" marL="228600" rtl="0" algn="l">
              <a:lnSpc>
                <a:spcPct val="150000"/>
              </a:lnSpc>
              <a:spcBef>
                <a:spcPts val="1000"/>
              </a:spcBef>
              <a:spcAft>
                <a:spcPts val="0"/>
              </a:spcAft>
              <a:buClr>
                <a:schemeClr val="dk1"/>
              </a:buClr>
              <a:buSzPts val="2800"/>
              <a:buChar char="•"/>
            </a:pPr>
            <a:r>
              <a:rPr lang="en-US"/>
              <a:t>Có thể khai báo nhiều biến cùng kiểu giá trị trong một câu lệnh: </a:t>
            </a:r>
            <a:endParaRPr/>
          </a:p>
          <a:p>
            <a:pPr indent="0" lvl="0" marL="0" rtl="0" algn="l">
              <a:lnSpc>
                <a:spcPct val="90000"/>
              </a:lnSpc>
              <a:spcBef>
                <a:spcPts val="1000"/>
              </a:spcBef>
              <a:spcAft>
                <a:spcPts val="0"/>
              </a:spcAft>
              <a:buClr>
                <a:schemeClr val="dk1"/>
              </a:buClr>
              <a:buSzPts val="2800"/>
              <a:buNone/>
            </a:pPr>
            <a:r>
              <a:rPr i="1" lang="en-US"/>
              <a:t>                 datatype variable1, variable2, ..., variablen;</a:t>
            </a:r>
            <a:r>
              <a:rPr lang="en-US"/>
              <a:t> </a:t>
            </a:r>
            <a:endParaRPr/>
          </a:p>
          <a:p>
            <a:pPr indent="-228600" lvl="0" marL="228600" rtl="0" algn="l">
              <a:lnSpc>
                <a:spcPct val="150000"/>
              </a:lnSpc>
              <a:spcBef>
                <a:spcPts val="1000"/>
              </a:spcBef>
              <a:spcAft>
                <a:spcPts val="0"/>
              </a:spcAft>
              <a:buClr>
                <a:schemeClr val="dk1"/>
              </a:buClr>
              <a:buSzPts val="2800"/>
              <a:buChar char="•"/>
            </a:pPr>
            <a:r>
              <a:rPr lang="en-US"/>
              <a:t>Ví dụ:</a:t>
            </a:r>
            <a:endParaRPr/>
          </a:p>
        </p:txBody>
      </p:sp>
      <p:sp>
        <p:nvSpPr>
          <p:cNvPr id="218" name="Google Shape;218;p19"/>
          <p:cNvSpPr/>
          <p:nvPr/>
        </p:nvSpPr>
        <p:spPr>
          <a:xfrm>
            <a:off x="2160104" y="5715299"/>
            <a:ext cx="91938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597C"/>
                </a:solidFill>
                <a:latin typeface="Lucida Sans"/>
                <a:ea typeface="Lucida Sans"/>
                <a:cs typeface="Lucida Sans"/>
                <a:sym typeface="Lucida Sans"/>
              </a:rPr>
              <a:t>int </a:t>
            </a:r>
            <a:r>
              <a:rPr lang="en-US" sz="2400">
                <a:solidFill>
                  <a:schemeClr val="dk1"/>
                </a:solidFill>
                <a:latin typeface="Lucida Sans"/>
                <a:ea typeface="Lucida Sans"/>
                <a:cs typeface="Lucida Sans"/>
                <a:sym typeface="Lucida Sans"/>
              </a:rPr>
              <a:t>i, j, k; //Khai báo các biến i, j, k là kiểu số nguyên</a:t>
            </a:r>
            <a:endParaRPr sz="24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Mục tiêu</a:t>
            </a:r>
            <a:endParaRPr/>
          </a:p>
        </p:txBody>
      </p:sp>
      <p:sp>
        <p:nvSpPr>
          <p:cNvPr id="99" name="Google Shape;99;p2"/>
          <p:cNvSpPr txBox="1"/>
          <p:nvPr>
            <p:ph idx="1" type="body"/>
          </p:nvPr>
        </p:nvSpPr>
        <p:spPr>
          <a:xfrm>
            <a:off x="838200" y="1368626"/>
            <a:ext cx="10515600" cy="444797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3200"/>
              <a:buChar char="•"/>
            </a:pPr>
            <a:r>
              <a:rPr lang="en-US" sz="3200"/>
              <a:t>Trình bày được nội dung, yêu cầu, lịch trình và kết quả của môn học BC-NET</a:t>
            </a:r>
            <a:endParaRPr/>
          </a:p>
          <a:p>
            <a:pPr indent="-228600" lvl="0" marL="228600" rtl="0" algn="just">
              <a:lnSpc>
                <a:spcPct val="90000"/>
              </a:lnSpc>
              <a:spcBef>
                <a:spcPts val="1000"/>
              </a:spcBef>
              <a:spcAft>
                <a:spcPts val="0"/>
              </a:spcAft>
              <a:buClr>
                <a:schemeClr val="dk1"/>
              </a:buClr>
              <a:buSzPts val="3200"/>
              <a:buChar char="•"/>
            </a:pPr>
            <a:r>
              <a:rPr lang="en-US" sz="3200"/>
              <a:t>Trình bày được lịch sử của .net core framework</a:t>
            </a:r>
            <a:endParaRPr/>
          </a:p>
          <a:p>
            <a:pPr indent="-228600" lvl="0" marL="228600" rtl="0" algn="just">
              <a:lnSpc>
                <a:spcPct val="90000"/>
              </a:lnSpc>
              <a:spcBef>
                <a:spcPts val="1000"/>
              </a:spcBef>
              <a:spcAft>
                <a:spcPts val="0"/>
              </a:spcAft>
              <a:buClr>
                <a:schemeClr val="dk1"/>
              </a:buClr>
              <a:buSzPts val="3200"/>
              <a:buChar char="•"/>
            </a:pPr>
            <a:r>
              <a:rPr lang="en-US" sz="3200"/>
              <a:t>Sử dụng được cú pháp C# để thao tác với biến</a:t>
            </a:r>
            <a:endParaRPr/>
          </a:p>
          <a:p>
            <a:pPr indent="-228600" lvl="0" marL="228600" rtl="0" algn="just">
              <a:lnSpc>
                <a:spcPct val="90000"/>
              </a:lnSpc>
              <a:spcBef>
                <a:spcPts val="1000"/>
              </a:spcBef>
              <a:spcAft>
                <a:spcPts val="0"/>
              </a:spcAft>
              <a:buClr>
                <a:schemeClr val="dk1"/>
              </a:buClr>
              <a:buSzPts val="3200"/>
              <a:buChar char="•"/>
            </a:pPr>
            <a:r>
              <a:rPr lang="en-US" sz="3200"/>
              <a:t>Sử dụng được cú pháp C# để thao tác với cấu trúc điều kiện</a:t>
            </a:r>
            <a:endParaRPr/>
          </a:p>
          <a:p>
            <a:pPr indent="-228600" lvl="0" marL="228600" rtl="0" algn="just">
              <a:lnSpc>
                <a:spcPct val="90000"/>
              </a:lnSpc>
              <a:spcBef>
                <a:spcPts val="1000"/>
              </a:spcBef>
              <a:spcAft>
                <a:spcPts val="0"/>
              </a:spcAft>
              <a:buClr>
                <a:schemeClr val="dk1"/>
              </a:buClr>
              <a:buSzPts val="3200"/>
              <a:buChar char="•"/>
            </a:pPr>
            <a:r>
              <a:rPr lang="en-US" sz="3200"/>
              <a:t>Sử dụng được cú pháp C# để thao tác với cấu trúc lặp</a:t>
            </a:r>
            <a:endParaRPr/>
          </a:p>
          <a:p>
            <a:pPr indent="-228600" lvl="0" marL="228600" rtl="0" algn="just">
              <a:lnSpc>
                <a:spcPct val="90000"/>
              </a:lnSpc>
              <a:spcBef>
                <a:spcPts val="1000"/>
              </a:spcBef>
              <a:spcAft>
                <a:spcPts val="0"/>
              </a:spcAft>
              <a:buClr>
                <a:schemeClr val="dk1"/>
              </a:buClr>
              <a:buSzPts val="3200"/>
              <a:buChar char="•"/>
            </a:pPr>
            <a:r>
              <a:rPr lang="en-US" sz="3200"/>
              <a:t>Mô tả được cú pháp khai báo và sử dụng mảng</a:t>
            </a:r>
            <a:endParaRPr/>
          </a:p>
          <a:p>
            <a:pPr indent="-228600" lvl="0" marL="228600" rtl="0" algn="just">
              <a:lnSpc>
                <a:spcPct val="90000"/>
              </a:lnSpc>
              <a:spcBef>
                <a:spcPts val="1000"/>
              </a:spcBef>
              <a:spcAft>
                <a:spcPts val="0"/>
              </a:spcAft>
              <a:buClr>
                <a:schemeClr val="dk1"/>
              </a:buClr>
              <a:buSzPts val="3200"/>
              <a:buChar char="•"/>
            </a:pPr>
            <a:r>
              <a:rPr lang="en-US" sz="3200"/>
              <a:t>Sử dụng được cú pháp C# để thao tác với phương thức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0"/>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Gán giá trị cho biến</a:t>
            </a:r>
            <a:endParaRPr/>
          </a:p>
        </p:txBody>
      </p:sp>
      <p:sp>
        <p:nvSpPr>
          <p:cNvPr id="225" name="Google Shape;225;p20"/>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Có thể gán giá trị cho biến ngay tại thời điểm khai báo</a:t>
            </a:r>
            <a:endParaRPr/>
          </a:p>
          <a:p>
            <a:pPr indent="-228600" lvl="0" marL="228600" rtl="0" algn="l">
              <a:lnSpc>
                <a:spcPct val="90000"/>
              </a:lnSpc>
              <a:spcBef>
                <a:spcPts val="1000"/>
              </a:spcBef>
              <a:spcAft>
                <a:spcPts val="0"/>
              </a:spcAft>
              <a:buClr>
                <a:schemeClr val="dk1"/>
              </a:buClr>
              <a:buSzPts val="2800"/>
              <a:buChar char="•"/>
            </a:pPr>
            <a:r>
              <a:rPr lang="en-US"/>
              <a:t>Ví dụ:</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150000"/>
              </a:lnSpc>
              <a:spcBef>
                <a:spcPts val="1000"/>
              </a:spcBef>
              <a:spcAft>
                <a:spcPts val="0"/>
              </a:spcAft>
              <a:buClr>
                <a:schemeClr val="dk1"/>
              </a:buClr>
              <a:buSzPts val="2800"/>
              <a:buChar char="•"/>
            </a:pPr>
            <a:r>
              <a:rPr lang="en-US"/>
              <a:t>Ví dụ trên tương đương với:</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150000"/>
              </a:lnSpc>
              <a:spcBef>
                <a:spcPts val="1000"/>
              </a:spcBef>
              <a:spcAft>
                <a:spcPts val="0"/>
              </a:spcAft>
              <a:buClr>
                <a:schemeClr val="dk1"/>
              </a:buClr>
              <a:buSzPts val="2800"/>
              <a:buChar char="•"/>
            </a:pPr>
            <a:r>
              <a:rPr lang="en-US"/>
              <a:t>Có thể gán giá trị cho nhiều biến tại thời điểm khai báo</a:t>
            </a:r>
            <a:endParaRPr/>
          </a:p>
          <a:p>
            <a:pPr indent="-228600" lvl="0" marL="228600" rtl="0" algn="l">
              <a:lnSpc>
                <a:spcPct val="90000"/>
              </a:lnSpc>
              <a:spcBef>
                <a:spcPts val="1000"/>
              </a:spcBef>
              <a:spcAft>
                <a:spcPts val="0"/>
              </a:spcAft>
              <a:buClr>
                <a:schemeClr val="dk1"/>
              </a:buClr>
              <a:buSzPts val="2800"/>
              <a:buChar char="•"/>
            </a:pPr>
            <a:r>
              <a:rPr lang="en-US"/>
              <a:t>Ví dụ: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26" name="Google Shape;226;p20"/>
          <p:cNvSpPr/>
          <p:nvPr/>
        </p:nvSpPr>
        <p:spPr>
          <a:xfrm>
            <a:off x="2420975" y="2138414"/>
            <a:ext cx="194636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597C"/>
                </a:solidFill>
                <a:latin typeface="Lucida Sans"/>
                <a:ea typeface="Lucida Sans"/>
                <a:cs typeface="Lucida Sans"/>
                <a:sym typeface="Lucida Sans"/>
              </a:rPr>
              <a:t>int </a:t>
            </a:r>
            <a:r>
              <a:rPr lang="en-US" sz="2400">
                <a:solidFill>
                  <a:schemeClr val="dk1"/>
                </a:solidFill>
                <a:latin typeface="Lucida Sans"/>
                <a:ea typeface="Lucida Sans"/>
                <a:cs typeface="Lucida Sans"/>
                <a:sym typeface="Lucida Sans"/>
              </a:rPr>
              <a:t>count = </a:t>
            </a:r>
            <a:r>
              <a:rPr b="1" lang="en-US" sz="2400">
                <a:solidFill>
                  <a:srgbClr val="00ADED"/>
                </a:solidFill>
                <a:latin typeface="Lucida Sans"/>
                <a:ea typeface="Lucida Sans"/>
                <a:cs typeface="Lucida Sans"/>
                <a:sym typeface="Lucida Sans"/>
              </a:rPr>
              <a:t>1</a:t>
            </a:r>
            <a:r>
              <a:rPr lang="en-US" sz="2400">
                <a:solidFill>
                  <a:schemeClr val="dk1"/>
                </a:solidFill>
                <a:latin typeface="Lucida Sans"/>
                <a:ea typeface="Lucida Sans"/>
                <a:cs typeface="Lucida Sans"/>
                <a:sym typeface="Lucida Sans"/>
              </a:rPr>
              <a:t>; </a:t>
            </a:r>
            <a:endParaRPr sz="2400">
              <a:solidFill>
                <a:schemeClr val="dk1"/>
              </a:solidFill>
              <a:latin typeface="Calibri"/>
              <a:ea typeface="Calibri"/>
              <a:cs typeface="Calibri"/>
              <a:sym typeface="Calibri"/>
            </a:endParaRPr>
          </a:p>
        </p:txBody>
      </p:sp>
      <p:sp>
        <p:nvSpPr>
          <p:cNvPr id="227" name="Google Shape;227;p20"/>
          <p:cNvSpPr/>
          <p:nvPr/>
        </p:nvSpPr>
        <p:spPr>
          <a:xfrm>
            <a:off x="2420975" y="3557524"/>
            <a:ext cx="151035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597C"/>
                </a:solidFill>
                <a:latin typeface="Lucida Sans"/>
                <a:ea typeface="Lucida Sans"/>
                <a:cs typeface="Lucida Sans"/>
                <a:sym typeface="Lucida Sans"/>
              </a:rPr>
              <a:t>int </a:t>
            </a:r>
            <a:r>
              <a:rPr lang="en-US" sz="2400">
                <a:solidFill>
                  <a:schemeClr val="dk1"/>
                </a:solidFill>
                <a:latin typeface="Lucida Sans"/>
                <a:ea typeface="Lucida Sans"/>
                <a:cs typeface="Lucida Sans"/>
                <a:sym typeface="Lucida Sans"/>
              </a:rPr>
              <a:t>count; </a:t>
            </a:r>
            <a:endParaRPr/>
          </a:p>
          <a:p>
            <a:pPr indent="0" lvl="0" marL="0" marR="0" rtl="0" algn="l">
              <a:spcBef>
                <a:spcPts val="0"/>
              </a:spcBef>
              <a:spcAft>
                <a:spcPts val="0"/>
              </a:spcAft>
              <a:buNone/>
            </a:pPr>
            <a:r>
              <a:rPr lang="en-US" sz="2400">
                <a:solidFill>
                  <a:schemeClr val="dk1"/>
                </a:solidFill>
                <a:latin typeface="Lucida Sans"/>
                <a:ea typeface="Lucida Sans"/>
                <a:cs typeface="Lucida Sans"/>
                <a:sym typeface="Lucida Sans"/>
              </a:rPr>
              <a:t>count = </a:t>
            </a:r>
            <a:r>
              <a:rPr b="1" lang="en-US" sz="2400">
                <a:solidFill>
                  <a:srgbClr val="00ADED"/>
                </a:solidFill>
                <a:latin typeface="Lucida Sans"/>
                <a:ea typeface="Lucida Sans"/>
                <a:cs typeface="Lucida Sans"/>
                <a:sym typeface="Lucida Sans"/>
              </a:rPr>
              <a:t>1</a:t>
            </a:r>
            <a:r>
              <a:rPr lang="en-US" sz="2400">
                <a:solidFill>
                  <a:schemeClr val="dk1"/>
                </a:solidFill>
                <a:latin typeface="Lucida Sans"/>
                <a:ea typeface="Lucida Sans"/>
                <a:cs typeface="Lucida Sans"/>
                <a:sym typeface="Lucida Sans"/>
              </a:rPr>
              <a:t>; </a:t>
            </a:r>
            <a:endParaRPr sz="2400">
              <a:solidFill>
                <a:schemeClr val="dk1"/>
              </a:solidFill>
              <a:latin typeface="Calibri"/>
              <a:ea typeface="Calibri"/>
              <a:cs typeface="Calibri"/>
              <a:sym typeface="Calibri"/>
            </a:endParaRPr>
          </a:p>
        </p:txBody>
      </p:sp>
      <p:sp>
        <p:nvSpPr>
          <p:cNvPr id="228" name="Google Shape;228;p20"/>
          <p:cNvSpPr/>
          <p:nvPr/>
        </p:nvSpPr>
        <p:spPr>
          <a:xfrm>
            <a:off x="2420975" y="5715299"/>
            <a:ext cx="460102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597C"/>
                </a:solidFill>
                <a:latin typeface="Lucida Sans"/>
                <a:ea typeface="Lucida Sans"/>
                <a:cs typeface="Lucida Sans"/>
                <a:sym typeface="Lucida Sans"/>
              </a:rPr>
              <a:t>int </a:t>
            </a:r>
            <a:r>
              <a:rPr lang="en-US" sz="2400">
                <a:solidFill>
                  <a:schemeClr val="dk1"/>
                </a:solidFill>
                <a:latin typeface="Lucida Sans"/>
                <a:ea typeface="Lucida Sans"/>
                <a:cs typeface="Lucida Sans"/>
                <a:sym typeface="Lucida Sans"/>
              </a:rPr>
              <a:t>i = </a:t>
            </a:r>
            <a:r>
              <a:rPr b="1" lang="en-US" sz="2400">
                <a:solidFill>
                  <a:srgbClr val="00ADED"/>
                </a:solidFill>
                <a:latin typeface="Lucida Sans"/>
                <a:ea typeface="Lucida Sans"/>
                <a:cs typeface="Lucida Sans"/>
                <a:sym typeface="Lucida Sans"/>
              </a:rPr>
              <a:t>1</a:t>
            </a:r>
            <a:r>
              <a:rPr lang="en-US" sz="2400">
                <a:solidFill>
                  <a:schemeClr val="dk1"/>
                </a:solidFill>
                <a:latin typeface="Lucida Sans"/>
                <a:ea typeface="Lucida Sans"/>
                <a:cs typeface="Lucida Sans"/>
                <a:sym typeface="Lucida Sans"/>
              </a:rPr>
              <a:t>, j = </a:t>
            </a:r>
            <a:r>
              <a:rPr b="1" lang="en-US" sz="2400">
                <a:solidFill>
                  <a:srgbClr val="00ADED"/>
                </a:solidFill>
                <a:latin typeface="Lucida Sans"/>
                <a:ea typeface="Lucida Sans"/>
                <a:cs typeface="Lucida Sans"/>
                <a:sym typeface="Lucida Sans"/>
              </a:rPr>
              <a:t>2</a:t>
            </a:r>
            <a:r>
              <a:rPr lang="en-US" sz="2400">
                <a:solidFill>
                  <a:schemeClr val="dk1"/>
                </a:solidFill>
                <a:latin typeface="Lucida Sans"/>
                <a:ea typeface="Lucida Sans"/>
                <a:cs typeface="Lucida Sans"/>
                <a:sym typeface="Lucida Sans"/>
              </a:rPr>
              <a:t>; </a:t>
            </a:r>
            <a:endParaRPr sz="24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1"/>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Hằng (constant)</a:t>
            </a:r>
            <a:endParaRPr/>
          </a:p>
        </p:txBody>
      </p:sp>
      <p:sp>
        <p:nvSpPr>
          <p:cNvPr id="235" name="Google Shape;235;p21"/>
          <p:cNvSpPr txBox="1"/>
          <p:nvPr>
            <p:ph idx="1" type="body"/>
          </p:nvPr>
        </p:nvSpPr>
        <p:spPr>
          <a:xfrm>
            <a:off x="838200" y="1348353"/>
            <a:ext cx="10515600" cy="501858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Hằng là một tên gọi đại diện cho một giá trị cố định</a:t>
            </a:r>
            <a:endParaRPr/>
          </a:p>
          <a:p>
            <a:pPr indent="-228600" lvl="0" marL="228600" rtl="0" algn="l">
              <a:lnSpc>
                <a:spcPct val="90000"/>
              </a:lnSpc>
              <a:spcBef>
                <a:spcPts val="1000"/>
              </a:spcBef>
              <a:spcAft>
                <a:spcPts val="0"/>
              </a:spcAft>
              <a:buClr>
                <a:schemeClr val="dk1"/>
              </a:buClr>
              <a:buSzPts val="2800"/>
              <a:buChar char="•"/>
            </a:pPr>
            <a:r>
              <a:rPr lang="en-US"/>
              <a:t>Giá trị của hằng không thể thay đổi</a:t>
            </a:r>
            <a:endParaRPr/>
          </a:p>
          <a:p>
            <a:pPr indent="-228600" lvl="0" marL="228600" rtl="0" algn="l">
              <a:lnSpc>
                <a:spcPct val="90000"/>
              </a:lnSpc>
              <a:spcBef>
                <a:spcPts val="1000"/>
              </a:spcBef>
              <a:spcAft>
                <a:spcPts val="0"/>
              </a:spcAft>
              <a:buClr>
                <a:schemeClr val="dk1"/>
              </a:buClr>
              <a:buSzPts val="2800"/>
              <a:buChar char="•"/>
            </a:pPr>
            <a:r>
              <a:rPr lang="en-US"/>
              <a:t>Giá trị của hằng cần phải được gán tại thời điểm khai báo</a:t>
            </a:r>
            <a:endParaRPr/>
          </a:p>
          <a:p>
            <a:pPr indent="-228600" lvl="0" marL="228600" rtl="0" algn="l">
              <a:lnSpc>
                <a:spcPct val="90000"/>
              </a:lnSpc>
              <a:spcBef>
                <a:spcPts val="1000"/>
              </a:spcBef>
              <a:spcAft>
                <a:spcPts val="0"/>
              </a:spcAft>
              <a:buClr>
                <a:schemeClr val="dk1"/>
              </a:buClr>
              <a:buSzPts val="2800"/>
              <a:buChar char="•"/>
            </a:pPr>
            <a:r>
              <a:rPr lang="en-US"/>
              <a:t>Ví dụ, sử dụng hằng PI thay cho giá trị 3.14159:</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400"/>
              <a:buNone/>
            </a:pPr>
            <a:r>
              <a:t/>
            </a:r>
            <a:endParaRPr sz="2400"/>
          </a:p>
          <a:p>
            <a:pPr indent="0" lvl="0" marL="0" rtl="0" algn="l">
              <a:lnSpc>
                <a:spcPct val="90000"/>
              </a:lnSpc>
              <a:spcBef>
                <a:spcPts val="1000"/>
              </a:spcBef>
              <a:spcAft>
                <a:spcPts val="0"/>
              </a:spcAft>
              <a:buClr>
                <a:schemeClr val="dk1"/>
              </a:buClr>
              <a:buSzPts val="2400"/>
              <a:buNone/>
            </a:pPr>
            <a:r>
              <a:rPr lang="en-US" sz="2400"/>
              <a:t>	Được thay bằng:</a:t>
            </a:r>
            <a:endParaRPr sz="2400"/>
          </a:p>
        </p:txBody>
      </p:sp>
      <p:sp>
        <p:nvSpPr>
          <p:cNvPr id="236" name="Google Shape;236;p21"/>
          <p:cNvSpPr/>
          <p:nvPr/>
        </p:nvSpPr>
        <p:spPr>
          <a:xfrm>
            <a:off x="2080226" y="3626810"/>
            <a:ext cx="527099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597C"/>
                </a:solidFill>
                <a:latin typeface="Lucida Sans"/>
                <a:ea typeface="Lucida Sans"/>
                <a:cs typeface="Lucida Sans"/>
                <a:sym typeface="Lucida Sans"/>
              </a:rPr>
              <a:t>double </a:t>
            </a:r>
            <a:r>
              <a:rPr lang="en-US" sz="2400">
                <a:solidFill>
                  <a:schemeClr val="dk1"/>
                </a:solidFill>
                <a:latin typeface="Lucida Sans"/>
                <a:ea typeface="Lucida Sans"/>
                <a:cs typeface="Lucida Sans"/>
                <a:sym typeface="Lucida Sans"/>
              </a:rPr>
              <a:t>area = radius * radius * </a:t>
            </a:r>
            <a:r>
              <a:rPr b="1" lang="en-US" sz="2400">
                <a:solidFill>
                  <a:srgbClr val="00ADED"/>
                </a:solidFill>
                <a:latin typeface="Lucida Sans"/>
                <a:ea typeface="Lucida Sans"/>
                <a:cs typeface="Lucida Sans"/>
                <a:sym typeface="Lucida Sans"/>
              </a:rPr>
              <a:t>3.14159</a:t>
            </a:r>
            <a:r>
              <a:rPr lang="en-US" sz="2400">
                <a:solidFill>
                  <a:schemeClr val="dk1"/>
                </a:solidFill>
                <a:latin typeface="Lucida Sans"/>
                <a:ea typeface="Lucida Sans"/>
                <a:cs typeface="Lucida Sans"/>
                <a:sym typeface="Lucida Sans"/>
              </a:rPr>
              <a:t>; </a:t>
            </a:r>
            <a:endParaRPr sz="2400">
              <a:solidFill>
                <a:schemeClr val="dk1"/>
              </a:solidFill>
              <a:latin typeface="Calibri"/>
              <a:ea typeface="Calibri"/>
              <a:cs typeface="Calibri"/>
              <a:sym typeface="Calibri"/>
            </a:endParaRPr>
          </a:p>
        </p:txBody>
      </p:sp>
      <p:sp>
        <p:nvSpPr>
          <p:cNvPr id="237" name="Google Shape;237;p21"/>
          <p:cNvSpPr/>
          <p:nvPr/>
        </p:nvSpPr>
        <p:spPr>
          <a:xfrm>
            <a:off x="2080226" y="5024086"/>
            <a:ext cx="4544834"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const </a:t>
            </a:r>
            <a:r>
              <a:rPr b="1" lang="en-US" sz="2400">
                <a:solidFill>
                  <a:srgbClr val="00597C"/>
                </a:solidFill>
                <a:latin typeface="Lucida Sans"/>
                <a:ea typeface="Lucida Sans"/>
                <a:cs typeface="Lucida Sans"/>
                <a:sym typeface="Lucida Sans"/>
              </a:rPr>
              <a:t>double </a:t>
            </a:r>
            <a:r>
              <a:rPr lang="en-US" sz="2400">
                <a:solidFill>
                  <a:schemeClr val="dk1"/>
                </a:solidFill>
                <a:latin typeface="Lucida Sans"/>
                <a:ea typeface="Lucida Sans"/>
                <a:cs typeface="Lucida Sans"/>
                <a:sym typeface="Lucida Sans"/>
              </a:rPr>
              <a:t>PI = </a:t>
            </a:r>
            <a:r>
              <a:rPr b="1" lang="en-US" sz="2400">
                <a:solidFill>
                  <a:srgbClr val="00ADED"/>
                </a:solidFill>
                <a:latin typeface="Lucida Sans"/>
                <a:ea typeface="Lucida Sans"/>
                <a:cs typeface="Lucida Sans"/>
                <a:sym typeface="Lucida Sans"/>
              </a:rPr>
              <a:t>3.14159</a:t>
            </a:r>
            <a:r>
              <a:rPr lang="en-US" sz="2400">
                <a:solidFill>
                  <a:schemeClr val="dk1"/>
                </a:solidFill>
                <a:latin typeface="Lucida Sans"/>
                <a:ea typeface="Lucida Sans"/>
                <a:cs typeface="Lucida Sans"/>
                <a:sym typeface="Lucida Sans"/>
              </a:rPr>
              <a:t>; </a:t>
            </a:r>
            <a:endParaRPr/>
          </a:p>
          <a:p>
            <a:pPr indent="0" lvl="0" marL="0" marR="0" rtl="0" algn="l">
              <a:spcBef>
                <a:spcPts val="0"/>
              </a:spcBef>
              <a:spcAft>
                <a:spcPts val="0"/>
              </a:spcAft>
              <a:buNone/>
            </a:pPr>
            <a:r>
              <a:rPr b="1" lang="en-US" sz="2400">
                <a:solidFill>
                  <a:srgbClr val="00597C"/>
                </a:solidFill>
                <a:latin typeface="Lucida Sans"/>
                <a:ea typeface="Lucida Sans"/>
                <a:cs typeface="Lucida Sans"/>
                <a:sym typeface="Lucida Sans"/>
              </a:rPr>
              <a:t>double </a:t>
            </a:r>
            <a:r>
              <a:rPr lang="en-US" sz="2400">
                <a:solidFill>
                  <a:schemeClr val="dk1"/>
                </a:solidFill>
                <a:latin typeface="Lucida Sans"/>
                <a:ea typeface="Lucida Sans"/>
                <a:cs typeface="Lucida Sans"/>
                <a:sym typeface="Lucida Sans"/>
              </a:rPr>
              <a:t>area = radius * radius * PI; </a:t>
            </a:r>
            <a:endParaRPr sz="24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2"/>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Khai báo hằng</a:t>
            </a:r>
            <a:endParaRPr/>
          </a:p>
        </p:txBody>
      </p:sp>
      <p:sp>
        <p:nvSpPr>
          <p:cNvPr id="244" name="Google Shape;244;p22"/>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Cú pháp khai báo hằng:</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0" lvl="1" marL="457200" rtl="0" algn="l">
              <a:lnSpc>
                <a:spcPct val="90000"/>
              </a:lnSpc>
              <a:spcBef>
                <a:spcPts val="500"/>
              </a:spcBef>
              <a:spcAft>
                <a:spcPts val="0"/>
              </a:spcAft>
              <a:buClr>
                <a:schemeClr val="dk1"/>
              </a:buClr>
              <a:buSzPts val="2400"/>
              <a:buNone/>
            </a:pPr>
            <a:r>
              <a:rPr lang="en-US"/>
              <a:t>Trong đó:</a:t>
            </a:r>
            <a:endParaRPr/>
          </a:p>
          <a:p>
            <a:pPr indent="-228600" lvl="2" marL="1143000" rtl="0" algn="l">
              <a:lnSpc>
                <a:spcPct val="90000"/>
              </a:lnSpc>
              <a:spcBef>
                <a:spcPts val="500"/>
              </a:spcBef>
              <a:spcAft>
                <a:spcPts val="0"/>
              </a:spcAft>
              <a:buClr>
                <a:schemeClr val="accent1"/>
              </a:buClr>
              <a:buSzPts val="2200"/>
              <a:buChar char="•"/>
            </a:pPr>
            <a:r>
              <a:rPr b="1" i="1" lang="en-US" sz="2200">
                <a:solidFill>
                  <a:schemeClr val="accent1"/>
                </a:solidFill>
              </a:rPr>
              <a:t>const</a:t>
            </a:r>
            <a:r>
              <a:rPr lang="en-US" sz="2200"/>
              <a:t> là từ khoá bắt buộc để khai báo hằng</a:t>
            </a:r>
            <a:endParaRPr/>
          </a:p>
          <a:p>
            <a:pPr indent="-228600" lvl="2" marL="1143000" rtl="0" algn="l">
              <a:lnSpc>
                <a:spcPct val="90000"/>
              </a:lnSpc>
              <a:spcBef>
                <a:spcPts val="500"/>
              </a:spcBef>
              <a:spcAft>
                <a:spcPts val="0"/>
              </a:spcAft>
              <a:buClr>
                <a:schemeClr val="dk1"/>
              </a:buClr>
              <a:buSzPts val="2200"/>
              <a:buChar char="•"/>
            </a:pPr>
            <a:r>
              <a:rPr i="1" lang="en-US" sz="2200"/>
              <a:t>datatype</a:t>
            </a:r>
            <a:r>
              <a:rPr lang="en-US" sz="2200"/>
              <a:t> là kiểu dữ liệu của hằng</a:t>
            </a:r>
            <a:endParaRPr/>
          </a:p>
          <a:p>
            <a:pPr indent="-228600" lvl="2" marL="1143000" rtl="0" algn="l">
              <a:lnSpc>
                <a:spcPct val="90000"/>
              </a:lnSpc>
              <a:spcBef>
                <a:spcPts val="500"/>
              </a:spcBef>
              <a:spcAft>
                <a:spcPts val="0"/>
              </a:spcAft>
              <a:buClr>
                <a:schemeClr val="dk1"/>
              </a:buClr>
              <a:buSzPts val="2200"/>
              <a:buChar char="•"/>
            </a:pPr>
            <a:r>
              <a:rPr i="1" lang="en-US" sz="2200"/>
              <a:t>CONSTANTNAME</a:t>
            </a:r>
            <a:r>
              <a:rPr lang="en-US" sz="2200"/>
              <a:t> là tên của hằng</a:t>
            </a:r>
            <a:endParaRPr sz="2200"/>
          </a:p>
          <a:p>
            <a:pPr indent="-228600" lvl="2" marL="1143000" rtl="0" algn="l">
              <a:lnSpc>
                <a:spcPct val="90000"/>
              </a:lnSpc>
              <a:spcBef>
                <a:spcPts val="500"/>
              </a:spcBef>
              <a:spcAft>
                <a:spcPts val="0"/>
              </a:spcAft>
              <a:buClr>
                <a:schemeClr val="dk1"/>
              </a:buClr>
              <a:buSzPts val="2200"/>
              <a:buChar char="•"/>
            </a:pPr>
            <a:r>
              <a:rPr i="1" lang="en-US" sz="2200"/>
              <a:t>value</a:t>
            </a:r>
            <a:r>
              <a:rPr lang="en-US" sz="2200"/>
              <a:t> là giá trị của hằng</a:t>
            </a:r>
            <a:endParaRPr sz="2200"/>
          </a:p>
        </p:txBody>
      </p:sp>
      <p:sp>
        <p:nvSpPr>
          <p:cNvPr id="245" name="Google Shape;245;p22"/>
          <p:cNvSpPr/>
          <p:nvPr/>
        </p:nvSpPr>
        <p:spPr>
          <a:xfrm>
            <a:off x="1800105" y="1817839"/>
            <a:ext cx="572945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accent1"/>
                </a:solidFill>
                <a:latin typeface="Calibri"/>
                <a:ea typeface="Calibri"/>
                <a:cs typeface="Calibri"/>
                <a:sym typeface="Calibri"/>
              </a:rPr>
              <a:t>const</a:t>
            </a:r>
            <a:r>
              <a:rPr b="1" lang="en-US" sz="2400">
                <a:solidFill>
                  <a:srgbClr val="00597C"/>
                </a:solidFill>
                <a:latin typeface="Lucida Sans"/>
                <a:ea typeface="Lucida Sans"/>
                <a:cs typeface="Lucida Sans"/>
                <a:sym typeface="Lucida Sans"/>
              </a:rPr>
              <a:t> </a:t>
            </a:r>
            <a:r>
              <a:rPr lang="en-US" sz="2400">
                <a:solidFill>
                  <a:schemeClr val="dk1"/>
                </a:solidFill>
                <a:latin typeface="Lucida Sans"/>
                <a:ea typeface="Lucida Sans"/>
                <a:cs typeface="Lucida Sans"/>
                <a:sym typeface="Lucida Sans"/>
              </a:rPr>
              <a:t>datatype CONSTANTNAME = value; </a:t>
            </a:r>
            <a:endParaRPr sz="24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2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Datatype in C#</a:t>
            </a:r>
            <a:endParaRPr/>
          </a:p>
        </p:txBody>
      </p:sp>
      <p:sp>
        <p:nvSpPr>
          <p:cNvPr id="252" name="Google Shape;252;p23"/>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variables in C#, are categorized into the following types −</a:t>
            </a:r>
            <a:endParaRPr/>
          </a:p>
          <a:p>
            <a:pPr indent="-228600" lvl="1" marL="685800" rtl="0" algn="l">
              <a:lnSpc>
                <a:spcPct val="90000"/>
              </a:lnSpc>
              <a:spcBef>
                <a:spcPts val="500"/>
              </a:spcBef>
              <a:spcAft>
                <a:spcPts val="0"/>
              </a:spcAft>
              <a:buClr>
                <a:schemeClr val="dk1"/>
              </a:buClr>
              <a:buSzPts val="2400"/>
              <a:buChar char="•"/>
            </a:pPr>
            <a:r>
              <a:rPr lang="en-US"/>
              <a:t>Value types</a:t>
            </a:r>
            <a:endParaRPr/>
          </a:p>
          <a:p>
            <a:pPr indent="-228600" lvl="1" marL="685800" rtl="0" algn="l">
              <a:lnSpc>
                <a:spcPct val="90000"/>
              </a:lnSpc>
              <a:spcBef>
                <a:spcPts val="500"/>
              </a:spcBef>
              <a:spcAft>
                <a:spcPts val="0"/>
              </a:spcAft>
              <a:buClr>
                <a:schemeClr val="dk1"/>
              </a:buClr>
              <a:buSzPts val="2400"/>
              <a:buChar char="•"/>
            </a:pPr>
            <a:r>
              <a:rPr lang="en-US"/>
              <a:t>Reference types</a:t>
            </a:r>
            <a:endParaRPr/>
          </a:p>
          <a:p>
            <a:pPr indent="-228600" lvl="1" marL="685800" rtl="0" algn="l">
              <a:lnSpc>
                <a:spcPct val="90000"/>
              </a:lnSpc>
              <a:spcBef>
                <a:spcPts val="500"/>
              </a:spcBef>
              <a:spcAft>
                <a:spcPts val="0"/>
              </a:spcAft>
              <a:buClr>
                <a:schemeClr val="dk1"/>
              </a:buClr>
              <a:buSzPts val="2400"/>
              <a:buChar char="•"/>
            </a:pPr>
            <a:r>
              <a:rPr lang="en-US"/>
              <a:t>Pointer types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24"/>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Value types</a:t>
            </a:r>
            <a:endParaRPr/>
          </a:p>
        </p:txBody>
      </p:sp>
      <p:graphicFrame>
        <p:nvGraphicFramePr>
          <p:cNvPr id="259" name="Google Shape;259;p24"/>
          <p:cNvGraphicFramePr/>
          <p:nvPr/>
        </p:nvGraphicFramePr>
        <p:xfrm>
          <a:off x="838200" y="1088796"/>
          <a:ext cx="3000000" cy="3000000"/>
        </p:xfrm>
        <a:graphic>
          <a:graphicData uri="http://schemas.openxmlformats.org/drawingml/2006/table">
            <a:tbl>
              <a:tblPr>
                <a:noFill/>
                <a:tableStyleId>{EA261D07-EACA-4594-BF1C-1A78806ECC38}</a:tableStyleId>
              </a:tblPr>
              <a:tblGrid>
                <a:gridCol w="978450"/>
                <a:gridCol w="3424600"/>
                <a:gridCol w="4403050"/>
                <a:gridCol w="1214975"/>
              </a:tblGrid>
              <a:tr h="410875">
                <a:tc>
                  <a:txBody>
                    <a:bodyPr/>
                    <a:lstStyle/>
                    <a:p>
                      <a:pPr indent="0" lvl="0" marL="0" marR="0" rtl="0" algn="ctr">
                        <a:spcBef>
                          <a:spcPts val="0"/>
                        </a:spcBef>
                        <a:spcAft>
                          <a:spcPts val="0"/>
                        </a:spcAft>
                        <a:buNone/>
                      </a:pPr>
                      <a:r>
                        <a:rPr lang="en-US" sz="1600" u="none" cap="none" strike="noStrike"/>
                        <a:t>Type</a:t>
                      </a:r>
                      <a:endParaRPr/>
                    </a:p>
                  </a:txBody>
                  <a:tcPr marT="16675" marB="16675" marR="16675" marL="166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ctr">
                        <a:spcBef>
                          <a:spcPts val="0"/>
                        </a:spcBef>
                        <a:spcAft>
                          <a:spcPts val="0"/>
                        </a:spcAft>
                        <a:buNone/>
                      </a:pPr>
                      <a:r>
                        <a:rPr lang="en-US" sz="1600" u="none" cap="none" strike="noStrike"/>
                        <a:t>Represents</a:t>
                      </a:r>
                      <a:endParaRPr/>
                    </a:p>
                  </a:txBody>
                  <a:tcPr marT="16675" marB="16675" marR="16675" marL="166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ctr">
                        <a:spcBef>
                          <a:spcPts val="0"/>
                        </a:spcBef>
                        <a:spcAft>
                          <a:spcPts val="0"/>
                        </a:spcAft>
                        <a:buNone/>
                      </a:pPr>
                      <a:r>
                        <a:rPr lang="en-US" sz="1600" u="none" cap="none" strike="noStrike"/>
                        <a:t>Range</a:t>
                      </a:r>
                      <a:endParaRPr/>
                    </a:p>
                  </a:txBody>
                  <a:tcPr marT="16675" marB="16675" marR="16675" marL="166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l">
                        <a:spcBef>
                          <a:spcPts val="0"/>
                        </a:spcBef>
                        <a:spcAft>
                          <a:spcPts val="0"/>
                        </a:spcAft>
                        <a:buNone/>
                      </a:pPr>
                      <a:r>
                        <a:rPr lang="en-US" sz="1600" u="none" cap="none" strike="noStrike"/>
                        <a:t>Default Value</a:t>
                      </a:r>
                      <a:endParaRPr/>
                    </a:p>
                  </a:txBody>
                  <a:tcPr marT="16675" marB="16675" marR="16675" marL="166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r>
              <a:tr h="267925">
                <a:tc>
                  <a:txBody>
                    <a:bodyPr/>
                    <a:lstStyle/>
                    <a:p>
                      <a:pPr indent="0" lvl="0" marL="0" marR="0" rtl="0" algn="ctr">
                        <a:spcBef>
                          <a:spcPts val="0"/>
                        </a:spcBef>
                        <a:spcAft>
                          <a:spcPts val="0"/>
                        </a:spcAft>
                        <a:buNone/>
                      </a:pPr>
                      <a:r>
                        <a:rPr lang="en-US" sz="1600" u="none" cap="none" strike="noStrike"/>
                        <a:t>bool</a:t>
                      </a:r>
                      <a:endParaRPr/>
                    </a:p>
                  </a:txBody>
                  <a:tcPr marT="16675" marB="16675" marR="16675" marL="166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t>Boolean value</a:t>
                      </a:r>
                      <a:endParaRPr/>
                    </a:p>
                  </a:txBody>
                  <a:tcPr marT="16675" marB="16675" marR="16675" marL="166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t>True or False</a:t>
                      </a:r>
                      <a:endParaRPr/>
                    </a:p>
                  </a:txBody>
                  <a:tcPr marT="16675" marB="16675" marR="16675" marL="166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t>False</a:t>
                      </a:r>
                      <a:endParaRPr/>
                    </a:p>
                  </a:txBody>
                  <a:tcPr marT="16675" marB="16675" marR="16675" marL="166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16750">
                <a:tc>
                  <a:txBody>
                    <a:bodyPr/>
                    <a:lstStyle/>
                    <a:p>
                      <a:pPr indent="0" lvl="0" marL="0" marR="0" rtl="0" algn="ctr">
                        <a:spcBef>
                          <a:spcPts val="0"/>
                        </a:spcBef>
                        <a:spcAft>
                          <a:spcPts val="0"/>
                        </a:spcAft>
                        <a:buNone/>
                      </a:pPr>
                      <a:r>
                        <a:rPr lang="en-US" sz="1600" u="none" cap="none" strike="noStrike"/>
                        <a:t>byte</a:t>
                      </a:r>
                      <a:endParaRPr/>
                    </a:p>
                  </a:txBody>
                  <a:tcPr marT="16675" marB="16675" marR="16675" marL="166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t>8-bit unsigned integer</a:t>
                      </a:r>
                      <a:endParaRPr/>
                    </a:p>
                  </a:txBody>
                  <a:tcPr marT="16675" marB="16675" marR="16675" marL="166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t>0 to 255</a:t>
                      </a:r>
                      <a:endParaRPr/>
                    </a:p>
                  </a:txBody>
                  <a:tcPr marT="16675" marB="16675" marR="16675" marL="166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t>0</a:t>
                      </a:r>
                      <a:endParaRPr/>
                    </a:p>
                  </a:txBody>
                  <a:tcPr marT="16675" marB="16675" marR="16675" marL="166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16750">
                <a:tc>
                  <a:txBody>
                    <a:bodyPr/>
                    <a:lstStyle/>
                    <a:p>
                      <a:pPr indent="0" lvl="0" marL="0" marR="0" rtl="0" algn="ctr">
                        <a:spcBef>
                          <a:spcPts val="0"/>
                        </a:spcBef>
                        <a:spcAft>
                          <a:spcPts val="0"/>
                        </a:spcAft>
                        <a:buNone/>
                      </a:pPr>
                      <a:r>
                        <a:rPr lang="en-US" sz="1600" u="none" cap="none" strike="noStrike"/>
                        <a:t>char</a:t>
                      </a:r>
                      <a:endParaRPr/>
                    </a:p>
                  </a:txBody>
                  <a:tcPr marT="16675" marB="16675" marR="16675" marL="166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t>16-bit Unicode character</a:t>
                      </a:r>
                      <a:endParaRPr/>
                    </a:p>
                  </a:txBody>
                  <a:tcPr marT="16675" marB="16675" marR="16675" marL="166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t>U +0000 to U +ffff</a:t>
                      </a:r>
                      <a:endParaRPr/>
                    </a:p>
                  </a:txBody>
                  <a:tcPr marT="16675" marB="16675" marR="16675" marL="166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t>'\0'</a:t>
                      </a:r>
                      <a:endParaRPr/>
                    </a:p>
                  </a:txBody>
                  <a:tcPr marT="16675" marB="16675" marR="16675" marL="166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693300">
                <a:tc>
                  <a:txBody>
                    <a:bodyPr/>
                    <a:lstStyle/>
                    <a:p>
                      <a:pPr indent="0" lvl="0" marL="0" marR="0" rtl="0" algn="ctr">
                        <a:spcBef>
                          <a:spcPts val="0"/>
                        </a:spcBef>
                        <a:spcAft>
                          <a:spcPts val="0"/>
                        </a:spcAft>
                        <a:buNone/>
                      </a:pPr>
                      <a:r>
                        <a:rPr lang="en-US" sz="1600" u="none" cap="none" strike="noStrike"/>
                        <a:t>decimal</a:t>
                      </a:r>
                      <a:endParaRPr/>
                    </a:p>
                  </a:txBody>
                  <a:tcPr marT="16675" marB="16675" marR="16675" marL="166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t>128-bit precise decimal values with 28-29 significant digits</a:t>
                      </a:r>
                      <a:endParaRPr/>
                    </a:p>
                  </a:txBody>
                  <a:tcPr marT="16675" marB="16675" marR="16675" marL="166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t>(-7.9 x 10</a:t>
                      </a:r>
                      <a:r>
                        <a:rPr baseline="30000" lang="en-US" sz="1600" u="none" cap="none" strike="noStrike"/>
                        <a:t>28</a:t>
                      </a:r>
                      <a:r>
                        <a:rPr lang="en-US" sz="1600" u="none" cap="none" strike="noStrike"/>
                        <a:t> to 7.9 x 10</a:t>
                      </a:r>
                      <a:r>
                        <a:rPr baseline="30000" lang="en-US" sz="1600" u="none" cap="none" strike="noStrike"/>
                        <a:t>28</a:t>
                      </a:r>
                      <a:r>
                        <a:rPr lang="en-US" sz="1600" u="none" cap="none" strike="noStrike"/>
                        <a:t>) / 10</a:t>
                      </a:r>
                      <a:r>
                        <a:rPr baseline="30000" lang="en-US" sz="1600" u="none" cap="none" strike="noStrike"/>
                        <a:t>0</a:t>
                      </a:r>
                      <a:r>
                        <a:rPr lang="en-US" sz="1600" u="none" cap="none" strike="noStrike"/>
                        <a:t>to 28</a:t>
                      </a:r>
                      <a:endParaRPr/>
                    </a:p>
                  </a:txBody>
                  <a:tcPr marT="16675" marB="16675" marR="16675" marL="16675"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t>0.0M</a:t>
                      </a:r>
                      <a:endParaRPr/>
                    </a:p>
                  </a:txBody>
                  <a:tcPr marT="16675" marB="16675" marR="16675" marL="166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05025">
                <a:tc>
                  <a:txBody>
                    <a:bodyPr/>
                    <a:lstStyle/>
                    <a:p>
                      <a:pPr indent="0" lvl="0" marL="0" marR="0" rtl="0" algn="ctr">
                        <a:spcBef>
                          <a:spcPts val="0"/>
                        </a:spcBef>
                        <a:spcAft>
                          <a:spcPts val="0"/>
                        </a:spcAft>
                        <a:buNone/>
                      </a:pPr>
                      <a:r>
                        <a:rPr lang="en-US" sz="1600" u="none" cap="none" strike="noStrike"/>
                        <a:t>double</a:t>
                      </a:r>
                      <a:endParaRPr/>
                    </a:p>
                  </a:txBody>
                  <a:tcPr marT="16675" marB="16675" marR="16675" marL="166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t>64-bit double-precision floating point type</a:t>
                      </a:r>
                      <a:endParaRPr/>
                    </a:p>
                  </a:txBody>
                  <a:tcPr marT="16675" marB="16675" marR="16675" marL="166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t>(+/-)5.0 x 10</a:t>
                      </a:r>
                      <a:r>
                        <a:rPr baseline="30000" lang="en-US" sz="1600" u="none" cap="none" strike="noStrike"/>
                        <a:t>-324</a:t>
                      </a:r>
                      <a:r>
                        <a:rPr lang="en-US" sz="1600" u="none" cap="none" strike="noStrike"/>
                        <a:t> to (+/-)1.7 x 10</a:t>
                      </a:r>
                      <a:r>
                        <a:rPr baseline="30000" lang="en-US" sz="1600" u="none" cap="none" strike="noStrike"/>
                        <a:t>308</a:t>
                      </a:r>
                      <a:endParaRPr sz="1600" u="none" cap="none" strike="noStrike"/>
                    </a:p>
                  </a:txBody>
                  <a:tcPr marT="16675" marB="16675" marR="16675" marL="166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t>0.0D</a:t>
                      </a:r>
                      <a:endParaRPr/>
                    </a:p>
                  </a:txBody>
                  <a:tcPr marT="16675" marB="16675" marR="16675" marL="166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05025">
                <a:tc>
                  <a:txBody>
                    <a:bodyPr/>
                    <a:lstStyle/>
                    <a:p>
                      <a:pPr indent="0" lvl="0" marL="0" marR="0" rtl="0" algn="ctr">
                        <a:spcBef>
                          <a:spcPts val="0"/>
                        </a:spcBef>
                        <a:spcAft>
                          <a:spcPts val="0"/>
                        </a:spcAft>
                        <a:buNone/>
                      </a:pPr>
                      <a:r>
                        <a:rPr lang="en-US" sz="1600" u="none" cap="none" strike="noStrike"/>
                        <a:t>float</a:t>
                      </a:r>
                      <a:endParaRPr/>
                    </a:p>
                  </a:txBody>
                  <a:tcPr marT="16675" marB="16675" marR="16675" marL="166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t>32-bit single-precision floating point type</a:t>
                      </a:r>
                      <a:endParaRPr/>
                    </a:p>
                  </a:txBody>
                  <a:tcPr marT="16675" marB="16675" marR="16675" marL="166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t>-3.4 x 10</a:t>
                      </a:r>
                      <a:r>
                        <a:rPr baseline="30000" lang="en-US" sz="1600" u="none" cap="none" strike="noStrike"/>
                        <a:t>38</a:t>
                      </a:r>
                      <a:r>
                        <a:rPr lang="en-US" sz="1600" u="none" cap="none" strike="noStrike"/>
                        <a:t> to + 3.4 x 10</a:t>
                      </a:r>
                      <a:r>
                        <a:rPr baseline="30000" lang="en-US" sz="1600" u="none" cap="none" strike="noStrike"/>
                        <a:t>38</a:t>
                      </a:r>
                      <a:endParaRPr sz="1600" u="none" cap="none" strike="noStrike"/>
                    </a:p>
                  </a:txBody>
                  <a:tcPr marT="16675" marB="16675" marR="16675" marL="16675"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t>0.0F</a:t>
                      </a:r>
                      <a:endParaRPr/>
                    </a:p>
                  </a:txBody>
                  <a:tcPr marT="16675" marB="16675" marR="16675" marL="166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03075">
                <a:tc>
                  <a:txBody>
                    <a:bodyPr/>
                    <a:lstStyle/>
                    <a:p>
                      <a:pPr indent="0" lvl="0" marL="0" marR="0" rtl="0" algn="ctr">
                        <a:spcBef>
                          <a:spcPts val="0"/>
                        </a:spcBef>
                        <a:spcAft>
                          <a:spcPts val="0"/>
                        </a:spcAft>
                        <a:buNone/>
                      </a:pPr>
                      <a:r>
                        <a:rPr lang="en-US" sz="1600" u="none" cap="none" strike="noStrike"/>
                        <a:t>int</a:t>
                      </a:r>
                      <a:endParaRPr/>
                    </a:p>
                  </a:txBody>
                  <a:tcPr marT="16675" marB="16675" marR="16675" marL="166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t>32-bit signed integer type</a:t>
                      </a:r>
                      <a:endParaRPr/>
                    </a:p>
                  </a:txBody>
                  <a:tcPr marT="16675" marB="16675" marR="16675" marL="166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t>-2,147,483,648 to 2,147,483,647</a:t>
                      </a:r>
                      <a:endParaRPr/>
                    </a:p>
                  </a:txBody>
                  <a:tcPr marT="16675" marB="16675" marR="16675" marL="16675"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t>0</a:t>
                      </a:r>
                      <a:endParaRPr/>
                    </a:p>
                  </a:txBody>
                  <a:tcPr marT="16675" marB="16675" marR="16675" marL="166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05025">
                <a:tc>
                  <a:txBody>
                    <a:bodyPr/>
                    <a:lstStyle/>
                    <a:p>
                      <a:pPr indent="0" lvl="0" marL="0" marR="0" rtl="0" algn="ctr">
                        <a:spcBef>
                          <a:spcPts val="0"/>
                        </a:spcBef>
                        <a:spcAft>
                          <a:spcPts val="0"/>
                        </a:spcAft>
                        <a:buNone/>
                      </a:pPr>
                      <a:r>
                        <a:rPr lang="en-US" sz="1600" u="none" cap="none" strike="noStrike"/>
                        <a:t>long</a:t>
                      </a:r>
                      <a:endParaRPr/>
                    </a:p>
                  </a:txBody>
                  <a:tcPr marT="16675" marB="16675" marR="16675" marL="166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t>64-bit signed integer type</a:t>
                      </a:r>
                      <a:endParaRPr/>
                    </a:p>
                  </a:txBody>
                  <a:tcPr marT="16675" marB="16675" marR="16675" marL="166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t>-9,223,372,036,854,775,808 to 9,223,372,036,854,775,807</a:t>
                      </a:r>
                      <a:endParaRPr/>
                    </a:p>
                  </a:txBody>
                  <a:tcPr marT="16675" marB="16675" marR="16675" marL="166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t>0L</a:t>
                      </a:r>
                      <a:endParaRPr/>
                    </a:p>
                  </a:txBody>
                  <a:tcPr marT="16675" marB="16675" marR="16675" marL="166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16750">
                <a:tc>
                  <a:txBody>
                    <a:bodyPr/>
                    <a:lstStyle/>
                    <a:p>
                      <a:pPr indent="0" lvl="0" marL="0" marR="0" rtl="0" algn="ctr">
                        <a:spcBef>
                          <a:spcPts val="0"/>
                        </a:spcBef>
                        <a:spcAft>
                          <a:spcPts val="0"/>
                        </a:spcAft>
                        <a:buNone/>
                      </a:pPr>
                      <a:r>
                        <a:rPr lang="en-US" sz="1600" u="none" cap="none" strike="noStrike"/>
                        <a:t>sbyte</a:t>
                      </a:r>
                      <a:endParaRPr/>
                    </a:p>
                  </a:txBody>
                  <a:tcPr marT="16675" marB="16675" marR="16675" marL="166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t>8-bit signed integer type</a:t>
                      </a:r>
                      <a:endParaRPr/>
                    </a:p>
                  </a:txBody>
                  <a:tcPr marT="16675" marB="16675" marR="16675" marL="166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t>-128 to 127</a:t>
                      </a:r>
                      <a:endParaRPr/>
                    </a:p>
                  </a:txBody>
                  <a:tcPr marT="16675" marB="16675" marR="16675" marL="166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t>0</a:t>
                      </a:r>
                      <a:endParaRPr/>
                    </a:p>
                  </a:txBody>
                  <a:tcPr marT="16675" marB="16675" marR="16675" marL="166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16750">
                <a:tc>
                  <a:txBody>
                    <a:bodyPr/>
                    <a:lstStyle/>
                    <a:p>
                      <a:pPr indent="0" lvl="0" marL="0" marR="0" rtl="0" algn="ctr">
                        <a:spcBef>
                          <a:spcPts val="0"/>
                        </a:spcBef>
                        <a:spcAft>
                          <a:spcPts val="0"/>
                        </a:spcAft>
                        <a:buNone/>
                      </a:pPr>
                      <a:r>
                        <a:rPr lang="en-US" sz="1600" u="none" cap="none" strike="noStrike"/>
                        <a:t>short</a:t>
                      </a:r>
                      <a:endParaRPr/>
                    </a:p>
                  </a:txBody>
                  <a:tcPr marT="16675" marB="16675" marR="16675" marL="166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t>16-bit signed integer type</a:t>
                      </a:r>
                      <a:endParaRPr/>
                    </a:p>
                  </a:txBody>
                  <a:tcPr marT="16675" marB="16675" marR="16675" marL="166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t>-32,768 to 32,767</a:t>
                      </a:r>
                      <a:endParaRPr/>
                    </a:p>
                  </a:txBody>
                  <a:tcPr marT="16675" marB="16675" marR="16675" marL="16675"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t>0</a:t>
                      </a:r>
                      <a:endParaRPr/>
                    </a:p>
                  </a:txBody>
                  <a:tcPr marT="16675" marB="16675" marR="16675" marL="166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16750">
                <a:tc>
                  <a:txBody>
                    <a:bodyPr/>
                    <a:lstStyle/>
                    <a:p>
                      <a:pPr indent="0" lvl="0" marL="0" marR="0" rtl="0" algn="ctr">
                        <a:spcBef>
                          <a:spcPts val="0"/>
                        </a:spcBef>
                        <a:spcAft>
                          <a:spcPts val="0"/>
                        </a:spcAft>
                        <a:buNone/>
                      </a:pPr>
                      <a:r>
                        <a:rPr lang="en-US" sz="1600" u="none" cap="none" strike="noStrike"/>
                        <a:t>uint</a:t>
                      </a:r>
                      <a:endParaRPr/>
                    </a:p>
                  </a:txBody>
                  <a:tcPr marT="16675" marB="16675" marR="16675" marL="166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t>32-bit unsigned integer type</a:t>
                      </a:r>
                      <a:endParaRPr/>
                    </a:p>
                  </a:txBody>
                  <a:tcPr marT="16675" marB="16675" marR="16675" marL="166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t>0 to 4,294,967,295</a:t>
                      </a:r>
                      <a:endParaRPr/>
                    </a:p>
                  </a:txBody>
                  <a:tcPr marT="16675" marB="16675" marR="16675" marL="16675"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t>0</a:t>
                      </a:r>
                      <a:endParaRPr/>
                    </a:p>
                  </a:txBody>
                  <a:tcPr marT="16675" marB="16675" marR="16675" marL="166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16750">
                <a:tc>
                  <a:txBody>
                    <a:bodyPr/>
                    <a:lstStyle/>
                    <a:p>
                      <a:pPr indent="0" lvl="0" marL="0" marR="0" rtl="0" algn="ctr">
                        <a:spcBef>
                          <a:spcPts val="0"/>
                        </a:spcBef>
                        <a:spcAft>
                          <a:spcPts val="0"/>
                        </a:spcAft>
                        <a:buNone/>
                      </a:pPr>
                      <a:r>
                        <a:rPr lang="en-US" sz="1600" u="none" cap="none" strike="noStrike"/>
                        <a:t>ulong</a:t>
                      </a:r>
                      <a:endParaRPr/>
                    </a:p>
                  </a:txBody>
                  <a:tcPr marT="16675" marB="16675" marR="16675" marL="166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t>64-bit unsigned integer type</a:t>
                      </a:r>
                      <a:endParaRPr/>
                    </a:p>
                  </a:txBody>
                  <a:tcPr marT="16675" marB="16675" marR="16675" marL="166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t>0 to 18,446,744,073,709,551,615</a:t>
                      </a:r>
                      <a:endParaRPr/>
                    </a:p>
                  </a:txBody>
                  <a:tcPr marT="16675" marB="16675" marR="16675" marL="16675"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t>0</a:t>
                      </a:r>
                      <a:endParaRPr/>
                    </a:p>
                  </a:txBody>
                  <a:tcPr marT="16675" marB="16675" marR="16675" marL="166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16750">
                <a:tc>
                  <a:txBody>
                    <a:bodyPr/>
                    <a:lstStyle/>
                    <a:p>
                      <a:pPr indent="0" lvl="0" marL="0" marR="0" rtl="0" algn="ctr">
                        <a:spcBef>
                          <a:spcPts val="0"/>
                        </a:spcBef>
                        <a:spcAft>
                          <a:spcPts val="0"/>
                        </a:spcAft>
                        <a:buNone/>
                      </a:pPr>
                      <a:r>
                        <a:rPr lang="en-US" sz="1600" u="none" cap="none" strike="noStrike"/>
                        <a:t>ushort</a:t>
                      </a:r>
                      <a:endParaRPr/>
                    </a:p>
                  </a:txBody>
                  <a:tcPr marT="16675" marB="16675" marR="16675" marL="166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t>16-bit unsigned integer type</a:t>
                      </a:r>
                      <a:endParaRPr/>
                    </a:p>
                  </a:txBody>
                  <a:tcPr marT="16675" marB="16675" marR="16675" marL="166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t>0 to 65,535</a:t>
                      </a:r>
                      <a:endParaRPr/>
                    </a:p>
                  </a:txBody>
                  <a:tcPr marT="16675" marB="16675" marR="16675" marL="16675"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t>0</a:t>
                      </a:r>
                      <a:endParaRPr/>
                    </a:p>
                  </a:txBody>
                  <a:tcPr marT="16675" marB="16675" marR="16675" marL="166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25"/>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Reference types</a:t>
            </a:r>
            <a:endParaRPr/>
          </a:p>
        </p:txBody>
      </p:sp>
      <p:sp>
        <p:nvSpPr>
          <p:cNvPr id="266" name="Google Shape;266;p25"/>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Char char="•"/>
            </a:pPr>
            <a:r>
              <a:rPr b="1" lang="en-US"/>
              <a:t>Object</a:t>
            </a:r>
            <a:endParaRPr/>
          </a:p>
          <a:p>
            <a:pPr indent="-228600" lvl="1" marL="685800" rtl="0" algn="l">
              <a:lnSpc>
                <a:spcPct val="80000"/>
              </a:lnSpc>
              <a:spcBef>
                <a:spcPts val="500"/>
              </a:spcBef>
              <a:spcAft>
                <a:spcPts val="0"/>
              </a:spcAft>
              <a:buClr>
                <a:schemeClr val="dk1"/>
              </a:buClr>
              <a:buSzPts val="2400"/>
              <a:buChar char="•"/>
            </a:pPr>
            <a:r>
              <a:rPr lang="en-US"/>
              <a:t>Là kiểu dự liệu cơ bản cho tất cả các kiểu dữ liệu của C#</a:t>
            </a:r>
            <a:endParaRPr/>
          </a:p>
          <a:p>
            <a:pPr indent="-228600" lvl="1" marL="685800" rtl="0" algn="l">
              <a:lnSpc>
                <a:spcPct val="80000"/>
              </a:lnSpc>
              <a:spcBef>
                <a:spcPts val="500"/>
              </a:spcBef>
              <a:spcAft>
                <a:spcPts val="0"/>
              </a:spcAft>
              <a:buClr>
                <a:schemeClr val="dk1"/>
              </a:buClr>
              <a:buSzPts val="2400"/>
              <a:buChar char="•"/>
            </a:pPr>
            <a:r>
              <a:rPr lang="en-US"/>
              <a:t>1 object có thể chuyển đổi sang kiểu dữ liệu value, gọi là unboxing</a:t>
            </a:r>
            <a:endParaRPr/>
          </a:p>
          <a:p>
            <a:pPr indent="-76200" lvl="1" marL="685800" rtl="0" algn="l">
              <a:lnSpc>
                <a:spcPct val="80000"/>
              </a:lnSpc>
              <a:spcBef>
                <a:spcPts val="500"/>
              </a:spcBef>
              <a:spcAft>
                <a:spcPts val="0"/>
              </a:spcAft>
              <a:buClr>
                <a:schemeClr val="dk1"/>
              </a:buClr>
              <a:buSzPts val="2400"/>
              <a:buNone/>
            </a:pPr>
            <a:r>
              <a:t/>
            </a:r>
            <a:endParaRPr/>
          </a:p>
          <a:p>
            <a:pPr indent="-50800" lvl="0" marL="228600" rtl="0" algn="l">
              <a:lnSpc>
                <a:spcPct val="80000"/>
              </a:lnSpc>
              <a:spcBef>
                <a:spcPts val="1000"/>
              </a:spcBef>
              <a:spcAft>
                <a:spcPts val="0"/>
              </a:spcAft>
              <a:buClr>
                <a:schemeClr val="dk1"/>
              </a:buClr>
              <a:buSzPts val="2800"/>
              <a:buNone/>
            </a:pPr>
            <a:r>
              <a:t/>
            </a:r>
            <a:endParaRPr b="1"/>
          </a:p>
          <a:p>
            <a:pPr indent="-228600" lvl="0" marL="228600" rtl="0" algn="l">
              <a:lnSpc>
                <a:spcPct val="80000"/>
              </a:lnSpc>
              <a:spcBef>
                <a:spcPts val="1000"/>
              </a:spcBef>
              <a:spcAft>
                <a:spcPts val="0"/>
              </a:spcAft>
              <a:buClr>
                <a:schemeClr val="dk1"/>
              </a:buClr>
              <a:buSzPts val="2800"/>
              <a:buChar char="•"/>
            </a:pPr>
            <a:r>
              <a:rPr b="1" lang="en-US"/>
              <a:t>dynamic</a:t>
            </a:r>
            <a:endParaRPr/>
          </a:p>
          <a:p>
            <a:pPr indent="-228600" lvl="1" marL="685800" rtl="0" algn="l">
              <a:lnSpc>
                <a:spcPct val="80000"/>
              </a:lnSpc>
              <a:spcBef>
                <a:spcPts val="500"/>
              </a:spcBef>
              <a:spcAft>
                <a:spcPts val="0"/>
              </a:spcAft>
              <a:buClr>
                <a:schemeClr val="dk1"/>
              </a:buClr>
              <a:buSzPts val="2400"/>
              <a:buChar char="•"/>
            </a:pPr>
            <a:r>
              <a:rPr b="1" lang="en-US"/>
              <a:t>Dùng để lưu bất kỳ kiểu giá trị nào </a:t>
            </a:r>
            <a:endParaRPr/>
          </a:p>
          <a:p>
            <a:pPr indent="-50800" lvl="0" marL="228600" rtl="0" algn="l">
              <a:lnSpc>
                <a:spcPct val="80000"/>
              </a:lnSpc>
              <a:spcBef>
                <a:spcPts val="1000"/>
              </a:spcBef>
              <a:spcAft>
                <a:spcPts val="0"/>
              </a:spcAft>
              <a:buClr>
                <a:schemeClr val="dk1"/>
              </a:buClr>
              <a:buSzPts val="2800"/>
              <a:buNone/>
            </a:pPr>
            <a:r>
              <a:t/>
            </a:r>
            <a:endParaRPr b="1"/>
          </a:p>
          <a:p>
            <a:pPr indent="-228600" lvl="0" marL="228600" rtl="0" algn="l">
              <a:lnSpc>
                <a:spcPct val="80000"/>
              </a:lnSpc>
              <a:spcBef>
                <a:spcPts val="1000"/>
              </a:spcBef>
              <a:spcAft>
                <a:spcPts val="0"/>
              </a:spcAft>
              <a:buClr>
                <a:schemeClr val="dk1"/>
              </a:buClr>
              <a:buSzPts val="2800"/>
              <a:buChar char="•"/>
            </a:pPr>
            <a:r>
              <a:rPr b="1" lang="en-US"/>
              <a:t>string</a:t>
            </a:r>
            <a:r>
              <a:rPr lang="en-US"/>
              <a:t>.</a:t>
            </a:r>
            <a:endParaRPr/>
          </a:p>
          <a:p>
            <a:pPr indent="-228600" lvl="1" marL="685800" rtl="0" algn="l">
              <a:lnSpc>
                <a:spcPct val="80000"/>
              </a:lnSpc>
              <a:spcBef>
                <a:spcPts val="500"/>
              </a:spcBef>
              <a:spcAft>
                <a:spcPts val="0"/>
              </a:spcAft>
              <a:buClr>
                <a:schemeClr val="dk1"/>
              </a:buClr>
              <a:buSzPts val="2400"/>
              <a:buChar char="•"/>
            </a:pPr>
            <a:r>
              <a:rPr lang="en-US"/>
              <a:t>Kiểu dữ liệu text</a:t>
            </a:r>
            <a:endParaRPr/>
          </a:p>
          <a:p>
            <a:pPr indent="-228600" lvl="1" marL="685800" rtl="0" algn="l">
              <a:lnSpc>
                <a:spcPct val="80000"/>
              </a:lnSpc>
              <a:spcBef>
                <a:spcPts val="500"/>
              </a:spcBef>
              <a:spcAft>
                <a:spcPts val="0"/>
              </a:spcAft>
              <a:buClr>
                <a:schemeClr val="dk1"/>
              </a:buClr>
              <a:buSzPts val="2400"/>
              <a:buChar char="•"/>
            </a:pPr>
            <a:r>
              <a:rPr lang="en-US"/>
              <a:t>Có 2 hình thức khai báo quoted and @quoted</a:t>
            </a:r>
            <a:br>
              <a:rPr lang="en-US"/>
            </a:br>
            <a:endParaRPr/>
          </a:p>
        </p:txBody>
      </p:sp>
      <p:pic>
        <p:nvPicPr>
          <p:cNvPr id="267" name="Google Shape;267;p25"/>
          <p:cNvPicPr preferRelativeResize="0"/>
          <p:nvPr/>
        </p:nvPicPr>
        <p:blipFill rotWithShape="1">
          <a:blip r:embed="rId3">
            <a:alphaModFix/>
          </a:blip>
          <a:srcRect b="0" l="0" r="0" t="0"/>
          <a:stretch/>
        </p:blipFill>
        <p:spPr>
          <a:xfrm>
            <a:off x="1441839" y="2328117"/>
            <a:ext cx="5613400" cy="596900"/>
          </a:xfrm>
          <a:prstGeom prst="rect">
            <a:avLst/>
          </a:prstGeom>
          <a:noFill/>
          <a:ln>
            <a:noFill/>
          </a:ln>
        </p:spPr>
      </p:pic>
      <p:pic>
        <p:nvPicPr>
          <p:cNvPr id="268" name="Google Shape;268;p25"/>
          <p:cNvPicPr preferRelativeResize="0"/>
          <p:nvPr/>
        </p:nvPicPr>
        <p:blipFill rotWithShape="1">
          <a:blip r:embed="rId4">
            <a:alphaModFix/>
          </a:blip>
          <a:srcRect b="0" l="0" r="0" t="0"/>
          <a:stretch/>
        </p:blipFill>
        <p:spPr>
          <a:xfrm>
            <a:off x="1441839" y="3995365"/>
            <a:ext cx="5638800" cy="457200"/>
          </a:xfrm>
          <a:prstGeom prst="rect">
            <a:avLst/>
          </a:prstGeom>
          <a:noFill/>
          <a:ln>
            <a:noFill/>
          </a:ln>
        </p:spPr>
      </p:pic>
      <p:pic>
        <p:nvPicPr>
          <p:cNvPr id="269" name="Google Shape;269;p25"/>
          <p:cNvPicPr preferRelativeResize="0"/>
          <p:nvPr/>
        </p:nvPicPr>
        <p:blipFill rotWithShape="1">
          <a:blip r:embed="rId5">
            <a:alphaModFix/>
          </a:blip>
          <a:srcRect b="0" l="0" r="0" t="0"/>
          <a:stretch/>
        </p:blipFill>
        <p:spPr>
          <a:xfrm>
            <a:off x="1441839" y="5603510"/>
            <a:ext cx="5664200" cy="393700"/>
          </a:xfrm>
          <a:prstGeom prst="rect">
            <a:avLst/>
          </a:prstGeom>
          <a:noFill/>
          <a:ln>
            <a:noFill/>
          </a:ln>
        </p:spPr>
      </p:pic>
      <p:pic>
        <p:nvPicPr>
          <p:cNvPr id="270" name="Google Shape;270;p25"/>
          <p:cNvPicPr preferRelativeResize="0"/>
          <p:nvPr/>
        </p:nvPicPr>
        <p:blipFill rotWithShape="1">
          <a:blip r:embed="rId6">
            <a:alphaModFix/>
          </a:blip>
          <a:srcRect b="0" l="0" r="0" t="0"/>
          <a:stretch/>
        </p:blipFill>
        <p:spPr>
          <a:xfrm>
            <a:off x="1441839" y="5997210"/>
            <a:ext cx="5664200" cy="393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26"/>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b="0" lang="en-US"/>
              <a:t>Pointer type</a:t>
            </a:r>
            <a:endParaRPr/>
          </a:p>
        </p:txBody>
      </p:sp>
      <p:sp>
        <p:nvSpPr>
          <p:cNvPr id="277" name="Google Shape;277;p26"/>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Biến Pointer type lưu trữ vị trí địa chỉ bộ nhớ của bất cứ loại dữ liệu nào của C#. </a:t>
            </a:r>
            <a:endParaRPr/>
          </a:p>
          <a:p>
            <a:pPr indent="-228600" lvl="0" marL="228600" rtl="0" algn="l">
              <a:lnSpc>
                <a:spcPct val="90000"/>
              </a:lnSpc>
              <a:spcBef>
                <a:spcPts val="1000"/>
              </a:spcBef>
              <a:spcAft>
                <a:spcPts val="0"/>
              </a:spcAft>
              <a:buClr>
                <a:schemeClr val="dk1"/>
              </a:buClr>
              <a:buSzPts val="2800"/>
              <a:buChar char="•"/>
            </a:pPr>
            <a:r>
              <a:rPr lang="en-US"/>
              <a:t>Cú pháp định nghĩa như sau:</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Ví dụ:,</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78" name="Google Shape;278;p26"/>
          <p:cNvSpPr txBox="1"/>
          <p:nvPr/>
        </p:nvSpPr>
        <p:spPr>
          <a:xfrm>
            <a:off x="1337387" y="2537925"/>
            <a:ext cx="6606073" cy="461665"/>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type* identifier;</a:t>
            </a:r>
            <a:endParaRPr/>
          </a:p>
        </p:txBody>
      </p:sp>
      <p:sp>
        <p:nvSpPr>
          <p:cNvPr id="279" name="Google Shape;279;p26"/>
          <p:cNvSpPr txBox="1"/>
          <p:nvPr/>
        </p:nvSpPr>
        <p:spPr>
          <a:xfrm>
            <a:off x="1337387" y="3648493"/>
            <a:ext cx="6606073" cy="461665"/>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char* cptr; int* iptr;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27"/>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Toán tử số học</a:t>
            </a:r>
            <a:endParaRPr/>
          </a:p>
        </p:txBody>
      </p:sp>
      <p:graphicFrame>
        <p:nvGraphicFramePr>
          <p:cNvPr id="286" name="Google Shape;286;p27"/>
          <p:cNvGraphicFramePr/>
          <p:nvPr/>
        </p:nvGraphicFramePr>
        <p:xfrm>
          <a:off x="4310743" y="1660848"/>
          <a:ext cx="3000000" cy="3000000"/>
        </p:xfrm>
        <a:graphic>
          <a:graphicData uri="http://schemas.openxmlformats.org/drawingml/2006/table">
            <a:tbl>
              <a:tblPr>
                <a:noFill/>
                <a:tableStyleId>{EA261D07-EACA-4594-BF1C-1A78806ECC38}</a:tableStyleId>
              </a:tblPr>
              <a:tblGrid>
                <a:gridCol w="1026150"/>
                <a:gridCol w="3859700"/>
                <a:gridCol w="2157225"/>
              </a:tblGrid>
              <a:tr h="403325">
                <a:tc>
                  <a:txBody>
                    <a:bodyPr/>
                    <a:lstStyle/>
                    <a:p>
                      <a:pPr indent="0" lvl="0" marL="0" marR="0" rtl="0" algn="ctr">
                        <a:spcBef>
                          <a:spcPts val="0"/>
                        </a:spcBef>
                        <a:spcAft>
                          <a:spcPts val="0"/>
                        </a:spcAft>
                        <a:buNone/>
                      </a:pPr>
                      <a:r>
                        <a:rPr lang="en-US" sz="1400" u="none" cap="none" strike="noStrike"/>
                        <a:t>Operator</a:t>
                      </a:r>
                      <a:endParaRPr/>
                    </a:p>
                  </a:txBody>
                  <a:tcPr marT="40775" marB="40775" marR="40775" marL="407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ctr">
                        <a:spcBef>
                          <a:spcPts val="0"/>
                        </a:spcBef>
                        <a:spcAft>
                          <a:spcPts val="0"/>
                        </a:spcAft>
                        <a:buNone/>
                      </a:pPr>
                      <a:r>
                        <a:rPr lang="en-US" sz="1400" u="none" cap="none" strike="noStrike"/>
                        <a:t>Description</a:t>
                      </a:r>
                      <a:endParaRPr/>
                    </a:p>
                  </a:txBody>
                  <a:tcPr marT="40775" marB="40775" marR="40775" marL="407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ctr">
                        <a:spcBef>
                          <a:spcPts val="0"/>
                        </a:spcBef>
                        <a:spcAft>
                          <a:spcPts val="0"/>
                        </a:spcAft>
                        <a:buNone/>
                      </a:pPr>
                      <a:r>
                        <a:rPr lang="en-US" sz="1400" u="none" cap="none" strike="noStrike"/>
                        <a:t>Example</a:t>
                      </a:r>
                      <a:endParaRPr/>
                    </a:p>
                  </a:txBody>
                  <a:tcPr marT="40775" marB="40775" marR="40775" marL="407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r>
              <a:tr h="369775">
                <a:tc>
                  <a:txBody>
                    <a:bodyPr/>
                    <a:lstStyle/>
                    <a:p>
                      <a:pPr indent="0" lvl="0" marL="0" marR="0" rtl="0" algn="ctr">
                        <a:spcBef>
                          <a:spcPts val="0"/>
                        </a:spcBef>
                        <a:spcAft>
                          <a:spcPts val="0"/>
                        </a:spcAft>
                        <a:buNone/>
                      </a:pPr>
                      <a:r>
                        <a:rPr lang="en-US" sz="1400" u="none" cap="none" strike="noStrike"/>
                        <a:t>+</a:t>
                      </a:r>
                      <a:endParaRPr/>
                    </a:p>
                  </a:txBody>
                  <a:tcPr marT="40775" marB="40775" marR="40775" marL="407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400" u="none" cap="none" strike="noStrike"/>
                        <a:t>Adds two operands</a:t>
                      </a:r>
                      <a:endParaRPr/>
                    </a:p>
                  </a:txBody>
                  <a:tcPr marT="40775" marB="40775" marR="40775" marL="407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u="none" cap="none" strike="noStrike"/>
                        <a:t>A + B = 30</a:t>
                      </a:r>
                      <a:endParaRPr/>
                    </a:p>
                  </a:txBody>
                  <a:tcPr marT="40775" marB="40775" marR="40775" marL="407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692275">
                <a:tc>
                  <a:txBody>
                    <a:bodyPr/>
                    <a:lstStyle/>
                    <a:p>
                      <a:pPr indent="0" lvl="0" marL="0" marR="0" rtl="0" algn="ctr">
                        <a:spcBef>
                          <a:spcPts val="0"/>
                        </a:spcBef>
                        <a:spcAft>
                          <a:spcPts val="0"/>
                        </a:spcAft>
                        <a:buNone/>
                      </a:pPr>
                      <a:r>
                        <a:rPr lang="en-US" sz="1400" u="none" cap="none" strike="noStrike"/>
                        <a:t>-</a:t>
                      </a:r>
                      <a:endParaRPr/>
                    </a:p>
                  </a:txBody>
                  <a:tcPr marT="40775" marB="40775" marR="40775" marL="407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400" u="none" cap="none" strike="noStrike"/>
                        <a:t>Subtracts second operand from the first</a:t>
                      </a:r>
                      <a:endParaRPr/>
                    </a:p>
                  </a:txBody>
                  <a:tcPr marT="40775" marB="40775" marR="40775" marL="407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u="none" cap="none" strike="noStrike"/>
                        <a:t>A - B = -10</a:t>
                      </a:r>
                      <a:endParaRPr/>
                    </a:p>
                  </a:txBody>
                  <a:tcPr marT="40775" marB="40775" marR="40775" marL="407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86875">
                <a:tc>
                  <a:txBody>
                    <a:bodyPr/>
                    <a:lstStyle/>
                    <a:p>
                      <a:pPr indent="0" lvl="0" marL="0" marR="0" rtl="0" algn="ctr">
                        <a:spcBef>
                          <a:spcPts val="0"/>
                        </a:spcBef>
                        <a:spcAft>
                          <a:spcPts val="0"/>
                        </a:spcAft>
                        <a:buNone/>
                      </a:pPr>
                      <a:r>
                        <a:rPr lang="en-US" sz="1400" u="none" cap="none" strike="noStrike"/>
                        <a:t>*</a:t>
                      </a:r>
                      <a:endParaRPr/>
                    </a:p>
                  </a:txBody>
                  <a:tcPr marT="40775" marB="40775" marR="40775" marL="407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400" u="none" cap="none" strike="noStrike"/>
                        <a:t>Multiplies both operands</a:t>
                      </a:r>
                      <a:endParaRPr/>
                    </a:p>
                  </a:txBody>
                  <a:tcPr marT="40775" marB="40775" marR="40775" marL="407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u="none" cap="none" strike="noStrike"/>
                        <a:t>A * B = 200</a:t>
                      </a:r>
                      <a:endParaRPr/>
                    </a:p>
                  </a:txBody>
                  <a:tcPr marT="40775" marB="40775" marR="40775" marL="407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86875">
                <a:tc>
                  <a:txBody>
                    <a:bodyPr/>
                    <a:lstStyle/>
                    <a:p>
                      <a:pPr indent="0" lvl="0" marL="0" marR="0" rtl="0" algn="ctr">
                        <a:spcBef>
                          <a:spcPts val="0"/>
                        </a:spcBef>
                        <a:spcAft>
                          <a:spcPts val="0"/>
                        </a:spcAft>
                        <a:buNone/>
                      </a:pPr>
                      <a:r>
                        <a:rPr lang="en-US" sz="1400" u="none" cap="none" strike="noStrike"/>
                        <a:t>/</a:t>
                      </a:r>
                      <a:endParaRPr/>
                    </a:p>
                  </a:txBody>
                  <a:tcPr marT="40775" marB="40775" marR="40775" marL="407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400" u="none" cap="none" strike="noStrike"/>
                        <a:t>Divides numerator by de-numerator</a:t>
                      </a:r>
                      <a:endParaRPr/>
                    </a:p>
                  </a:txBody>
                  <a:tcPr marT="40775" marB="40775" marR="40775" marL="407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u="none" cap="none" strike="noStrike"/>
                        <a:t>B / A = 2</a:t>
                      </a:r>
                      <a:endParaRPr/>
                    </a:p>
                  </a:txBody>
                  <a:tcPr marT="40775" marB="40775" marR="40775" marL="407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897650">
                <a:tc>
                  <a:txBody>
                    <a:bodyPr/>
                    <a:lstStyle/>
                    <a:p>
                      <a:pPr indent="0" lvl="0" marL="0" marR="0" rtl="0" algn="ctr">
                        <a:spcBef>
                          <a:spcPts val="0"/>
                        </a:spcBef>
                        <a:spcAft>
                          <a:spcPts val="0"/>
                        </a:spcAft>
                        <a:buNone/>
                      </a:pPr>
                      <a:r>
                        <a:rPr lang="en-US" sz="1400" u="none" cap="none" strike="noStrike"/>
                        <a:t>%</a:t>
                      </a:r>
                      <a:endParaRPr/>
                    </a:p>
                  </a:txBody>
                  <a:tcPr marT="40775" marB="40775" marR="40775" marL="407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400" u="none" cap="none" strike="noStrike"/>
                        <a:t>Modulus Operator and remainder of after an integer division</a:t>
                      </a:r>
                      <a:endParaRPr/>
                    </a:p>
                  </a:txBody>
                  <a:tcPr marT="40775" marB="40775" marR="40775" marL="407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u="none" cap="none" strike="noStrike"/>
                        <a:t>B % A = 0</a:t>
                      </a:r>
                      <a:endParaRPr/>
                    </a:p>
                  </a:txBody>
                  <a:tcPr marT="40775" marB="40775" marR="40775" marL="407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692275">
                <a:tc>
                  <a:txBody>
                    <a:bodyPr/>
                    <a:lstStyle/>
                    <a:p>
                      <a:pPr indent="0" lvl="0" marL="0" marR="0" rtl="0" algn="ctr">
                        <a:spcBef>
                          <a:spcPts val="0"/>
                        </a:spcBef>
                        <a:spcAft>
                          <a:spcPts val="0"/>
                        </a:spcAft>
                        <a:buNone/>
                      </a:pPr>
                      <a:r>
                        <a:rPr lang="en-US" sz="1400" u="none" cap="none" strike="noStrike"/>
                        <a:t>++</a:t>
                      </a:r>
                      <a:endParaRPr/>
                    </a:p>
                  </a:txBody>
                  <a:tcPr marT="40775" marB="40775" marR="40775" marL="407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400" u="none" cap="none" strike="noStrike"/>
                        <a:t>Increment operator increases integer value by one</a:t>
                      </a:r>
                      <a:endParaRPr/>
                    </a:p>
                  </a:txBody>
                  <a:tcPr marT="40775" marB="40775" marR="40775" marL="407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u="none" cap="none" strike="noStrike"/>
                        <a:t>A++ = 11</a:t>
                      </a:r>
                      <a:endParaRPr/>
                    </a:p>
                  </a:txBody>
                  <a:tcPr marT="40775" marB="40775" marR="40775" marL="407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692275">
                <a:tc>
                  <a:txBody>
                    <a:bodyPr/>
                    <a:lstStyle/>
                    <a:p>
                      <a:pPr indent="0" lvl="0" marL="0" marR="0" rtl="0" algn="ctr">
                        <a:spcBef>
                          <a:spcPts val="0"/>
                        </a:spcBef>
                        <a:spcAft>
                          <a:spcPts val="0"/>
                        </a:spcAft>
                        <a:buNone/>
                      </a:pPr>
                      <a:r>
                        <a:rPr lang="en-US" sz="1400" u="none" cap="none" strike="noStrike"/>
                        <a:t>--</a:t>
                      </a:r>
                      <a:endParaRPr/>
                    </a:p>
                  </a:txBody>
                  <a:tcPr marT="40775" marB="40775" marR="40775" marL="407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400" u="none" cap="none" strike="noStrike"/>
                        <a:t>Decrement operator decreases integer value by one</a:t>
                      </a:r>
                      <a:endParaRPr/>
                    </a:p>
                  </a:txBody>
                  <a:tcPr marT="40775" marB="40775" marR="40775" marL="407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u="none" cap="none" strike="noStrike"/>
                        <a:t>A-- = 9</a:t>
                      </a:r>
                      <a:endParaRPr/>
                    </a:p>
                  </a:txBody>
                  <a:tcPr marT="40775" marB="40775" marR="40775" marL="407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
        <p:nvSpPr>
          <p:cNvPr id="287" name="Google Shape;287;p27"/>
          <p:cNvSpPr txBox="1"/>
          <p:nvPr/>
        </p:nvSpPr>
        <p:spPr>
          <a:xfrm>
            <a:off x="838200" y="1660848"/>
            <a:ext cx="3284375" cy="1815882"/>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Toán tử số học</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Ví dụ Với A=20 và B=10,cả hai đều là kiểu dữ liệu int</a:t>
            </a:r>
            <a:endParaRPr sz="2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92" name="Shape 292"/>
        <p:cNvGrpSpPr/>
        <p:nvPr/>
      </p:nvGrpSpPr>
      <p:grpSpPr>
        <a:xfrm>
          <a:off x="0" y="0"/>
          <a:ext cx="0" cy="0"/>
          <a:chOff x="0" y="0"/>
          <a:chExt cx="0" cy="0"/>
        </a:xfrm>
      </p:grpSpPr>
      <p:sp>
        <p:nvSpPr>
          <p:cNvPr id="293" name="Google Shape;293;p28"/>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Toán tử so sánh (Comparission)</a:t>
            </a:r>
            <a:endParaRPr/>
          </a:p>
        </p:txBody>
      </p:sp>
      <p:graphicFrame>
        <p:nvGraphicFramePr>
          <p:cNvPr id="294" name="Google Shape;294;p28"/>
          <p:cNvGraphicFramePr/>
          <p:nvPr/>
        </p:nvGraphicFramePr>
        <p:xfrm>
          <a:off x="4523750" y="1324947"/>
          <a:ext cx="3000000" cy="3000000"/>
        </p:xfrm>
        <a:graphic>
          <a:graphicData uri="http://schemas.openxmlformats.org/drawingml/2006/table">
            <a:tbl>
              <a:tblPr>
                <a:noFill/>
                <a:tableStyleId>{EA261D07-EACA-4594-BF1C-1A78806ECC38}</a:tableStyleId>
              </a:tblPr>
              <a:tblGrid>
                <a:gridCol w="950475"/>
                <a:gridCol w="3575075"/>
                <a:gridCol w="1998150"/>
              </a:tblGrid>
              <a:tr h="738700">
                <a:tc>
                  <a:txBody>
                    <a:bodyPr/>
                    <a:lstStyle/>
                    <a:p>
                      <a:pPr indent="0" lvl="0" marL="0" marR="0" rtl="0" algn="ctr">
                        <a:spcBef>
                          <a:spcPts val="0"/>
                        </a:spcBef>
                        <a:spcAft>
                          <a:spcPts val="0"/>
                        </a:spcAft>
                        <a:buNone/>
                      </a:pPr>
                      <a:r>
                        <a:rPr lang="en-US" sz="1500" u="none" cap="none" strike="noStrike"/>
                        <a:t>Operator</a:t>
                      </a:r>
                      <a:endParaRPr/>
                    </a:p>
                  </a:txBody>
                  <a:tcPr marT="41650" marB="41650" marR="41650" marL="416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ctr">
                        <a:spcBef>
                          <a:spcPts val="0"/>
                        </a:spcBef>
                        <a:spcAft>
                          <a:spcPts val="0"/>
                        </a:spcAft>
                        <a:buNone/>
                      </a:pPr>
                      <a:r>
                        <a:rPr lang="en-US" sz="1500" u="none" cap="none" strike="noStrike"/>
                        <a:t>Description</a:t>
                      </a:r>
                      <a:endParaRPr/>
                    </a:p>
                  </a:txBody>
                  <a:tcPr marT="41650" marB="41650" marR="41650" marL="416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ctr">
                        <a:spcBef>
                          <a:spcPts val="0"/>
                        </a:spcBef>
                        <a:spcAft>
                          <a:spcPts val="0"/>
                        </a:spcAft>
                        <a:buNone/>
                      </a:pPr>
                      <a:r>
                        <a:rPr lang="en-US" sz="1500" u="none" cap="none" strike="noStrike"/>
                        <a:t>Example</a:t>
                      </a:r>
                      <a:endParaRPr/>
                    </a:p>
                  </a:txBody>
                  <a:tcPr marT="41650" marB="41650" marR="41650" marL="416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r>
              <a:tr h="1177850">
                <a:tc>
                  <a:txBody>
                    <a:bodyPr/>
                    <a:lstStyle/>
                    <a:p>
                      <a:pPr indent="0" lvl="0" marL="0" marR="0" rtl="0" algn="ctr">
                        <a:spcBef>
                          <a:spcPts val="0"/>
                        </a:spcBef>
                        <a:spcAft>
                          <a:spcPts val="0"/>
                        </a:spcAft>
                        <a:buNone/>
                      </a:pPr>
                      <a:r>
                        <a:rPr lang="en-US" sz="1500" u="none" cap="none" strike="noStrike"/>
                        <a:t>&amp;&amp;</a:t>
                      </a:r>
                      <a:endParaRPr/>
                    </a:p>
                  </a:txBody>
                  <a:tcPr marT="41650" marB="41650" marR="41650" marL="416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500" u="none" cap="none" strike="noStrike"/>
                        <a:t>Called Logical AND operator. If both the operands are non zero then condition becomes true.</a:t>
                      </a:r>
                      <a:endParaRPr/>
                    </a:p>
                  </a:txBody>
                  <a:tcPr marT="41650" marB="41650" marR="41650" marL="416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ctr">
                        <a:spcBef>
                          <a:spcPts val="0"/>
                        </a:spcBef>
                        <a:spcAft>
                          <a:spcPts val="0"/>
                        </a:spcAft>
                        <a:buNone/>
                      </a:pPr>
                      <a:r>
                        <a:rPr lang="en-US" sz="1500" u="none" cap="none" strike="noStrike"/>
                        <a:t>(A &amp;&amp; B) is false.</a:t>
                      </a:r>
                      <a:endParaRPr/>
                    </a:p>
                  </a:txBody>
                  <a:tcPr marT="41650" marB="41650" marR="41650" marL="416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1397400">
                <a:tc>
                  <a:txBody>
                    <a:bodyPr/>
                    <a:lstStyle/>
                    <a:p>
                      <a:pPr indent="0" lvl="0" marL="0" marR="0" rtl="0" algn="ctr">
                        <a:spcBef>
                          <a:spcPts val="0"/>
                        </a:spcBef>
                        <a:spcAft>
                          <a:spcPts val="0"/>
                        </a:spcAft>
                        <a:buNone/>
                      </a:pPr>
                      <a:r>
                        <a:rPr lang="en-US" sz="1500" u="none" cap="none" strike="noStrike"/>
                        <a:t>||</a:t>
                      </a:r>
                      <a:endParaRPr/>
                    </a:p>
                  </a:txBody>
                  <a:tcPr marT="41650" marB="41650" marR="41650" marL="416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500" u="none" cap="none" strike="noStrike"/>
                        <a:t>Called Logical OR Operator. If any of the two operands is non zero then condition becomes true.</a:t>
                      </a:r>
                      <a:endParaRPr/>
                    </a:p>
                  </a:txBody>
                  <a:tcPr marT="41650" marB="41650" marR="41650" marL="416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ctr">
                        <a:spcBef>
                          <a:spcPts val="0"/>
                        </a:spcBef>
                        <a:spcAft>
                          <a:spcPts val="0"/>
                        </a:spcAft>
                        <a:buNone/>
                      </a:pPr>
                      <a:r>
                        <a:rPr lang="en-US" sz="1500" u="none" cap="none" strike="noStrike"/>
                        <a:t>(A || B) is true.</a:t>
                      </a:r>
                      <a:endParaRPr/>
                    </a:p>
                  </a:txBody>
                  <a:tcPr marT="41650" marB="41650" marR="41650" marL="416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1836550">
                <a:tc>
                  <a:txBody>
                    <a:bodyPr/>
                    <a:lstStyle/>
                    <a:p>
                      <a:pPr indent="0" lvl="0" marL="0" marR="0" rtl="0" algn="ctr">
                        <a:spcBef>
                          <a:spcPts val="0"/>
                        </a:spcBef>
                        <a:spcAft>
                          <a:spcPts val="0"/>
                        </a:spcAft>
                        <a:buNone/>
                      </a:pPr>
                      <a:r>
                        <a:rPr lang="en-US" sz="1500" u="none" cap="none" strike="noStrike"/>
                        <a:t>!</a:t>
                      </a:r>
                      <a:endParaRPr/>
                    </a:p>
                  </a:txBody>
                  <a:tcPr marT="41650" marB="41650" marR="41650" marL="416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500" u="none" cap="none" strike="noStrike"/>
                        <a:t>Called Logical NOT Operator. Use to reverses the logical state of its operand. If a condition is true then Logical NOT operator will make false.</a:t>
                      </a:r>
                      <a:endParaRPr/>
                    </a:p>
                  </a:txBody>
                  <a:tcPr marT="41650" marB="41650" marR="41650" marL="416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ctr">
                        <a:spcBef>
                          <a:spcPts val="0"/>
                        </a:spcBef>
                        <a:spcAft>
                          <a:spcPts val="0"/>
                        </a:spcAft>
                        <a:buNone/>
                      </a:pPr>
                      <a:r>
                        <a:rPr lang="en-US" sz="1500" u="none" cap="none" strike="noStrike"/>
                        <a:t>!(A &amp;&amp; B) is true.</a:t>
                      </a:r>
                      <a:endParaRPr/>
                    </a:p>
                  </a:txBody>
                  <a:tcPr marT="41650" marB="41650" marR="41650" marL="416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
        <p:nvSpPr>
          <p:cNvPr id="295" name="Google Shape;295;p28"/>
          <p:cNvSpPr/>
          <p:nvPr/>
        </p:nvSpPr>
        <p:spPr>
          <a:xfrm>
            <a:off x="838199" y="1289192"/>
            <a:ext cx="3014760" cy="3108543"/>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Arial"/>
                <a:ea typeface="Arial"/>
                <a:cs typeface="Arial"/>
                <a:sym typeface="Arial"/>
              </a:rPr>
              <a:t>Biến A,B là kiểu dữ liệu </a:t>
            </a:r>
            <a:r>
              <a:rPr lang="en-US" sz="2800">
                <a:solidFill>
                  <a:schemeClr val="dk1"/>
                </a:solidFill>
                <a:latin typeface="Calibri"/>
                <a:ea typeface="Calibri"/>
                <a:cs typeface="Calibri"/>
                <a:sym typeface="Calibri"/>
              </a:rPr>
              <a:t>Boolean,</a:t>
            </a:r>
            <a:endParaRPr/>
          </a:p>
          <a:p>
            <a:pPr indent="0" lvl="0" marL="0" marR="0" rtl="0" algn="l">
              <a:spcBef>
                <a:spcPts val="0"/>
              </a:spcBef>
              <a:spcAft>
                <a:spcPts val="0"/>
              </a:spcAft>
              <a:buNone/>
            </a:pPr>
            <a:r>
              <a:rPr b="0" i="0" lang="en-US" sz="2800" u="none" cap="none" strike="noStrike">
                <a:solidFill>
                  <a:schemeClr val="dk1"/>
                </a:solidFill>
                <a:latin typeface="Arial"/>
                <a:ea typeface="Arial"/>
                <a:cs typeface="Arial"/>
                <a:sym typeface="Arial"/>
              </a:rPr>
              <a:t>A có giá trị true và B có giá trị false. Kết quả các toán tử logic theo bảng bên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29"/>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Toán tử Bitwise  </a:t>
            </a:r>
            <a:endParaRPr/>
          </a:p>
        </p:txBody>
      </p:sp>
      <p:graphicFrame>
        <p:nvGraphicFramePr>
          <p:cNvPr id="301" name="Google Shape;301;p29"/>
          <p:cNvGraphicFramePr/>
          <p:nvPr/>
        </p:nvGraphicFramePr>
        <p:xfrm>
          <a:off x="5710337" y="1548884"/>
          <a:ext cx="3000000" cy="3000000"/>
        </p:xfrm>
        <a:graphic>
          <a:graphicData uri="http://schemas.openxmlformats.org/drawingml/2006/table">
            <a:tbl>
              <a:tblPr>
                <a:noFill/>
                <a:tableStyleId>{EA261D07-EACA-4594-BF1C-1A78806ECC38}</a:tableStyleId>
              </a:tblPr>
              <a:tblGrid>
                <a:gridCol w="1132425"/>
                <a:gridCol w="1132425"/>
                <a:gridCol w="1132425"/>
                <a:gridCol w="1123075"/>
                <a:gridCol w="1123075"/>
              </a:tblGrid>
              <a:tr h="869625">
                <a:tc>
                  <a:txBody>
                    <a:bodyPr/>
                    <a:lstStyle/>
                    <a:p>
                      <a:pPr indent="0" lvl="0" marL="0" marR="0" rtl="0" algn="ctr">
                        <a:spcBef>
                          <a:spcPts val="0"/>
                        </a:spcBef>
                        <a:spcAft>
                          <a:spcPts val="0"/>
                        </a:spcAft>
                        <a:buNone/>
                      </a:pPr>
                      <a:r>
                        <a:rPr lang="en-US" sz="1800" u="none" cap="none" strike="noStrike"/>
                        <a:t>p</a:t>
                      </a:r>
                      <a:endParaRPr/>
                    </a:p>
                  </a:txBody>
                  <a:tcPr marT="50800" marB="50800" marR="50800" marL="50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ctr">
                        <a:spcBef>
                          <a:spcPts val="0"/>
                        </a:spcBef>
                        <a:spcAft>
                          <a:spcPts val="0"/>
                        </a:spcAft>
                        <a:buNone/>
                      </a:pPr>
                      <a:r>
                        <a:rPr lang="en-US" sz="1800" u="none" cap="none" strike="noStrike"/>
                        <a:t>q</a:t>
                      </a:r>
                      <a:endParaRPr/>
                    </a:p>
                  </a:txBody>
                  <a:tcPr marT="50800" marB="50800" marR="50800" marL="50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ctr">
                        <a:spcBef>
                          <a:spcPts val="0"/>
                        </a:spcBef>
                        <a:spcAft>
                          <a:spcPts val="0"/>
                        </a:spcAft>
                        <a:buNone/>
                      </a:pPr>
                      <a:r>
                        <a:rPr lang="en-US" sz="1800" u="none" cap="none" strike="noStrike"/>
                        <a:t>p &amp; q</a:t>
                      </a:r>
                      <a:endParaRPr/>
                    </a:p>
                  </a:txBody>
                  <a:tcPr marT="50800" marB="50800" marR="50800" marL="50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ctr">
                        <a:spcBef>
                          <a:spcPts val="0"/>
                        </a:spcBef>
                        <a:spcAft>
                          <a:spcPts val="0"/>
                        </a:spcAft>
                        <a:buNone/>
                      </a:pPr>
                      <a:r>
                        <a:rPr lang="en-US" sz="1800" u="none" cap="none" strike="noStrike"/>
                        <a:t>p | q</a:t>
                      </a:r>
                      <a:endParaRPr/>
                    </a:p>
                  </a:txBody>
                  <a:tcPr marT="50800" marB="50800" marR="50800" marL="50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ctr">
                        <a:spcBef>
                          <a:spcPts val="0"/>
                        </a:spcBef>
                        <a:spcAft>
                          <a:spcPts val="0"/>
                        </a:spcAft>
                        <a:buNone/>
                      </a:pPr>
                      <a:r>
                        <a:rPr lang="en-US" sz="1800" u="none" cap="none" strike="noStrike"/>
                        <a:t>p ^ q</a:t>
                      </a:r>
                      <a:endParaRPr/>
                    </a:p>
                  </a:txBody>
                  <a:tcPr marT="50800" marB="50800" marR="50800" marL="50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r>
              <a:tr h="869625">
                <a:tc>
                  <a:txBody>
                    <a:bodyPr/>
                    <a:lstStyle/>
                    <a:p>
                      <a:pPr indent="0" lvl="0" marL="0" marR="0" rtl="0" algn="l">
                        <a:spcBef>
                          <a:spcPts val="0"/>
                        </a:spcBef>
                        <a:spcAft>
                          <a:spcPts val="0"/>
                        </a:spcAft>
                        <a:buNone/>
                      </a:pPr>
                      <a:r>
                        <a:rPr lang="en-US" sz="1800" u="none" cap="none" strike="noStrike"/>
                        <a:t>0</a:t>
                      </a:r>
                      <a:endParaRPr/>
                    </a:p>
                  </a:txBody>
                  <a:tcPr marT="50800" marB="50800" marR="50800" marL="50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0</a:t>
                      </a:r>
                      <a:endParaRPr/>
                    </a:p>
                  </a:txBody>
                  <a:tcPr marT="50800" marB="50800" marR="50800" marL="50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0</a:t>
                      </a:r>
                      <a:endParaRPr/>
                    </a:p>
                  </a:txBody>
                  <a:tcPr marT="50800" marB="50800" marR="50800" marL="50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0</a:t>
                      </a:r>
                      <a:endParaRPr/>
                    </a:p>
                  </a:txBody>
                  <a:tcPr marT="50800" marB="50800" marR="50800" marL="50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0</a:t>
                      </a:r>
                      <a:endParaRPr/>
                    </a:p>
                  </a:txBody>
                  <a:tcPr marT="50800" marB="50800" marR="50800" marL="50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869625">
                <a:tc>
                  <a:txBody>
                    <a:bodyPr/>
                    <a:lstStyle/>
                    <a:p>
                      <a:pPr indent="0" lvl="0" marL="0" marR="0" rtl="0" algn="l">
                        <a:spcBef>
                          <a:spcPts val="0"/>
                        </a:spcBef>
                        <a:spcAft>
                          <a:spcPts val="0"/>
                        </a:spcAft>
                        <a:buNone/>
                      </a:pPr>
                      <a:r>
                        <a:rPr lang="en-US" sz="1800" u="none" cap="none" strike="noStrike"/>
                        <a:t>0</a:t>
                      </a:r>
                      <a:endParaRPr/>
                    </a:p>
                  </a:txBody>
                  <a:tcPr marT="50800" marB="50800" marR="50800" marL="50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1</a:t>
                      </a:r>
                      <a:endParaRPr/>
                    </a:p>
                  </a:txBody>
                  <a:tcPr marT="50800" marB="50800" marR="50800" marL="50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0</a:t>
                      </a:r>
                      <a:endParaRPr/>
                    </a:p>
                  </a:txBody>
                  <a:tcPr marT="50800" marB="50800" marR="50800" marL="50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1</a:t>
                      </a:r>
                      <a:endParaRPr/>
                    </a:p>
                  </a:txBody>
                  <a:tcPr marT="50800" marB="50800" marR="50800" marL="50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1</a:t>
                      </a:r>
                      <a:endParaRPr/>
                    </a:p>
                  </a:txBody>
                  <a:tcPr marT="50800" marB="50800" marR="50800" marL="50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869625">
                <a:tc>
                  <a:txBody>
                    <a:bodyPr/>
                    <a:lstStyle/>
                    <a:p>
                      <a:pPr indent="0" lvl="0" marL="0" marR="0" rtl="0" algn="l">
                        <a:spcBef>
                          <a:spcPts val="0"/>
                        </a:spcBef>
                        <a:spcAft>
                          <a:spcPts val="0"/>
                        </a:spcAft>
                        <a:buNone/>
                      </a:pPr>
                      <a:r>
                        <a:rPr lang="en-US" sz="1800" u="none" cap="none" strike="noStrike"/>
                        <a:t>1</a:t>
                      </a:r>
                      <a:endParaRPr/>
                    </a:p>
                  </a:txBody>
                  <a:tcPr marT="50800" marB="50800" marR="50800" marL="50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1</a:t>
                      </a:r>
                      <a:endParaRPr/>
                    </a:p>
                  </a:txBody>
                  <a:tcPr marT="50800" marB="50800" marR="50800" marL="50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1</a:t>
                      </a:r>
                      <a:endParaRPr/>
                    </a:p>
                  </a:txBody>
                  <a:tcPr marT="50800" marB="50800" marR="50800" marL="50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1</a:t>
                      </a:r>
                      <a:endParaRPr/>
                    </a:p>
                  </a:txBody>
                  <a:tcPr marT="50800" marB="50800" marR="50800" marL="50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0</a:t>
                      </a:r>
                      <a:endParaRPr/>
                    </a:p>
                  </a:txBody>
                  <a:tcPr marT="50800" marB="50800" marR="50800" marL="50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869625">
                <a:tc>
                  <a:txBody>
                    <a:bodyPr/>
                    <a:lstStyle/>
                    <a:p>
                      <a:pPr indent="0" lvl="0" marL="0" marR="0" rtl="0" algn="l">
                        <a:spcBef>
                          <a:spcPts val="0"/>
                        </a:spcBef>
                        <a:spcAft>
                          <a:spcPts val="0"/>
                        </a:spcAft>
                        <a:buNone/>
                      </a:pPr>
                      <a:r>
                        <a:rPr lang="en-US" sz="1800" u="none" cap="none" strike="noStrike"/>
                        <a:t>1</a:t>
                      </a:r>
                      <a:endParaRPr/>
                    </a:p>
                  </a:txBody>
                  <a:tcPr marT="50800" marB="50800" marR="50800" marL="50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0</a:t>
                      </a:r>
                      <a:endParaRPr/>
                    </a:p>
                  </a:txBody>
                  <a:tcPr marT="50800" marB="50800" marR="50800" marL="50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0</a:t>
                      </a:r>
                      <a:endParaRPr/>
                    </a:p>
                  </a:txBody>
                  <a:tcPr marT="50800" marB="50800" marR="50800" marL="50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1</a:t>
                      </a:r>
                      <a:endParaRPr/>
                    </a:p>
                  </a:txBody>
                  <a:tcPr marT="50800" marB="50800" marR="50800" marL="50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1</a:t>
                      </a:r>
                      <a:endParaRPr/>
                    </a:p>
                  </a:txBody>
                  <a:tcPr marT="50800" marB="50800" marR="50800" marL="508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
        <p:nvSpPr>
          <p:cNvPr id="302" name="Google Shape;302;p29"/>
          <p:cNvSpPr/>
          <p:nvPr/>
        </p:nvSpPr>
        <p:spPr>
          <a:xfrm>
            <a:off x="838200" y="1294855"/>
            <a:ext cx="4256314" cy="2246769"/>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Bitwise operator works on bits and perform bit by bit operation. The truth tables for &amp;, |, and ^ are as follows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Module Bootcamp Web Backend Development</a:t>
            </a:r>
            <a:endParaRPr/>
          </a:p>
        </p:txBody>
      </p:sp>
      <p:sp>
        <p:nvSpPr>
          <p:cNvPr id="105" name="Google Shape;105;p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06" name="Shape 306"/>
        <p:cNvGrpSpPr/>
        <p:nvPr/>
      </p:nvGrpSpPr>
      <p:grpSpPr>
        <a:xfrm>
          <a:off x="0" y="0"/>
          <a:ext cx="0" cy="0"/>
          <a:chOff x="0" y="0"/>
          <a:chExt cx="0" cy="0"/>
        </a:xfrm>
      </p:grpSpPr>
      <p:sp>
        <p:nvSpPr>
          <p:cNvPr id="307" name="Google Shape;307;p30"/>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Toán tử Bitwise  </a:t>
            </a:r>
            <a:endParaRPr/>
          </a:p>
        </p:txBody>
      </p:sp>
      <p:graphicFrame>
        <p:nvGraphicFramePr>
          <p:cNvPr id="308" name="Google Shape;308;p30"/>
          <p:cNvGraphicFramePr/>
          <p:nvPr/>
        </p:nvGraphicFramePr>
        <p:xfrm>
          <a:off x="6096000" y="1228872"/>
          <a:ext cx="3000000" cy="3000000"/>
        </p:xfrm>
        <a:graphic>
          <a:graphicData uri="http://schemas.openxmlformats.org/drawingml/2006/table">
            <a:tbl>
              <a:tblPr>
                <a:noFill/>
                <a:tableStyleId>{EA261D07-EACA-4594-BF1C-1A78806ECC38}</a:tableStyleId>
              </a:tblPr>
              <a:tblGrid>
                <a:gridCol w="766050"/>
                <a:gridCol w="2881350"/>
                <a:gridCol w="1610425"/>
              </a:tblGrid>
              <a:tr h="299875">
                <a:tc>
                  <a:txBody>
                    <a:bodyPr/>
                    <a:lstStyle/>
                    <a:p>
                      <a:pPr indent="0" lvl="0" marL="0" marR="0" rtl="0" algn="ctr">
                        <a:spcBef>
                          <a:spcPts val="0"/>
                        </a:spcBef>
                        <a:spcAft>
                          <a:spcPts val="0"/>
                        </a:spcAft>
                        <a:buNone/>
                      </a:pPr>
                      <a:r>
                        <a:rPr lang="en-US" sz="800" u="none" cap="none" strike="noStrike"/>
                        <a:t>Operator</a:t>
                      </a:r>
                      <a:endParaRPr/>
                    </a:p>
                  </a:txBody>
                  <a:tcPr marT="23650" marB="23650" marR="23650" marL="236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ctr">
                        <a:spcBef>
                          <a:spcPts val="0"/>
                        </a:spcBef>
                        <a:spcAft>
                          <a:spcPts val="0"/>
                        </a:spcAft>
                        <a:buNone/>
                      </a:pPr>
                      <a:r>
                        <a:rPr lang="en-US" sz="800" u="none" cap="none" strike="noStrike"/>
                        <a:t>Description</a:t>
                      </a:r>
                      <a:endParaRPr/>
                    </a:p>
                  </a:txBody>
                  <a:tcPr marT="23650" marB="23650" marR="23650" marL="236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ctr">
                        <a:spcBef>
                          <a:spcPts val="0"/>
                        </a:spcBef>
                        <a:spcAft>
                          <a:spcPts val="0"/>
                        </a:spcAft>
                        <a:buNone/>
                      </a:pPr>
                      <a:r>
                        <a:rPr lang="en-US" sz="800" u="none" cap="none" strike="noStrike"/>
                        <a:t>Example</a:t>
                      </a:r>
                      <a:endParaRPr/>
                    </a:p>
                  </a:txBody>
                  <a:tcPr marT="23650" marB="23650" marR="23650" marL="236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r>
              <a:tr h="697300">
                <a:tc>
                  <a:txBody>
                    <a:bodyPr/>
                    <a:lstStyle/>
                    <a:p>
                      <a:pPr indent="0" lvl="0" marL="0" marR="0" rtl="0" algn="ctr">
                        <a:spcBef>
                          <a:spcPts val="0"/>
                        </a:spcBef>
                        <a:spcAft>
                          <a:spcPts val="0"/>
                        </a:spcAft>
                        <a:buNone/>
                      </a:pPr>
                      <a:r>
                        <a:rPr lang="en-US" sz="800" u="none" cap="none" strike="noStrike"/>
                        <a:t>&amp;</a:t>
                      </a:r>
                      <a:endParaRPr/>
                    </a:p>
                  </a:txBody>
                  <a:tcPr marT="23650" marB="23650" marR="23650" marL="236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800" u="none" cap="none" strike="noStrike"/>
                        <a:t>Binary AND Operator copies a bit to the result if it exists in both operands.</a:t>
                      </a:r>
                      <a:endParaRPr/>
                    </a:p>
                  </a:txBody>
                  <a:tcPr marT="23650" marB="23650" marR="23650" marL="236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800" u="none" cap="none" strike="noStrike"/>
                        <a:t>(A &amp; B) = 12, which is 0000 1100</a:t>
                      </a:r>
                      <a:endParaRPr/>
                    </a:p>
                  </a:txBody>
                  <a:tcPr marT="23650" marB="23650" marR="23650" marL="236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52900">
                <a:tc>
                  <a:txBody>
                    <a:bodyPr/>
                    <a:lstStyle/>
                    <a:p>
                      <a:pPr indent="0" lvl="0" marL="0" marR="0" rtl="0" algn="ctr">
                        <a:spcBef>
                          <a:spcPts val="0"/>
                        </a:spcBef>
                        <a:spcAft>
                          <a:spcPts val="0"/>
                        </a:spcAft>
                        <a:buNone/>
                      </a:pPr>
                      <a:r>
                        <a:rPr lang="en-US" sz="800" u="none" cap="none" strike="noStrike"/>
                        <a:t>|</a:t>
                      </a:r>
                      <a:endParaRPr/>
                    </a:p>
                  </a:txBody>
                  <a:tcPr marT="23650" marB="23650" marR="23650" marL="236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800" u="none" cap="none" strike="noStrike"/>
                        <a:t>Binary OR Operator copies a bit if it exists in either operand.</a:t>
                      </a:r>
                      <a:endParaRPr/>
                    </a:p>
                  </a:txBody>
                  <a:tcPr marT="23650" marB="23650" marR="23650" marL="236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800" u="none" cap="none" strike="noStrike"/>
                        <a:t>(A | B) = 61, which is 0011 1101</a:t>
                      </a:r>
                      <a:endParaRPr/>
                    </a:p>
                  </a:txBody>
                  <a:tcPr marT="23650" marB="23650" marR="23650" marL="236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52900">
                <a:tc>
                  <a:txBody>
                    <a:bodyPr/>
                    <a:lstStyle/>
                    <a:p>
                      <a:pPr indent="0" lvl="0" marL="0" marR="0" rtl="0" algn="ctr">
                        <a:spcBef>
                          <a:spcPts val="0"/>
                        </a:spcBef>
                        <a:spcAft>
                          <a:spcPts val="0"/>
                        </a:spcAft>
                        <a:buNone/>
                      </a:pPr>
                      <a:r>
                        <a:rPr lang="en-US" sz="800" u="none" cap="none" strike="noStrike"/>
                        <a:t>^</a:t>
                      </a:r>
                      <a:endParaRPr/>
                    </a:p>
                  </a:txBody>
                  <a:tcPr marT="23650" marB="23650" marR="23650" marL="236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800" u="none" cap="none" strike="noStrike"/>
                        <a:t>Binary XOR Operator copies the bit if it is set in one operand but not both.</a:t>
                      </a:r>
                      <a:endParaRPr/>
                    </a:p>
                  </a:txBody>
                  <a:tcPr marT="23650" marB="23650" marR="23650" marL="236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800" u="none" cap="none" strike="noStrike"/>
                        <a:t>(A ^ B) = 49, which is 0011 0001</a:t>
                      </a:r>
                      <a:endParaRPr/>
                    </a:p>
                  </a:txBody>
                  <a:tcPr marT="23650" marB="23650" marR="23650" marL="236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1185450">
                <a:tc>
                  <a:txBody>
                    <a:bodyPr/>
                    <a:lstStyle/>
                    <a:p>
                      <a:pPr indent="0" lvl="0" marL="0" marR="0" rtl="0" algn="ctr">
                        <a:spcBef>
                          <a:spcPts val="0"/>
                        </a:spcBef>
                        <a:spcAft>
                          <a:spcPts val="0"/>
                        </a:spcAft>
                        <a:buNone/>
                      </a:pPr>
                      <a:r>
                        <a:rPr lang="en-US" sz="800" u="none" cap="none" strike="noStrike"/>
                        <a:t>~</a:t>
                      </a:r>
                      <a:endParaRPr/>
                    </a:p>
                  </a:txBody>
                  <a:tcPr marT="23650" marB="23650" marR="23650" marL="236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800" u="none" cap="none" strike="noStrike"/>
                        <a:t>Binary Ones Complement Operator is unary and has the effect of 'flipping' bits.</a:t>
                      </a:r>
                      <a:endParaRPr/>
                    </a:p>
                  </a:txBody>
                  <a:tcPr marT="23650" marB="23650" marR="23650" marL="2365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800" u="none" cap="none" strike="noStrike"/>
                        <a:t>(~A ) = -61, which is 1100 0011 in 2's complement due to a signed binary number.</a:t>
                      </a:r>
                      <a:endParaRPr/>
                    </a:p>
                  </a:txBody>
                  <a:tcPr marT="23650" marB="23650" marR="23650" marL="236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932425">
                <a:tc>
                  <a:txBody>
                    <a:bodyPr/>
                    <a:lstStyle/>
                    <a:p>
                      <a:pPr indent="0" lvl="0" marL="0" marR="0" rtl="0" algn="ctr">
                        <a:spcBef>
                          <a:spcPts val="0"/>
                        </a:spcBef>
                        <a:spcAft>
                          <a:spcPts val="0"/>
                        </a:spcAft>
                        <a:buNone/>
                      </a:pPr>
                      <a:r>
                        <a:rPr lang="en-US" sz="800" u="none" cap="none" strike="noStrike"/>
                        <a:t>&lt;&lt;</a:t>
                      </a:r>
                      <a:endParaRPr/>
                    </a:p>
                  </a:txBody>
                  <a:tcPr marT="23650" marB="23650" marR="23650" marL="236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800" u="none" cap="none" strike="noStrike"/>
                        <a:t>Binary Left Shift Operator. The left operands value is moved left by the number of bits specified by the right operand.</a:t>
                      </a:r>
                      <a:endParaRPr/>
                    </a:p>
                  </a:txBody>
                  <a:tcPr marT="23650" marB="23650" marR="23650" marL="236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800" u="none" cap="none" strike="noStrike"/>
                        <a:t>A &lt;&lt; 2 = 240, which is 1111 0000</a:t>
                      </a:r>
                      <a:endParaRPr/>
                    </a:p>
                  </a:txBody>
                  <a:tcPr marT="23650" marB="23650" marR="23650" marL="2365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932425">
                <a:tc>
                  <a:txBody>
                    <a:bodyPr/>
                    <a:lstStyle/>
                    <a:p>
                      <a:pPr indent="0" lvl="0" marL="0" marR="0" rtl="0" algn="ctr">
                        <a:spcBef>
                          <a:spcPts val="0"/>
                        </a:spcBef>
                        <a:spcAft>
                          <a:spcPts val="0"/>
                        </a:spcAft>
                        <a:buNone/>
                      </a:pPr>
                      <a:r>
                        <a:rPr lang="en-US" sz="800" u="none" cap="none" strike="noStrike"/>
                        <a:t>&gt;&gt;</a:t>
                      </a:r>
                      <a:endParaRPr/>
                    </a:p>
                  </a:txBody>
                  <a:tcPr marT="23650" marB="23650" marR="23650" marL="236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800" u="none" cap="none" strike="noStrike"/>
                        <a:t>Binary Right Shift Operator. The left operands value is moved right by the number of bits specified by the right operand.</a:t>
                      </a:r>
                      <a:endParaRPr/>
                    </a:p>
                  </a:txBody>
                  <a:tcPr marT="23650" marB="23650" marR="23650" marL="236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800" u="none" cap="none" strike="noStrike"/>
                        <a:t>A &gt;&gt; 2 = 15, which is 0000 1111</a:t>
                      </a:r>
                      <a:endParaRPr/>
                    </a:p>
                  </a:txBody>
                  <a:tcPr marT="23650" marB="23650" marR="23650" marL="2365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
        <p:nvSpPr>
          <p:cNvPr id="309" name="Google Shape;309;p30"/>
          <p:cNvSpPr/>
          <p:nvPr/>
        </p:nvSpPr>
        <p:spPr>
          <a:xfrm>
            <a:off x="838200" y="1228872"/>
            <a:ext cx="4498910" cy="3693319"/>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Assume if A = 60; and B = 13; then in the binary format they are as follows −</a:t>
            </a:r>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 = 0011 1100</a:t>
            </a:r>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B = 0000 1101</a:t>
            </a:r>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A&amp;B = 0000 1100</a:t>
            </a:r>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A|B = 0011 1101</a:t>
            </a:r>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A^B = 0011 0001</a:t>
            </a:r>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  = 1100 0011</a:t>
            </a:r>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The Bitwise operators supported by C# are listed in the following table. Assume variable A holds 60 and variable B holds 13, then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31"/>
          <p:cNvSpPr txBox="1"/>
          <p:nvPr>
            <p:ph type="title"/>
          </p:nvPr>
        </p:nvSpPr>
        <p:spPr>
          <a:xfrm>
            <a:off x="838200" y="227268"/>
            <a:ext cx="10515600" cy="7463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b="0" lang="en-US"/>
              <a:t>Assignment Operators</a:t>
            </a:r>
            <a:endParaRPr/>
          </a:p>
        </p:txBody>
      </p:sp>
      <p:graphicFrame>
        <p:nvGraphicFramePr>
          <p:cNvPr id="315" name="Google Shape;315;p31"/>
          <p:cNvGraphicFramePr/>
          <p:nvPr/>
        </p:nvGraphicFramePr>
        <p:xfrm>
          <a:off x="838200" y="973606"/>
          <a:ext cx="3000000" cy="3000000"/>
        </p:xfrm>
        <a:graphic>
          <a:graphicData uri="http://schemas.openxmlformats.org/drawingml/2006/table">
            <a:tbl>
              <a:tblPr>
                <a:noFill/>
                <a:tableStyleId>{EA261D07-EACA-4594-BF1C-1A78806ECC38}</a:tableStyleId>
              </a:tblPr>
              <a:tblGrid>
                <a:gridCol w="1479275"/>
                <a:gridCol w="5564125"/>
                <a:gridCol w="3109850"/>
              </a:tblGrid>
              <a:tr h="218375">
                <a:tc>
                  <a:txBody>
                    <a:bodyPr/>
                    <a:lstStyle/>
                    <a:p>
                      <a:pPr indent="0" lvl="0" marL="0" marR="0" rtl="0" algn="ctr">
                        <a:spcBef>
                          <a:spcPts val="0"/>
                        </a:spcBef>
                        <a:spcAft>
                          <a:spcPts val="0"/>
                        </a:spcAft>
                        <a:buNone/>
                      </a:pPr>
                      <a:r>
                        <a:rPr b="0" i="0" lang="en-US" sz="1600" u="none" cap="none" strike="noStrike">
                          <a:latin typeface="Arial"/>
                          <a:ea typeface="Arial"/>
                          <a:cs typeface="Arial"/>
                          <a:sym typeface="Arial"/>
                        </a:rPr>
                        <a:t>Operator</a:t>
                      </a:r>
                      <a:endParaRPr/>
                    </a:p>
                  </a:txBody>
                  <a:tcPr marT="15750" marB="15750" marR="15750" marL="157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ctr">
                        <a:spcBef>
                          <a:spcPts val="0"/>
                        </a:spcBef>
                        <a:spcAft>
                          <a:spcPts val="0"/>
                        </a:spcAft>
                        <a:buNone/>
                      </a:pPr>
                      <a:r>
                        <a:rPr b="0" i="0" lang="en-US" sz="1600" u="none" cap="none" strike="noStrike">
                          <a:latin typeface="Arial"/>
                          <a:ea typeface="Arial"/>
                          <a:cs typeface="Arial"/>
                          <a:sym typeface="Arial"/>
                        </a:rPr>
                        <a:t>Description</a:t>
                      </a:r>
                      <a:endParaRPr/>
                    </a:p>
                  </a:txBody>
                  <a:tcPr marT="15750" marB="15750" marR="15750" marL="157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ctr">
                        <a:spcBef>
                          <a:spcPts val="0"/>
                        </a:spcBef>
                        <a:spcAft>
                          <a:spcPts val="0"/>
                        </a:spcAft>
                        <a:buNone/>
                      </a:pPr>
                      <a:r>
                        <a:rPr b="0" i="0" lang="en-US" sz="1600" u="none" cap="none" strike="noStrike">
                          <a:latin typeface="Arial"/>
                          <a:ea typeface="Arial"/>
                          <a:cs typeface="Arial"/>
                          <a:sym typeface="Arial"/>
                        </a:rPr>
                        <a:t>Example</a:t>
                      </a:r>
                      <a:endParaRPr/>
                    </a:p>
                  </a:txBody>
                  <a:tcPr marT="15750" marB="15750" marR="15750" marL="157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r>
              <a:tr h="416275">
                <a:tc>
                  <a:txBody>
                    <a:bodyPr/>
                    <a:lstStyle/>
                    <a:p>
                      <a:pPr indent="0" lvl="0" marL="0" marR="0" rtl="0" algn="ctr">
                        <a:spcBef>
                          <a:spcPts val="0"/>
                        </a:spcBef>
                        <a:spcAft>
                          <a:spcPts val="0"/>
                        </a:spcAft>
                        <a:buNone/>
                      </a:pPr>
                      <a:r>
                        <a:rPr b="0" i="0" lang="en-US" sz="1600" u="none" cap="none" strike="noStrike">
                          <a:latin typeface="Arial"/>
                          <a:ea typeface="Arial"/>
                          <a:cs typeface="Arial"/>
                          <a:sym typeface="Arial"/>
                        </a:rPr>
                        <a:t>=</a:t>
                      </a:r>
                      <a:endParaRPr/>
                    </a:p>
                  </a:txBody>
                  <a:tcPr marT="15750" marB="15750" marR="15750" marL="157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600" u="none" cap="none" strike="noStrike">
                          <a:latin typeface="Arial"/>
                          <a:ea typeface="Arial"/>
                          <a:cs typeface="Arial"/>
                          <a:sym typeface="Arial"/>
                        </a:rPr>
                        <a:t>Simple assignment operator, Assigns values from right side operands to left side operand</a:t>
                      </a:r>
                      <a:endParaRPr/>
                    </a:p>
                  </a:txBody>
                  <a:tcPr marT="15750" marB="15750" marR="15750" marL="157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600" u="none" cap="none" strike="noStrike">
                          <a:latin typeface="Arial"/>
                          <a:ea typeface="Arial"/>
                          <a:cs typeface="Arial"/>
                          <a:sym typeface="Arial"/>
                        </a:rPr>
                        <a:t>C = A + B assigns value of A + B into C</a:t>
                      </a:r>
                      <a:endParaRPr/>
                    </a:p>
                  </a:txBody>
                  <a:tcPr marT="15750" marB="15750" marR="15750" marL="1575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614175">
                <a:tc>
                  <a:txBody>
                    <a:bodyPr/>
                    <a:lstStyle/>
                    <a:p>
                      <a:pPr indent="0" lvl="0" marL="0" marR="0" rtl="0" algn="ctr">
                        <a:spcBef>
                          <a:spcPts val="0"/>
                        </a:spcBef>
                        <a:spcAft>
                          <a:spcPts val="0"/>
                        </a:spcAft>
                        <a:buNone/>
                      </a:pPr>
                      <a:r>
                        <a:rPr b="0" i="0" lang="en-US" sz="1600" u="none" cap="none" strike="noStrike">
                          <a:latin typeface="Arial"/>
                          <a:ea typeface="Arial"/>
                          <a:cs typeface="Arial"/>
                          <a:sym typeface="Arial"/>
                        </a:rPr>
                        <a:t>+=</a:t>
                      </a:r>
                      <a:endParaRPr/>
                    </a:p>
                  </a:txBody>
                  <a:tcPr marT="15750" marB="15750" marR="15750" marL="157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600" u="none" cap="none" strike="noStrike">
                          <a:latin typeface="Arial"/>
                          <a:ea typeface="Arial"/>
                          <a:cs typeface="Arial"/>
                          <a:sym typeface="Arial"/>
                        </a:rPr>
                        <a:t>Add AND assignment operator, It adds right operand to the left operand and assign the result to left operand</a:t>
                      </a:r>
                      <a:endParaRPr/>
                    </a:p>
                  </a:txBody>
                  <a:tcPr marT="15750" marB="15750" marR="15750" marL="157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600" u="none" cap="none" strike="noStrike">
                          <a:latin typeface="Arial"/>
                          <a:ea typeface="Arial"/>
                          <a:cs typeface="Arial"/>
                          <a:sym typeface="Arial"/>
                        </a:rPr>
                        <a:t>C += A is equivalent to C = C + A</a:t>
                      </a:r>
                      <a:endParaRPr/>
                    </a:p>
                  </a:txBody>
                  <a:tcPr marT="15750" marB="15750" marR="15750" marL="1575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614175">
                <a:tc>
                  <a:txBody>
                    <a:bodyPr/>
                    <a:lstStyle/>
                    <a:p>
                      <a:pPr indent="0" lvl="0" marL="0" marR="0" rtl="0" algn="ctr">
                        <a:spcBef>
                          <a:spcPts val="0"/>
                        </a:spcBef>
                        <a:spcAft>
                          <a:spcPts val="0"/>
                        </a:spcAft>
                        <a:buNone/>
                      </a:pPr>
                      <a:r>
                        <a:rPr b="0" i="0" lang="en-US" sz="1600" u="none" cap="none" strike="noStrike">
                          <a:latin typeface="Arial"/>
                          <a:ea typeface="Arial"/>
                          <a:cs typeface="Arial"/>
                          <a:sym typeface="Arial"/>
                        </a:rPr>
                        <a:t>-=</a:t>
                      </a:r>
                      <a:endParaRPr/>
                    </a:p>
                  </a:txBody>
                  <a:tcPr marT="15750" marB="15750" marR="15750" marL="157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600" u="none" cap="none" strike="noStrike">
                          <a:latin typeface="Arial"/>
                          <a:ea typeface="Arial"/>
                          <a:cs typeface="Arial"/>
                          <a:sym typeface="Arial"/>
                        </a:rPr>
                        <a:t>Subtract AND assignment operator, It subtracts right operand from the left operand and assign the result to left operand</a:t>
                      </a:r>
                      <a:endParaRPr/>
                    </a:p>
                  </a:txBody>
                  <a:tcPr marT="15750" marB="15750" marR="15750" marL="157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600" u="none" cap="none" strike="noStrike">
                          <a:latin typeface="Arial"/>
                          <a:ea typeface="Arial"/>
                          <a:cs typeface="Arial"/>
                          <a:sym typeface="Arial"/>
                        </a:rPr>
                        <a:t>C -= A is equivalent to C = C - A</a:t>
                      </a:r>
                      <a:endParaRPr/>
                    </a:p>
                  </a:txBody>
                  <a:tcPr marT="15750" marB="15750" marR="15750" marL="1575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614175">
                <a:tc>
                  <a:txBody>
                    <a:bodyPr/>
                    <a:lstStyle/>
                    <a:p>
                      <a:pPr indent="0" lvl="0" marL="0" marR="0" rtl="0" algn="ctr">
                        <a:spcBef>
                          <a:spcPts val="0"/>
                        </a:spcBef>
                        <a:spcAft>
                          <a:spcPts val="0"/>
                        </a:spcAft>
                        <a:buNone/>
                      </a:pPr>
                      <a:r>
                        <a:rPr b="0" i="0" lang="en-US" sz="1600" u="none" cap="none" strike="noStrike">
                          <a:latin typeface="Arial"/>
                          <a:ea typeface="Arial"/>
                          <a:cs typeface="Arial"/>
                          <a:sym typeface="Arial"/>
                        </a:rPr>
                        <a:t>*=</a:t>
                      </a:r>
                      <a:endParaRPr/>
                    </a:p>
                  </a:txBody>
                  <a:tcPr marT="15750" marB="15750" marR="15750" marL="157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600" u="none" cap="none" strike="noStrike">
                          <a:latin typeface="Arial"/>
                          <a:ea typeface="Arial"/>
                          <a:cs typeface="Arial"/>
                          <a:sym typeface="Arial"/>
                        </a:rPr>
                        <a:t>Multiply AND assignment operator, It multiplies right operand with the left operand and assign the result to left operand</a:t>
                      </a:r>
                      <a:endParaRPr/>
                    </a:p>
                  </a:txBody>
                  <a:tcPr marT="15750" marB="15750" marR="15750" marL="157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600" u="none" cap="none" strike="noStrike">
                          <a:latin typeface="Arial"/>
                          <a:ea typeface="Arial"/>
                          <a:cs typeface="Arial"/>
                          <a:sym typeface="Arial"/>
                        </a:rPr>
                        <a:t>C *= A is equivalent to C = C * A</a:t>
                      </a:r>
                      <a:endParaRPr/>
                    </a:p>
                  </a:txBody>
                  <a:tcPr marT="15750" marB="15750" marR="15750" marL="1575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614175">
                <a:tc>
                  <a:txBody>
                    <a:bodyPr/>
                    <a:lstStyle/>
                    <a:p>
                      <a:pPr indent="0" lvl="0" marL="0" marR="0" rtl="0" algn="ctr">
                        <a:spcBef>
                          <a:spcPts val="0"/>
                        </a:spcBef>
                        <a:spcAft>
                          <a:spcPts val="0"/>
                        </a:spcAft>
                        <a:buNone/>
                      </a:pPr>
                      <a:r>
                        <a:rPr b="0" i="0" lang="en-US" sz="1600" u="none" cap="none" strike="noStrike">
                          <a:latin typeface="Arial"/>
                          <a:ea typeface="Arial"/>
                          <a:cs typeface="Arial"/>
                          <a:sym typeface="Arial"/>
                        </a:rPr>
                        <a:t>/=</a:t>
                      </a:r>
                      <a:endParaRPr/>
                    </a:p>
                  </a:txBody>
                  <a:tcPr marT="15750" marB="15750" marR="15750" marL="157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600" u="none" cap="none" strike="noStrike">
                          <a:latin typeface="Arial"/>
                          <a:ea typeface="Arial"/>
                          <a:cs typeface="Arial"/>
                          <a:sym typeface="Arial"/>
                        </a:rPr>
                        <a:t>Divide AND assignment operator, It divides left operand with the right operand and assign the result to left operand</a:t>
                      </a:r>
                      <a:endParaRPr/>
                    </a:p>
                  </a:txBody>
                  <a:tcPr marT="15750" marB="15750" marR="15750" marL="157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600" u="none" cap="none" strike="noStrike">
                          <a:latin typeface="Arial"/>
                          <a:ea typeface="Arial"/>
                          <a:cs typeface="Arial"/>
                          <a:sym typeface="Arial"/>
                        </a:rPr>
                        <a:t>C /= A is equivalent to C = C / A</a:t>
                      </a:r>
                      <a:endParaRPr/>
                    </a:p>
                  </a:txBody>
                  <a:tcPr marT="15750" marB="15750" marR="15750" marL="1575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614175">
                <a:tc>
                  <a:txBody>
                    <a:bodyPr/>
                    <a:lstStyle/>
                    <a:p>
                      <a:pPr indent="0" lvl="0" marL="0" marR="0" rtl="0" algn="ctr">
                        <a:spcBef>
                          <a:spcPts val="0"/>
                        </a:spcBef>
                        <a:spcAft>
                          <a:spcPts val="0"/>
                        </a:spcAft>
                        <a:buNone/>
                      </a:pPr>
                      <a:r>
                        <a:rPr b="0" i="0" lang="en-US" sz="1600" u="none" cap="none" strike="noStrike">
                          <a:latin typeface="Arial"/>
                          <a:ea typeface="Arial"/>
                          <a:cs typeface="Arial"/>
                          <a:sym typeface="Arial"/>
                        </a:rPr>
                        <a:t>%=</a:t>
                      </a:r>
                      <a:endParaRPr/>
                    </a:p>
                  </a:txBody>
                  <a:tcPr marT="15750" marB="15750" marR="15750" marL="157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600" u="none" cap="none" strike="noStrike">
                          <a:latin typeface="Arial"/>
                          <a:ea typeface="Arial"/>
                          <a:cs typeface="Arial"/>
                          <a:sym typeface="Arial"/>
                        </a:rPr>
                        <a:t>Modulus AND assignment operator, It takes modulus using two operands and assign the result to left operand</a:t>
                      </a:r>
                      <a:endParaRPr/>
                    </a:p>
                  </a:txBody>
                  <a:tcPr marT="15750" marB="15750" marR="15750" marL="157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600" u="none" cap="none" strike="noStrike">
                          <a:latin typeface="Arial"/>
                          <a:ea typeface="Arial"/>
                          <a:cs typeface="Arial"/>
                          <a:sym typeface="Arial"/>
                        </a:rPr>
                        <a:t>C %= A is equivalent to C = C % A</a:t>
                      </a:r>
                      <a:endParaRPr/>
                    </a:p>
                  </a:txBody>
                  <a:tcPr marT="15750" marB="15750" marR="15750" marL="1575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16275">
                <a:tc>
                  <a:txBody>
                    <a:bodyPr/>
                    <a:lstStyle/>
                    <a:p>
                      <a:pPr indent="0" lvl="0" marL="0" marR="0" rtl="0" algn="ctr">
                        <a:spcBef>
                          <a:spcPts val="0"/>
                        </a:spcBef>
                        <a:spcAft>
                          <a:spcPts val="0"/>
                        </a:spcAft>
                        <a:buNone/>
                      </a:pPr>
                      <a:r>
                        <a:rPr b="0" i="0" lang="en-US" sz="1600" u="none" cap="none" strike="noStrike">
                          <a:latin typeface="Arial"/>
                          <a:ea typeface="Arial"/>
                          <a:cs typeface="Arial"/>
                          <a:sym typeface="Arial"/>
                        </a:rPr>
                        <a:t>&lt;&lt;=</a:t>
                      </a:r>
                      <a:endParaRPr/>
                    </a:p>
                  </a:txBody>
                  <a:tcPr marT="15750" marB="15750" marR="15750" marL="157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600" u="none" cap="none" strike="noStrike">
                          <a:latin typeface="Arial"/>
                          <a:ea typeface="Arial"/>
                          <a:cs typeface="Arial"/>
                          <a:sym typeface="Arial"/>
                        </a:rPr>
                        <a:t>Left shift AND assignment operator</a:t>
                      </a:r>
                      <a:endParaRPr/>
                    </a:p>
                  </a:txBody>
                  <a:tcPr marT="15750" marB="15750" marR="15750" marL="157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600" u="none" cap="none" strike="noStrike">
                          <a:latin typeface="Arial"/>
                          <a:ea typeface="Arial"/>
                          <a:cs typeface="Arial"/>
                          <a:sym typeface="Arial"/>
                        </a:rPr>
                        <a:t>C &lt;&lt;= 2 is same as C = C &lt;&lt; 2</a:t>
                      </a:r>
                      <a:endParaRPr/>
                    </a:p>
                  </a:txBody>
                  <a:tcPr marT="15750" marB="15750" marR="15750" marL="157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16275">
                <a:tc>
                  <a:txBody>
                    <a:bodyPr/>
                    <a:lstStyle/>
                    <a:p>
                      <a:pPr indent="0" lvl="0" marL="0" marR="0" rtl="0" algn="ctr">
                        <a:spcBef>
                          <a:spcPts val="0"/>
                        </a:spcBef>
                        <a:spcAft>
                          <a:spcPts val="0"/>
                        </a:spcAft>
                        <a:buNone/>
                      </a:pPr>
                      <a:r>
                        <a:rPr b="0" i="0" lang="en-US" sz="1600" u="none" cap="none" strike="noStrike">
                          <a:latin typeface="Arial"/>
                          <a:ea typeface="Arial"/>
                          <a:cs typeface="Arial"/>
                          <a:sym typeface="Arial"/>
                        </a:rPr>
                        <a:t>&gt;&gt;=</a:t>
                      </a:r>
                      <a:endParaRPr/>
                    </a:p>
                  </a:txBody>
                  <a:tcPr marT="15750" marB="15750" marR="15750" marL="157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600" u="none" cap="none" strike="noStrike">
                          <a:latin typeface="Arial"/>
                          <a:ea typeface="Arial"/>
                          <a:cs typeface="Arial"/>
                          <a:sym typeface="Arial"/>
                        </a:rPr>
                        <a:t>Right shift AND assignment operator</a:t>
                      </a:r>
                      <a:endParaRPr/>
                    </a:p>
                  </a:txBody>
                  <a:tcPr marT="15750" marB="15750" marR="15750" marL="157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600" u="none" cap="none" strike="noStrike">
                          <a:latin typeface="Arial"/>
                          <a:ea typeface="Arial"/>
                          <a:cs typeface="Arial"/>
                          <a:sym typeface="Arial"/>
                        </a:rPr>
                        <a:t>C &gt;&gt;= 2 is same as C = C &gt;&gt; 2</a:t>
                      </a:r>
                      <a:endParaRPr/>
                    </a:p>
                  </a:txBody>
                  <a:tcPr marT="15750" marB="15750" marR="15750" marL="157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16275">
                <a:tc>
                  <a:txBody>
                    <a:bodyPr/>
                    <a:lstStyle/>
                    <a:p>
                      <a:pPr indent="0" lvl="0" marL="0" marR="0" rtl="0" algn="ctr">
                        <a:spcBef>
                          <a:spcPts val="0"/>
                        </a:spcBef>
                        <a:spcAft>
                          <a:spcPts val="0"/>
                        </a:spcAft>
                        <a:buNone/>
                      </a:pPr>
                      <a:r>
                        <a:rPr b="0" i="0" lang="en-US" sz="1600" u="none" cap="none" strike="noStrike">
                          <a:latin typeface="Arial"/>
                          <a:ea typeface="Arial"/>
                          <a:cs typeface="Arial"/>
                          <a:sym typeface="Arial"/>
                        </a:rPr>
                        <a:t>&amp;=</a:t>
                      </a:r>
                      <a:endParaRPr/>
                    </a:p>
                  </a:txBody>
                  <a:tcPr marT="15750" marB="15750" marR="15750" marL="157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600" u="none" cap="none" strike="noStrike">
                          <a:latin typeface="Arial"/>
                          <a:ea typeface="Arial"/>
                          <a:cs typeface="Arial"/>
                          <a:sym typeface="Arial"/>
                        </a:rPr>
                        <a:t>Bitwise AND assignment operator</a:t>
                      </a:r>
                      <a:endParaRPr/>
                    </a:p>
                  </a:txBody>
                  <a:tcPr marT="15750" marB="15750" marR="15750" marL="157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600" u="none" cap="none" strike="noStrike">
                          <a:latin typeface="Arial"/>
                          <a:ea typeface="Arial"/>
                          <a:cs typeface="Arial"/>
                          <a:sym typeface="Arial"/>
                        </a:rPr>
                        <a:t>C &amp;= 2 is same as C = C &amp; 2</a:t>
                      </a:r>
                      <a:endParaRPr/>
                    </a:p>
                  </a:txBody>
                  <a:tcPr marT="15750" marB="15750" marR="15750" marL="157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16275">
                <a:tc>
                  <a:txBody>
                    <a:bodyPr/>
                    <a:lstStyle/>
                    <a:p>
                      <a:pPr indent="0" lvl="0" marL="0" marR="0" rtl="0" algn="ctr">
                        <a:spcBef>
                          <a:spcPts val="0"/>
                        </a:spcBef>
                        <a:spcAft>
                          <a:spcPts val="0"/>
                        </a:spcAft>
                        <a:buNone/>
                      </a:pPr>
                      <a:r>
                        <a:rPr b="0" i="0" lang="en-US" sz="1600" u="none" cap="none" strike="noStrike">
                          <a:latin typeface="Arial"/>
                          <a:ea typeface="Arial"/>
                          <a:cs typeface="Arial"/>
                          <a:sym typeface="Arial"/>
                        </a:rPr>
                        <a:t>^=</a:t>
                      </a:r>
                      <a:endParaRPr/>
                    </a:p>
                  </a:txBody>
                  <a:tcPr marT="15750" marB="15750" marR="15750" marL="157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600" u="none" cap="none" strike="noStrike">
                          <a:latin typeface="Arial"/>
                          <a:ea typeface="Arial"/>
                          <a:cs typeface="Arial"/>
                          <a:sym typeface="Arial"/>
                        </a:rPr>
                        <a:t>bitwise exclusive OR and assignment operator</a:t>
                      </a:r>
                      <a:endParaRPr/>
                    </a:p>
                  </a:txBody>
                  <a:tcPr marT="15750" marB="15750" marR="15750" marL="157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600" u="none" cap="none" strike="noStrike">
                          <a:latin typeface="Arial"/>
                          <a:ea typeface="Arial"/>
                          <a:cs typeface="Arial"/>
                          <a:sym typeface="Arial"/>
                        </a:rPr>
                        <a:t>C ^= 2 is same as C = C ^ 2</a:t>
                      </a:r>
                      <a:endParaRPr/>
                    </a:p>
                  </a:txBody>
                  <a:tcPr marT="15750" marB="15750" marR="15750" marL="157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218375">
                <a:tc>
                  <a:txBody>
                    <a:bodyPr/>
                    <a:lstStyle/>
                    <a:p>
                      <a:pPr indent="0" lvl="0" marL="0" marR="0" rtl="0" algn="ctr">
                        <a:spcBef>
                          <a:spcPts val="0"/>
                        </a:spcBef>
                        <a:spcAft>
                          <a:spcPts val="0"/>
                        </a:spcAft>
                        <a:buNone/>
                      </a:pPr>
                      <a:r>
                        <a:rPr b="0" i="0" lang="en-US" sz="1600" u="none" cap="none" strike="noStrike">
                          <a:latin typeface="Arial"/>
                          <a:ea typeface="Arial"/>
                          <a:cs typeface="Arial"/>
                          <a:sym typeface="Arial"/>
                        </a:rPr>
                        <a:t>|=</a:t>
                      </a:r>
                      <a:endParaRPr/>
                    </a:p>
                  </a:txBody>
                  <a:tcPr marT="15750" marB="15750" marR="15750" marL="157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600" u="none" cap="none" strike="noStrike">
                          <a:latin typeface="Arial"/>
                          <a:ea typeface="Arial"/>
                          <a:cs typeface="Arial"/>
                          <a:sym typeface="Arial"/>
                        </a:rPr>
                        <a:t>bitwise inclusive OR and assignment operator</a:t>
                      </a:r>
                      <a:endParaRPr/>
                    </a:p>
                  </a:txBody>
                  <a:tcPr marT="15750" marB="15750" marR="15750" marL="157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600" u="none" cap="none" strike="noStrike">
                          <a:latin typeface="Arial"/>
                          <a:ea typeface="Arial"/>
                          <a:cs typeface="Arial"/>
                          <a:sym typeface="Arial"/>
                        </a:rPr>
                        <a:t>C |= 2 is same as C = C | 2</a:t>
                      </a:r>
                      <a:endParaRPr/>
                    </a:p>
                  </a:txBody>
                  <a:tcPr marT="15750" marB="15750" marR="15750" marL="157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32"/>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b="0" lang="en-US"/>
              <a:t>Miscellaneous Operators</a:t>
            </a:r>
            <a:endParaRPr/>
          </a:p>
        </p:txBody>
      </p:sp>
      <p:graphicFrame>
        <p:nvGraphicFramePr>
          <p:cNvPr id="321" name="Google Shape;321;p32"/>
          <p:cNvGraphicFramePr/>
          <p:nvPr/>
        </p:nvGraphicFramePr>
        <p:xfrm>
          <a:off x="838199" y="1120776"/>
          <a:ext cx="3000000" cy="3000000"/>
        </p:xfrm>
        <a:graphic>
          <a:graphicData uri="http://schemas.openxmlformats.org/drawingml/2006/table">
            <a:tbl>
              <a:tblPr>
                <a:noFill/>
                <a:tableStyleId>{EA261D07-EACA-4594-BF1C-1A78806ECC38}</a:tableStyleId>
              </a:tblPr>
              <a:tblGrid>
                <a:gridCol w="1509200"/>
                <a:gridCol w="4647625"/>
                <a:gridCol w="4201725"/>
              </a:tblGrid>
              <a:tr h="374975">
                <a:tc>
                  <a:txBody>
                    <a:bodyPr/>
                    <a:lstStyle/>
                    <a:p>
                      <a:pPr indent="0" lvl="0" marL="0" marR="0" rtl="0" algn="ctr">
                        <a:spcBef>
                          <a:spcPts val="0"/>
                        </a:spcBef>
                        <a:spcAft>
                          <a:spcPts val="0"/>
                        </a:spcAft>
                        <a:buNone/>
                      </a:pPr>
                      <a:r>
                        <a:rPr b="0" i="0" lang="en-US" sz="1600" u="none" cap="none" strike="noStrike">
                          <a:latin typeface="Arial"/>
                          <a:ea typeface="Arial"/>
                          <a:cs typeface="Arial"/>
                          <a:sym typeface="Arial"/>
                        </a:rPr>
                        <a:t>Operator</a:t>
                      </a:r>
                      <a:endParaRPr/>
                    </a:p>
                  </a:txBody>
                  <a:tcPr marT="29300" marB="29300" marR="29300" marL="293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ctr">
                        <a:spcBef>
                          <a:spcPts val="0"/>
                        </a:spcBef>
                        <a:spcAft>
                          <a:spcPts val="0"/>
                        </a:spcAft>
                        <a:buNone/>
                      </a:pPr>
                      <a:r>
                        <a:rPr b="0" i="0" lang="en-US" sz="1600" u="none" cap="none" strike="noStrike">
                          <a:latin typeface="Arial"/>
                          <a:ea typeface="Arial"/>
                          <a:cs typeface="Arial"/>
                          <a:sym typeface="Arial"/>
                        </a:rPr>
                        <a:t>Description</a:t>
                      </a:r>
                      <a:endParaRPr/>
                    </a:p>
                  </a:txBody>
                  <a:tcPr marT="29300" marB="29300" marR="29300" marL="293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ctr">
                        <a:spcBef>
                          <a:spcPts val="0"/>
                        </a:spcBef>
                        <a:spcAft>
                          <a:spcPts val="0"/>
                        </a:spcAft>
                        <a:buNone/>
                      </a:pPr>
                      <a:r>
                        <a:rPr b="0" i="0" lang="en-US" sz="1600" u="none" cap="none" strike="noStrike">
                          <a:latin typeface="Arial"/>
                          <a:ea typeface="Arial"/>
                          <a:cs typeface="Arial"/>
                          <a:sym typeface="Arial"/>
                        </a:rPr>
                        <a:t>Example</a:t>
                      </a:r>
                      <a:endParaRPr/>
                    </a:p>
                  </a:txBody>
                  <a:tcPr marT="29300" marB="29300" marR="29300" marL="293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r>
              <a:tr h="374975">
                <a:tc>
                  <a:txBody>
                    <a:bodyPr/>
                    <a:lstStyle/>
                    <a:p>
                      <a:pPr indent="0" lvl="0" marL="0" marR="0" rtl="0" algn="ctr">
                        <a:spcBef>
                          <a:spcPts val="0"/>
                        </a:spcBef>
                        <a:spcAft>
                          <a:spcPts val="0"/>
                        </a:spcAft>
                        <a:buNone/>
                      </a:pPr>
                      <a:r>
                        <a:rPr b="0" i="0" lang="en-US" sz="1600" u="none" cap="none" strike="noStrike">
                          <a:latin typeface="Arial"/>
                          <a:ea typeface="Arial"/>
                          <a:cs typeface="Arial"/>
                          <a:sym typeface="Arial"/>
                        </a:rPr>
                        <a:t>sizeof()</a:t>
                      </a:r>
                      <a:endParaRPr/>
                    </a:p>
                  </a:txBody>
                  <a:tcPr marT="29300" marB="29300" marR="29300" marL="293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600" u="none" cap="none" strike="noStrike">
                          <a:latin typeface="Arial"/>
                          <a:ea typeface="Arial"/>
                          <a:cs typeface="Arial"/>
                          <a:sym typeface="Arial"/>
                        </a:rPr>
                        <a:t>Returns the size of a data type.</a:t>
                      </a:r>
                      <a:endParaRPr/>
                    </a:p>
                  </a:txBody>
                  <a:tcPr marT="29300" marB="29300" marR="29300" marL="293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600" u="none" cap="none" strike="noStrike">
                          <a:latin typeface="Arial"/>
                          <a:ea typeface="Arial"/>
                          <a:cs typeface="Arial"/>
                          <a:sym typeface="Arial"/>
                        </a:rPr>
                        <a:t>sizeof(int), returns 4.</a:t>
                      </a:r>
                      <a:endParaRPr/>
                    </a:p>
                  </a:txBody>
                  <a:tcPr marT="29300" marB="29300" marR="29300" marL="293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74975">
                <a:tc>
                  <a:txBody>
                    <a:bodyPr/>
                    <a:lstStyle/>
                    <a:p>
                      <a:pPr indent="0" lvl="0" marL="0" marR="0" rtl="0" algn="ctr">
                        <a:spcBef>
                          <a:spcPts val="0"/>
                        </a:spcBef>
                        <a:spcAft>
                          <a:spcPts val="0"/>
                        </a:spcAft>
                        <a:buNone/>
                      </a:pPr>
                      <a:r>
                        <a:rPr b="0" i="0" lang="en-US" sz="1600" u="none" cap="none" strike="noStrike">
                          <a:latin typeface="Arial"/>
                          <a:ea typeface="Arial"/>
                          <a:cs typeface="Arial"/>
                          <a:sym typeface="Arial"/>
                        </a:rPr>
                        <a:t>typeof()</a:t>
                      </a:r>
                      <a:endParaRPr/>
                    </a:p>
                  </a:txBody>
                  <a:tcPr marT="29300" marB="29300" marR="29300" marL="293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600" u="none" cap="none" strike="noStrike">
                          <a:latin typeface="Arial"/>
                          <a:ea typeface="Arial"/>
                          <a:cs typeface="Arial"/>
                          <a:sym typeface="Arial"/>
                        </a:rPr>
                        <a:t>Returns the type of a class.</a:t>
                      </a:r>
                      <a:endParaRPr/>
                    </a:p>
                  </a:txBody>
                  <a:tcPr marT="29300" marB="29300" marR="29300" marL="293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600" u="none" cap="none" strike="noStrike">
                          <a:latin typeface="Arial"/>
                          <a:ea typeface="Arial"/>
                          <a:cs typeface="Arial"/>
                          <a:sym typeface="Arial"/>
                        </a:rPr>
                        <a:t>typeof(StreamReader);</a:t>
                      </a:r>
                      <a:endParaRPr/>
                    </a:p>
                  </a:txBody>
                  <a:tcPr marT="29300" marB="29300" marR="29300" marL="293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33150">
                <a:tc>
                  <a:txBody>
                    <a:bodyPr/>
                    <a:lstStyle/>
                    <a:p>
                      <a:pPr indent="0" lvl="0" marL="0" marR="0" rtl="0" algn="ctr">
                        <a:spcBef>
                          <a:spcPts val="0"/>
                        </a:spcBef>
                        <a:spcAft>
                          <a:spcPts val="0"/>
                        </a:spcAft>
                        <a:buNone/>
                      </a:pPr>
                      <a:r>
                        <a:rPr b="0" i="0" lang="en-US" sz="1600" u="none" cap="none" strike="noStrike">
                          <a:latin typeface="Arial"/>
                          <a:ea typeface="Arial"/>
                          <a:cs typeface="Arial"/>
                          <a:sym typeface="Arial"/>
                        </a:rPr>
                        <a:t>&amp;</a:t>
                      </a:r>
                      <a:endParaRPr/>
                    </a:p>
                  </a:txBody>
                  <a:tcPr marT="29300" marB="29300" marR="29300" marL="293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600" u="none" cap="none" strike="noStrike">
                          <a:latin typeface="Arial"/>
                          <a:ea typeface="Arial"/>
                          <a:cs typeface="Arial"/>
                          <a:sym typeface="Arial"/>
                        </a:rPr>
                        <a:t>Returns the address of an variable.</a:t>
                      </a:r>
                      <a:endParaRPr/>
                    </a:p>
                  </a:txBody>
                  <a:tcPr marT="29300" marB="29300" marR="29300" marL="293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600" u="none" cap="none" strike="noStrike">
                          <a:latin typeface="Arial"/>
                          <a:ea typeface="Arial"/>
                          <a:cs typeface="Arial"/>
                          <a:sym typeface="Arial"/>
                        </a:rPr>
                        <a:t>&amp;a; returns actual address of the variable.</a:t>
                      </a:r>
                      <a:endParaRPr/>
                    </a:p>
                  </a:txBody>
                  <a:tcPr marT="29300" marB="29300" marR="29300" marL="293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691350">
                <a:tc>
                  <a:txBody>
                    <a:bodyPr/>
                    <a:lstStyle/>
                    <a:p>
                      <a:pPr indent="0" lvl="0" marL="0" marR="0" rtl="0" algn="ctr">
                        <a:spcBef>
                          <a:spcPts val="0"/>
                        </a:spcBef>
                        <a:spcAft>
                          <a:spcPts val="0"/>
                        </a:spcAft>
                        <a:buNone/>
                      </a:pPr>
                      <a:r>
                        <a:rPr b="0" i="0" lang="en-US" sz="1600" u="none" cap="none" strike="noStrike">
                          <a:latin typeface="Arial"/>
                          <a:ea typeface="Arial"/>
                          <a:cs typeface="Arial"/>
                          <a:sym typeface="Arial"/>
                        </a:rPr>
                        <a:t>*</a:t>
                      </a:r>
                      <a:endParaRPr/>
                    </a:p>
                  </a:txBody>
                  <a:tcPr marT="29300" marB="29300" marR="29300" marL="293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600" u="none" cap="none" strike="noStrike">
                          <a:latin typeface="Arial"/>
                          <a:ea typeface="Arial"/>
                          <a:cs typeface="Arial"/>
                          <a:sym typeface="Arial"/>
                        </a:rPr>
                        <a:t>Pointer to a variable.</a:t>
                      </a:r>
                      <a:endParaRPr/>
                    </a:p>
                  </a:txBody>
                  <a:tcPr marT="29300" marB="29300" marR="29300" marL="293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600" u="none" cap="none" strike="noStrike">
                          <a:latin typeface="Arial"/>
                          <a:ea typeface="Arial"/>
                          <a:cs typeface="Arial"/>
                          <a:sym typeface="Arial"/>
                        </a:rPr>
                        <a:t>*a; creates pointer named 'a' to a variable.</a:t>
                      </a:r>
                      <a:endParaRPr/>
                    </a:p>
                  </a:txBody>
                  <a:tcPr marT="29300" marB="29300" marR="29300" marL="293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849525">
                <a:tc>
                  <a:txBody>
                    <a:bodyPr/>
                    <a:lstStyle/>
                    <a:p>
                      <a:pPr indent="0" lvl="0" marL="0" marR="0" rtl="0" algn="ctr">
                        <a:spcBef>
                          <a:spcPts val="0"/>
                        </a:spcBef>
                        <a:spcAft>
                          <a:spcPts val="0"/>
                        </a:spcAft>
                        <a:buNone/>
                      </a:pPr>
                      <a:r>
                        <a:rPr b="0" i="0" lang="en-US" sz="1600" u="none" cap="none" strike="noStrike">
                          <a:latin typeface="Arial"/>
                          <a:ea typeface="Arial"/>
                          <a:cs typeface="Arial"/>
                          <a:sym typeface="Arial"/>
                        </a:rPr>
                        <a:t>? :</a:t>
                      </a:r>
                      <a:endParaRPr/>
                    </a:p>
                  </a:txBody>
                  <a:tcPr marT="29300" marB="29300" marR="29300" marL="293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600" u="none" cap="none" strike="noStrike">
                          <a:latin typeface="Arial"/>
                          <a:ea typeface="Arial"/>
                          <a:cs typeface="Arial"/>
                          <a:sym typeface="Arial"/>
                        </a:rPr>
                        <a:t>Conditional Expression</a:t>
                      </a:r>
                      <a:endParaRPr/>
                    </a:p>
                  </a:txBody>
                  <a:tcPr marT="29300" marB="29300" marR="29300" marL="293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600" u="none" cap="none" strike="noStrike">
                          <a:latin typeface="Arial"/>
                          <a:ea typeface="Arial"/>
                          <a:cs typeface="Arial"/>
                          <a:sym typeface="Arial"/>
                        </a:rPr>
                        <a:t>If Condition is true ? Then value X : Otherwise value Y</a:t>
                      </a:r>
                      <a:endParaRPr/>
                    </a:p>
                  </a:txBody>
                  <a:tcPr marT="29300" marB="29300" marR="29300" marL="293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849525">
                <a:tc>
                  <a:txBody>
                    <a:bodyPr/>
                    <a:lstStyle/>
                    <a:p>
                      <a:pPr indent="0" lvl="0" marL="0" marR="0" rtl="0" algn="ctr">
                        <a:spcBef>
                          <a:spcPts val="0"/>
                        </a:spcBef>
                        <a:spcAft>
                          <a:spcPts val="0"/>
                        </a:spcAft>
                        <a:buNone/>
                      </a:pPr>
                      <a:r>
                        <a:rPr b="0" i="0" lang="en-US" sz="1600" u="none" cap="none" strike="noStrike">
                          <a:latin typeface="Arial"/>
                          <a:ea typeface="Arial"/>
                          <a:cs typeface="Arial"/>
                          <a:sym typeface="Arial"/>
                        </a:rPr>
                        <a:t>is</a:t>
                      </a:r>
                      <a:endParaRPr/>
                    </a:p>
                  </a:txBody>
                  <a:tcPr marT="29300" marB="29300" marR="29300" marL="293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600" u="none" cap="none" strike="noStrike">
                          <a:latin typeface="Arial"/>
                          <a:ea typeface="Arial"/>
                          <a:cs typeface="Arial"/>
                          <a:sym typeface="Arial"/>
                        </a:rPr>
                        <a:t>Determines whether an object is of a certain type.</a:t>
                      </a:r>
                      <a:endParaRPr/>
                    </a:p>
                  </a:txBody>
                  <a:tcPr marT="29300" marB="29300" marR="29300" marL="293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600" u="none" cap="none" strike="noStrike">
                          <a:latin typeface="Arial"/>
                          <a:ea typeface="Arial"/>
                          <a:cs typeface="Arial"/>
                          <a:sym typeface="Arial"/>
                        </a:rPr>
                        <a:t>If( Ford is Car) // checks if Ford is an object of the Car class.</a:t>
                      </a:r>
                      <a:endParaRPr/>
                    </a:p>
                  </a:txBody>
                  <a:tcPr marT="29300" marB="29300" marR="29300" marL="293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1007725">
                <a:tc>
                  <a:txBody>
                    <a:bodyPr/>
                    <a:lstStyle/>
                    <a:p>
                      <a:pPr indent="0" lvl="0" marL="0" marR="0" rtl="0" algn="ctr">
                        <a:spcBef>
                          <a:spcPts val="0"/>
                        </a:spcBef>
                        <a:spcAft>
                          <a:spcPts val="0"/>
                        </a:spcAft>
                        <a:buNone/>
                      </a:pPr>
                      <a:r>
                        <a:rPr b="0" i="0" lang="en-US" sz="1600" u="none" cap="none" strike="noStrike">
                          <a:latin typeface="Arial"/>
                          <a:ea typeface="Arial"/>
                          <a:cs typeface="Arial"/>
                          <a:sym typeface="Arial"/>
                        </a:rPr>
                        <a:t>as</a:t>
                      </a:r>
                      <a:endParaRPr/>
                    </a:p>
                  </a:txBody>
                  <a:tcPr marT="29300" marB="29300" marR="29300" marL="293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600" u="none" cap="none" strike="noStrike">
                          <a:latin typeface="Arial"/>
                          <a:ea typeface="Arial"/>
                          <a:cs typeface="Arial"/>
                          <a:sym typeface="Arial"/>
                        </a:rPr>
                        <a:t>Cast without raising an exception if the cast fails.</a:t>
                      </a:r>
                      <a:endParaRPr/>
                    </a:p>
                  </a:txBody>
                  <a:tcPr marT="29300" marB="29300" marR="29300" marL="293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just">
                        <a:spcBef>
                          <a:spcPts val="0"/>
                        </a:spcBef>
                        <a:spcAft>
                          <a:spcPts val="0"/>
                        </a:spcAft>
                        <a:buNone/>
                      </a:pPr>
                      <a:r>
                        <a:rPr b="0" i="0" lang="en-US" sz="1600" u="none" cap="none" strike="noStrike">
                          <a:latin typeface="Arial"/>
                          <a:ea typeface="Arial"/>
                          <a:cs typeface="Arial"/>
                          <a:sym typeface="Arial"/>
                        </a:rPr>
                        <a:t>Object obj = new StringReader("Hello");</a:t>
                      </a:r>
                      <a:endParaRPr/>
                    </a:p>
                    <a:p>
                      <a:pPr indent="0" lvl="0" marL="0" marR="0" rtl="0" algn="just">
                        <a:spcBef>
                          <a:spcPts val="0"/>
                        </a:spcBef>
                        <a:spcAft>
                          <a:spcPts val="0"/>
                        </a:spcAft>
                        <a:buNone/>
                      </a:pPr>
                      <a:r>
                        <a:rPr b="0" i="0" lang="en-US" sz="1600" u="none" cap="none" strike="noStrike">
                          <a:solidFill>
                            <a:srgbClr val="000000"/>
                          </a:solidFill>
                          <a:latin typeface="Arial"/>
                          <a:ea typeface="Arial"/>
                          <a:cs typeface="Arial"/>
                          <a:sym typeface="Arial"/>
                        </a:rPr>
                        <a:t>StringReader r = obj as StringReader;</a:t>
                      </a:r>
                      <a:endParaRPr/>
                    </a:p>
                  </a:txBody>
                  <a:tcPr marT="29300" marB="29300" marR="29300" marL="293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3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Demo</a:t>
            </a:r>
            <a:endParaRPr/>
          </a:p>
        </p:txBody>
      </p:sp>
      <p:sp>
        <p:nvSpPr>
          <p:cNvPr id="328" name="Google Shape;328;p3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800"/>
              <a:buNone/>
            </a:pPr>
            <a:r>
              <a:rPr lang="en-US" sz="2800"/>
              <a:t>Biến, toán tử và kiểu dữ liệu</a:t>
            </a:r>
            <a:endParaRPr sz="2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3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Thảo luận</a:t>
            </a:r>
            <a:endParaRPr/>
          </a:p>
        </p:txBody>
      </p:sp>
      <p:sp>
        <p:nvSpPr>
          <p:cNvPr id="335" name="Google Shape;335;p34"/>
          <p:cNvSpPr txBox="1"/>
          <p:nvPr>
            <p:ph idx="1" type="body"/>
          </p:nvPr>
        </p:nvSpPr>
        <p:spPr>
          <a:xfrm>
            <a:off x="831850" y="4589463"/>
            <a:ext cx="10515600" cy="1896004"/>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rgbClr val="888888"/>
              </a:buClr>
              <a:buSzPts val="2220"/>
              <a:buNone/>
            </a:pPr>
            <a:r>
              <a:rPr lang="en-US" sz="2220"/>
              <a:t>Lệnh if</a:t>
            </a:r>
            <a:endParaRPr/>
          </a:p>
          <a:p>
            <a:pPr indent="0" lvl="0" marL="0" rtl="0" algn="l">
              <a:lnSpc>
                <a:spcPct val="70000"/>
              </a:lnSpc>
              <a:spcBef>
                <a:spcPts val="1000"/>
              </a:spcBef>
              <a:spcAft>
                <a:spcPts val="0"/>
              </a:spcAft>
              <a:buClr>
                <a:srgbClr val="888888"/>
              </a:buClr>
              <a:buSzPts val="2220"/>
              <a:buNone/>
            </a:pPr>
            <a:r>
              <a:rPr lang="en-US" sz="2220"/>
              <a:t>Lệnh if-else</a:t>
            </a:r>
            <a:endParaRPr/>
          </a:p>
          <a:p>
            <a:pPr indent="0" lvl="0" marL="0" rtl="0" algn="l">
              <a:lnSpc>
                <a:spcPct val="70000"/>
              </a:lnSpc>
              <a:spcBef>
                <a:spcPts val="1000"/>
              </a:spcBef>
              <a:spcAft>
                <a:spcPts val="0"/>
              </a:spcAft>
              <a:buClr>
                <a:srgbClr val="888888"/>
              </a:buClr>
              <a:buSzPts val="2220"/>
              <a:buNone/>
            </a:pPr>
            <a:r>
              <a:rPr lang="en-US" sz="2220"/>
              <a:t>Lệnh if lồng nhau </a:t>
            </a:r>
            <a:endParaRPr/>
          </a:p>
          <a:p>
            <a:pPr indent="0" lvl="0" marL="0" rtl="0" algn="l">
              <a:lnSpc>
                <a:spcPct val="70000"/>
              </a:lnSpc>
              <a:spcBef>
                <a:spcPts val="1000"/>
              </a:spcBef>
              <a:spcAft>
                <a:spcPts val="0"/>
              </a:spcAft>
              <a:buClr>
                <a:srgbClr val="888888"/>
              </a:buClr>
              <a:buSzPts val="2220"/>
              <a:buNone/>
            </a:pPr>
            <a:r>
              <a:rPr lang="en-US" sz="2220"/>
              <a:t>Lệnh if bậc thang</a:t>
            </a:r>
            <a:endParaRPr/>
          </a:p>
          <a:p>
            <a:pPr indent="0" lvl="0" marL="0" rtl="0" algn="l">
              <a:lnSpc>
                <a:spcPct val="70000"/>
              </a:lnSpc>
              <a:spcBef>
                <a:spcPts val="1000"/>
              </a:spcBef>
              <a:spcAft>
                <a:spcPts val="0"/>
              </a:spcAft>
              <a:buClr>
                <a:srgbClr val="888888"/>
              </a:buClr>
              <a:buSzPts val="2220"/>
              <a:buNone/>
            </a:pPr>
            <a:r>
              <a:rPr lang="en-US" sz="2220"/>
              <a:t>Lệnh switch-case</a:t>
            </a:r>
            <a:endParaRPr sz="222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35"/>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Cú pháp câu lệnh if</a:t>
            </a:r>
            <a:endParaRPr/>
          </a:p>
        </p:txBody>
      </p:sp>
      <p:sp>
        <p:nvSpPr>
          <p:cNvPr id="342" name="Google Shape;342;p35"/>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Cú pháp:</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0" lvl="1" marL="457200" rtl="0" algn="l">
              <a:lnSpc>
                <a:spcPct val="150000"/>
              </a:lnSpc>
              <a:spcBef>
                <a:spcPts val="500"/>
              </a:spcBef>
              <a:spcAft>
                <a:spcPts val="0"/>
              </a:spcAft>
              <a:buClr>
                <a:schemeClr val="dk1"/>
              </a:buClr>
              <a:buSzPts val="2400"/>
              <a:buNone/>
            </a:pPr>
            <a:r>
              <a:rPr lang="en-US"/>
              <a:t>Trong đó:</a:t>
            </a:r>
            <a:endParaRPr/>
          </a:p>
          <a:p>
            <a:pPr indent="-228600" lvl="2" marL="1143000" rtl="0" algn="l">
              <a:lnSpc>
                <a:spcPct val="90000"/>
              </a:lnSpc>
              <a:spcBef>
                <a:spcPts val="500"/>
              </a:spcBef>
              <a:spcAft>
                <a:spcPts val="0"/>
              </a:spcAft>
              <a:buClr>
                <a:srgbClr val="0C0C0C"/>
              </a:buClr>
              <a:buSzPts val="2400"/>
              <a:buChar char="•"/>
            </a:pPr>
            <a:r>
              <a:rPr lang="en-US" sz="2400">
                <a:solidFill>
                  <a:srgbClr val="0C0C0C"/>
                </a:solidFill>
                <a:latin typeface="Courier New"/>
                <a:ea typeface="Courier New"/>
                <a:cs typeface="Courier New"/>
                <a:sym typeface="Courier New"/>
              </a:rPr>
              <a:t>condition</a:t>
            </a:r>
            <a:r>
              <a:rPr lang="en-US"/>
              <a:t>: là biểu thức trả về giá trị kiểu boolean</a:t>
            </a:r>
            <a:endParaRPr/>
          </a:p>
          <a:p>
            <a:pPr indent="-228600" lvl="2" marL="1143000" rtl="0" algn="l">
              <a:lnSpc>
                <a:spcPct val="90000"/>
              </a:lnSpc>
              <a:spcBef>
                <a:spcPts val="500"/>
              </a:spcBef>
              <a:spcAft>
                <a:spcPts val="0"/>
              </a:spcAft>
              <a:buClr>
                <a:srgbClr val="0C0C0C"/>
              </a:buClr>
              <a:buSzPts val="2400"/>
              <a:buChar char="•"/>
            </a:pPr>
            <a:r>
              <a:rPr lang="en-US" sz="2400">
                <a:solidFill>
                  <a:srgbClr val="0C0C0C"/>
                </a:solidFill>
                <a:latin typeface="Courier New"/>
                <a:ea typeface="Courier New"/>
                <a:cs typeface="Courier New"/>
                <a:sym typeface="Courier New"/>
              </a:rPr>
              <a:t>statements</a:t>
            </a:r>
            <a:r>
              <a:rPr lang="en-US"/>
              <a:t>: Các câu lệnh sẽ được thực thi nếu điều kiện trả về </a:t>
            </a:r>
            <a:r>
              <a:rPr b="1" lang="en-US"/>
              <a:t>true</a:t>
            </a:r>
            <a:endParaRPr b="1"/>
          </a:p>
        </p:txBody>
      </p:sp>
      <p:sp>
        <p:nvSpPr>
          <p:cNvPr id="343" name="Google Shape;343;p35"/>
          <p:cNvSpPr/>
          <p:nvPr/>
        </p:nvSpPr>
        <p:spPr>
          <a:xfrm>
            <a:off x="2324825" y="1804310"/>
            <a:ext cx="6096000" cy="120032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a:p>
          <a:p>
            <a:pPr indent="0" lvl="0" marL="0" marR="0" rtl="0" algn="l">
              <a:spcBef>
                <a:spcPts val="0"/>
              </a:spcBef>
              <a:spcAft>
                <a:spcPts val="0"/>
              </a:spcAft>
              <a:buNone/>
            </a:pPr>
            <a:r>
              <a:rPr lang="en-US" sz="2400">
                <a:solidFill>
                  <a:srgbClr val="0C0C0C"/>
                </a:solidFill>
                <a:latin typeface="Courier New"/>
                <a:ea typeface="Courier New"/>
                <a:cs typeface="Courier New"/>
                <a:sym typeface="Courier New"/>
              </a:rPr>
              <a:t>if (condition) { </a:t>
            </a:r>
            <a:endParaRPr/>
          </a:p>
          <a:p>
            <a:pPr indent="0" lvl="0" marL="0" marR="0" rtl="0" algn="l">
              <a:spcBef>
                <a:spcPts val="0"/>
              </a:spcBef>
              <a:spcAft>
                <a:spcPts val="0"/>
              </a:spcAft>
              <a:buNone/>
            </a:pPr>
            <a:r>
              <a:rPr lang="en-US" sz="2400">
                <a:solidFill>
                  <a:srgbClr val="0C0C0C"/>
                </a:solidFill>
                <a:latin typeface="Courier New"/>
                <a:ea typeface="Courier New"/>
                <a:cs typeface="Courier New"/>
                <a:sym typeface="Courier New"/>
              </a:rPr>
              <a:t>    // one or more statements; </a:t>
            </a:r>
            <a:endParaRPr/>
          </a:p>
          <a:p>
            <a:pPr indent="0" lvl="0" marL="0" marR="0" rtl="0" algn="l">
              <a:spcBef>
                <a:spcPts val="0"/>
              </a:spcBef>
              <a:spcAft>
                <a:spcPts val="0"/>
              </a:spcAft>
              <a:buNone/>
            </a:pPr>
            <a:r>
              <a:rPr lang="en-US" sz="2400">
                <a:solidFill>
                  <a:srgbClr val="0C0C0C"/>
                </a:solidFill>
                <a:latin typeface="Courier New"/>
                <a:ea typeface="Courier New"/>
                <a:cs typeface="Courier New"/>
                <a:sym typeface="Courier New"/>
              </a:rPr>
              <a: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36"/>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Cú pháp if-else</a:t>
            </a:r>
            <a:endParaRPr/>
          </a:p>
        </p:txBody>
      </p:sp>
      <p:sp>
        <p:nvSpPr>
          <p:cNvPr id="350" name="Google Shape;350;p36"/>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Cú pháp:</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0" lvl="1" marL="457200" rtl="0" algn="l">
              <a:lnSpc>
                <a:spcPct val="150000"/>
              </a:lnSpc>
              <a:spcBef>
                <a:spcPts val="500"/>
              </a:spcBef>
              <a:spcAft>
                <a:spcPts val="0"/>
              </a:spcAft>
              <a:buClr>
                <a:schemeClr val="dk1"/>
              </a:buClr>
              <a:buSzPts val="2400"/>
              <a:buNone/>
            </a:pPr>
            <a:r>
              <a:rPr lang="en-US"/>
              <a:t>Trong đó:</a:t>
            </a:r>
            <a:endParaRPr/>
          </a:p>
          <a:p>
            <a:pPr indent="-228600" lvl="2" marL="1143000" rtl="0" algn="l">
              <a:lnSpc>
                <a:spcPct val="90000"/>
              </a:lnSpc>
              <a:spcBef>
                <a:spcPts val="500"/>
              </a:spcBef>
              <a:spcAft>
                <a:spcPts val="0"/>
              </a:spcAft>
              <a:buClr>
                <a:schemeClr val="dk1"/>
              </a:buClr>
              <a:buSzPts val="2000"/>
              <a:buChar char="•"/>
            </a:pPr>
            <a:r>
              <a:rPr lang="en-US"/>
              <a:t>condition: điều kiện để đánh giá. Nếu condition trả về </a:t>
            </a:r>
            <a:r>
              <a:rPr b="1" lang="en-US"/>
              <a:t>true</a:t>
            </a:r>
            <a:r>
              <a:rPr lang="en-US"/>
              <a:t> thì khối lệnh bên trong </a:t>
            </a:r>
            <a:r>
              <a:rPr b="1" lang="en-US"/>
              <a:t>if</a:t>
            </a:r>
            <a:r>
              <a:rPr lang="en-US"/>
              <a:t> được thực thi. Nếu condition trả về </a:t>
            </a:r>
            <a:r>
              <a:rPr b="1" lang="en-US"/>
              <a:t>false</a:t>
            </a:r>
            <a:r>
              <a:rPr lang="en-US"/>
              <a:t> thì khối lệnh trong </a:t>
            </a:r>
            <a:r>
              <a:rPr b="1" lang="en-US"/>
              <a:t>else</a:t>
            </a:r>
            <a:r>
              <a:rPr lang="en-US"/>
              <a:t> được thực thi.</a:t>
            </a:r>
            <a:endParaRPr/>
          </a:p>
        </p:txBody>
      </p:sp>
      <p:sp>
        <p:nvSpPr>
          <p:cNvPr id="351" name="Google Shape;351;p36"/>
          <p:cNvSpPr/>
          <p:nvPr/>
        </p:nvSpPr>
        <p:spPr>
          <a:xfrm>
            <a:off x="2035629" y="1747586"/>
            <a:ext cx="609600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C0C0C"/>
                </a:solidFill>
                <a:latin typeface="Courier New"/>
                <a:ea typeface="Courier New"/>
                <a:cs typeface="Courier New"/>
                <a:sym typeface="Courier New"/>
              </a:rPr>
              <a:t>if (condition) { </a:t>
            </a:r>
            <a:endParaRPr/>
          </a:p>
          <a:p>
            <a:pPr indent="0" lvl="0" marL="0" marR="0" rtl="0" algn="l">
              <a:spcBef>
                <a:spcPts val="0"/>
              </a:spcBef>
              <a:spcAft>
                <a:spcPts val="0"/>
              </a:spcAft>
              <a:buNone/>
            </a:pPr>
            <a:r>
              <a:rPr lang="en-US" sz="2400">
                <a:solidFill>
                  <a:srgbClr val="0C0C0C"/>
                </a:solidFill>
                <a:latin typeface="Courier New"/>
                <a:ea typeface="Courier New"/>
                <a:cs typeface="Courier New"/>
                <a:sym typeface="Courier New"/>
              </a:rPr>
              <a:t>    // one or more statements; </a:t>
            </a:r>
            <a:endParaRPr/>
          </a:p>
          <a:p>
            <a:pPr indent="0" lvl="0" marL="0" marR="0" rtl="0" algn="l">
              <a:spcBef>
                <a:spcPts val="0"/>
              </a:spcBef>
              <a:spcAft>
                <a:spcPts val="0"/>
              </a:spcAft>
              <a:buNone/>
            </a:pPr>
            <a:r>
              <a:rPr lang="en-US" sz="2400">
                <a:solidFill>
                  <a:srgbClr val="0C0C0C"/>
                </a:solidFill>
                <a:latin typeface="Courier New"/>
                <a:ea typeface="Courier New"/>
                <a:cs typeface="Courier New"/>
                <a:sym typeface="Courier New"/>
              </a:rPr>
              <a:t>}</a:t>
            </a:r>
            <a:endParaRPr/>
          </a:p>
          <a:p>
            <a:pPr indent="0" lvl="0" marL="0" marR="0" rtl="0" algn="l">
              <a:spcBef>
                <a:spcPts val="0"/>
              </a:spcBef>
              <a:spcAft>
                <a:spcPts val="0"/>
              </a:spcAft>
              <a:buNone/>
            </a:pPr>
            <a:r>
              <a:rPr lang="en-US" sz="2400">
                <a:solidFill>
                  <a:srgbClr val="0C0C0C"/>
                </a:solidFill>
                <a:latin typeface="Courier New"/>
                <a:ea typeface="Courier New"/>
                <a:cs typeface="Courier New"/>
                <a:sym typeface="Courier New"/>
              </a:rPr>
              <a:t>else { </a:t>
            </a:r>
            <a:endParaRPr/>
          </a:p>
          <a:p>
            <a:pPr indent="0" lvl="0" marL="0" marR="0" rtl="0" algn="l">
              <a:spcBef>
                <a:spcPts val="0"/>
              </a:spcBef>
              <a:spcAft>
                <a:spcPts val="0"/>
              </a:spcAft>
              <a:buNone/>
            </a:pPr>
            <a:r>
              <a:rPr lang="en-US" sz="2400">
                <a:solidFill>
                  <a:srgbClr val="0C0C0C"/>
                </a:solidFill>
                <a:latin typeface="Courier New"/>
                <a:ea typeface="Courier New"/>
                <a:cs typeface="Courier New"/>
                <a:sym typeface="Courier New"/>
              </a:rPr>
              <a:t>    // one or more statements; </a:t>
            </a:r>
            <a:endParaRPr/>
          </a:p>
          <a:p>
            <a:pPr indent="0" lvl="0" marL="0" marR="0" rtl="0" algn="l">
              <a:spcBef>
                <a:spcPts val="0"/>
              </a:spcBef>
              <a:spcAft>
                <a:spcPts val="0"/>
              </a:spcAft>
              <a:buNone/>
            </a:pPr>
            <a:r>
              <a:rPr lang="en-US" sz="2400">
                <a:solidFill>
                  <a:srgbClr val="0C0C0C"/>
                </a:solidFill>
                <a:latin typeface="Courier New"/>
                <a:ea typeface="Courier New"/>
                <a:cs typeface="Courier New"/>
                <a:sym typeface="Courier New"/>
              </a:rPr>
              <a: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37"/>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Câu lệnh if lồng nhau (nested if)</a:t>
            </a:r>
            <a:endParaRPr/>
          </a:p>
        </p:txBody>
      </p:sp>
      <p:sp>
        <p:nvSpPr>
          <p:cNvPr id="358" name="Google Shape;358;p37"/>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Một câu lệnh if có thể được đặt trong câu lệnh if khác:</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59" name="Google Shape;359;p37"/>
          <p:cNvSpPr/>
          <p:nvPr/>
        </p:nvSpPr>
        <p:spPr>
          <a:xfrm>
            <a:off x="1735941" y="1994900"/>
            <a:ext cx="7716456"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C0C0C"/>
                </a:solidFill>
                <a:latin typeface="Courier New"/>
                <a:ea typeface="Courier New"/>
                <a:cs typeface="Courier New"/>
                <a:sym typeface="Courier New"/>
              </a:rPr>
              <a:t>if(condition1) { </a:t>
            </a:r>
            <a:endParaRPr/>
          </a:p>
          <a:p>
            <a:pPr indent="0" lvl="0" marL="0" marR="0" rtl="0" algn="l">
              <a:spcBef>
                <a:spcPts val="0"/>
              </a:spcBef>
              <a:spcAft>
                <a:spcPts val="0"/>
              </a:spcAft>
              <a:buNone/>
            </a:pPr>
            <a:r>
              <a:rPr lang="en-US" sz="2400">
                <a:solidFill>
                  <a:srgbClr val="0C0C0C"/>
                </a:solidFill>
                <a:latin typeface="Courier New"/>
                <a:ea typeface="Courier New"/>
                <a:cs typeface="Courier New"/>
                <a:sym typeface="Courier New"/>
              </a:rPr>
              <a:t>     if(condition2) </a:t>
            </a:r>
            <a:endParaRPr sz="2400">
              <a:solidFill>
                <a:srgbClr val="0C0C0C"/>
              </a:solidFill>
              <a:latin typeface="Courier New"/>
              <a:ea typeface="Courier New"/>
              <a:cs typeface="Courier New"/>
              <a:sym typeface="Courier New"/>
            </a:endParaRPr>
          </a:p>
          <a:p>
            <a:pPr indent="0" lvl="0" marL="0" marR="0" rtl="0" algn="l">
              <a:spcBef>
                <a:spcPts val="0"/>
              </a:spcBef>
              <a:spcAft>
                <a:spcPts val="0"/>
              </a:spcAft>
              <a:buNone/>
            </a:pPr>
            <a:r>
              <a:rPr lang="en-US" sz="2400">
                <a:solidFill>
                  <a:srgbClr val="0C0C0C"/>
                </a:solidFill>
                <a:latin typeface="Courier New"/>
                <a:ea typeface="Courier New"/>
                <a:cs typeface="Courier New"/>
                <a:sym typeface="Courier New"/>
              </a:rPr>
              <a:t>       true-block statement(s); </a:t>
            </a:r>
            <a:endParaRPr/>
          </a:p>
          <a:p>
            <a:pPr indent="0" lvl="0" marL="0" marR="0" rtl="0" algn="l">
              <a:spcBef>
                <a:spcPts val="0"/>
              </a:spcBef>
              <a:spcAft>
                <a:spcPts val="0"/>
              </a:spcAft>
              <a:buNone/>
            </a:pPr>
            <a:r>
              <a:rPr lang="en-US" sz="2400">
                <a:solidFill>
                  <a:srgbClr val="0C0C0C"/>
                </a:solidFill>
                <a:latin typeface="Courier New"/>
                <a:ea typeface="Courier New"/>
                <a:cs typeface="Courier New"/>
                <a:sym typeface="Courier New"/>
              </a:rPr>
              <a:t>     else </a:t>
            </a:r>
            <a:endParaRPr/>
          </a:p>
          <a:p>
            <a:pPr indent="0" lvl="0" marL="0" marR="0" rtl="0" algn="l">
              <a:spcBef>
                <a:spcPts val="0"/>
              </a:spcBef>
              <a:spcAft>
                <a:spcPts val="0"/>
              </a:spcAft>
              <a:buNone/>
            </a:pPr>
            <a:r>
              <a:rPr lang="en-US" sz="2400">
                <a:solidFill>
                  <a:srgbClr val="0C0C0C"/>
                </a:solidFill>
                <a:latin typeface="Courier New"/>
                <a:ea typeface="Courier New"/>
                <a:cs typeface="Courier New"/>
                <a:sym typeface="Courier New"/>
              </a:rPr>
              <a:t>       false-block statement(s); </a:t>
            </a:r>
            <a:endParaRPr/>
          </a:p>
          <a:p>
            <a:pPr indent="0" lvl="0" marL="0" marR="0" rtl="0" algn="l">
              <a:spcBef>
                <a:spcPts val="0"/>
              </a:spcBef>
              <a:spcAft>
                <a:spcPts val="0"/>
              </a:spcAft>
              <a:buNone/>
            </a:pPr>
            <a:r>
              <a:rPr lang="en-US" sz="2400">
                <a:solidFill>
                  <a:srgbClr val="0C0C0C"/>
                </a:solidFill>
                <a:latin typeface="Courier New"/>
                <a:ea typeface="Courier New"/>
                <a:cs typeface="Courier New"/>
                <a:sym typeface="Courier New"/>
              </a:rPr>
              <a:t>     }</a:t>
            </a:r>
            <a:endParaRPr/>
          </a:p>
          <a:p>
            <a:pPr indent="0" lvl="0" marL="0" marR="0" rtl="0" algn="l">
              <a:spcBef>
                <a:spcPts val="0"/>
              </a:spcBef>
              <a:spcAft>
                <a:spcPts val="0"/>
              </a:spcAft>
              <a:buNone/>
            </a:pPr>
            <a:r>
              <a:rPr lang="en-US" sz="2400">
                <a:solidFill>
                  <a:srgbClr val="0C0C0C"/>
                </a:solidFill>
                <a:latin typeface="Courier New"/>
                <a:ea typeface="Courier New"/>
                <a:cs typeface="Courier New"/>
                <a:sym typeface="Courier New"/>
              </a:rPr>
              <a:t>}</a:t>
            </a:r>
            <a:endParaRPr/>
          </a:p>
          <a:p>
            <a:pPr indent="0" lvl="0" marL="0" marR="0" rtl="0" algn="l">
              <a:spcBef>
                <a:spcPts val="0"/>
              </a:spcBef>
              <a:spcAft>
                <a:spcPts val="0"/>
              </a:spcAft>
              <a:buNone/>
            </a:pPr>
            <a:r>
              <a:rPr lang="en-US" sz="2400">
                <a:solidFill>
                  <a:srgbClr val="0C0C0C"/>
                </a:solidFill>
                <a:latin typeface="Courier New"/>
                <a:ea typeface="Courier New"/>
                <a:cs typeface="Courier New"/>
                <a:sym typeface="Courier New"/>
              </a:rPr>
              <a:t>else { </a:t>
            </a:r>
            <a:endParaRPr/>
          </a:p>
          <a:p>
            <a:pPr indent="0" lvl="0" marL="0" marR="0" rtl="0" algn="l">
              <a:spcBef>
                <a:spcPts val="0"/>
              </a:spcBef>
              <a:spcAft>
                <a:spcPts val="0"/>
              </a:spcAft>
              <a:buNone/>
            </a:pPr>
            <a:r>
              <a:rPr lang="en-US" sz="2400">
                <a:solidFill>
                  <a:srgbClr val="0C0C0C"/>
                </a:solidFill>
                <a:latin typeface="Courier New"/>
                <a:ea typeface="Courier New"/>
                <a:cs typeface="Courier New"/>
                <a:sym typeface="Courier New"/>
              </a:rPr>
              <a:t>       false-block statement(s); </a:t>
            </a:r>
            <a:endParaRPr/>
          </a:p>
          <a:p>
            <a:pPr indent="0" lvl="0" marL="0" marR="0" rtl="0" algn="l">
              <a:spcBef>
                <a:spcPts val="0"/>
              </a:spcBef>
              <a:spcAft>
                <a:spcPts val="0"/>
              </a:spcAft>
              <a:buNone/>
            </a:pPr>
            <a:r>
              <a:rPr lang="en-US" sz="2400">
                <a:solidFill>
                  <a:srgbClr val="0C0C0C"/>
                </a:solidFill>
                <a:latin typeface="Courier New"/>
                <a:ea typeface="Courier New"/>
                <a:cs typeface="Courier New"/>
                <a:sym typeface="Courier New"/>
              </a:rPr>
              <a: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38"/>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Câu lệnh if bậc thang</a:t>
            </a:r>
            <a:endParaRPr/>
          </a:p>
        </p:txBody>
      </p:sp>
      <p:sp>
        <p:nvSpPr>
          <p:cNvPr id="366" name="Google Shape;366;p38"/>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Có thể đặt các câu lệnh điều kiện if-else liên tiếp nhau</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67" name="Google Shape;367;p38"/>
          <p:cNvSpPr/>
          <p:nvPr/>
        </p:nvSpPr>
        <p:spPr>
          <a:xfrm>
            <a:off x="1782241" y="1940333"/>
            <a:ext cx="6096000"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C0C0C"/>
                </a:solidFill>
                <a:latin typeface="Courier New"/>
                <a:ea typeface="Courier New"/>
                <a:cs typeface="Courier New"/>
                <a:sym typeface="Courier New"/>
              </a:rPr>
              <a:t>if(condition) { </a:t>
            </a:r>
            <a:endParaRPr/>
          </a:p>
          <a:p>
            <a:pPr indent="0" lvl="0" marL="0" marR="0" rtl="0" algn="l">
              <a:spcBef>
                <a:spcPts val="0"/>
              </a:spcBef>
              <a:spcAft>
                <a:spcPts val="0"/>
              </a:spcAft>
              <a:buNone/>
            </a:pPr>
            <a:r>
              <a:rPr lang="en-US" sz="2400">
                <a:solidFill>
                  <a:srgbClr val="0C0C0C"/>
                </a:solidFill>
                <a:latin typeface="Courier New"/>
                <a:ea typeface="Courier New"/>
                <a:cs typeface="Courier New"/>
                <a:sym typeface="Courier New"/>
              </a:rPr>
              <a:t>    // one or more statements </a:t>
            </a:r>
            <a:endParaRPr/>
          </a:p>
          <a:p>
            <a:pPr indent="0" lvl="0" marL="0" marR="0" rtl="0" algn="l">
              <a:spcBef>
                <a:spcPts val="0"/>
              </a:spcBef>
              <a:spcAft>
                <a:spcPts val="0"/>
              </a:spcAft>
              <a:buNone/>
            </a:pPr>
            <a:r>
              <a:rPr lang="en-US" sz="2400">
                <a:solidFill>
                  <a:srgbClr val="0C0C0C"/>
                </a:solidFill>
                <a:latin typeface="Courier New"/>
                <a:ea typeface="Courier New"/>
                <a:cs typeface="Courier New"/>
                <a:sym typeface="Courier New"/>
              </a:rPr>
              <a:t>}</a:t>
            </a:r>
            <a:endParaRPr/>
          </a:p>
          <a:p>
            <a:pPr indent="0" lvl="0" marL="0" marR="0" rtl="0" algn="l">
              <a:spcBef>
                <a:spcPts val="0"/>
              </a:spcBef>
              <a:spcAft>
                <a:spcPts val="0"/>
              </a:spcAft>
              <a:buNone/>
            </a:pPr>
            <a:r>
              <a:rPr lang="en-US" sz="2400">
                <a:solidFill>
                  <a:srgbClr val="0C0C0C"/>
                </a:solidFill>
                <a:latin typeface="Courier New"/>
                <a:ea typeface="Courier New"/>
                <a:cs typeface="Courier New"/>
                <a:sym typeface="Courier New"/>
              </a:rPr>
              <a:t>else if (condition) { </a:t>
            </a:r>
            <a:endParaRPr/>
          </a:p>
          <a:p>
            <a:pPr indent="0" lvl="0" marL="0" marR="0" rtl="0" algn="l">
              <a:spcBef>
                <a:spcPts val="0"/>
              </a:spcBef>
              <a:spcAft>
                <a:spcPts val="0"/>
              </a:spcAft>
              <a:buNone/>
            </a:pPr>
            <a:r>
              <a:rPr lang="en-US" sz="2400">
                <a:solidFill>
                  <a:srgbClr val="0C0C0C"/>
                </a:solidFill>
                <a:latin typeface="Courier New"/>
                <a:ea typeface="Courier New"/>
                <a:cs typeface="Courier New"/>
                <a:sym typeface="Courier New"/>
              </a:rPr>
              <a:t>    // one or more statements </a:t>
            </a:r>
            <a:endParaRPr/>
          </a:p>
          <a:p>
            <a:pPr indent="0" lvl="0" marL="0" marR="0" rtl="0" algn="l">
              <a:spcBef>
                <a:spcPts val="0"/>
              </a:spcBef>
              <a:spcAft>
                <a:spcPts val="0"/>
              </a:spcAft>
              <a:buNone/>
            </a:pPr>
            <a:r>
              <a:rPr lang="en-US" sz="2400">
                <a:solidFill>
                  <a:srgbClr val="0C0C0C"/>
                </a:solidFill>
                <a:latin typeface="Courier New"/>
                <a:ea typeface="Courier New"/>
                <a:cs typeface="Courier New"/>
                <a:sym typeface="Courier New"/>
              </a:rPr>
              <a:t>}</a:t>
            </a:r>
            <a:endParaRPr sz="2400">
              <a:solidFill>
                <a:srgbClr val="0C0C0C"/>
              </a:solidFill>
              <a:latin typeface="Courier New"/>
              <a:ea typeface="Courier New"/>
              <a:cs typeface="Courier New"/>
              <a:sym typeface="Courier New"/>
            </a:endParaRPr>
          </a:p>
          <a:p>
            <a:pPr indent="0" lvl="0" marL="0" marR="0" rtl="0" algn="l">
              <a:spcBef>
                <a:spcPts val="0"/>
              </a:spcBef>
              <a:spcAft>
                <a:spcPts val="0"/>
              </a:spcAft>
              <a:buNone/>
            </a:pPr>
            <a:r>
              <a:rPr lang="en-US" sz="2400">
                <a:solidFill>
                  <a:srgbClr val="0C0C0C"/>
                </a:solidFill>
                <a:latin typeface="Courier New"/>
                <a:ea typeface="Courier New"/>
                <a:cs typeface="Courier New"/>
                <a:sym typeface="Courier New"/>
              </a:rPr>
              <a:t>else { </a:t>
            </a:r>
            <a:endParaRPr/>
          </a:p>
          <a:p>
            <a:pPr indent="0" lvl="0" marL="0" marR="0" rtl="0" algn="l">
              <a:spcBef>
                <a:spcPts val="0"/>
              </a:spcBef>
              <a:spcAft>
                <a:spcPts val="0"/>
              </a:spcAft>
              <a:buNone/>
            </a:pPr>
            <a:r>
              <a:rPr lang="en-US" sz="2400">
                <a:solidFill>
                  <a:srgbClr val="0C0C0C"/>
                </a:solidFill>
                <a:latin typeface="Courier New"/>
                <a:ea typeface="Courier New"/>
                <a:cs typeface="Courier New"/>
                <a:sym typeface="Courier New"/>
              </a:rPr>
              <a:t>    // one or more statements </a:t>
            </a:r>
            <a:endParaRPr/>
          </a:p>
          <a:p>
            <a:pPr indent="0" lvl="0" marL="0" marR="0" rtl="0" algn="l">
              <a:spcBef>
                <a:spcPts val="0"/>
              </a:spcBef>
              <a:spcAft>
                <a:spcPts val="0"/>
              </a:spcAft>
              <a:buNone/>
            </a:pPr>
            <a:r>
              <a:rPr lang="en-US" sz="2400">
                <a:solidFill>
                  <a:srgbClr val="0C0C0C"/>
                </a:solidFill>
                <a:latin typeface="Courier New"/>
                <a:ea typeface="Courier New"/>
                <a:cs typeface="Courier New"/>
                <a:sym typeface="Courier New"/>
              </a:rPr>
              <a: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39"/>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switch-case: Cú pháp</a:t>
            </a:r>
            <a:endParaRPr/>
          </a:p>
        </p:txBody>
      </p:sp>
      <p:sp>
        <p:nvSpPr>
          <p:cNvPr id="374" name="Google Shape;374;p39"/>
          <p:cNvSpPr txBox="1"/>
          <p:nvPr>
            <p:ph idx="1" type="body"/>
          </p:nvPr>
        </p:nvSpPr>
        <p:spPr>
          <a:xfrm>
            <a:off x="7165911" y="1490664"/>
            <a:ext cx="4649940" cy="427565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Trong đó:</a:t>
            </a:r>
            <a:endParaRPr/>
          </a:p>
          <a:p>
            <a:pPr indent="-228600" lvl="1" marL="685800" rtl="0" algn="l">
              <a:lnSpc>
                <a:spcPct val="90000"/>
              </a:lnSpc>
              <a:spcBef>
                <a:spcPts val="500"/>
              </a:spcBef>
              <a:spcAft>
                <a:spcPts val="0"/>
              </a:spcAft>
              <a:buClr>
                <a:schemeClr val="dk1"/>
              </a:buClr>
              <a:buSzPts val="2000"/>
              <a:buChar char="•"/>
            </a:pPr>
            <a:r>
              <a:rPr i="1" lang="en-US" sz="2000"/>
              <a:t>switch-expression</a:t>
            </a:r>
            <a:r>
              <a:rPr lang="en-US" sz="2000"/>
              <a:t>: là biểu thức trả về giá trị thuộc một trong các kiểu: char, byte, short, int hoặc String</a:t>
            </a:r>
            <a:endParaRPr/>
          </a:p>
          <a:p>
            <a:pPr indent="-228600" lvl="1" marL="685800" rtl="0" algn="l">
              <a:lnSpc>
                <a:spcPct val="90000"/>
              </a:lnSpc>
              <a:spcBef>
                <a:spcPts val="500"/>
              </a:spcBef>
              <a:spcAft>
                <a:spcPts val="0"/>
              </a:spcAft>
              <a:buClr>
                <a:schemeClr val="dk1"/>
              </a:buClr>
              <a:buSzPts val="2000"/>
              <a:buChar char="•"/>
            </a:pPr>
            <a:r>
              <a:rPr i="1" lang="en-US" sz="2000"/>
              <a:t>value1,…valueN</a:t>
            </a:r>
            <a:r>
              <a:rPr lang="en-US" sz="2000"/>
              <a:t> có cùng kiểu dữ liệu so với switch-expression</a:t>
            </a:r>
            <a:endParaRPr/>
          </a:p>
          <a:p>
            <a:pPr indent="-228600" lvl="1" marL="685800" rtl="0" algn="l">
              <a:lnSpc>
                <a:spcPct val="90000"/>
              </a:lnSpc>
              <a:spcBef>
                <a:spcPts val="500"/>
              </a:spcBef>
              <a:spcAft>
                <a:spcPts val="0"/>
              </a:spcAft>
              <a:buClr>
                <a:schemeClr val="dk1"/>
              </a:buClr>
              <a:buSzPts val="2000"/>
              <a:buChar char="•"/>
            </a:pPr>
            <a:r>
              <a:rPr i="1" lang="en-US" sz="2000"/>
              <a:t>break</a:t>
            </a:r>
            <a:r>
              <a:rPr lang="en-US" sz="2000"/>
              <a:t> là từ khoá để dừng thực thi các câu lệnh ở phía sau. </a:t>
            </a:r>
            <a:r>
              <a:rPr i="1" lang="en-US" sz="2000"/>
              <a:t>break</a:t>
            </a:r>
            <a:r>
              <a:rPr lang="en-US" sz="2000"/>
              <a:t> là không bắt buộc.</a:t>
            </a:r>
            <a:endParaRPr/>
          </a:p>
          <a:p>
            <a:pPr indent="-228600" lvl="1" marL="685800" rtl="0" algn="l">
              <a:lnSpc>
                <a:spcPct val="90000"/>
              </a:lnSpc>
              <a:spcBef>
                <a:spcPts val="500"/>
              </a:spcBef>
              <a:spcAft>
                <a:spcPts val="0"/>
              </a:spcAft>
              <a:buClr>
                <a:schemeClr val="dk1"/>
              </a:buClr>
              <a:buSzPts val="2000"/>
              <a:buChar char="•"/>
            </a:pPr>
            <a:r>
              <a:rPr i="1" lang="en-US" sz="2000"/>
              <a:t>default</a:t>
            </a:r>
            <a:r>
              <a:rPr lang="en-US" sz="2000"/>
              <a:t> là từ khoá để quy định khối lệnh sẽ được thực thi nếu không có trường hợp nào ở các </a:t>
            </a:r>
            <a:r>
              <a:rPr i="1" lang="en-US" sz="2000"/>
              <a:t>case</a:t>
            </a:r>
            <a:r>
              <a:rPr lang="en-US" sz="2000"/>
              <a:t> là đúng. </a:t>
            </a:r>
            <a:r>
              <a:rPr i="1" lang="en-US" sz="2000"/>
              <a:t>default</a:t>
            </a:r>
            <a:r>
              <a:rPr lang="en-US" sz="2000"/>
              <a:t> là không bắt buộc.</a:t>
            </a:r>
            <a:endParaRPr/>
          </a:p>
          <a:p>
            <a:pPr indent="-101600" lvl="1" marL="685800" rtl="0" algn="l">
              <a:lnSpc>
                <a:spcPct val="90000"/>
              </a:lnSpc>
              <a:spcBef>
                <a:spcPts val="500"/>
              </a:spcBef>
              <a:spcAft>
                <a:spcPts val="0"/>
              </a:spcAft>
              <a:buClr>
                <a:schemeClr val="dk1"/>
              </a:buClr>
              <a:buSzPts val="2000"/>
              <a:buNone/>
            </a:pPr>
            <a:r>
              <a:t/>
            </a:r>
            <a:endParaRPr sz="2000"/>
          </a:p>
          <a:p>
            <a:pPr indent="-101600" lvl="1" marL="685800" rtl="0" algn="l">
              <a:lnSpc>
                <a:spcPct val="90000"/>
              </a:lnSpc>
              <a:spcBef>
                <a:spcPts val="500"/>
              </a:spcBef>
              <a:spcAft>
                <a:spcPts val="0"/>
              </a:spcAft>
              <a:buClr>
                <a:schemeClr val="dk1"/>
              </a:buClr>
              <a:buSzPts val="2000"/>
              <a:buNone/>
            </a:pPr>
            <a:r>
              <a:t/>
            </a:r>
            <a:endParaRPr sz="2000"/>
          </a:p>
          <a:p>
            <a:pPr indent="-101600" lvl="1" marL="685800" rtl="0" algn="l">
              <a:lnSpc>
                <a:spcPct val="90000"/>
              </a:lnSpc>
              <a:spcBef>
                <a:spcPts val="500"/>
              </a:spcBef>
              <a:spcAft>
                <a:spcPts val="0"/>
              </a:spcAft>
              <a:buClr>
                <a:schemeClr val="dk1"/>
              </a:buClr>
              <a:buSzPts val="2000"/>
              <a:buNone/>
            </a:pPr>
            <a:r>
              <a:t/>
            </a:r>
            <a:endParaRPr sz="2000"/>
          </a:p>
        </p:txBody>
      </p:sp>
      <p:pic>
        <p:nvPicPr>
          <p:cNvPr id="375" name="Google Shape;375;p39"/>
          <p:cNvPicPr preferRelativeResize="0"/>
          <p:nvPr/>
        </p:nvPicPr>
        <p:blipFill rotWithShape="1">
          <a:blip r:embed="rId3">
            <a:alphaModFix/>
          </a:blip>
          <a:srcRect b="0" l="0" r="0" t="0"/>
          <a:stretch/>
        </p:blipFill>
        <p:spPr>
          <a:xfrm>
            <a:off x="406400" y="1343348"/>
            <a:ext cx="6561226" cy="442296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4"/>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Open Sans SemiBold"/>
              <a:buNone/>
            </a:pPr>
            <a:r>
              <a:rPr lang="en-US" sz="3600"/>
              <a:t>Module Bootcamp-Net Web Backend Development</a:t>
            </a:r>
            <a:endParaRPr sz="3600"/>
          </a:p>
        </p:txBody>
      </p:sp>
      <p:sp>
        <p:nvSpPr>
          <p:cNvPr id="112" name="Google Shape;112;p4"/>
          <p:cNvSpPr txBox="1"/>
          <p:nvPr>
            <p:ph idx="1" type="body"/>
          </p:nvPr>
        </p:nvSpPr>
        <p:spPr>
          <a:xfrm>
            <a:off x="838200" y="1438964"/>
            <a:ext cx="10515600" cy="460037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lang="en-US"/>
              <a:t>Mục đích</a:t>
            </a:r>
            <a:r>
              <a:rPr lang="en-US"/>
              <a:t>: Giúp học viên làm chủ các kiến thức lập trình cơ bản và tư duy giải quyết vấn đề. Hoàn thành khoá học, học viên có đủ kiến thức và kỹ năng nền tảng về lập trình để bước sang giai đoạn học lập trình chuyên sâu. </a:t>
            </a:r>
            <a:endParaRPr/>
          </a:p>
          <a:p>
            <a:pPr indent="-228600" lvl="0" marL="228600" rtl="0" algn="just">
              <a:lnSpc>
                <a:spcPct val="90000"/>
              </a:lnSpc>
              <a:spcBef>
                <a:spcPts val="1000"/>
              </a:spcBef>
              <a:spcAft>
                <a:spcPts val="0"/>
              </a:spcAft>
              <a:buClr>
                <a:schemeClr val="dk1"/>
              </a:buClr>
              <a:buSzPts val="2800"/>
              <a:buChar char="•"/>
            </a:pPr>
            <a:r>
              <a:rPr b="1" lang="en-US"/>
              <a:t>Thời gian</a:t>
            </a:r>
            <a:r>
              <a:rPr lang="en-US"/>
              <a:t>: 25 bài</a:t>
            </a:r>
            <a:endParaRPr/>
          </a:p>
          <a:p>
            <a:pPr indent="-228600" lvl="0" marL="228600" rtl="0" algn="just">
              <a:lnSpc>
                <a:spcPct val="90000"/>
              </a:lnSpc>
              <a:spcBef>
                <a:spcPts val="1000"/>
              </a:spcBef>
              <a:spcAft>
                <a:spcPts val="0"/>
              </a:spcAft>
              <a:buClr>
                <a:schemeClr val="dk1"/>
              </a:buClr>
              <a:buSzPts val="2800"/>
              <a:buChar char="•"/>
            </a:pPr>
            <a:r>
              <a:rPr b="1" lang="en-US"/>
              <a:t>Đánh giá</a:t>
            </a:r>
            <a:r>
              <a:rPr lang="en-US"/>
              <a:t>: </a:t>
            </a:r>
            <a:endParaRPr/>
          </a:p>
          <a:p>
            <a:pPr indent="-228600" lvl="1" marL="685800" rtl="0" algn="just">
              <a:lnSpc>
                <a:spcPct val="90000"/>
              </a:lnSpc>
              <a:spcBef>
                <a:spcPts val="500"/>
              </a:spcBef>
              <a:spcAft>
                <a:spcPts val="0"/>
              </a:spcAft>
              <a:buClr>
                <a:schemeClr val="dk1"/>
              </a:buClr>
              <a:buSzPts val="2400"/>
              <a:buChar char="•"/>
            </a:pPr>
            <a:r>
              <a:rPr lang="en-US"/>
              <a:t>Thi thực hành và lý thuyết cuối module, điểm đạt: 75%</a:t>
            </a:r>
            <a:endParaRPr/>
          </a:p>
          <a:p>
            <a:pPr indent="-228600" lvl="1" marL="685800" rtl="0" algn="just">
              <a:lnSpc>
                <a:spcPct val="90000"/>
              </a:lnSpc>
              <a:spcBef>
                <a:spcPts val="500"/>
              </a:spcBef>
              <a:spcAft>
                <a:spcPts val="0"/>
              </a:spcAft>
              <a:buClr>
                <a:schemeClr val="dk1"/>
              </a:buClr>
              <a:buSzPts val="2400"/>
              <a:buChar char="•"/>
            </a:pPr>
            <a:r>
              <a:rPr lang="en-US"/>
              <a:t>Bảng đánh giá kỹ năng theo chuẩn đầu ra</a:t>
            </a:r>
            <a:endParaRPr/>
          </a:p>
          <a:p>
            <a:pPr indent="-228600" lvl="0" marL="228600" rtl="0" algn="just">
              <a:lnSpc>
                <a:spcPct val="90000"/>
              </a:lnSpc>
              <a:spcBef>
                <a:spcPts val="1000"/>
              </a:spcBef>
              <a:spcAft>
                <a:spcPts val="0"/>
              </a:spcAft>
              <a:buClr>
                <a:schemeClr val="dk1"/>
              </a:buClr>
              <a:buSzPts val="2800"/>
              <a:buChar char="•"/>
            </a:pPr>
            <a:r>
              <a:rPr b="1" lang="en-US"/>
              <a:t>Yêu cầu</a:t>
            </a:r>
            <a:r>
              <a:rPr lang="en-US"/>
              <a:t>: </a:t>
            </a:r>
            <a:endParaRPr/>
          </a:p>
          <a:p>
            <a:pPr indent="-228600" lvl="1" marL="685800" rtl="0" algn="just">
              <a:lnSpc>
                <a:spcPct val="90000"/>
              </a:lnSpc>
              <a:spcBef>
                <a:spcPts val="500"/>
              </a:spcBef>
              <a:spcAft>
                <a:spcPts val="0"/>
              </a:spcAft>
              <a:buClr>
                <a:schemeClr val="dk1"/>
              </a:buClr>
              <a:buSzPts val="2400"/>
              <a:buChar char="•"/>
            </a:pPr>
            <a:r>
              <a:rPr lang="en-US"/>
              <a:t>Phần mềm Visual Studio Community</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40"/>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So sánh if và switch-case</a:t>
            </a:r>
            <a:endParaRPr/>
          </a:p>
        </p:txBody>
      </p:sp>
      <p:graphicFrame>
        <p:nvGraphicFramePr>
          <p:cNvPr id="382" name="Google Shape;382;p40"/>
          <p:cNvGraphicFramePr/>
          <p:nvPr/>
        </p:nvGraphicFramePr>
        <p:xfrm>
          <a:off x="838200" y="1544104"/>
          <a:ext cx="3000000" cy="3000000"/>
        </p:xfrm>
        <a:graphic>
          <a:graphicData uri="http://schemas.openxmlformats.org/drawingml/2006/table">
            <a:tbl>
              <a:tblPr bandRow="1" firstRow="1">
                <a:noFill/>
                <a:tableStyleId>{EA261D07-EACA-4594-BF1C-1A78806ECC38}</a:tableStyleId>
              </a:tblPr>
              <a:tblGrid>
                <a:gridCol w="4823675"/>
                <a:gridCol w="5691925"/>
              </a:tblGrid>
              <a:tr h="381000">
                <a:tc>
                  <a:txBody>
                    <a:bodyPr/>
                    <a:lstStyle/>
                    <a:p>
                      <a:pPr indent="0" lvl="0" marL="0" marR="0" rtl="0" algn="ctr">
                        <a:spcBef>
                          <a:spcPts val="0"/>
                        </a:spcBef>
                        <a:spcAft>
                          <a:spcPts val="0"/>
                        </a:spcAft>
                        <a:buNone/>
                      </a:pPr>
                      <a:r>
                        <a:rPr b="1" lang="en-US" sz="2400" u="none" cap="none" strike="noStrike">
                          <a:latin typeface="Open Sans"/>
                          <a:ea typeface="Open Sans"/>
                          <a:cs typeface="Open Sans"/>
                          <a:sym typeface="Open Sans"/>
                        </a:rPr>
                        <a:t>if</a:t>
                      </a:r>
                      <a:endParaRPr b="1" sz="2400" u="none" cap="none" strike="noStrike">
                        <a:latin typeface="Open Sans"/>
                        <a:ea typeface="Open Sans"/>
                        <a:cs typeface="Open Sans"/>
                        <a:sym typeface="Open Sans"/>
                      </a:endParaRPr>
                    </a:p>
                  </a:txBody>
                  <a:tcPr marT="45725" marB="45725" marR="91450" marL="91450"/>
                </a:tc>
                <a:tc>
                  <a:txBody>
                    <a:bodyPr/>
                    <a:lstStyle/>
                    <a:p>
                      <a:pPr indent="0" lvl="0" marL="0" marR="0" rtl="0" algn="ctr">
                        <a:spcBef>
                          <a:spcPts val="0"/>
                        </a:spcBef>
                        <a:spcAft>
                          <a:spcPts val="0"/>
                        </a:spcAft>
                        <a:buNone/>
                      </a:pPr>
                      <a:r>
                        <a:rPr b="1" lang="en-US" sz="2400" u="none" cap="none" strike="noStrike">
                          <a:latin typeface="Open Sans"/>
                          <a:ea typeface="Open Sans"/>
                          <a:cs typeface="Open Sans"/>
                          <a:sym typeface="Open Sans"/>
                        </a:rPr>
                        <a:t>switch-case</a:t>
                      </a:r>
                      <a:endParaRPr b="1" sz="2400" u="none" cap="none" strike="noStrike">
                        <a:latin typeface="Open Sans"/>
                        <a:ea typeface="Open Sans"/>
                        <a:cs typeface="Open Sans"/>
                        <a:sym typeface="Open Sans"/>
                      </a:endParaRPr>
                    </a:p>
                  </a:txBody>
                  <a:tcPr marT="45725" marB="45725" marR="91450" marL="91450"/>
                </a:tc>
              </a:tr>
              <a:tr h="533400">
                <a:tc>
                  <a:txBody>
                    <a:bodyPr/>
                    <a:lstStyle/>
                    <a:p>
                      <a:pPr indent="0" lvl="0" marL="0" marR="0" rtl="0" algn="l">
                        <a:lnSpc>
                          <a:spcPct val="100000"/>
                        </a:lnSpc>
                        <a:spcBef>
                          <a:spcPts val="0"/>
                        </a:spcBef>
                        <a:spcAft>
                          <a:spcPts val="0"/>
                        </a:spcAft>
                        <a:buClr>
                          <a:schemeClr val="dk1"/>
                        </a:buClr>
                        <a:buSzPts val="2400"/>
                        <a:buFont typeface="Open Sans"/>
                        <a:buNone/>
                      </a:pPr>
                      <a:r>
                        <a:rPr b="0" lang="en-US" sz="2400" u="none" cap="none" strike="noStrike">
                          <a:solidFill>
                            <a:schemeClr val="dk1"/>
                          </a:solidFill>
                          <a:latin typeface="Open Sans"/>
                          <a:ea typeface="Open Sans"/>
                          <a:cs typeface="Open Sans"/>
                          <a:sym typeface="Open Sans"/>
                        </a:rPr>
                        <a:t>Có thể sử dụng để so sánh lớn hơn, nhỏ hơn…</a:t>
                      </a:r>
                      <a:endParaRPr b="0" sz="2400" u="none" cap="none" strike="noStrike">
                        <a:solidFill>
                          <a:schemeClr val="dk1"/>
                        </a:solidFill>
                        <a:latin typeface="Open Sans"/>
                        <a:ea typeface="Open Sans"/>
                        <a:cs typeface="Open Sans"/>
                        <a:sym typeface="Open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400"/>
                        <a:buFont typeface="Open Sans"/>
                        <a:buNone/>
                      </a:pPr>
                      <a:r>
                        <a:rPr b="0" lang="en-US" sz="2400" u="none" cap="none" strike="noStrike">
                          <a:solidFill>
                            <a:srgbClr val="000000"/>
                          </a:solidFill>
                          <a:latin typeface="Open Sans"/>
                          <a:ea typeface="Open Sans"/>
                          <a:cs typeface="Open Sans"/>
                          <a:sym typeface="Open Sans"/>
                        </a:rPr>
                        <a:t>Chỉ có thể sử dụng để so sánh bằng hoặc khác nhau</a:t>
                      </a:r>
                      <a:endParaRPr/>
                    </a:p>
                  </a:txBody>
                  <a:tcPr marT="45725" marB="45725" marR="91450" marL="91450"/>
                </a:tc>
              </a:tr>
              <a:tr h="533400">
                <a:tc>
                  <a:txBody>
                    <a:bodyPr/>
                    <a:lstStyle/>
                    <a:p>
                      <a:pPr indent="0" lvl="0" marL="0" marR="0" rtl="0" algn="l">
                        <a:lnSpc>
                          <a:spcPct val="100000"/>
                        </a:lnSpc>
                        <a:spcBef>
                          <a:spcPts val="0"/>
                        </a:spcBef>
                        <a:spcAft>
                          <a:spcPts val="0"/>
                        </a:spcAft>
                        <a:buClr>
                          <a:schemeClr val="dk1"/>
                        </a:buClr>
                        <a:buSzPts val="2400"/>
                        <a:buFont typeface="Open Sans"/>
                        <a:buNone/>
                      </a:pPr>
                      <a:r>
                        <a:rPr lang="en-US" sz="2400" u="none" cap="none" strike="noStrike">
                          <a:latin typeface="Open Sans"/>
                          <a:ea typeface="Open Sans"/>
                          <a:cs typeface="Open Sans"/>
                          <a:sym typeface="Open Sans"/>
                        </a:rPr>
                        <a:t>Mỗi câu lệnh if có một biểu thức điều kiện, với giá trị trả về là </a:t>
                      </a:r>
                      <a:r>
                        <a:rPr b="1" lang="en-US" sz="2400" u="none" cap="none" strike="noStrike">
                          <a:latin typeface="Open Sans"/>
                          <a:ea typeface="Open Sans"/>
                          <a:cs typeface="Open Sans"/>
                          <a:sym typeface="Open Sans"/>
                        </a:rPr>
                        <a:t>true</a:t>
                      </a:r>
                      <a:r>
                        <a:rPr lang="en-US" sz="2400" u="none" cap="none" strike="noStrike">
                          <a:latin typeface="Open Sans"/>
                          <a:ea typeface="Open Sans"/>
                          <a:cs typeface="Open Sans"/>
                          <a:sym typeface="Open Sans"/>
                        </a:rPr>
                        <a:t> hoặc </a:t>
                      </a:r>
                      <a:r>
                        <a:rPr b="1" lang="en-US" sz="2400" u="none" cap="none" strike="noStrike">
                          <a:latin typeface="Open Sans"/>
                          <a:ea typeface="Open Sans"/>
                          <a:cs typeface="Open Sans"/>
                          <a:sym typeface="Open Sans"/>
                        </a:rPr>
                        <a:t>false</a:t>
                      </a:r>
                      <a:endParaRPr b="1" sz="2400" u="none" cap="none" strike="noStrike">
                        <a:solidFill>
                          <a:schemeClr val="dk1"/>
                        </a:solidFill>
                        <a:latin typeface="Open Sans"/>
                        <a:ea typeface="Open Sans"/>
                        <a:cs typeface="Open Sans"/>
                        <a:sym typeface="Open Sans"/>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400"/>
                        <a:buFont typeface="Open Sans"/>
                        <a:buNone/>
                      </a:pPr>
                      <a:r>
                        <a:rPr lang="en-US" sz="2400" u="none" cap="none" strike="noStrike">
                          <a:solidFill>
                            <a:schemeClr val="dk1"/>
                          </a:solidFill>
                          <a:latin typeface="Open Sans"/>
                          <a:ea typeface="Open Sans"/>
                          <a:cs typeface="Open Sans"/>
                          <a:sym typeface="Open Sans"/>
                        </a:rPr>
                        <a:t>Tất cả các trường hợp (case) đều so sánh với giá trị của biểu thức điều kiện duy nhất</a:t>
                      </a:r>
                      <a:endParaRPr sz="2400" u="none" cap="none" strike="noStrike">
                        <a:solidFill>
                          <a:srgbClr val="000000"/>
                        </a:solidFill>
                        <a:latin typeface="Open Sans"/>
                        <a:ea typeface="Open Sans"/>
                        <a:cs typeface="Open Sans"/>
                        <a:sym typeface="Open Sans"/>
                      </a:endParaRPr>
                    </a:p>
                  </a:txBody>
                  <a:tcPr marT="45725" marB="45725" marR="91450" marL="91450"/>
                </a:tc>
              </a:tr>
              <a:tr h="304800">
                <a:tc>
                  <a:txBody>
                    <a:bodyPr/>
                    <a:lstStyle/>
                    <a:p>
                      <a:pPr indent="0" lvl="0" marL="0" marR="0" rtl="0" algn="l">
                        <a:lnSpc>
                          <a:spcPct val="100000"/>
                        </a:lnSpc>
                        <a:spcBef>
                          <a:spcPts val="0"/>
                        </a:spcBef>
                        <a:spcAft>
                          <a:spcPts val="0"/>
                        </a:spcAft>
                        <a:buClr>
                          <a:schemeClr val="dk1"/>
                        </a:buClr>
                        <a:buSzPts val="2400"/>
                        <a:buFont typeface="Open Sans"/>
                        <a:buNone/>
                      </a:pPr>
                      <a:r>
                        <a:rPr lang="en-US" sz="2400" u="none" cap="none" strike="noStrike">
                          <a:latin typeface="Open Sans"/>
                          <a:ea typeface="Open Sans"/>
                          <a:cs typeface="Open Sans"/>
                          <a:sym typeface="Open Sans"/>
                        </a:rPr>
                        <a:t>Biểu thức điều kiện cần trả về giá trị kiểu </a:t>
                      </a:r>
                      <a:r>
                        <a:rPr b="1" lang="en-US" sz="2400" u="none" cap="none" strike="noStrike">
                          <a:latin typeface="Open Sans"/>
                          <a:ea typeface="Open Sans"/>
                          <a:cs typeface="Open Sans"/>
                          <a:sym typeface="Open Sans"/>
                        </a:rPr>
                        <a:t>boolean</a:t>
                      </a:r>
                      <a:endParaRPr b="1" sz="2400" u="none" cap="none" strike="noStrike">
                        <a:latin typeface="Open Sans"/>
                        <a:ea typeface="Open Sans"/>
                        <a:cs typeface="Open Sans"/>
                        <a:sym typeface="Open Sans"/>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400"/>
                        <a:buFont typeface="Open Sans"/>
                        <a:buNone/>
                      </a:pPr>
                      <a:r>
                        <a:rPr lang="en-US" sz="2400" u="none" cap="none" strike="noStrike">
                          <a:latin typeface="Open Sans"/>
                          <a:ea typeface="Open Sans"/>
                          <a:cs typeface="Open Sans"/>
                          <a:sym typeface="Open Sans"/>
                        </a:rPr>
                        <a:t>Biểu thức điều kiện cần trả về giá trị là kiểu </a:t>
                      </a:r>
                      <a:r>
                        <a:rPr b="1" lang="en-US" sz="2400" u="none" cap="none" strike="noStrike">
                          <a:latin typeface="Open Sans"/>
                          <a:ea typeface="Open Sans"/>
                          <a:cs typeface="Open Sans"/>
                          <a:sym typeface="Open Sans"/>
                        </a:rPr>
                        <a:t>byte</a:t>
                      </a:r>
                      <a:r>
                        <a:rPr lang="en-US" sz="2400" u="none" cap="none" strike="noStrike">
                          <a:latin typeface="Open Sans"/>
                          <a:ea typeface="Open Sans"/>
                          <a:cs typeface="Open Sans"/>
                          <a:sym typeface="Open Sans"/>
                        </a:rPr>
                        <a:t>, </a:t>
                      </a:r>
                      <a:r>
                        <a:rPr b="1" lang="en-US" sz="2400" u="none" cap="none" strike="noStrike">
                          <a:latin typeface="Open Sans"/>
                          <a:ea typeface="Open Sans"/>
                          <a:cs typeface="Open Sans"/>
                          <a:sym typeface="Open Sans"/>
                        </a:rPr>
                        <a:t>short</a:t>
                      </a:r>
                      <a:r>
                        <a:rPr lang="en-US" sz="2400" u="none" cap="none" strike="noStrike">
                          <a:latin typeface="Open Sans"/>
                          <a:ea typeface="Open Sans"/>
                          <a:cs typeface="Open Sans"/>
                          <a:sym typeface="Open Sans"/>
                        </a:rPr>
                        <a:t>, </a:t>
                      </a:r>
                      <a:r>
                        <a:rPr b="1" lang="en-US" sz="2400" u="none" cap="none" strike="noStrike">
                          <a:latin typeface="Open Sans"/>
                          <a:ea typeface="Open Sans"/>
                          <a:cs typeface="Open Sans"/>
                          <a:sym typeface="Open Sans"/>
                        </a:rPr>
                        <a:t>char</a:t>
                      </a:r>
                      <a:r>
                        <a:rPr lang="en-US" sz="2400" u="none" cap="none" strike="noStrike">
                          <a:latin typeface="Open Sans"/>
                          <a:ea typeface="Open Sans"/>
                          <a:cs typeface="Open Sans"/>
                          <a:sym typeface="Open Sans"/>
                        </a:rPr>
                        <a:t>, </a:t>
                      </a:r>
                      <a:r>
                        <a:rPr b="1" lang="en-US" sz="2400" u="none" cap="none" strike="noStrike">
                          <a:latin typeface="Open Sans"/>
                          <a:ea typeface="Open Sans"/>
                          <a:cs typeface="Open Sans"/>
                          <a:sym typeface="Open Sans"/>
                        </a:rPr>
                        <a:t>int</a:t>
                      </a:r>
                      <a:r>
                        <a:rPr lang="en-US" sz="2400" u="none" cap="none" strike="noStrike">
                          <a:latin typeface="Open Sans"/>
                          <a:ea typeface="Open Sans"/>
                          <a:cs typeface="Open Sans"/>
                          <a:sym typeface="Open Sans"/>
                        </a:rPr>
                        <a:t>, hoặc </a:t>
                      </a:r>
                      <a:r>
                        <a:rPr b="1" lang="en-US" sz="2400" u="none" cap="none" strike="noStrike">
                          <a:latin typeface="Open Sans"/>
                          <a:ea typeface="Open Sans"/>
                          <a:cs typeface="Open Sans"/>
                          <a:sym typeface="Open Sans"/>
                        </a:rPr>
                        <a:t>String </a:t>
                      </a:r>
                      <a:endParaRPr b="1" sz="2400" u="none" cap="none" strike="noStrike">
                        <a:latin typeface="Open Sans"/>
                        <a:ea typeface="Open Sans"/>
                        <a:cs typeface="Open Sans"/>
                        <a:sym typeface="Open Sans"/>
                      </a:endParaRPr>
                    </a:p>
                  </a:txBody>
                  <a:tcPr marT="45725" marB="45725" marR="91450" marL="91450"/>
                </a:tc>
              </a:tr>
              <a:tr h="304800">
                <a:tc>
                  <a:txBody>
                    <a:bodyPr/>
                    <a:lstStyle/>
                    <a:p>
                      <a:pPr indent="0" lvl="0" marL="0" marR="0" rtl="0" algn="l">
                        <a:lnSpc>
                          <a:spcPct val="100000"/>
                        </a:lnSpc>
                        <a:spcBef>
                          <a:spcPts val="0"/>
                        </a:spcBef>
                        <a:spcAft>
                          <a:spcPts val="0"/>
                        </a:spcAft>
                        <a:buClr>
                          <a:schemeClr val="dk1"/>
                        </a:buClr>
                        <a:buSzPts val="2400"/>
                        <a:buFont typeface="Open Sans"/>
                        <a:buNone/>
                      </a:pPr>
                      <a:r>
                        <a:rPr lang="en-US" sz="2400" u="none" cap="none" strike="noStrike">
                          <a:latin typeface="Open Sans"/>
                          <a:ea typeface="Open Sans"/>
                          <a:cs typeface="Open Sans"/>
                          <a:sym typeface="Open Sans"/>
                        </a:rPr>
                        <a:t>Chỉ có một khối lệnh được thực thi nếu điều kiện đúng</a:t>
                      </a:r>
                      <a:endParaRPr sz="2400" u="none" cap="none" strike="noStrike">
                        <a:latin typeface="Open Sans"/>
                        <a:ea typeface="Open Sans"/>
                        <a:cs typeface="Open Sans"/>
                        <a:sym typeface="Open Sans"/>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400"/>
                        <a:buFont typeface="Open Sans"/>
                        <a:buNone/>
                      </a:pPr>
                      <a:r>
                        <a:rPr lang="en-US" sz="2400" u="none" cap="none" strike="noStrike">
                          <a:latin typeface="Open Sans"/>
                          <a:ea typeface="Open Sans"/>
                          <a:cs typeface="Open Sans"/>
                          <a:sym typeface="Open Sans"/>
                        </a:rPr>
                        <a:t>Nếu điều kiện đúng mà không có câu lệnh break thì tất cả các khối lệnh ở phía sau cũng được thực thi</a:t>
                      </a:r>
                      <a:endParaRPr sz="2400" u="none" cap="none" strike="noStrike">
                        <a:latin typeface="Open Sans"/>
                        <a:ea typeface="Open Sans"/>
                        <a:cs typeface="Open Sans"/>
                        <a:sym typeface="Open Sans"/>
                      </a:endParaRPr>
                    </a:p>
                  </a:txBody>
                  <a:tcPr marT="45725" marB="45725" marR="91450" marL="91450"/>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4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Demo</a:t>
            </a:r>
            <a:endParaRPr/>
          </a:p>
        </p:txBody>
      </p:sp>
      <p:sp>
        <p:nvSpPr>
          <p:cNvPr id="389" name="Google Shape;389;p4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800"/>
              <a:buNone/>
            </a:pPr>
            <a:r>
              <a:rPr lang="en-US" sz="2800"/>
              <a:t>if-else</a:t>
            </a:r>
            <a:endParaRPr/>
          </a:p>
          <a:p>
            <a:pPr indent="0" lvl="0" marL="0" rtl="0" algn="l">
              <a:lnSpc>
                <a:spcPct val="90000"/>
              </a:lnSpc>
              <a:spcBef>
                <a:spcPts val="1000"/>
              </a:spcBef>
              <a:spcAft>
                <a:spcPts val="0"/>
              </a:spcAft>
              <a:buClr>
                <a:srgbClr val="888888"/>
              </a:buClr>
              <a:buSzPts val="2800"/>
              <a:buNone/>
            </a:pPr>
            <a:r>
              <a:rPr lang="en-US" sz="2800"/>
              <a:t>switch-case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4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Thảo luận</a:t>
            </a:r>
            <a:endParaRPr/>
          </a:p>
        </p:txBody>
      </p:sp>
      <p:sp>
        <p:nvSpPr>
          <p:cNvPr id="396" name="Google Shape;396;p42"/>
          <p:cNvSpPr txBox="1"/>
          <p:nvPr>
            <p:ph idx="1" type="body"/>
          </p:nvPr>
        </p:nvSpPr>
        <p:spPr>
          <a:xfrm>
            <a:off x="831850" y="4589463"/>
            <a:ext cx="10515600" cy="1896004"/>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rgbClr val="888888"/>
              </a:buClr>
              <a:buSzPts val="1679"/>
              <a:buNone/>
            </a:pPr>
            <a:r>
              <a:rPr lang="en-US" sz="1679"/>
              <a:t>Cấu trúc lặp for</a:t>
            </a:r>
            <a:endParaRPr/>
          </a:p>
          <a:p>
            <a:pPr indent="0" lvl="0" marL="0" rtl="0" algn="l">
              <a:lnSpc>
                <a:spcPct val="70000"/>
              </a:lnSpc>
              <a:spcBef>
                <a:spcPts val="1000"/>
              </a:spcBef>
              <a:spcAft>
                <a:spcPts val="0"/>
              </a:spcAft>
              <a:buClr>
                <a:srgbClr val="888888"/>
              </a:buClr>
              <a:buSzPts val="1679"/>
              <a:buNone/>
            </a:pPr>
            <a:r>
              <a:rPr lang="en-US" sz="1679"/>
              <a:t>Cấu trúc lặp while</a:t>
            </a:r>
            <a:endParaRPr/>
          </a:p>
          <a:p>
            <a:pPr indent="0" lvl="0" marL="0" rtl="0" algn="l">
              <a:lnSpc>
                <a:spcPct val="70000"/>
              </a:lnSpc>
              <a:spcBef>
                <a:spcPts val="1000"/>
              </a:spcBef>
              <a:spcAft>
                <a:spcPts val="0"/>
              </a:spcAft>
              <a:buClr>
                <a:srgbClr val="888888"/>
              </a:buClr>
              <a:buSzPts val="1679"/>
              <a:buNone/>
            </a:pPr>
            <a:r>
              <a:rPr lang="en-US" sz="1679"/>
              <a:t>Cấu trúc lặp do..while</a:t>
            </a:r>
            <a:endParaRPr/>
          </a:p>
          <a:p>
            <a:pPr indent="0" lvl="0" marL="0" rtl="0" algn="l">
              <a:lnSpc>
                <a:spcPct val="70000"/>
              </a:lnSpc>
              <a:spcBef>
                <a:spcPts val="1000"/>
              </a:spcBef>
              <a:spcAft>
                <a:spcPts val="0"/>
              </a:spcAft>
              <a:buClr>
                <a:srgbClr val="888888"/>
              </a:buClr>
              <a:buSzPts val="1679"/>
              <a:buNone/>
            </a:pPr>
            <a:r>
              <a:rPr lang="en-US" sz="1679"/>
              <a:t>Cấu trúc lặp  for-each</a:t>
            </a:r>
            <a:endParaRPr/>
          </a:p>
          <a:p>
            <a:pPr indent="0" lvl="0" marL="0" rtl="0" algn="l">
              <a:lnSpc>
                <a:spcPct val="70000"/>
              </a:lnSpc>
              <a:spcBef>
                <a:spcPts val="1000"/>
              </a:spcBef>
              <a:spcAft>
                <a:spcPts val="0"/>
              </a:spcAft>
              <a:buClr>
                <a:srgbClr val="888888"/>
              </a:buClr>
              <a:buSzPts val="1679"/>
              <a:buNone/>
            </a:pPr>
            <a:r>
              <a:rPr lang="en-US" sz="1679"/>
              <a:t>Lệnh break</a:t>
            </a:r>
            <a:endParaRPr/>
          </a:p>
          <a:p>
            <a:pPr indent="0" lvl="0" marL="0" rtl="0" algn="l">
              <a:lnSpc>
                <a:spcPct val="70000"/>
              </a:lnSpc>
              <a:spcBef>
                <a:spcPts val="1000"/>
              </a:spcBef>
              <a:spcAft>
                <a:spcPts val="0"/>
              </a:spcAft>
              <a:buClr>
                <a:srgbClr val="888888"/>
              </a:buClr>
              <a:buSzPts val="1679"/>
              <a:buNone/>
            </a:pPr>
            <a:r>
              <a:rPr lang="en-US" sz="1679"/>
              <a:t>Lệnh continue</a:t>
            </a:r>
            <a:endParaRPr sz="1679"/>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4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Vòng lặp for</a:t>
            </a:r>
            <a:endParaRPr/>
          </a:p>
        </p:txBody>
      </p:sp>
      <p:sp>
        <p:nvSpPr>
          <p:cNvPr id="403" name="Google Shape;403;p43"/>
          <p:cNvSpPr txBox="1"/>
          <p:nvPr>
            <p:ph idx="1" type="body"/>
          </p:nvPr>
        </p:nvSpPr>
        <p:spPr>
          <a:xfrm>
            <a:off x="838200" y="1238250"/>
            <a:ext cx="10515600" cy="5162550"/>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Char char="•"/>
            </a:pPr>
            <a:r>
              <a:rPr lang="en-US"/>
              <a:t>Cú pháp:</a:t>
            </a:r>
            <a:endParaRPr/>
          </a:p>
          <a:p>
            <a:pPr indent="-50800" lvl="0" marL="228600" rtl="0" algn="l">
              <a:lnSpc>
                <a:spcPct val="80000"/>
              </a:lnSpc>
              <a:spcBef>
                <a:spcPts val="1000"/>
              </a:spcBef>
              <a:spcAft>
                <a:spcPts val="0"/>
              </a:spcAft>
              <a:buClr>
                <a:schemeClr val="dk1"/>
              </a:buClr>
              <a:buSzPts val="2800"/>
              <a:buNone/>
            </a:pPr>
            <a:r>
              <a:t/>
            </a:r>
            <a:endParaRPr/>
          </a:p>
          <a:p>
            <a:pPr indent="-50800" lvl="0" marL="228600" rtl="0" algn="l">
              <a:lnSpc>
                <a:spcPct val="80000"/>
              </a:lnSpc>
              <a:spcBef>
                <a:spcPts val="1000"/>
              </a:spcBef>
              <a:spcAft>
                <a:spcPts val="0"/>
              </a:spcAft>
              <a:buClr>
                <a:schemeClr val="dk1"/>
              </a:buClr>
              <a:buSzPts val="2800"/>
              <a:buNone/>
            </a:pPr>
            <a:r>
              <a:t/>
            </a:r>
            <a:endParaRPr/>
          </a:p>
          <a:p>
            <a:pPr indent="0" lvl="1" marL="457200" rtl="0" algn="l">
              <a:lnSpc>
                <a:spcPct val="80000"/>
              </a:lnSpc>
              <a:spcBef>
                <a:spcPts val="500"/>
              </a:spcBef>
              <a:spcAft>
                <a:spcPts val="0"/>
              </a:spcAft>
              <a:buClr>
                <a:schemeClr val="dk1"/>
              </a:buClr>
              <a:buSzPts val="2400"/>
              <a:buNone/>
            </a:pPr>
            <a:r>
              <a:rPr lang="en-US"/>
              <a:t>	</a:t>
            </a:r>
            <a:endParaRPr/>
          </a:p>
          <a:p>
            <a:pPr indent="0" lvl="0" marL="0" rtl="0" algn="l">
              <a:lnSpc>
                <a:spcPct val="80000"/>
              </a:lnSpc>
              <a:spcBef>
                <a:spcPts val="1000"/>
              </a:spcBef>
              <a:spcAft>
                <a:spcPts val="0"/>
              </a:spcAft>
              <a:buClr>
                <a:schemeClr val="dk1"/>
              </a:buClr>
              <a:buSzPts val="2800"/>
              <a:buNone/>
            </a:pPr>
            <a:r>
              <a:t/>
            </a:r>
            <a:endParaRPr/>
          </a:p>
          <a:p>
            <a:pPr indent="0" lvl="0" marL="0" rtl="0" algn="l">
              <a:lnSpc>
                <a:spcPct val="80000"/>
              </a:lnSpc>
              <a:spcBef>
                <a:spcPts val="1000"/>
              </a:spcBef>
              <a:spcAft>
                <a:spcPts val="0"/>
              </a:spcAft>
              <a:buClr>
                <a:schemeClr val="dk1"/>
              </a:buClr>
              <a:buSzPts val="2800"/>
              <a:buNone/>
            </a:pPr>
            <a:r>
              <a:rPr lang="en-US"/>
              <a:t>Trong đó:</a:t>
            </a:r>
            <a:endParaRPr/>
          </a:p>
          <a:p>
            <a:pPr indent="-228600" lvl="1" marL="685800" rtl="0" algn="l">
              <a:lnSpc>
                <a:spcPct val="100000"/>
              </a:lnSpc>
              <a:spcBef>
                <a:spcPts val="500"/>
              </a:spcBef>
              <a:spcAft>
                <a:spcPts val="0"/>
              </a:spcAft>
              <a:buClr>
                <a:schemeClr val="dk1"/>
              </a:buClr>
              <a:buSzPts val="2400"/>
              <a:buChar char="•"/>
            </a:pPr>
            <a:r>
              <a:rPr i="1" lang="en-US"/>
              <a:t>init</a:t>
            </a:r>
            <a:r>
              <a:rPr lang="en-US"/>
              <a:t>: là các câu lệnh được thực thi một lần duy nhất khi vòng lặp bắt đầu chạy</a:t>
            </a:r>
            <a:endParaRPr/>
          </a:p>
          <a:p>
            <a:pPr indent="-228600" lvl="1" marL="685800" rtl="0" algn="l">
              <a:lnSpc>
                <a:spcPct val="100000"/>
              </a:lnSpc>
              <a:spcBef>
                <a:spcPts val="500"/>
              </a:spcBef>
              <a:spcAft>
                <a:spcPts val="0"/>
              </a:spcAft>
              <a:buClr>
                <a:schemeClr val="dk1"/>
              </a:buClr>
              <a:buSzPts val="2400"/>
              <a:buChar char="•"/>
            </a:pPr>
            <a:r>
              <a:rPr i="1" lang="en-US"/>
              <a:t>condition</a:t>
            </a:r>
            <a:r>
              <a:rPr lang="en-US"/>
              <a:t>: là biểu thức điều kiện để xác định xem vòng lặp có được tiếp tục hay không</a:t>
            </a:r>
            <a:endParaRPr/>
          </a:p>
          <a:p>
            <a:pPr indent="-228600" lvl="1" marL="685800" rtl="0" algn="l">
              <a:lnSpc>
                <a:spcPct val="100000"/>
              </a:lnSpc>
              <a:spcBef>
                <a:spcPts val="500"/>
              </a:spcBef>
              <a:spcAft>
                <a:spcPts val="0"/>
              </a:spcAft>
              <a:buClr>
                <a:schemeClr val="dk1"/>
              </a:buClr>
              <a:buSzPts val="2400"/>
              <a:buChar char="•"/>
            </a:pPr>
            <a:r>
              <a:rPr lang="en-US"/>
              <a:t>statement(s): là khối lệnh sẽ được thực thi trong mỗi lần lặp</a:t>
            </a:r>
            <a:endParaRPr/>
          </a:p>
          <a:p>
            <a:pPr indent="-228600" lvl="1" marL="685800" rtl="0" algn="l">
              <a:lnSpc>
                <a:spcPct val="100000"/>
              </a:lnSpc>
              <a:spcBef>
                <a:spcPts val="500"/>
              </a:spcBef>
              <a:spcAft>
                <a:spcPts val="0"/>
              </a:spcAft>
              <a:buClr>
                <a:schemeClr val="dk1"/>
              </a:buClr>
              <a:buSzPts val="2400"/>
              <a:buChar char="•"/>
            </a:pPr>
            <a:r>
              <a:rPr i="1" lang="en-US"/>
              <a:t>increment</a:t>
            </a:r>
            <a:r>
              <a:rPr lang="en-US"/>
              <a:t>: là các câu lệnh được thực thi sau mỗi lần lặp</a:t>
            </a:r>
            <a:endParaRPr/>
          </a:p>
        </p:txBody>
      </p:sp>
      <p:pic>
        <p:nvPicPr>
          <p:cNvPr id="404" name="Google Shape;404;p43"/>
          <p:cNvPicPr preferRelativeResize="0"/>
          <p:nvPr/>
        </p:nvPicPr>
        <p:blipFill rotWithShape="1">
          <a:blip r:embed="rId3">
            <a:alphaModFix/>
          </a:blip>
          <a:srcRect b="0" l="0" r="0" t="0"/>
          <a:stretch/>
        </p:blipFill>
        <p:spPr>
          <a:xfrm>
            <a:off x="838200" y="1555196"/>
            <a:ext cx="5799364" cy="161425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44"/>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Vòng lặp for: Ví dụ</a:t>
            </a:r>
            <a:endParaRPr/>
          </a:p>
        </p:txBody>
      </p:sp>
      <p:sp>
        <p:nvSpPr>
          <p:cNvPr id="411" name="Google Shape;411;p44"/>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Hiển thị bảng cửu chương của 5</a:t>
            </a:r>
            <a:endParaRPr/>
          </a:p>
          <a:p>
            <a:pPr indent="-50800" lvl="0" marL="228600" rtl="0" algn="l">
              <a:lnSpc>
                <a:spcPct val="90000"/>
              </a:lnSpc>
              <a:spcBef>
                <a:spcPts val="1000"/>
              </a:spcBef>
              <a:spcAft>
                <a:spcPts val="0"/>
              </a:spcAft>
              <a:buClr>
                <a:schemeClr val="dk1"/>
              </a:buClr>
              <a:buSzPts val="2800"/>
              <a:buNone/>
            </a:pPr>
            <a:r>
              <a:t/>
            </a:r>
            <a:endParaRPr/>
          </a:p>
        </p:txBody>
      </p:sp>
      <p:sp>
        <p:nvSpPr>
          <p:cNvPr id="412" name="Google Shape;412;p44"/>
          <p:cNvSpPr/>
          <p:nvPr/>
        </p:nvSpPr>
        <p:spPr>
          <a:xfrm>
            <a:off x="1471246" y="3798598"/>
            <a:ext cx="6575475"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80"/>
                </a:solidFill>
                <a:latin typeface="Calibri"/>
                <a:ea typeface="Calibri"/>
                <a:cs typeface="Calibri"/>
                <a:sym typeface="Calibri"/>
              </a:rPr>
              <a:t>for </a:t>
            </a:r>
            <a:r>
              <a:rPr lang="en-US" sz="2000">
                <a:solidFill>
                  <a:schemeClr val="dk1"/>
                </a:solidFill>
                <a:latin typeface="Calibri"/>
                <a:ea typeface="Calibri"/>
                <a:cs typeface="Calibri"/>
                <a:sym typeface="Calibri"/>
              </a:rPr>
              <a:t>(</a:t>
            </a:r>
            <a:r>
              <a:rPr b="1" lang="en-US" sz="2000">
                <a:solidFill>
                  <a:srgbClr val="000080"/>
                </a:solidFill>
                <a:latin typeface="Calibri"/>
                <a:ea typeface="Calibri"/>
                <a:cs typeface="Calibri"/>
                <a:sym typeface="Calibri"/>
              </a:rPr>
              <a:t>int </a:t>
            </a:r>
            <a:r>
              <a:rPr lang="en-US" sz="2000">
                <a:solidFill>
                  <a:schemeClr val="dk1"/>
                </a:solidFill>
                <a:latin typeface="Calibri"/>
                <a:ea typeface="Calibri"/>
                <a:cs typeface="Calibri"/>
                <a:sym typeface="Calibri"/>
              </a:rPr>
              <a:t>i = </a:t>
            </a:r>
            <a:r>
              <a:rPr lang="en-US" sz="2000">
                <a:solidFill>
                  <a:srgbClr val="0000FF"/>
                </a:solidFill>
                <a:latin typeface="Calibri"/>
                <a:ea typeface="Calibri"/>
                <a:cs typeface="Calibri"/>
                <a:sym typeface="Calibri"/>
              </a:rPr>
              <a:t>1</a:t>
            </a:r>
            <a:r>
              <a:rPr lang="en-US" sz="2000">
                <a:solidFill>
                  <a:schemeClr val="dk1"/>
                </a:solidFill>
                <a:latin typeface="Calibri"/>
                <a:ea typeface="Calibri"/>
                <a:cs typeface="Calibri"/>
                <a:sym typeface="Calibri"/>
              </a:rPr>
              <a:t>; i &lt;= </a:t>
            </a:r>
            <a:r>
              <a:rPr lang="en-US" sz="2000">
                <a:solidFill>
                  <a:srgbClr val="0000FF"/>
                </a:solidFill>
                <a:latin typeface="Calibri"/>
                <a:ea typeface="Calibri"/>
                <a:cs typeface="Calibri"/>
                <a:sym typeface="Calibri"/>
              </a:rPr>
              <a:t>10</a:t>
            </a:r>
            <a:r>
              <a:rPr lang="en-US" sz="2000">
                <a:solidFill>
                  <a:schemeClr val="dk1"/>
                </a:solidFill>
                <a:latin typeface="Calibri"/>
                <a:ea typeface="Calibri"/>
                <a:cs typeface="Calibri"/>
                <a:sym typeface="Calibri"/>
              </a:rPr>
              <a:t>; i++){</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    </a:t>
            </a:r>
            <a:r>
              <a:rPr b="1" lang="en-US" sz="2000">
                <a:solidFill>
                  <a:srgbClr val="000080"/>
                </a:solidFill>
                <a:latin typeface="Calibri"/>
                <a:ea typeface="Calibri"/>
                <a:cs typeface="Calibri"/>
                <a:sym typeface="Calibri"/>
              </a:rPr>
              <a:t>int </a:t>
            </a:r>
            <a:r>
              <a:rPr lang="en-US" sz="2000">
                <a:solidFill>
                  <a:schemeClr val="dk1"/>
                </a:solidFill>
                <a:latin typeface="Calibri"/>
                <a:ea typeface="Calibri"/>
                <a:cs typeface="Calibri"/>
                <a:sym typeface="Calibri"/>
              </a:rPr>
              <a:t>product = </a:t>
            </a:r>
            <a:r>
              <a:rPr lang="en-US" sz="2000">
                <a:solidFill>
                  <a:srgbClr val="0000FF"/>
                </a:solidFill>
                <a:latin typeface="Calibri"/>
                <a:ea typeface="Calibri"/>
                <a:cs typeface="Calibri"/>
                <a:sym typeface="Calibri"/>
              </a:rPr>
              <a:t>5 </a:t>
            </a:r>
            <a:r>
              <a:rPr lang="en-US" sz="2000">
                <a:solidFill>
                  <a:schemeClr val="dk1"/>
                </a:solidFill>
                <a:latin typeface="Calibri"/>
                <a:ea typeface="Calibri"/>
                <a:cs typeface="Calibri"/>
                <a:sym typeface="Calibri"/>
              </a:rPr>
              <a:t>* i;</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    Console.WriteLine (</a:t>
            </a:r>
            <a:r>
              <a:rPr b="1" lang="en-US" sz="2000">
                <a:solidFill>
                  <a:srgbClr val="008000"/>
                </a:solidFill>
                <a:latin typeface="Calibri"/>
                <a:ea typeface="Calibri"/>
                <a:cs typeface="Calibri"/>
                <a:sym typeface="Calibri"/>
              </a:rPr>
              <a:t>"5 x " </a:t>
            </a:r>
            <a:r>
              <a:rPr lang="en-US" sz="2000">
                <a:solidFill>
                  <a:schemeClr val="dk1"/>
                </a:solidFill>
                <a:latin typeface="Calibri"/>
                <a:ea typeface="Calibri"/>
                <a:cs typeface="Calibri"/>
                <a:sym typeface="Calibri"/>
              </a:rPr>
              <a:t>+ i + </a:t>
            </a:r>
            <a:r>
              <a:rPr b="1" lang="en-US" sz="2000">
                <a:solidFill>
                  <a:srgbClr val="008000"/>
                </a:solidFill>
                <a:latin typeface="Calibri"/>
                <a:ea typeface="Calibri"/>
                <a:cs typeface="Calibri"/>
                <a:sym typeface="Calibri"/>
              </a:rPr>
              <a:t>" = " </a:t>
            </a:r>
            <a:r>
              <a:rPr lang="en-US" sz="2000">
                <a:solidFill>
                  <a:schemeClr val="dk1"/>
                </a:solidFill>
                <a:latin typeface="Calibri"/>
                <a:ea typeface="Calibri"/>
                <a:cs typeface="Calibri"/>
                <a:sym typeface="Calibri"/>
              </a:rPr>
              <a:t>+ product);</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413" name="Google Shape;413;p44"/>
          <p:cNvSpPr/>
          <p:nvPr/>
        </p:nvSpPr>
        <p:spPr>
          <a:xfrm>
            <a:off x="9516251" y="1683711"/>
            <a:ext cx="1837549"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400">
                <a:solidFill>
                  <a:schemeClr val="dk1"/>
                </a:solidFill>
                <a:latin typeface="Calibri"/>
                <a:ea typeface="Calibri"/>
                <a:cs typeface="Calibri"/>
                <a:sym typeface="Calibri"/>
              </a:rPr>
              <a:t>5 x 1 = 5</a:t>
            </a:r>
            <a:endParaRPr/>
          </a:p>
          <a:p>
            <a:pPr indent="0" lvl="0" marL="0" marR="0" rtl="0" algn="l">
              <a:spcBef>
                <a:spcPts val="0"/>
              </a:spcBef>
              <a:spcAft>
                <a:spcPts val="0"/>
              </a:spcAft>
              <a:buNone/>
            </a:pPr>
            <a:r>
              <a:rPr i="1" lang="en-US" sz="2400">
                <a:solidFill>
                  <a:schemeClr val="dk1"/>
                </a:solidFill>
                <a:latin typeface="Calibri"/>
                <a:ea typeface="Calibri"/>
                <a:cs typeface="Calibri"/>
                <a:sym typeface="Calibri"/>
              </a:rPr>
              <a:t>5 x 2 = 10</a:t>
            </a:r>
            <a:endParaRPr/>
          </a:p>
          <a:p>
            <a:pPr indent="0" lvl="0" marL="0" marR="0" rtl="0" algn="l">
              <a:spcBef>
                <a:spcPts val="0"/>
              </a:spcBef>
              <a:spcAft>
                <a:spcPts val="0"/>
              </a:spcAft>
              <a:buNone/>
            </a:pPr>
            <a:r>
              <a:rPr i="1" lang="en-US" sz="2400">
                <a:solidFill>
                  <a:schemeClr val="dk1"/>
                </a:solidFill>
                <a:latin typeface="Calibri"/>
                <a:ea typeface="Calibri"/>
                <a:cs typeface="Calibri"/>
                <a:sym typeface="Calibri"/>
              </a:rPr>
              <a:t>5 x 3 = 15</a:t>
            </a:r>
            <a:endParaRPr/>
          </a:p>
          <a:p>
            <a:pPr indent="0" lvl="0" marL="0" marR="0" rtl="0" algn="l">
              <a:spcBef>
                <a:spcPts val="0"/>
              </a:spcBef>
              <a:spcAft>
                <a:spcPts val="0"/>
              </a:spcAft>
              <a:buNone/>
            </a:pPr>
            <a:r>
              <a:rPr i="1" lang="en-US" sz="2400">
                <a:solidFill>
                  <a:schemeClr val="dk1"/>
                </a:solidFill>
                <a:latin typeface="Calibri"/>
                <a:ea typeface="Calibri"/>
                <a:cs typeface="Calibri"/>
                <a:sym typeface="Calibri"/>
              </a:rPr>
              <a:t>5 x 4 = 20</a:t>
            </a:r>
            <a:endParaRPr/>
          </a:p>
          <a:p>
            <a:pPr indent="0" lvl="0" marL="0" marR="0" rtl="0" algn="l">
              <a:spcBef>
                <a:spcPts val="0"/>
              </a:spcBef>
              <a:spcAft>
                <a:spcPts val="0"/>
              </a:spcAft>
              <a:buNone/>
            </a:pPr>
            <a:r>
              <a:rPr i="1" lang="en-US" sz="2400">
                <a:solidFill>
                  <a:schemeClr val="dk1"/>
                </a:solidFill>
                <a:latin typeface="Calibri"/>
                <a:ea typeface="Calibri"/>
                <a:cs typeface="Calibri"/>
                <a:sym typeface="Calibri"/>
              </a:rPr>
              <a:t>5 x 5 = 25</a:t>
            </a:r>
            <a:endParaRPr/>
          </a:p>
          <a:p>
            <a:pPr indent="0" lvl="0" marL="0" marR="0" rtl="0" algn="l">
              <a:spcBef>
                <a:spcPts val="0"/>
              </a:spcBef>
              <a:spcAft>
                <a:spcPts val="0"/>
              </a:spcAft>
              <a:buNone/>
            </a:pPr>
            <a:r>
              <a:rPr i="1" lang="en-US" sz="2400">
                <a:solidFill>
                  <a:schemeClr val="dk1"/>
                </a:solidFill>
                <a:latin typeface="Calibri"/>
                <a:ea typeface="Calibri"/>
                <a:cs typeface="Calibri"/>
                <a:sym typeface="Calibri"/>
              </a:rPr>
              <a:t>5 x 6 = 30</a:t>
            </a:r>
            <a:endParaRPr/>
          </a:p>
          <a:p>
            <a:pPr indent="0" lvl="0" marL="0" marR="0" rtl="0" algn="l">
              <a:spcBef>
                <a:spcPts val="0"/>
              </a:spcBef>
              <a:spcAft>
                <a:spcPts val="0"/>
              </a:spcAft>
              <a:buNone/>
            </a:pPr>
            <a:r>
              <a:rPr i="1" lang="en-US" sz="2400">
                <a:solidFill>
                  <a:schemeClr val="dk1"/>
                </a:solidFill>
                <a:latin typeface="Calibri"/>
                <a:ea typeface="Calibri"/>
                <a:cs typeface="Calibri"/>
                <a:sym typeface="Calibri"/>
              </a:rPr>
              <a:t>5 x 7 = 35</a:t>
            </a:r>
            <a:endParaRPr/>
          </a:p>
          <a:p>
            <a:pPr indent="0" lvl="0" marL="0" marR="0" rtl="0" algn="l">
              <a:spcBef>
                <a:spcPts val="0"/>
              </a:spcBef>
              <a:spcAft>
                <a:spcPts val="0"/>
              </a:spcAft>
              <a:buNone/>
            </a:pPr>
            <a:r>
              <a:rPr i="1" lang="en-US" sz="2400">
                <a:solidFill>
                  <a:schemeClr val="dk1"/>
                </a:solidFill>
                <a:latin typeface="Calibri"/>
                <a:ea typeface="Calibri"/>
                <a:cs typeface="Calibri"/>
                <a:sym typeface="Calibri"/>
              </a:rPr>
              <a:t>5 x 8 = 40</a:t>
            </a:r>
            <a:endParaRPr/>
          </a:p>
          <a:p>
            <a:pPr indent="0" lvl="0" marL="0" marR="0" rtl="0" algn="l">
              <a:spcBef>
                <a:spcPts val="0"/>
              </a:spcBef>
              <a:spcAft>
                <a:spcPts val="0"/>
              </a:spcAft>
              <a:buNone/>
            </a:pPr>
            <a:r>
              <a:rPr i="1" lang="en-US" sz="2400">
                <a:solidFill>
                  <a:schemeClr val="dk1"/>
                </a:solidFill>
                <a:latin typeface="Calibri"/>
                <a:ea typeface="Calibri"/>
                <a:cs typeface="Calibri"/>
                <a:sym typeface="Calibri"/>
              </a:rPr>
              <a:t>5 x 9 = 45</a:t>
            </a:r>
            <a:endParaRPr/>
          </a:p>
          <a:p>
            <a:pPr indent="0" lvl="0" marL="0" marR="0" rtl="0" algn="l">
              <a:spcBef>
                <a:spcPts val="0"/>
              </a:spcBef>
              <a:spcAft>
                <a:spcPts val="0"/>
              </a:spcAft>
              <a:buNone/>
            </a:pPr>
            <a:r>
              <a:rPr i="1" lang="en-US" sz="2400">
                <a:solidFill>
                  <a:schemeClr val="dk1"/>
                </a:solidFill>
                <a:latin typeface="Calibri"/>
                <a:ea typeface="Calibri"/>
                <a:cs typeface="Calibri"/>
                <a:sym typeface="Calibri"/>
              </a:rPr>
              <a:t>5 x 10 = 50</a:t>
            </a:r>
            <a:endParaRPr/>
          </a:p>
        </p:txBody>
      </p:sp>
      <p:sp>
        <p:nvSpPr>
          <p:cNvPr id="414" name="Google Shape;414;p44"/>
          <p:cNvSpPr/>
          <p:nvPr/>
        </p:nvSpPr>
        <p:spPr>
          <a:xfrm>
            <a:off x="642409" y="2921758"/>
            <a:ext cx="13692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Open Sans"/>
                <a:ea typeface="Open Sans"/>
                <a:cs typeface="Open Sans"/>
                <a:sym typeface="Open Sans"/>
              </a:rPr>
              <a:t>initial-action</a:t>
            </a:r>
            <a:endParaRPr sz="1800">
              <a:solidFill>
                <a:schemeClr val="dk1"/>
              </a:solidFill>
              <a:latin typeface="Calibri"/>
              <a:ea typeface="Calibri"/>
              <a:cs typeface="Calibri"/>
              <a:sym typeface="Calibri"/>
            </a:endParaRPr>
          </a:p>
        </p:txBody>
      </p:sp>
      <p:sp>
        <p:nvSpPr>
          <p:cNvPr id="415" name="Google Shape;415;p44"/>
          <p:cNvSpPr/>
          <p:nvPr/>
        </p:nvSpPr>
        <p:spPr>
          <a:xfrm>
            <a:off x="2530434" y="2489249"/>
            <a:ext cx="28264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Open Sans"/>
                <a:ea typeface="Open Sans"/>
                <a:cs typeface="Open Sans"/>
                <a:sym typeface="Open Sans"/>
              </a:rPr>
              <a:t>loop-continuation-condition</a:t>
            </a:r>
            <a:endParaRPr sz="1800">
              <a:solidFill>
                <a:schemeClr val="dk1"/>
              </a:solidFill>
              <a:latin typeface="Calibri"/>
              <a:ea typeface="Calibri"/>
              <a:cs typeface="Calibri"/>
              <a:sym typeface="Calibri"/>
            </a:endParaRPr>
          </a:p>
        </p:txBody>
      </p:sp>
      <p:sp>
        <p:nvSpPr>
          <p:cNvPr id="416" name="Google Shape;416;p44"/>
          <p:cNvSpPr/>
          <p:nvPr/>
        </p:nvSpPr>
        <p:spPr>
          <a:xfrm>
            <a:off x="5094803" y="3106424"/>
            <a:ext cx="26564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Open Sans"/>
                <a:ea typeface="Open Sans"/>
                <a:cs typeface="Open Sans"/>
                <a:sym typeface="Open Sans"/>
              </a:rPr>
              <a:t>action-after-each-iteration</a:t>
            </a:r>
            <a:endParaRPr sz="1800">
              <a:solidFill>
                <a:schemeClr val="dk1"/>
              </a:solidFill>
              <a:latin typeface="Calibri"/>
              <a:ea typeface="Calibri"/>
              <a:cs typeface="Calibri"/>
              <a:sym typeface="Calibri"/>
            </a:endParaRPr>
          </a:p>
        </p:txBody>
      </p:sp>
      <p:sp>
        <p:nvSpPr>
          <p:cNvPr id="417" name="Google Shape;417;p44"/>
          <p:cNvSpPr/>
          <p:nvPr/>
        </p:nvSpPr>
        <p:spPr>
          <a:xfrm>
            <a:off x="2240193" y="5096125"/>
            <a:ext cx="134363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Open Sans"/>
                <a:ea typeface="Open Sans"/>
                <a:cs typeface="Open Sans"/>
                <a:sym typeface="Open Sans"/>
              </a:rPr>
              <a:t>statement(s)</a:t>
            </a:r>
            <a:endParaRPr sz="1800">
              <a:solidFill>
                <a:schemeClr val="dk1"/>
              </a:solidFill>
              <a:latin typeface="Calibri"/>
              <a:ea typeface="Calibri"/>
              <a:cs typeface="Calibri"/>
              <a:sym typeface="Calibri"/>
            </a:endParaRPr>
          </a:p>
        </p:txBody>
      </p:sp>
      <p:cxnSp>
        <p:nvCxnSpPr>
          <p:cNvPr id="418" name="Google Shape;418;p44"/>
          <p:cNvCxnSpPr/>
          <p:nvPr/>
        </p:nvCxnSpPr>
        <p:spPr>
          <a:xfrm>
            <a:off x="1616025" y="3181423"/>
            <a:ext cx="1028701" cy="726842"/>
          </a:xfrm>
          <a:prstGeom prst="straightConnector1">
            <a:avLst/>
          </a:prstGeom>
          <a:noFill/>
          <a:ln cap="flat" cmpd="sng" w="9525">
            <a:solidFill>
              <a:schemeClr val="accent1"/>
            </a:solidFill>
            <a:prstDash val="solid"/>
            <a:miter lim="800000"/>
            <a:headEnd len="sm" w="sm" type="none"/>
            <a:tailEnd len="med" w="med" type="triangle"/>
          </a:ln>
        </p:spPr>
      </p:cxnSp>
      <p:cxnSp>
        <p:nvCxnSpPr>
          <p:cNvPr id="419" name="Google Shape;419;p44"/>
          <p:cNvCxnSpPr/>
          <p:nvPr/>
        </p:nvCxnSpPr>
        <p:spPr>
          <a:xfrm>
            <a:off x="3703568" y="2857381"/>
            <a:ext cx="361" cy="941217"/>
          </a:xfrm>
          <a:prstGeom prst="straightConnector1">
            <a:avLst/>
          </a:prstGeom>
          <a:noFill/>
          <a:ln cap="flat" cmpd="sng" w="9525">
            <a:solidFill>
              <a:schemeClr val="accent1"/>
            </a:solidFill>
            <a:prstDash val="solid"/>
            <a:miter lim="800000"/>
            <a:headEnd len="sm" w="sm" type="none"/>
            <a:tailEnd len="med" w="med" type="triangle"/>
          </a:ln>
        </p:spPr>
      </p:cxnSp>
      <p:cxnSp>
        <p:nvCxnSpPr>
          <p:cNvPr id="420" name="Google Shape;420;p44"/>
          <p:cNvCxnSpPr/>
          <p:nvPr/>
        </p:nvCxnSpPr>
        <p:spPr>
          <a:xfrm flipH="1">
            <a:off x="4657285" y="3470478"/>
            <a:ext cx="1329245" cy="437787"/>
          </a:xfrm>
          <a:prstGeom prst="straightConnector1">
            <a:avLst/>
          </a:prstGeom>
          <a:noFill/>
          <a:ln cap="flat" cmpd="sng" w="9525">
            <a:solidFill>
              <a:schemeClr val="accent1"/>
            </a:solidFill>
            <a:prstDash val="solid"/>
            <a:miter lim="800000"/>
            <a:headEnd len="sm" w="sm" type="none"/>
            <a:tailEnd len="med" w="med" type="triangle"/>
          </a:ln>
        </p:spPr>
      </p:cxnSp>
      <p:cxnSp>
        <p:nvCxnSpPr>
          <p:cNvPr id="421" name="Google Shape;421;p44"/>
          <p:cNvCxnSpPr/>
          <p:nvPr/>
        </p:nvCxnSpPr>
        <p:spPr>
          <a:xfrm rot="10800000">
            <a:off x="2469258" y="4415774"/>
            <a:ext cx="175468" cy="706263"/>
          </a:xfrm>
          <a:prstGeom prst="straightConnector1">
            <a:avLst/>
          </a:prstGeom>
          <a:noFill/>
          <a:ln cap="flat" cmpd="sng" w="9525">
            <a:solidFill>
              <a:schemeClr val="accent1"/>
            </a:solidFill>
            <a:prstDash val="solid"/>
            <a:miter lim="800000"/>
            <a:headEnd len="sm" w="sm" type="none"/>
            <a:tailEnd len="med" w="med" type="triangle"/>
          </a:ln>
        </p:spPr>
      </p:cxnSp>
      <p:cxnSp>
        <p:nvCxnSpPr>
          <p:cNvPr id="422" name="Google Shape;422;p44"/>
          <p:cNvCxnSpPr/>
          <p:nvPr/>
        </p:nvCxnSpPr>
        <p:spPr>
          <a:xfrm flipH="1" rot="10800000">
            <a:off x="2912012" y="4698093"/>
            <a:ext cx="32826" cy="423944"/>
          </a:xfrm>
          <a:prstGeom prst="straightConnector1">
            <a:avLst/>
          </a:prstGeom>
          <a:noFill/>
          <a:ln cap="flat" cmpd="sng" w="9525">
            <a:solidFill>
              <a:schemeClr val="accent1"/>
            </a:solidFill>
            <a:prstDash val="solid"/>
            <a:miter lim="800000"/>
            <a:headEnd len="sm" w="sm" type="none"/>
            <a:tailEnd len="med" w="med" type="triangle"/>
          </a:ln>
        </p:spPr>
      </p:cxnSp>
      <p:sp>
        <p:nvSpPr>
          <p:cNvPr id="423" name="Google Shape;423;p44"/>
          <p:cNvSpPr/>
          <p:nvPr/>
        </p:nvSpPr>
        <p:spPr>
          <a:xfrm>
            <a:off x="838200" y="5730013"/>
            <a:ext cx="10515600" cy="833869"/>
          </a:xfrm>
          <a:prstGeom prst="rect">
            <a:avLst/>
          </a:prstGeom>
          <a:solidFill>
            <a:srgbClr val="0070C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lt1"/>
                </a:solidFill>
                <a:latin typeface="Calibri"/>
                <a:ea typeface="Calibri"/>
                <a:cs typeface="Calibri"/>
                <a:sym typeface="Calibri"/>
              </a:rPr>
              <a:t>Lưu ý:</a:t>
            </a:r>
            <a:r>
              <a:rPr lang="en-US" sz="2400">
                <a:solidFill>
                  <a:schemeClr val="lt1"/>
                </a:solidFill>
                <a:latin typeface="Calibri"/>
                <a:ea typeface="Calibri"/>
                <a:cs typeface="Calibri"/>
                <a:sym typeface="Calibri"/>
              </a:rPr>
              <a:t> Biến i ở vòng lặp trên còn được gọi là biến điều khiển (control variable). Phạm vi của biến i là bên trong vòng lặp for.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500"/>
                                        <p:tgtEl>
                                          <p:spTgt spid="418"/>
                                        </p:tgtEl>
                                      </p:cBhvr>
                                    </p:animEffect>
                                  </p:childTnLst>
                                </p:cTn>
                              </p:par>
                              <p:par>
                                <p:cTn fill="hold" nodeType="with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500"/>
                                        <p:tgtEl>
                                          <p:spTgt spid="4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500"/>
                                        <p:tgtEl>
                                          <p:spTgt spid="419"/>
                                        </p:tgtEl>
                                      </p:cBhvr>
                                    </p:animEffect>
                                  </p:childTnLst>
                                </p:cTn>
                              </p:par>
                              <p:par>
                                <p:cTn fill="hold" nodeType="with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500"/>
                                        <p:tgtEl>
                                          <p:spTgt spid="4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45"/>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Vòng lặp for-each</a:t>
            </a:r>
            <a:endParaRPr/>
          </a:p>
        </p:txBody>
      </p:sp>
      <p:sp>
        <p:nvSpPr>
          <p:cNvPr id="430" name="Google Shape;430;p45"/>
          <p:cNvSpPr txBox="1"/>
          <p:nvPr>
            <p:ph idx="1" type="body"/>
          </p:nvPr>
        </p:nvSpPr>
        <p:spPr>
          <a:xfrm>
            <a:off x="838200" y="1120022"/>
            <a:ext cx="10515600" cy="535697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Vòng lặp for-each (còn gọi là </a:t>
            </a:r>
            <a:r>
              <a:rPr i="1" lang="en-US"/>
              <a:t>enhanced for</a:t>
            </a:r>
            <a:r>
              <a:rPr lang="en-US"/>
              <a:t>) được sử dụng để duyệt qua các phần tử của một collection, chẳng hạn như mảng, ArrayList, LinkedList, HashSet…</a:t>
            </a:r>
            <a:endParaRPr/>
          </a:p>
          <a:p>
            <a:pPr indent="-228600" lvl="0" marL="228600" rtl="0" algn="l">
              <a:lnSpc>
                <a:spcPct val="90000"/>
              </a:lnSpc>
              <a:spcBef>
                <a:spcPts val="1000"/>
              </a:spcBef>
              <a:spcAft>
                <a:spcPts val="0"/>
              </a:spcAft>
              <a:buClr>
                <a:schemeClr val="dk1"/>
              </a:buClr>
              <a:buSzPts val="2800"/>
              <a:buChar char="•"/>
            </a:pPr>
            <a:r>
              <a:rPr lang="en-US"/>
              <a:t>Cú pháp:</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0" lvl="1" marL="457200" rtl="0" algn="l">
              <a:lnSpc>
                <a:spcPct val="90000"/>
              </a:lnSpc>
              <a:spcBef>
                <a:spcPts val="500"/>
              </a:spcBef>
              <a:spcAft>
                <a:spcPts val="0"/>
              </a:spcAft>
              <a:buClr>
                <a:schemeClr val="dk1"/>
              </a:buClr>
              <a:buSzPts val="2400"/>
              <a:buNone/>
            </a:pPr>
            <a:r>
              <a:rPr lang="en-US"/>
              <a:t>Trong đó:</a:t>
            </a:r>
            <a:endParaRPr/>
          </a:p>
          <a:p>
            <a:pPr indent="-228600" lvl="2" marL="1143000" rtl="0" algn="l">
              <a:lnSpc>
                <a:spcPct val="90000"/>
              </a:lnSpc>
              <a:spcBef>
                <a:spcPts val="500"/>
              </a:spcBef>
              <a:spcAft>
                <a:spcPts val="0"/>
              </a:spcAft>
              <a:buClr>
                <a:schemeClr val="dk1"/>
              </a:buClr>
              <a:buSzPts val="2200"/>
              <a:buChar char="•"/>
            </a:pPr>
            <a:r>
              <a:rPr lang="en-US" sz="2200"/>
              <a:t>type: Kiểu dữ liệu của các đối tượng của collection</a:t>
            </a:r>
            <a:endParaRPr/>
          </a:p>
          <a:p>
            <a:pPr indent="-228600" lvl="2" marL="1143000" rtl="0" algn="l">
              <a:lnSpc>
                <a:spcPct val="90000"/>
              </a:lnSpc>
              <a:spcBef>
                <a:spcPts val="500"/>
              </a:spcBef>
              <a:spcAft>
                <a:spcPts val="0"/>
              </a:spcAft>
              <a:buClr>
                <a:schemeClr val="dk1"/>
              </a:buClr>
              <a:buSzPts val="2200"/>
              <a:buChar char="•"/>
            </a:pPr>
            <a:r>
              <a:rPr lang="en-US" sz="2200"/>
              <a:t>item: Biến đại diện lần lượt cho từng phần tử của collection trong mỗi lần lặp</a:t>
            </a:r>
            <a:endParaRPr/>
          </a:p>
          <a:p>
            <a:pPr indent="-228600" lvl="2" marL="1143000" rtl="0" algn="l">
              <a:lnSpc>
                <a:spcPct val="90000"/>
              </a:lnSpc>
              <a:spcBef>
                <a:spcPts val="500"/>
              </a:spcBef>
              <a:spcAft>
                <a:spcPts val="0"/>
              </a:spcAft>
              <a:buClr>
                <a:schemeClr val="dk1"/>
              </a:buClr>
              <a:buSzPts val="2200"/>
              <a:buChar char="•"/>
            </a:pPr>
            <a:r>
              <a:rPr lang="en-US" sz="2200"/>
              <a:t>collection: đối tượng cần lặp</a:t>
            </a:r>
            <a:endParaRPr/>
          </a:p>
        </p:txBody>
      </p:sp>
      <p:sp>
        <p:nvSpPr>
          <p:cNvPr id="431" name="Google Shape;431;p45"/>
          <p:cNvSpPr/>
          <p:nvPr/>
        </p:nvSpPr>
        <p:spPr>
          <a:xfrm>
            <a:off x="1861331" y="2979059"/>
            <a:ext cx="60960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0080"/>
                </a:solidFill>
                <a:latin typeface="Calibri"/>
                <a:ea typeface="Calibri"/>
                <a:cs typeface="Calibri"/>
                <a:sym typeface="Calibri"/>
              </a:rPr>
              <a:t>for </a:t>
            </a:r>
            <a:r>
              <a:rPr lang="en-US" sz="2400">
                <a:solidFill>
                  <a:schemeClr val="dk1"/>
                </a:solidFill>
                <a:latin typeface="Calibri"/>
                <a:ea typeface="Calibri"/>
                <a:cs typeface="Calibri"/>
                <a:sym typeface="Calibri"/>
              </a:rPr>
              <a:t>(type item in collection) {</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    </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46"/>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for-each: Ví dụ</a:t>
            </a:r>
            <a:endParaRPr/>
          </a:p>
        </p:txBody>
      </p:sp>
      <p:sp>
        <p:nvSpPr>
          <p:cNvPr id="438" name="Google Shape;438;p46"/>
          <p:cNvSpPr txBox="1"/>
          <p:nvPr>
            <p:ph idx="1" type="body"/>
          </p:nvPr>
        </p:nvSpPr>
        <p:spPr>
          <a:xfrm>
            <a:off x="838200" y="1219200"/>
            <a:ext cx="10515600" cy="495776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Duyệt qua các phần tử của một mảng:</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Tương đương với câu lệnh for:</a:t>
            </a:r>
            <a:endParaRPr/>
          </a:p>
        </p:txBody>
      </p:sp>
      <p:sp>
        <p:nvSpPr>
          <p:cNvPr id="439" name="Google Shape;439;p46"/>
          <p:cNvSpPr/>
          <p:nvPr/>
        </p:nvSpPr>
        <p:spPr>
          <a:xfrm>
            <a:off x="916338" y="1881887"/>
            <a:ext cx="10437462"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        Console.WriteLine("foreach loop Sample!");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r>
              <a:rPr b="1" lang="en-US" sz="2400">
                <a:solidFill>
                  <a:schemeClr val="dk1"/>
                </a:solidFill>
                <a:latin typeface="Calibri"/>
                <a:ea typeface="Calibri"/>
                <a:cs typeface="Calibri"/>
                <a:sym typeface="Calibri"/>
              </a:rPr>
              <a:t>int</a:t>
            </a:r>
            <a:r>
              <a:rPr lang="en-US" sz="2400">
                <a:solidFill>
                  <a:schemeClr val="dk1"/>
                </a:solidFill>
                <a:latin typeface="Calibri"/>
                <a:ea typeface="Calibri"/>
                <a:cs typeface="Calibri"/>
                <a:sym typeface="Calibri"/>
              </a:rPr>
              <a:t>[] oddArray = </a:t>
            </a:r>
            <a:r>
              <a:rPr b="1" lang="en-US" sz="2400">
                <a:solidFill>
                  <a:schemeClr val="dk1"/>
                </a:solidFill>
                <a:latin typeface="Calibri"/>
                <a:ea typeface="Calibri"/>
                <a:cs typeface="Calibri"/>
                <a:sym typeface="Calibri"/>
              </a:rPr>
              <a:t>new</a:t>
            </a:r>
            <a:r>
              <a:rPr lang="en-US" sz="2400">
                <a:solidFill>
                  <a:schemeClr val="dk1"/>
                </a:solidFill>
                <a:latin typeface="Calibri"/>
                <a:ea typeface="Calibri"/>
                <a:cs typeface="Calibri"/>
                <a:sym typeface="Calibri"/>
              </a:rPr>
              <a:t> </a:t>
            </a:r>
            <a:r>
              <a:rPr b="1" lang="en-US" sz="2400">
                <a:solidFill>
                  <a:schemeClr val="dk1"/>
                </a:solidFill>
                <a:latin typeface="Calibri"/>
                <a:ea typeface="Calibri"/>
                <a:cs typeface="Calibri"/>
                <a:sym typeface="Calibri"/>
              </a:rPr>
              <a:t>int</a:t>
            </a:r>
            <a:r>
              <a:rPr lang="en-US" sz="2400">
                <a:solidFill>
                  <a:schemeClr val="dk1"/>
                </a:solidFill>
                <a:latin typeface="Calibri"/>
                <a:ea typeface="Calibri"/>
                <a:cs typeface="Calibri"/>
                <a:sym typeface="Calibri"/>
              </a:rPr>
              <a:t>[] { 1, 3, 5, 7, 9, 11, 13, 15, 17, 19, 21 };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r>
              <a:rPr b="1" lang="en-US" sz="2400">
                <a:solidFill>
                  <a:schemeClr val="dk1"/>
                </a:solidFill>
                <a:latin typeface="Calibri"/>
                <a:ea typeface="Calibri"/>
                <a:cs typeface="Calibri"/>
                <a:sym typeface="Calibri"/>
              </a:rPr>
              <a:t>foreach</a:t>
            </a:r>
            <a:r>
              <a:rPr lang="en-US" sz="2400">
                <a:solidFill>
                  <a:schemeClr val="dk1"/>
                </a:solidFill>
                <a:latin typeface="Calibri"/>
                <a:ea typeface="Calibri"/>
                <a:cs typeface="Calibri"/>
                <a:sym typeface="Calibri"/>
              </a:rPr>
              <a:t> (</a:t>
            </a:r>
            <a:r>
              <a:rPr b="1" lang="en-US" sz="2400">
                <a:solidFill>
                  <a:schemeClr val="dk1"/>
                </a:solidFill>
                <a:latin typeface="Calibri"/>
                <a:ea typeface="Calibri"/>
                <a:cs typeface="Calibri"/>
                <a:sym typeface="Calibri"/>
              </a:rPr>
              <a:t>int</a:t>
            </a:r>
            <a:r>
              <a:rPr lang="en-US" sz="2400">
                <a:solidFill>
                  <a:schemeClr val="dk1"/>
                </a:solidFill>
                <a:latin typeface="Calibri"/>
                <a:ea typeface="Calibri"/>
                <a:cs typeface="Calibri"/>
                <a:sym typeface="Calibri"/>
              </a:rPr>
              <a:t> num </a:t>
            </a:r>
            <a:r>
              <a:rPr b="1" lang="en-US" sz="2400">
                <a:solidFill>
                  <a:schemeClr val="dk1"/>
                </a:solidFill>
                <a:latin typeface="Calibri"/>
                <a:ea typeface="Calibri"/>
                <a:cs typeface="Calibri"/>
                <a:sym typeface="Calibri"/>
              </a:rPr>
              <a:t>in</a:t>
            </a:r>
            <a:r>
              <a:rPr lang="en-US" sz="2400">
                <a:solidFill>
                  <a:schemeClr val="dk1"/>
                </a:solidFill>
                <a:latin typeface="Calibri"/>
                <a:ea typeface="Calibri"/>
                <a:cs typeface="Calibri"/>
                <a:sym typeface="Calibri"/>
              </a:rPr>
              <a:t> oddArray)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Console.WriteLine(num);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Console.ReadKey();</a:t>
            </a:r>
            <a:endParaRPr/>
          </a:p>
        </p:txBody>
      </p:sp>
      <p:sp>
        <p:nvSpPr>
          <p:cNvPr id="440" name="Google Shape;440;p46"/>
          <p:cNvSpPr/>
          <p:nvPr/>
        </p:nvSpPr>
        <p:spPr>
          <a:xfrm>
            <a:off x="1487061" y="5222229"/>
            <a:ext cx="767832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0080"/>
                </a:solidFill>
                <a:latin typeface="Calibri"/>
                <a:ea typeface="Calibri"/>
                <a:cs typeface="Calibri"/>
                <a:sym typeface="Calibri"/>
              </a:rPr>
              <a:t>for</a:t>
            </a:r>
            <a:r>
              <a:rPr lang="en-US" sz="2400">
                <a:solidFill>
                  <a:schemeClr val="dk1"/>
                </a:solidFill>
                <a:latin typeface="Calibri"/>
                <a:ea typeface="Calibri"/>
                <a:cs typeface="Calibri"/>
                <a:sym typeface="Calibri"/>
              </a:rPr>
              <a:t>(</a:t>
            </a:r>
            <a:r>
              <a:rPr b="1" lang="en-US" sz="2400">
                <a:solidFill>
                  <a:srgbClr val="000080"/>
                </a:solidFill>
                <a:latin typeface="Calibri"/>
                <a:ea typeface="Calibri"/>
                <a:cs typeface="Calibri"/>
                <a:sym typeface="Calibri"/>
              </a:rPr>
              <a:t>int </a:t>
            </a:r>
            <a:r>
              <a:rPr lang="en-US" sz="2400">
                <a:solidFill>
                  <a:schemeClr val="dk1"/>
                </a:solidFill>
                <a:latin typeface="Calibri"/>
                <a:ea typeface="Calibri"/>
                <a:cs typeface="Calibri"/>
                <a:sym typeface="Calibri"/>
              </a:rPr>
              <a:t>i = </a:t>
            </a:r>
            <a:r>
              <a:rPr lang="en-US" sz="2400">
                <a:solidFill>
                  <a:srgbClr val="0000FF"/>
                </a:solidFill>
                <a:latin typeface="Calibri"/>
                <a:ea typeface="Calibri"/>
                <a:cs typeface="Calibri"/>
                <a:sym typeface="Calibri"/>
              </a:rPr>
              <a:t>0</a:t>
            </a:r>
            <a:r>
              <a:rPr lang="en-US" sz="2400">
                <a:solidFill>
                  <a:schemeClr val="dk1"/>
                </a:solidFill>
                <a:latin typeface="Calibri"/>
                <a:ea typeface="Calibri"/>
                <a:cs typeface="Calibri"/>
                <a:sym typeface="Calibri"/>
              </a:rPr>
              <a:t>; i &lt; oddArray.Length; i++){</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    Console.WriteLine(</a:t>
            </a:r>
            <a:r>
              <a:rPr b="1" lang="en-US" sz="2400">
                <a:solidFill>
                  <a:srgbClr val="008000"/>
                </a:solidFill>
                <a:latin typeface="Calibri"/>
                <a:ea typeface="Calibri"/>
                <a:cs typeface="Calibri"/>
                <a:sym typeface="Calibri"/>
              </a:rPr>
              <a:t>"element = " </a:t>
            </a:r>
            <a:r>
              <a:rPr lang="en-US" sz="2400">
                <a:solidFill>
                  <a:schemeClr val="dk1"/>
                </a:solidFill>
                <a:latin typeface="Calibri"/>
                <a:ea typeface="Calibri"/>
                <a:cs typeface="Calibri"/>
                <a:sym typeface="Calibri"/>
              </a:rPr>
              <a:t>+ array[i]);</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47"/>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Vòng lặp while</a:t>
            </a:r>
            <a:endParaRPr/>
          </a:p>
        </p:txBody>
      </p:sp>
      <p:sp>
        <p:nvSpPr>
          <p:cNvPr id="447" name="Google Shape;447;p47"/>
          <p:cNvSpPr txBox="1"/>
          <p:nvPr>
            <p:ph idx="1" type="body"/>
          </p:nvPr>
        </p:nvSpPr>
        <p:spPr>
          <a:xfrm>
            <a:off x="838200" y="1504950"/>
            <a:ext cx="10515600" cy="467201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Vòng lặp </a:t>
            </a:r>
            <a:r>
              <a:rPr i="1" lang="en-US"/>
              <a:t>while</a:t>
            </a:r>
            <a:r>
              <a:rPr lang="en-US"/>
              <a:t> thực thi lặp lại một khối lệnh nếu biểu thức điều kiện trả về giá trị đúng</a:t>
            </a:r>
            <a:endParaRPr/>
          </a:p>
          <a:p>
            <a:pPr indent="-228600" lvl="0" marL="228600" rtl="0" algn="l">
              <a:lnSpc>
                <a:spcPct val="90000"/>
              </a:lnSpc>
              <a:spcBef>
                <a:spcPts val="1000"/>
              </a:spcBef>
              <a:spcAft>
                <a:spcPts val="0"/>
              </a:spcAft>
              <a:buClr>
                <a:schemeClr val="dk1"/>
              </a:buClr>
              <a:buSzPts val="2800"/>
              <a:buChar char="•"/>
            </a:pPr>
            <a:r>
              <a:rPr lang="en-US"/>
              <a:t>Cú pháp:</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0" lvl="1" marL="457200" rtl="0" algn="l">
              <a:lnSpc>
                <a:spcPct val="90000"/>
              </a:lnSpc>
              <a:spcBef>
                <a:spcPts val="500"/>
              </a:spcBef>
              <a:spcAft>
                <a:spcPts val="0"/>
              </a:spcAft>
              <a:buClr>
                <a:schemeClr val="dk1"/>
              </a:buClr>
              <a:buSzPts val="2400"/>
              <a:buNone/>
            </a:pPr>
            <a:r>
              <a:rPr lang="en-US"/>
              <a:t>Trong đó:</a:t>
            </a:r>
            <a:endParaRPr/>
          </a:p>
          <a:p>
            <a:pPr indent="-228600" lvl="2" marL="1143000" rtl="0" algn="l">
              <a:lnSpc>
                <a:spcPct val="90000"/>
              </a:lnSpc>
              <a:spcBef>
                <a:spcPts val="500"/>
              </a:spcBef>
              <a:spcAft>
                <a:spcPts val="0"/>
              </a:spcAft>
              <a:buClr>
                <a:schemeClr val="dk1"/>
              </a:buClr>
              <a:buSzPts val="2200"/>
              <a:buChar char="•"/>
            </a:pPr>
            <a:r>
              <a:rPr i="1" lang="en-US" sz="2200">
                <a:latin typeface="Lucida Sans"/>
                <a:ea typeface="Lucida Sans"/>
                <a:cs typeface="Lucida Sans"/>
                <a:sym typeface="Lucida Sans"/>
              </a:rPr>
              <a:t>loop-continuation-condition </a:t>
            </a:r>
            <a:r>
              <a:rPr lang="en-US" sz="2200"/>
              <a:t>: là biểu thức điều kiện</a:t>
            </a:r>
            <a:endParaRPr/>
          </a:p>
          <a:p>
            <a:pPr indent="-228600" lvl="2" marL="1143000" rtl="0" algn="l">
              <a:lnSpc>
                <a:spcPct val="90000"/>
              </a:lnSpc>
              <a:spcBef>
                <a:spcPts val="500"/>
              </a:spcBef>
              <a:spcAft>
                <a:spcPts val="0"/>
              </a:spcAft>
              <a:buClr>
                <a:schemeClr val="dk1"/>
              </a:buClr>
              <a:buSzPts val="2200"/>
              <a:buChar char="•"/>
            </a:pPr>
            <a:r>
              <a:rPr i="1" lang="en-US" sz="2200">
                <a:latin typeface="Lucida Sans"/>
                <a:ea typeface="Lucida Sans"/>
                <a:cs typeface="Lucida Sans"/>
                <a:sym typeface="Lucida Sans"/>
              </a:rPr>
              <a:t>statement(s): </a:t>
            </a:r>
            <a:r>
              <a:rPr lang="en-US" sz="2200"/>
              <a:t>là các câu lệnh được thực thi trong mỗi lần lặp</a:t>
            </a:r>
            <a:endParaRPr/>
          </a:p>
        </p:txBody>
      </p:sp>
      <p:sp>
        <p:nvSpPr>
          <p:cNvPr id="448" name="Google Shape;448;p47"/>
          <p:cNvSpPr/>
          <p:nvPr/>
        </p:nvSpPr>
        <p:spPr>
          <a:xfrm>
            <a:off x="1965423" y="2935991"/>
            <a:ext cx="60960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rgbClr val="00597C"/>
                </a:solidFill>
                <a:latin typeface="Lucida Sans"/>
                <a:ea typeface="Lucida Sans"/>
                <a:cs typeface="Lucida Sans"/>
                <a:sym typeface="Lucida Sans"/>
              </a:rPr>
              <a:t>while </a:t>
            </a:r>
            <a:r>
              <a:rPr i="1" lang="en-US" sz="2400">
                <a:solidFill>
                  <a:schemeClr val="dk1"/>
                </a:solidFill>
                <a:latin typeface="Lucida Sans"/>
                <a:ea typeface="Lucida Sans"/>
                <a:cs typeface="Lucida Sans"/>
                <a:sym typeface="Lucida Sans"/>
              </a:rPr>
              <a:t>(loop-continuation-condition) { </a:t>
            </a:r>
            <a:endParaRPr/>
          </a:p>
          <a:p>
            <a:pPr indent="0" lvl="0" marL="0" marR="0" rtl="0" algn="l">
              <a:spcBef>
                <a:spcPts val="0"/>
              </a:spcBef>
              <a:spcAft>
                <a:spcPts val="0"/>
              </a:spcAft>
              <a:buNone/>
            </a:pPr>
            <a:r>
              <a:rPr i="1" lang="en-US" sz="2400">
                <a:solidFill>
                  <a:schemeClr val="dk1"/>
                </a:solidFill>
                <a:latin typeface="Lucida Sans"/>
                <a:ea typeface="Lucida Sans"/>
                <a:cs typeface="Lucida Sans"/>
                <a:sym typeface="Lucida Sans"/>
              </a:rPr>
              <a:t>	statement(s); </a:t>
            </a:r>
            <a:endParaRPr i="1" sz="2400">
              <a:solidFill>
                <a:schemeClr val="dk1"/>
              </a:solidFill>
              <a:latin typeface="Calibri"/>
              <a:ea typeface="Calibri"/>
              <a:cs typeface="Calibri"/>
              <a:sym typeface="Calibri"/>
            </a:endParaRPr>
          </a:p>
          <a:p>
            <a:pPr indent="0" lvl="0" marL="0" marR="0" rtl="0" algn="l">
              <a:spcBef>
                <a:spcPts val="0"/>
              </a:spcBef>
              <a:spcAft>
                <a:spcPts val="0"/>
              </a:spcAft>
              <a:buNone/>
            </a:pPr>
            <a:r>
              <a:rPr i="1" lang="en-US" sz="2400">
                <a:solidFill>
                  <a:schemeClr val="dk1"/>
                </a:solidFill>
                <a:latin typeface="Lucida Sans"/>
                <a:ea typeface="Lucida Sans"/>
                <a:cs typeface="Lucida Sans"/>
                <a:sym typeface="Lucida Sans"/>
              </a:rPr>
              <a:t>} </a:t>
            </a:r>
            <a:endParaRPr i="1" sz="2400">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48"/>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Vòng lặp while: Ví dụ</a:t>
            </a:r>
            <a:endParaRPr/>
          </a:p>
        </p:txBody>
      </p:sp>
      <p:sp>
        <p:nvSpPr>
          <p:cNvPr id="455" name="Google Shape;455;p48"/>
          <p:cNvSpPr txBox="1"/>
          <p:nvPr>
            <p:ph idx="1" type="body"/>
          </p:nvPr>
        </p:nvSpPr>
        <p:spPr>
          <a:xfrm>
            <a:off x="838200" y="1118634"/>
            <a:ext cx="9332742" cy="63836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Viết ra màn hình a từ 10 đến 19</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456" name="Google Shape;456;p48"/>
          <p:cNvPicPr preferRelativeResize="0"/>
          <p:nvPr/>
        </p:nvPicPr>
        <p:blipFill rotWithShape="1">
          <a:blip r:embed="rId3">
            <a:alphaModFix/>
          </a:blip>
          <a:srcRect b="0" l="0" r="0" t="0"/>
          <a:stretch/>
        </p:blipFill>
        <p:spPr>
          <a:xfrm>
            <a:off x="838200" y="1756998"/>
            <a:ext cx="8446207" cy="4849075"/>
          </a:xfrm>
          <a:prstGeom prst="rect">
            <a:avLst/>
          </a:prstGeom>
          <a:noFill/>
          <a:ln>
            <a:noFill/>
          </a:ln>
        </p:spPr>
      </p:pic>
      <p:pic>
        <p:nvPicPr>
          <p:cNvPr id="457" name="Google Shape;457;p48"/>
          <p:cNvPicPr preferRelativeResize="0"/>
          <p:nvPr/>
        </p:nvPicPr>
        <p:blipFill rotWithShape="1">
          <a:blip r:embed="rId4">
            <a:alphaModFix/>
          </a:blip>
          <a:srcRect b="0" l="0" r="0" t="0"/>
          <a:stretch/>
        </p:blipFill>
        <p:spPr>
          <a:xfrm>
            <a:off x="7352524" y="159419"/>
            <a:ext cx="4001276" cy="400203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49"/>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Vòng lặp do-while</a:t>
            </a:r>
            <a:endParaRPr/>
          </a:p>
        </p:txBody>
      </p:sp>
      <p:sp>
        <p:nvSpPr>
          <p:cNvPr id="464" name="Google Shape;464;p49"/>
          <p:cNvSpPr txBox="1"/>
          <p:nvPr>
            <p:ph idx="1" type="body"/>
          </p:nvPr>
        </p:nvSpPr>
        <p:spPr>
          <a:xfrm>
            <a:off x="838200" y="1260778"/>
            <a:ext cx="10515600" cy="534957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Cú pháp:</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0" lvl="1" marL="457200" rtl="0" algn="l">
              <a:lnSpc>
                <a:spcPct val="90000"/>
              </a:lnSpc>
              <a:spcBef>
                <a:spcPts val="500"/>
              </a:spcBef>
              <a:spcAft>
                <a:spcPts val="0"/>
              </a:spcAft>
              <a:buClr>
                <a:schemeClr val="dk1"/>
              </a:buClr>
              <a:buSzPts val="2400"/>
              <a:buNone/>
            </a:pPr>
            <a:r>
              <a:rPr lang="en-US"/>
              <a:t>Trong đó:</a:t>
            </a:r>
            <a:endParaRPr/>
          </a:p>
          <a:p>
            <a:pPr indent="-228600" lvl="2" marL="1143000" rtl="0" algn="l">
              <a:lnSpc>
                <a:spcPct val="90000"/>
              </a:lnSpc>
              <a:spcBef>
                <a:spcPts val="500"/>
              </a:spcBef>
              <a:spcAft>
                <a:spcPts val="0"/>
              </a:spcAft>
              <a:buClr>
                <a:schemeClr val="dk1"/>
              </a:buClr>
              <a:buSzPts val="2200"/>
              <a:buChar char="•"/>
            </a:pPr>
            <a:r>
              <a:rPr lang="en-US" sz="2200"/>
              <a:t>statement(s): Các câu lệnh được thực thi trong mỗi lần lặp</a:t>
            </a:r>
            <a:endParaRPr/>
          </a:p>
          <a:p>
            <a:pPr indent="-228600" lvl="2" marL="1143000" rtl="0" algn="l">
              <a:lnSpc>
                <a:spcPct val="90000"/>
              </a:lnSpc>
              <a:spcBef>
                <a:spcPts val="500"/>
              </a:spcBef>
              <a:spcAft>
                <a:spcPts val="0"/>
              </a:spcAft>
              <a:buClr>
                <a:schemeClr val="dk1"/>
              </a:buClr>
              <a:buSzPts val="2200"/>
              <a:buChar char="•"/>
            </a:pPr>
            <a:r>
              <a:rPr lang="en-US" sz="2200"/>
              <a:t>loop-continuation-condition: Biểu thức điều kiện. Nếu biểu thức điều kiện trả về giá trị true thì vòng lặp sẽ tiếp tục thực thi. Nếu biểu thức điều kiện trả về false thì vòng lặp kết thúc</a:t>
            </a:r>
            <a:endParaRPr/>
          </a:p>
        </p:txBody>
      </p:sp>
      <p:sp>
        <p:nvSpPr>
          <p:cNvPr id="465" name="Google Shape;465;p49"/>
          <p:cNvSpPr/>
          <p:nvPr/>
        </p:nvSpPr>
        <p:spPr>
          <a:xfrm>
            <a:off x="2207317" y="1753933"/>
            <a:ext cx="60960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0080"/>
                </a:solidFill>
                <a:latin typeface="Calibri"/>
                <a:ea typeface="Calibri"/>
                <a:cs typeface="Calibri"/>
                <a:sym typeface="Calibri"/>
              </a:rPr>
              <a:t>do </a:t>
            </a:r>
            <a:r>
              <a:rPr lang="en-US" sz="2400">
                <a:solidFill>
                  <a:schemeClr val="dk1"/>
                </a:solidFill>
                <a:latin typeface="Calibri"/>
                <a:ea typeface="Calibri"/>
                <a:cs typeface="Calibri"/>
                <a:sym typeface="Calibri"/>
              </a:rPr>
              <a:t>{</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    statements(s);</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 </a:t>
            </a:r>
            <a:r>
              <a:rPr b="1" lang="en-US" sz="2400">
                <a:solidFill>
                  <a:srgbClr val="000080"/>
                </a:solidFill>
                <a:latin typeface="Calibri"/>
                <a:ea typeface="Calibri"/>
                <a:cs typeface="Calibri"/>
                <a:sym typeface="Calibri"/>
              </a:rPr>
              <a:t>while </a:t>
            </a:r>
            <a:r>
              <a:rPr lang="en-US" sz="2400">
                <a:solidFill>
                  <a:schemeClr val="dk1"/>
                </a:solidFill>
                <a:latin typeface="Calibri"/>
                <a:ea typeface="Calibri"/>
                <a:cs typeface="Calibri"/>
                <a:sym typeface="Calibri"/>
              </a:rPr>
              <a:t>(loop-continuation-condition);</a:t>
            </a:r>
            <a:endParaRPr sz="2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5"/>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Module Bootcamp Preparation</a:t>
            </a:r>
            <a:endParaRPr/>
          </a:p>
        </p:txBody>
      </p:sp>
      <p:sp>
        <p:nvSpPr>
          <p:cNvPr id="119" name="Google Shape;119;p5"/>
          <p:cNvSpPr txBox="1"/>
          <p:nvPr>
            <p:ph idx="1" type="body"/>
          </p:nvPr>
        </p:nvSpPr>
        <p:spPr>
          <a:xfrm>
            <a:off x="838200" y="1556195"/>
            <a:ext cx="10515600" cy="449877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lang="en-US"/>
              <a:t>Tài liệu học tập</a:t>
            </a:r>
            <a:r>
              <a:rPr lang="en-US"/>
              <a:t>: </a:t>
            </a:r>
            <a:endParaRPr/>
          </a:p>
          <a:p>
            <a:pPr indent="-228600" lvl="1" marL="685800" rtl="0" algn="just">
              <a:lnSpc>
                <a:spcPct val="90000"/>
              </a:lnSpc>
              <a:spcBef>
                <a:spcPts val="500"/>
              </a:spcBef>
              <a:spcAft>
                <a:spcPts val="0"/>
              </a:spcAft>
              <a:buClr>
                <a:schemeClr val="dk1"/>
              </a:buClr>
              <a:buSzPts val="2400"/>
              <a:buChar char="•"/>
            </a:pPr>
            <a:r>
              <a:rPr lang="en-US"/>
              <a:t>CodeGymX: Bootcamp Preparation</a:t>
            </a:r>
            <a:endParaRPr/>
          </a:p>
          <a:p>
            <a:pPr indent="-228600" lvl="1" marL="685800" rtl="0" algn="just">
              <a:lnSpc>
                <a:spcPct val="90000"/>
              </a:lnSpc>
              <a:spcBef>
                <a:spcPts val="500"/>
              </a:spcBef>
              <a:spcAft>
                <a:spcPts val="0"/>
              </a:spcAft>
              <a:buClr>
                <a:schemeClr val="dk1"/>
              </a:buClr>
              <a:buSzPts val="2400"/>
              <a:buChar char="•"/>
            </a:pPr>
            <a:r>
              <a:rPr lang="en-US"/>
              <a:t>Source code mẫu trên kênh Github của CodeGym</a:t>
            </a:r>
            <a:endParaRPr/>
          </a:p>
          <a:p>
            <a:pPr indent="-228600" lvl="1" marL="685800" rtl="0" algn="just">
              <a:lnSpc>
                <a:spcPct val="90000"/>
              </a:lnSpc>
              <a:spcBef>
                <a:spcPts val="500"/>
              </a:spcBef>
              <a:spcAft>
                <a:spcPts val="0"/>
              </a:spcAft>
              <a:buClr>
                <a:schemeClr val="dk1"/>
              </a:buClr>
              <a:buSzPts val="2400"/>
              <a:buChar char="•"/>
            </a:pPr>
            <a:r>
              <a:rPr lang="en-US"/>
              <a:t>Ứng dụng CodeGym Bob gồm các bài luyện tập, bài học, bài kiểm tra.</a:t>
            </a:r>
            <a:endParaRPr/>
          </a:p>
          <a:p>
            <a:pPr indent="-228600" lvl="1" marL="685800" rtl="0" algn="just">
              <a:lnSpc>
                <a:spcPct val="90000"/>
              </a:lnSpc>
              <a:spcBef>
                <a:spcPts val="500"/>
              </a:spcBef>
              <a:spcAft>
                <a:spcPts val="0"/>
              </a:spcAft>
              <a:buClr>
                <a:schemeClr val="dk1"/>
              </a:buClr>
              <a:buSzPts val="2400"/>
              <a:buChar char="•"/>
            </a:pPr>
            <a:r>
              <a:rPr lang="en-US"/>
              <a:t>Các tài liệu tham chiếu bên ngoài</a:t>
            </a:r>
            <a:endParaRPr/>
          </a:p>
          <a:p>
            <a:pPr indent="-228600" lvl="0" marL="228600" rtl="0" algn="just">
              <a:lnSpc>
                <a:spcPct val="90000"/>
              </a:lnSpc>
              <a:spcBef>
                <a:spcPts val="1000"/>
              </a:spcBef>
              <a:spcAft>
                <a:spcPts val="0"/>
              </a:spcAft>
              <a:buClr>
                <a:schemeClr val="dk1"/>
              </a:buClr>
              <a:buSzPts val="2800"/>
              <a:buChar char="•"/>
            </a:pPr>
            <a:r>
              <a:rPr b="1" lang="en-US"/>
              <a:t>Tài liệu tham khảo</a:t>
            </a:r>
            <a:r>
              <a:rPr lang="en-US"/>
              <a:t>: </a:t>
            </a:r>
            <a:endParaRPr/>
          </a:p>
          <a:p>
            <a:pPr indent="-228600" lvl="1" marL="685800" rtl="0" algn="just">
              <a:lnSpc>
                <a:spcPct val="90000"/>
              </a:lnSpc>
              <a:spcBef>
                <a:spcPts val="500"/>
              </a:spcBef>
              <a:spcAft>
                <a:spcPts val="0"/>
              </a:spcAft>
              <a:buClr>
                <a:schemeClr val="dk1"/>
              </a:buClr>
              <a:buSzPts val="2400"/>
              <a:buChar char="•"/>
            </a:pPr>
            <a:r>
              <a:rPr lang="en-US"/>
              <a:t>Khoá học C# căn bản trên </a:t>
            </a:r>
            <a:r>
              <a:rPr lang="en-US" u="sng">
                <a:solidFill>
                  <a:schemeClr val="hlink"/>
                </a:solidFill>
                <a:hlinkClick r:id="rId3"/>
              </a:rPr>
              <a:t>Codecademy</a:t>
            </a:r>
            <a:endParaRPr/>
          </a:p>
          <a:p>
            <a:pPr indent="-228600" lvl="1" marL="685800" rtl="0" algn="just">
              <a:lnSpc>
                <a:spcPct val="90000"/>
              </a:lnSpc>
              <a:spcBef>
                <a:spcPts val="500"/>
              </a:spcBef>
              <a:spcAft>
                <a:spcPts val="0"/>
              </a:spcAft>
              <a:buClr>
                <a:schemeClr val="dk1"/>
              </a:buClr>
              <a:buSzPts val="2400"/>
              <a:buChar char="•"/>
            </a:pPr>
            <a:r>
              <a:rPr lang="en-US"/>
              <a:t>Khoá học C# căn bản trên </a:t>
            </a:r>
            <a:r>
              <a:rPr lang="en-US" u="sng">
                <a:solidFill>
                  <a:schemeClr val="hlink"/>
                </a:solidFill>
                <a:hlinkClick r:id="rId4"/>
              </a:rPr>
              <a:t>Khanacademy</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50"/>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do-while: Ví dụ</a:t>
            </a:r>
            <a:endParaRPr/>
          </a:p>
        </p:txBody>
      </p:sp>
      <p:sp>
        <p:nvSpPr>
          <p:cNvPr id="472" name="Google Shape;472;p50"/>
          <p:cNvSpPr txBox="1"/>
          <p:nvPr>
            <p:ph idx="1" type="body"/>
          </p:nvPr>
        </p:nvSpPr>
        <p:spPr>
          <a:xfrm>
            <a:off x="838200" y="1162050"/>
            <a:ext cx="9677400" cy="1387677"/>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473" name="Google Shape;473;p50"/>
          <p:cNvPicPr preferRelativeResize="0"/>
          <p:nvPr/>
        </p:nvPicPr>
        <p:blipFill rotWithShape="1">
          <a:blip r:embed="rId3">
            <a:alphaModFix/>
          </a:blip>
          <a:srcRect b="0" l="0" r="0" t="0"/>
          <a:stretch/>
        </p:blipFill>
        <p:spPr>
          <a:xfrm>
            <a:off x="476250" y="1162050"/>
            <a:ext cx="11239500" cy="53340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51"/>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break</a:t>
            </a:r>
            <a:endParaRPr/>
          </a:p>
        </p:txBody>
      </p:sp>
      <p:sp>
        <p:nvSpPr>
          <p:cNvPr id="480" name="Google Shape;480;p51"/>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Câu lệnh break được sử dụng để kết thúc một vòng lặp</a:t>
            </a:r>
            <a:endParaRPr/>
          </a:p>
          <a:p>
            <a:pPr indent="-228600" lvl="0" marL="228600" rtl="0" algn="l">
              <a:lnSpc>
                <a:spcPct val="90000"/>
              </a:lnSpc>
              <a:spcBef>
                <a:spcPts val="1000"/>
              </a:spcBef>
              <a:spcAft>
                <a:spcPts val="0"/>
              </a:spcAft>
              <a:buClr>
                <a:schemeClr val="dk1"/>
              </a:buClr>
              <a:buSzPts val="2800"/>
              <a:buChar char="•"/>
            </a:pPr>
            <a:r>
              <a:rPr lang="en-US"/>
              <a:t>Ví dụ:</a:t>
            </a:r>
            <a:endParaRPr/>
          </a:p>
        </p:txBody>
      </p:sp>
      <p:sp>
        <p:nvSpPr>
          <p:cNvPr id="481" name="Google Shape;481;p51"/>
          <p:cNvSpPr/>
          <p:nvPr/>
        </p:nvSpPr>
        <p:spPr>
          <a:xfrm>
            <a:off x="1770821" y="2767185"/>
            <a:ext cx="609600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0080"/>
                </a:solidFill>
                <a:latin typeface="Calibri"/>
                <a:ea typeface="Calibri"/>
                <a:cs typeface="Calibri"/>
                <a:sym typeface="Calibri"/>
              </a:rPr>
              <a:t>for </a:t>
            </a:r>
            <a:r>
              <a:rPr lang="en-US" sz="2400">
                <a:solidFill>
                  <a:schemeClr val="dk1"/>
                </a:solidFill>
                <a:latin typeface="Calibri"/>
                <a:ea typeface="Calibri"/>
                <a:cs typeface="Calibri"/>
                <a:sym typeface="Calibri"/>
              </a:rPr>
              <a:t>(</a:t>
            </a:r>
            <a:r>
              <a:rPr b="1" lang="en-US" sz="2400">
                <a:solidFill>
                  <a:srgbClr val="000080"/>
                </a:solidFill>
                <a:latin typeface="Calibri"/>
                <a:ea typeface="Calibri"/>
                <a:cs typeface="Calibri"/>
                <a:sym typeface="Calibri"/>
              </a:rPr>
              <a:t>int </a:t>
            </a:r>
            <a:r>
              <a:rPr lang="en-US" sz="2400">
                <a:solidFill>
                  <a:schemeClr val="dk1"/>
                </a:solidFill>
                <a:latin typeface="Calibri"/>
                <a:ea typeface="Calibri"/>
                <a:cs typeface="Calibri"/>
                <a:sym typeface="Calibri"/>
              </a:rPr>
              <a:t>i = </a:t>
            </a:r>
            <a:r>
              <a:rPr lang="en-US" sz="2400">
                <a:solidFill>
                  <a:srgbClr val="0000FF"/>
                </a:solidFill>
                <a:latin typeface="Calibri"/>
                <a:ea typeface="Calibri"/>
                <a:cs typeface="Calibri"/>
                <a:sym typeface="Calibri"/>
              </a:rPr>
              <a:t>0</a:t>
            </a:r>
            <a:r>
              <a:rPr lang="en-US" sz="2400">
                <a:solidFill>
                  <a:schemeClr val="dk1"/>
                </a:solidFill>
                <a:latin typeface="Calibri"/>
                <a:ea typeface="Calibri"/>
                <a:cs typeface="Calibri"/>
                <a:sym typeface="Calibri"/>
              </a:rPr>
              <a:t>; i &lt; </a:t>
            </a:r>
            <a:r>
              <a:rPr lang="en-US" sz="2400">
                <a:solidFill>
                  <a:srgbClr val="0000FF"/>
                </a:solidFill>
                <a:latin typeface="Calibri"/>
                <a:ea typeface="Calibri"/>
                <a:cs typeface="Calibri"/>
                <a:sym typeface="Calibri"/>
              </a:rPr>
              <a:t>10</a:t>
            </a:r>
            <a:r>
              <a:rPr lang="en-US" sz="2400">
                <a:solidFill>
                  <a:schemeClr val="dk1"/>
                </a:solidFill>
                <a:latin typeface="Calibri"/>
                <a:ea typeface="Calibri"/>
                <a:cs typeface="Calibri"/>
                <a:sym typeface="Calibri"/>
              </a:rPr>
              <a:t>; i++){</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    </a:t>
            </a:r>
            <a:r>
              <a:rPr b="1" lang="en-US" sz="2400">
                <a:solidFill>
                  <a:srgbClr val="000080"/>
                </a:solidFill>
                <a:latin typeface="Calibri"/>
                <a:ea typeface="Calibri"/>
                <a:cs typeface="Calibri"/>
                <a:sym typeface="Calibri"/>
              </a:rPr>
              <a:t>if</a:t>
            </a:r>
            <a:r>
              <a:rPr lang="en-US" sz="2400">
                <a:solidFill>
                  <a:schemeClr val="dk1"/>
                </a:solidFill>
                <a:latin typeface="Calibri"/>
                <a:ea typeface="Calibri"/>
                <a:cs typeface="Calibri"/>
                <a:sym typeface="Calibri"/>
              </a:rPr>
              <a:t>(i == </a:t>
            </a:r>
            <a:r>
              <a:rPr lang="en-US" sz="2400">
                <a:solidFill>
                  <a:srgbClr val="0000FF"/>
                </a:solidFill>
                <a:latin typeface="Calibri"/>
                <a:ea typeface="Calibri"/>
                <a:cs typeface="Calibri"/>
                <a:sym typeface="Calibri"/>
              </a:rPr>
              <a:t>5</a:t>
            </a:r>
            <a:r>
              <a:rPr lang="en-US" sz="2400">
                <a:solidFill>
                  <a:schemeClr val="dk1"/>
                </a:solidFill>
                <a:latin typeface="Calibri"/>
                <a:ea typeface="Calibri"/>
                <a:cs typeface="Calibri"/>
                <a:sym typeface="Calibri"/>
              </a:rPr>
              <a:t>)</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        </a:t>
            </a:r>
            <a:r>
              <a:rPr b="1" lang="en-US" sz="2400">
                <a:solidFill>
                  <a:srgbClr val="000080"/>
                </a:solidFill>
                <a:latin typeface="Calibri"/>
                <a:ea typeface="Calibri"/>
                <a:cs typeface="Calibri"/>
                <a:sym typeface="Calibri"/>
              </a:rPr>
              <a:t>break</a:t>
            </a:r>
            <a:r>
              <a:rPr lang="en-US" sz="2400">
                <a:solidFill>
                  <a:schemeClr val="dk1"/>
                </a:solidFill>
                <a:latin typeface="Calibri"/>
                <a:ea typeface="Calibri"/>
                <a:cs typeface="Calibri"/>
                <a:sym typeface="Calibri"/>
              </a:rPr>
              <a:t>;</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        Console.WriteLine(</a:t>
            </a:r>
            <a:r>
              <a:rPr b="1" lang="en-US" sz="2400">
                <a:solidFill>
                  <a:srgbClr val="008000"/>
                </a:solidFill>
                <a:latin typeface="Calibri"/>
                <a:ea typeface="Calibri"/>
                <a:cs typeface="Calibri"/>
                <a:sym typeface="Calibri"/>
              </a:rPr>
              <a:t>"i = " </a:t>
            </a:r>
            <a:r>
              <a:rPr lang="en-US" sz="2400">
                <a:solidFill>
                  <a:schemeClr val="dk1"/>
                </a:solidFill>
                <a:latin typeface="Calibri"/>
                <a:ea typeface="Calibri"/>
                <a:cs typeface="Calibri"/>
                <a:sym typeface="Calibri"/>
              </a:rPr>
              <a:t>+ i);</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 Console.WriteLine(</a:t>
            </a:r>
            <a:r>
              <a:rPr b="1" lang="en-US" sz="2400">
                <a:solidFill>
                  <a:srgbClr val="008000"/>
                </a:solidFill>
                <a:latin typeface="Calibri"/>
                <a:ea typeface="Calibri"/>
                <a:cs typeface="Calibri"/>
                <a:sym typeface="Calibri"/>
              </a:rPr>
              <a:t>"End of loop"</a:t>
            </a: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
        <p:nvSpPr>
          <p:cNvPr id="482" name="Google Shape;482;p51"/>
          <p:cNvSpPr/>
          <p:nvPr/>
        </p:nvSpPr>
        <p:spPr>
          <a:xfrm>
            <a:off x="8726267" y="2767185"/>
            <a:ext cx="1588063"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400">
                <a:solidFill>
                  <a:schemeClr val="dk1"/>
                </a:solidFill>
                <a:latin typeface="Calibri"/>
                <a:ea typeface="Calibri"/>
                <a:cs typeface="Calibri"/>
                <a:sym typeface="Calibri"/>
              </a:rPr>
              <a:t>i = 0</a:t>
            </a:r>
            <a:endParaRPr/>
          </a:p>
          <a:p>
            <a:pPr indent="0" lvl="0" marL="0" marR="0" rtl="0" algn="l">
              <a:spcBef>
                <a:spcPts val="0"/>
              </a:spcBef>
              <a:spcAft>
                <a:spcPts val="0"/>
              </a:spcAft>
              <a:buNone/>
            </a:pPr>
            <a:r>
              <a:rPr i="1" lang="en-US" sz="2400">
                <a:solidFill>
                  <a:schemeClr val="dk1"/>
                </a:solidFill>
                <a:latin typeface="Calibri"/>
                <a:ea typeface="Calibri"/>
                <a:cs typeface="Calibri"/>
                <a:sym typeface="Calibri"/>
              </a:rPr>
              <a:t>i = 1</a:t>
            </a:r>
            <a:endParaRPr/>
          </a:p>
          <a:p>
            <a:pPr indent="0" lvl="0" marL="0" marR="0" rtl="0" algn="l">
              <a:spcBef>
                <a:spcPts val="0"/>
              </a:spcBef>
              <a:spcAft>
                <a:spcPts val="0"/>
              </a:spcAft>
              <a:buNone/>
            </a:pPr>
            <a:r>
              <a:rPr i="1" lang="en-US" sz="2400">
                <a:solidFill>
                  <a:schemeClr val="dk1"/>
                </a:solidFill>
                <a:latin typeface="Calibri"/>
                <a:ea typeface="Calibri"/>
                <a:cs typeface="Calibri"/>
                <a:sym typeface="Calibri"/>
              </a:rPr>
              <a:t>i = 2</a:t>
            </a:r>
            <a:endParaRPr/>
          </a:p>
          <a:p>
            <a:pPr indent="0" lvl="0" marL="0" marR="0" rtl="0" algn="l">
              <a:spcBef>
                <a:spcPts val="0"/>
              </a:spcBef>
              <a:spcAft>
                <a:spcPts val="0"/>
              </a:spcAft>
              <a:buNone/>
            </a:pPr>
            <a:r>
              <a:rPr i="1" lang="en-US" sz="2400">
                <a:solidFill>
                  <a:schemeClr val="dk1"/>
                </a:solidFill>
                <a:latin typeface="Calibri"/>
                <a:ea typeface="Calibri"/>
                <a:cs typeface="Calibri"/>
                <a:sym typeface="Calibri"/>
              </a:rPr>
              <a:t>i = 3</a:t>
            </a:r>
            <a:endParaRPr/>
          </a:p>
          <a:p>
            <a:pPr indent="0" lvl="0" marL="0" marR="0" rtl="0" algn="l">
              <a:spcBef>
                <a:spcPts val="0"/>
              </a:spcBef>
              <a:spcAft>
                <a:spcPts val="0"/>
              </a:spcAft>
              <a:buNone/>
            </a:pPr>
            <a:r>
              <a:rPr i="1" lang="en-US" sz="2400">
                <a:solidFill>
                  <a:schemeClr val="dk1"/>
                </a:solidFill>
                <a:latin typeface="Calibri"/>
                <a:ea typeface="Calibri"/>
                <a:cs typeface="Calibri"/>
                <a:sym typeface="Calibri"/>
              </a:rPr>
              <a:t>i = 4</a:t>
            </a:r>
            <a:endParaRPr/>
          </a:p>
          <a:p>
            <a:pPr indent="0" lvl="0" marL="0" marR="0" rtl="0" algn="l">
              <a:spcBef>
                <a:spcPts val="0"/>
              </a:spcBef>
              <a:spcAft>
                <a:spcPts val="0"/>
              </a:spcAft>
              <a:buNone/>
            </a:pPr>
            <a:r>
              <a:rPr i="1" lang="en-US" sz="2400">
                <a:solidFill>
                  <a:schemeClr val="dk1"/>
                </a:solidFill>
                <a:latin typeface="Calibri"/>
                <a:ea typeface="Calibri"/>
                <a:cs typeface="Calibri"/>
                <a:sym typeface="Calibri"/>
              </a:rPr>
              <a:t>End of loop</a:t>
            </a:r>
            <a:endParaRPr i="1" sz="2400">
              <a:solidFill>
                <a:schemeClr val="dk1"/>
              </a:solidFill>
              <a:latin typeface="Calibri"/>
              <a:ea typeface="Calibri"/>
              <a:cs typeface="Calibri"/>
              <a:sym typeface="Calibri"/>
            </a:endParaRPr>
          </a:p>
        </p:txBody>
      </p:sp>
      <p:cxnSp>
        <p:nvCxnSpPr>
          <p:cNvPr id="483" name="Google Shape;483;p51"/>
          <p:cNvCxnSpPr/>
          <p:nvPr/>
        </p:nvCxnSpPr>
        <p:spPr>
          <a:xfrm flipH="1">
            <a:off x="1770901" y="3809998"/>
            <a:ext cx="1200900" cy="1028700"/>
          </a:xfrm>
          <a:prstGeom prst="curvedConnector3">
            <a:avLst>
              <a:gd fmla="val 138837" name="adj1"/>
            </a:avLst>
          </a:prstGeom>
          <a:noFill/>
          <a:ln cap="flat" cmpd="sng" w="25400">
            <a:solidFill>
              <a:schemeClr val="accent1"/>
            </a:solidFill>
            <a:prstDash val="solid"/>
            <a:miter lim="800000"/>
            <a:headEnd len="sm" w="sm" type="none"/>
            <a:tailEnd len="med" w="med" type="triangl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Google Shape;489;p52"/>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continue</a:t>
            </a:r>
            <a:endParaRPr/>
          </a:p>
        </p:txBody>
      </p:sp>
      <p:sp>
        <p:nvSpPr>
          <p:cNvPr id="490" name="Google Shape;490;p52"/>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Câu lệnh continue được sử dụng để bỏ qua vòng lặp hiện tại</a:t>
            </a:r>
            <a:endParaRPr/>
          </a:p>
          <a:p>
            <a:pPr indent="-228600" lvl="0" marL="228600" rtl="0" algn="l">
              <a:lnSpc>
                <a:spcPct val="90000"/>
              </a:lnSpc>
              <a:spcBef>
                <a:spcPts val="1000"/>
              </a:spcBef>
              <a:spcAft>
                <a:spcPts val="0"/>
              </a:spcAft>
              <a:buClr>
                <a:schemeClr val="dk1"/>
              </a:buClr>
              <a:buSzPts val="2800"/>
              <a:buChar char="•"/>
            </a:pPr>
            <a:r>
              <a:rPr lang="en-US"/>
              <a:t>Ví dụ:</a:t>
            </a:r>
            <a:endParaRPr/>
          </a:p>
        </p:txBody>
      </p:sp>
      <p:sp>
        <p:nvSpPr>
          <p:cNvPr id="491" name="Google Shape;491;p52"/>
          <p:cNvSpPr/>
          <p:nvPr/>
        </p:nvSpPr>
        <p:spPr>
          <a:xfrm>
            <a:off x="2202009" y="2662494"/>
            <a:ext cx="5531043"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0080"/>
                </a:solidFill>
                <a:latin typeface="Calibri"/>
                <a:ea typeface="Calibri"/>
                <a:cs typeface="Calibri"/>
                <a:sym typeface="Calibri"/>
              </a:rPr>
              <a:t>for </a:t>
            </a:r>
            <a:r>
              <a:rPr lang="en-US" sz="2400">
                <a:solidFill>
                  <a:schemeClr val="dk1"/>
                </a:solidFill>
                <a:latin typeface="Calibri"/>
                <a:ea typeface="Calibri"/>
                <a:cs typeface="Calibri"/>
                <a:sym typeface="Calibri"/>
              </a:rPr>
              <a:t>(</a:t>
            </a:r>
            <a:r>
              <a:rPr b="1" lang="en-US" sz="2400">
                <a:solidFill>
                  <a:srgbClr val="000080"/>
                </a:solidFill>
                <a:latin typeface="Calibri"/>
                <a:ea typeface="Calibri"/>
                <a:cs typeface="Calibri"/>
                <a:sym typeface="Calibri"/>
              </a:rPr>
              <a:t>int </a:t>
            </a:r>
            <a:r>
              <a:rPr lang="en-US" sz="2400">
                <a:solidFill>
                  <a:schemeClr val="dk1"/>
                </a:solidFill>
                <a:latin typeface="Calibri"/>
                <a:ea typeface="Calibri"/>
                <a:cs typeface="Calibri"/>
                <a:sym typeface="Calibri"/>
              </a:rPr>
              <a:t>i = </a:t>
            </a:r>
            <a:r>
              <a:rPr lang="en-US" sz="2400">
                <a:solidFill>
                  <a:srgbClr val="0000FF"/>
                </a:solidFill>
                <a:latin typeface="Calibri"/>
                <a:ea typeface="Calibri"/>
                <a:cs typeface="Calibri"/>
                <a:sym typeface="Calibri"/>
              </a:rPr>
              <a:t>0</a:t>
            </a:r>
            <a:r>
              <a:rPr lang="en-US" sz="2400">
                <a:solidFill>
                  <a:schemeClr val="dk1"/>
                </a:solidFill>
                <a:latin typeface="Calibri"/>
                <a:ea typeface="Calibri"/>
                <a:cs typeface="Calibri"/>
                <a:sym typeface="Calibri"/>
              </a:rPr>
              <a:t>; i &lt; </a:t>
            </a:r>
            <a:r>
              <a:rPr lang="en-US" sz="2400">
                <a:solidFill>
                  <a:srgbClr val="0000FF"/>
                </a:solidFill>
                <a:latin typeface="Calibri"/>
                <a:ea typeface="Calibri"/>
                <a:cs typeface="Calibri"/>
                <a:sym typeface="Calibri"/>
              </a:rPr>
              <a:t>10</a:t>
            </a:r>
            <a:r>
              <a:rPr lang="en-US" sz="2400">
                <a:solidFill>
                  <a:schemeClr val="dk1"/>
                </a:solidFill>
                <a:latin typeface="Calibri"/>
                <a:ea typeface="Calibri"/>
                <a:cs typeface="Calibri"/>
                <a:sym typeface="Calibri"/>
              </a:rPr>
              <a:t>; i++){</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    </a:t>
            </a:r>
            <a:r>
              <a:rPr b="1" lang="en-US" sz="2400">
                <a:solidFill>
                  <a:srgbClr val="000080"/>
                </a:solidFill>
                <a:latin typeface="Calibri"/>
                <a:ea typeface="Calibri"/>
                <a:cs typeface="Calibri"/>
                <a:sym typeface="Calibri"/>
              </a:rPr>
              <a:t>if</a:t>
            </a:r>
            <a:r>
              <a:rPr lang="en-US" sz="2400">
                <a:solidFill>
                  <a:schemeClr val="dk1"/>
                </a:solidFill>
                <a:latin typeface="Calibri"/>
                <a:ea typeface="Calibri"/>
                <a:cs typeface="Calibri"/>
                <a:sym typeface="Calibri"/>
              </a:rPr>
              <a:t>(i == </a:t>
            </a:r>
            <a:r>
              <a:rPr lang="en-US" sz="2400">
                <a:solidFill>
                  <a:srgbClr val="0000FF"/>
                </a:solidFill>
                <a:latin typeface="Calibri"/>
                <a:ea typeface="Calibri"/>
                <a:cs typeface="Calibri"/>
                <a:sym typeface="Calibri"/>
              </a:rPr>
              <a:t>5</a:t>
            </a:r>
            <a:r>
              <a:rPr lang="en-US" sz="2400">
                <a:solidFill>
                  <a:schemeClr val="dk1"/>
                </a:solidFill>
                <a:latin typeface="Calibri"/>
                <a:ea typeface="Calibri"/>
                <a:cs typeface="Calibri"/>
                <a:sym typeface="Calibri"/>
              </a:rPr>
              <a:t>)</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        </a:t>
            </a:r>
            <a:r>
              <a:rPr b="1" lang="en-US" sz="2400">
                <a:solidFill>
                  <a:srgbClr val="000080"/>
                </a:solidFill>
                <a:latin typeface="Calibri"/>
                <a:ea typeface="Calibri"/>
                <a:cs typeface="Calibri"/>
                <a:sym typeface="Calibri"/>
              </a:rPr>
              <a:t>continue</a:t>
            </a:r>
            <a:r>
              <a:rPr lang="en-US" sz="2400">
                <a:solidFill>
                  <a:schemeClr val="dk1"/>
                </a:solidFill>
                <a:latin typeface="Calibri"/>
                <a:ea typeface="Calibri"/>
                <a:cs typeface="Calibri"/>
                <a:sym typeface="Calibri"/>
              </a:rPr>
              <a:t>;</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 Console.WriteLine(</a:t>
            </a:r>
            <a:r>
              <a:rPr b="1" lang="en-US" sz="2400">
                <a:solidFill>
                  <a:srgbClr val="008000"/>
                </a:solidFill>
                <a:latin typeface="Calibri"/>
                <a:ea typeface="Calibri"/>
                <a:cs typeface="Calibri"/>
                <a:sym typeface="Calibri"/>
              </a:rPr>
              <a:t>"i = " </a:t>
            </a:r>
            <a:r>
              <a:rPr lang="en-US" sz="2400">
                <a:solidFill>
                  <a:schemeClr val="dk1"/>
                </a:solidFill>
                <a:latin typeface="Calibri"/>
                <a:ea typeface="Calibri"/>
                <a:cs typeface="Calibri"/>
                <a:sym typeface="Calibri"/>
              </a:rPr>
              <a:t>+ i);</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 Console.WriteLine(</a:t>
            </a:r>
            <a:r>
              <a:rPr b="1" lang="en-US" sz="2400">
                <a:solidFill>
                  <a:srgbClr val="008000"/>
                </a:solidFill>
                <a:latin typeface="Calibri"/>
                <a:ea typeface="Calibri"/>
                <a:cs typeface="Calibri"/>
                <a:sym typeface="Calibri"/>
              </a:rPr>
              <a:t>"End of loop"</a:t>
            </a: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
        <p:nvSpPr>
          <p:cNvPr id="492" name="Google Shape;492;p52"/>
          <p:cNvSpPr/>
          <p:nvPr/>
        </p:nvSpPr>
        <p:spPr>
          <a:xfrm>
            <a:off x="9096860" y="2234077"/>
            <a:ext cx="1588063"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400">
                <a:solidFill>
                  <a:schemeClr val="dk1"/>
                </a:solidFill>
                <a:latin typeface="Calibri"/>
                <a:ea typeface="Calibri"/>
                <a:cs typeface="Calibri"/>
                <a:sym typeface="Calibri"/>
              </a:rPr>
              <a:t>i = 0</a:t>
            </a:r>
            <a:endParaRPr/>
          </a:p>
          <a:p>
            <a:pPr indent="0" lvl="0" marL="0" marR="0" rtl="0" algn="l">
              <a:spcBef>
                <a:spcPts val="0"/>
              </a:spcBef>
              <a:spcAft>
                <a:spcPts val="0"/>
              </a:spcAft>
              <a:buNone/>
            </a:pPr>
            <a:r>
              <a:rPr i="1" lang="en-US" sz="2400">
                <a:solidFill>
                  <a:schemeClr val="dk1"/>
                </a:solidFill>
                <a:latin typeface="Calibri"/>
                <a:ea typeface="Calibri"/>
                <a:cs typeface="Calibri"/>
                <a:sym typeface="Calibri"/>
              </a:rPr>
              <a:t>i = 1</a:t>
            </a:r>
            <a:endParaRPr/>
          </a:p>
          <a:p>
            <a:pPr indent="0" lvl="0" marL="0" marR="0" rtl="0" algn="l">
              <a:spcBef>
                <a:spcPts val="0"/>
              </a:spcBef>
              <a:spcAft>
                <a:spcPts val="0"/>
              </a:spcAft>
              <a:buNone/>
            </a:pPr>
            <a:r>
              <a:rPr i="1" lang="en-US" sz="2400">
                <a:solidFill>
                  <a:schemeClr val="dk1"/>
                </a:solidFill>
                <a:latin typeface="Calibri"/>
                <a:ea typeface="Calibri"/>
                <a:cs typeface="Calibri"/>
                <a:sym typeface="Calibri"/>
              </a:rPr>
              <a:t>i = 2</a:t>
            </a:r>
            <a:endParaRPr/>
          </a:p>
          <a:p>
            <a:pPr indent="0" lvl="0" marL="0" marR="0" rtl="0" algn="l">
              <a:spcBef>
                <a:spcPts val="0"/>
              </a:spcBef>
              <a:spcAft>
                <a:spcPts val="0"/>
              </a:spcAft>
              <a:buNone/>
            </a:pPr>
            <a:r>
              <a:rPr i="1" lang="en-US" sz="2400">
                <a:solidFill>
                  <a:schemeClr val="dk1"/>
                </a:solidFill>
                <a:latin typeface="Calibri"/>
                <a:ea typeface="Calibri"/>
                <a:cs typeface="Calibri"/>
                <a:sym typeface="Calibri"/>
              </a:rPr>
              <a:t>i = 3</a:t>
            </a:r>
            <a:endParaRPr/>
          </a:p>
          <a:p>
            <a:pPr indent="0" lvl="0" marL="0" marR="0" rtl="0" algn="l">
              <a:spcBef>
                <a:spcPts val="0"/>
              </a:spcBef>
              <a:spcAft>
                <a:spcPts val="0"/>
              </a:spcAft>
              <a:buNone/>
            </a:pPr>
            <a:r>
              <a:rPr i="1" lang="en-US" sz="2400">
                <a:solidFill>
                  <a:schemeClr val="dk1"/>
                </a:solidFill>
                <a:latin typeface="Calibri"/>
                <a:ea typeface="Calibri"/>
                <a:cs typeface="Calibri"/>
                <a:sym typeface="Calibri"/>
              </a:rPr>
              <a:t>i = 4</a:t>
            </a:r>
            <a:endParaRPr/>
          </a:p>
          <a:p>
            <a:pPr indent="0" lvl="0" marL="0" marR="0" rtl="0" algn="l">
              <a:spcBef>
                <a:spcPts val="0"/>
              </a:spcBef>
              <a:spcAft>
                <a:spcPts val="0"/>
              </a:spcAft>
              <a:buNone/>
            </a:pPr>
            <a:r>
              <a:rPr i="1" lang="en-US" sz="2400">
                <a:solidFill>
                  <a:schemeClr val="dk1"/>
                </a:solidFill>
                <a:latin typeface="Calibri"/>
                <a:ea typeface="Calibri"/>
                <a:cs typeface="Calibri"/>
                <a:sym typeface="Calibri"/>
              </a:rPr>
              <a:t>i = 6</a:t>
            </a:r>
            <a:endParaRPr/>
          </a:p>
          <a:p>
            <a:pPr indent="0" lvl="0" marL="0" marR="0" rtl="0" algn="l">
              <a:spcBef>
                <a:spcPts val="0"/>
              </a:spcBef>
              <a:spcAft>
                <a:spcPts val="0"/>
              </a:spcAft>
              <a:buNone/>
            </a:pPr>
            <a:r>
              <a:rPr i="1" lang="en-US" sz="2400">
                <a:solidFill>
                  <a:schemeClr val="dk1"/>
                </a:solidFill>
                <a:latin typeface="Calibri"/>
                <a:ea typeface="Calibri"/>
                <a:cs typeface="Calibri"/>
                <a:sym typeface="Calibri"/>
              </a:rPr>
              <a:t>i = 7</a:t>
            </a:r>
            <a:endParaRPr/>
          </a:p>
          <a:p>
            <a:pPr indent="0" lvl="0" marL="0" marR="0" rtl="0" algn="l">
              <a:spcBef>
                <a:spcPts val="0"/>
              </a:spcBef>
              <a:spcAft>
                <a:spcPts val="0"/>
              </a:spcAft>
              <a:buNone/>
            </a:pPr>
            <a:r>
              <a:rPr i="1" lang="en-US" sz="2400">
                <a:solidFill>
                  <a:schemeClr val="dk1"/>
                </a:solidFill>
                <a:latin typeface="Calibri"/>
                <a:ea typeface="Calibri"/>
                <a:cs typeface="Calibri"/>
                <a:sym typeface="Calibri"/>
              </a:rPr>
              <a:t>i = 8</a:t>
            </a:r>
            <a:endParaRPr/>
          </a:p>
          <a:p>
            <a:pPr indent="0" lvl="0" marL="0" marR="0" rtl="0" algn="l">
              <a:spcBef>
                <a:spcPts val="0"/>
              </a:spcBef>
              <a:spcAft>
                <a:spcPts val="0"/>
              </a:spcAft>
              <a:buNone/>
            </a:pPr>
            <a:r>
              <a:rPr i="1" lang="en-US" sz="2400">
                <a:solidFill>
                  <a:schemeClr val="dk1"/>
                </a:solidFill>
                <a:latin typeface="Calibri"/>
                <a:ea typeface="Calibri"/>
                <a:cs typeface="Calibri"/>
                <a:sym typeface="Calibri"/>
              </a:rPr>
              <a:t>i = 9</a:t>
            </a:r>
            <a:endParaRPr/>
          </a:p>
          <a:p>
            <a:pPr indent="0" lvl="0" marL="0" marR="0" rtl="0" algn="l">
              <a:spcBef>
                <a:spcPts val="0"/>
              </a:spcBef>
              <a:spcAft>
                <a:spcPts val="0"/>
              </a:spcAft>
              <a:buNone/>
            </a:pPr>
            <a:r>
              <a:rPr i="1" lang="en-US" sz="2400">
                <a:solidFill>
                  <a:schemeClr val="dk1"/>
                </a:solidFill>
                <a:latin typeface="Calibri"/>
                <a:ea typeface="Calibri"/>
                <a:cs typeface="Calibri"/>
                <a:sym typeface="Calibri"/>
              </a:rPr>
              <a:t>End of loop</a:t>
            </a:r>
            <a:endParaRPr i="1" sz="2400">
              <a:solidFill>
                <a:schemeClr val="dk1"/>
              </a:solidFill>
              <a:latin typeface="Calibri"/>
              <a:ea typeface="Calibri"/>
              <a:cs typeface="Calibri"/>
              <a:sym typeface="Calibri"/>
            </a:endParaRPr>
          </a:p>
        </p:txBody>
      </p:sp>
      <p:cxnSp>
        <p:nvCxnSpPr>
          <p:cNvPr id="493" name="Google Shape;493;p52"/>
          <p:cNvCxnSpPr/>
          <p:nvPr/>
        </p:nvCxnSpPr>
        <p:spPr>
          <a:xfrm rot="10800000">
            <a:off x="2202151" y="2914650"/>
            <a:ext cx="1207800" cy="800100"/>
          </a:xfrm>
          <a:prstGeom prst="curvedConnector3">
            <a:avLst>
              <a:gd fmla="val 146218" name="adj1"/>
            </a:avLst>
          </a:prstGeom>
          <a:noFill/>
          <a:ln cap="flat" cmpd="sng" w="25400">
            <a:solidFill>
              <a:schemeClr val="accent1"/>
            </a:solidFill>
            <a:prstDash val="solid"/>
            <a:miter lim="800000"/>
            <a:headEnd len="sm" w="sm" type="none"/>
            <a:tailEnd len="med" w="med" type="triangl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5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Demo</a:t>
            </a:r>
            <a:endParaRPr/>
          </a:p>
        </p:txBody>
      </p:sp>
      <p:sp>
        <p:nvSpPr>
          <p:cNvPr id="500" name="Google Shape;500;p5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rgbClr val="888888"/>
              </a:buClr>
              <a:buSzPts val="2380"/>
              <a:buNone/>
            </a:pPr>
            <a:r>
              <a:rPr lang="en-US" sz="2380"/>
              <a:t>for</a:t>
            </a:r>
            <a:endParaRPr/>
          </a:p>
          <a:p>
            <a:pPr indent="0" lvl="0" marL="0" rtl="0" algn="l">
              <a:lnSpc>
                <a:spcPct val="70000"/>
              </a:lnSpc>
              <a:spcBef>
                <a:spcPts val="1000"/>
              </a:spcBef>
              <a:spcAft>
                <a:spcPts val="0"/>
              </a:spcAft>
              <a:buClr>
                <a:srgbClr val="888888"/>
              </a:buClr>
              <a:buSzPts val="2380"/>
              <a:buNone/>
            </a:pPr>
            <a:r>
              <a:rPr lang="en-US" sz="2380"/>
              <a:t>while</a:t>
            </a:r>
            <a:endParaRPr/>
          </a:p>
          <a:p>
            <a:pPr indent="0" lvl="0" marL="0" rtl="0" algn="l">
              <a:lnSpc>
                <a:spcPct val="70000"/>
              </a:lnSpc>
              <a:spcBef>
                <a:spcPts val="1000"/>
              </a:spcBef>
              <a:spcAft>
                <a:spcPts val="0"/>
              </a:spcAft>
              <a:buClr>
                <a:srgbClr val="888888"/>
              </a:buClr>
              <a:buSzPts val="2380"/>
              <a:buNone/>
            </a:pPr>
            <a:r>
              <a:rPr lang="en-US" sz="2380"/>
              <a:t>do...while</a:t>
            </a:r>
            <a:endParaRPr/>
          </a:p>
          <a:p>
            <a:pPr indent="0" lvl="0" marL="0" rtl="0" algn="l">
              <a:lnSpc>
                <a:spcPct val="70000"/>
              </a:lnSpc>
              <a:spcBef>
                <a:spcPts val="1000"/>
              </a:spcBef>
              <a:spcAft>
                <a:spcPts val="0"/>
              </a:spcAft>
              <a:buClr>
                <a:srgbClr val="888888"/>
              </a:buClr>
              <a:buSzPts val="2380"/>
              <a:buNone/>
            </a:pPr>
            <a:r>
              <a:rPr lang="en-US" sz="2380"/>
              <a:t>for-each</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Google Shape;506;p5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Thảo luận</a:t>
            </a:r>
            <a:endParaRPr/>
          </a:p>
        </p:txBody>
      </p:sp>
      <p:sp>
        <p:nvSpPr>
          <p:cNvPr id="507" name="Google Shape;507;p54"/>
          <p:cNvSpPr txBox="1"/>
          <p:nvPr>
            <p:ph idx="1" type="body"/>
          </p:nvPr>
        </p:nvSpPr>
        <p:spPr>
          <a:xfrm>
            <a:off x="831850" y="4589463"/>
            <a:ext cx="10515600" cy="189600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Mảng</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55"/>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Mảng</a:t>
            </a:r>
            <a:endParaRPr/>
          </a:p>
        </p:txBody>
      </p:sp>
      <p:sp>
        <p:nvSpPr>
          <p:cNvPr id="514" name="Google Shape;514;p55"/>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Mảng là một biến tham chiếu đến một loạt giá trị liên tiếp nhau</a:t>
            </a:r>
            <a:endParaRPr/>
          </a:p>
          <a:p>
            <a:pPr indent="-228600" lvl="0" marL="228600" rtl="0" algn="l">
              <a:lnSpc>
                <a:spcPct val="90000"/>
              </a:lnSpc>
              <a:spcBef>
                <a:spcPts val="1000"/>
              </a:spcBef>
              <a:spcAft>
                <a:spcPts val="0"/>
              </a:spcAft>
              <a:buClr>
                <a:schemeClr val="dk1"/>
              </a:buClr>
              <a:buSzPts val="2800"/>
              <a:buChar char="•"/>
            </a:pPr>
            <a:r>
              <a:rPr lang="en-US"/>
              <a:t>Các giá trị được lưu trữ trong mảng có cùng kiểu dữ liệu</a:t>
            </a:r>
            <a:endParaRPr/>
          </a:p>
          <a:p>
            <a:pPr indent="-228600" lvl="0" marL="228600" rtl="0" algn="l">
              <a:lnSpc>
                <a:spcPct val="90000"/>
              </a:lnSpc>
              <a:spcBef>
                <a:spcPts val="1000"/>
              </a:spcBef>
              <a:spcAft>
                <a:spcPts val="0"/>
              </a:spcAft>
              <a:buClr>
                <a:schemeClr val="dk1"/>
              </a:buClr>
              <a:buSzPts val="2800"/>
              <a:buChar char="•"/>
            </a:pPr>
            <a:r>
              <a:rPr lang="en-US"/>
              <a:t>Các khái niệm của mảng:</a:t>
            </a:r>
            <a:endParaRPr/>
          </a:p>
          <a:p>
            <a:pPr indent="-228600" lvl="1" marL="685800" rtl="0" algn="l">
              <a:lnSpc>
                <a:spcPct val="90000"/>
              </a:lnSpc>
              <a:spcBef>
                <a:spcPts val="500"/>
              </a:spcBef>
              <a:spcAft>
                <a:spcPts val="0"/>
              </a:spcAft>
              <a:buClr>
                <a:schemeClr val="dk1"/>
              </a:buClr>
              <a:buSzPts val="2400"/>
              <a:buChar char="•"/>
            </a:pPr>
            <a:r>
              <a:rPr lang="en-US"/>
              <a:t>Tên mảng: Tuân thủ theo quy tắc đặt tên của biến</a:t>
            </a:r>
            <a:endParaRPr/>
          </a:p>
          <a:p>
            <a:pPr indent="-228600" lvl="1" marL="685800" rtl="0" algn="l">
              <a:lnSpc>
                <a:spcPct val="90000"/>
              </a:lnSpc>
              <a:spcBef>
                <a:spcPts val="500"/>
              </a:spcBef>
              <a:spcAft>
                <a:spcPts val="0"/>
              </a:spcAft>
              <a:buClr>
                <a:schemeClr val="dk1"/>
              </a:buClr>
              <a:buSzPts val="2400"/>
              <a:buChar char="•"/>
            </a:pPr>
            <a:r>
              <a:rPr lang="en-US"/>
              <a:t>Phần tử: Các giá trị được lưu trữ trong mảng </a:t>
            </a:r>
            <a:endParaRPr/>
          </a:p>
          <a:p>
            <a:pPr indent="-228600" lvl="1" marL="685800" rtl="0" algn="l">
              <a:lnSpc>
                <a:spcPct val="90000"/>
              </a:lnSpc>
              <a:spcBef>
                <a:spcPts val="500"/>
              </a:spcBef>
              <a:spcAft>
                <a:spcPts val="0"/>
              </a:spcAft>
              <a:buClr>
                <a:schemeClr val="dk1"/>
              </a:buClr>
              <a:buSzPts val="2400"/>
              <a:buChar char="•"/>
            </a:pPr>
            <a:r>
              <a:rPr lang="en-US"/>
              <a:t>Chỉ số: Vị trí của các phần tử trong mảng. Chỉ số bắt đầu từ 0.</a:t>
            </a:r>
            <a:endParaRPr/>
          </a:p>
          <a:p>
            <a:pPr indent="-228600" lvl="1" marL="685800" rtl="0" algn="l">
              <a:lnSpc>
                <a:spcPct val="90000"/>
              </a:lnSpc>
              <a:spcBef>
                <a:spcPts val="500"/>
              </a:spcBef>
              <a:spcAft>
                <a:spcPts val="0"/>
              </a:spcAft>
              <a:buClr>
                <a:schemeClr val="dk1"/>
              </a:buClr>
              <a:buSzPts val="2400"/>
              <a:buChar char="•"/>
            </a:pPr>
            <a:r>
              <a:rPr lang="en-US"/>
              <a:t>Độ dài: Số lượng tối đa các phần tử mà mảng có thể lưu trữ</a:t>
            </a:r>
            <a:endParaRPr/>
          </a:p>
        </p:txBody>
      </p:sp>
      <p:pic>
        <p:nvPicPr>
          <p:cNvPr descr="llustration of an array as 10 boxes numbered 0 through 9; an index of 0 i" id="515" name="Google Shape;515;p55"/>
          <p:cNvPicPr preferRelativeResize="0"/>
          <p:nvPr/>
        </p:nvPicPr>
        <p:blipFill rotWithShape="1">
          <a:blip r:embed="rId3">
            <a:alphaModFix/>
          </a:blip>
          <a:srcRect b="0" l="0" r="0" t="0"/>
          <a:stretch/>
        </p:blipFill>
        <p:spPr>
          <a:xfrm>
            <a:off x="2633000" y="4577541"/>
            <a:ext cx="5741880" cy="2125352"/>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Google Shape;521;p56"/>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Khai báo mảng</a:t>
            </a:r>
            <a:endParaRPr/>
          </a:p>
        </p:txBody>
      </p:sp>
      <p:sp>
        <p:nvSpPr>
          <p:cNvPr id="522" name="Google Shape;522;p56"/>
          <p:cNvSpPr txBox="1"/>
          <p:nvPr>
            <p:ph idx="1" type="body"/>
          </p:nvPr>
        </p:nvSpPr>
        <p:spPr>
          <a:xfrm>
            <a:off x="838200" y="1306286"/>
            <a:ext cx="10515600" cy="403943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Cú pháp:</a:t>
            </a:r>
            <a:endParaRPr/>
          </a:p>
          <a:p>
            <a:pPr indent="-50800" lvl="0" marL="228600" rtl="0" algn="l">
              <a:lnSpc>
                <a:spcPct val="90000"/>
              </a:lnSpc>
              <a:spcBef>
                <a:spcPts val="1000"/>
              </a:spcBef>
              <a:spcAft>
                <a:spcPts val="0"/>
              </a:spcAft>
              <a:buClr>
                <a:schemeClr val="dk1"/>
              </a:buClr>
              <a:buSzPts val="2800"/>
              <a:buNone/>
            </a:pPr>
            <a:r>
              <a:t/>
            </a:r>
            <a:endParaRPr/>
          </a:p>
          <a:p>
            <a:pPr indent="0" lvl="1" marL="457200" rtl="0" algn="l">
              <a:lnSpc>
                <a:spcPct val="150000"/>
              </a:lnSpc>
              <a:spcBef>
                <a:spcPts val="500"/>
              </a:spcBef>
              <a:spcAft>
                <a:spcPts val="0"/>
              </a:spcAft>
              <a:buClr>
                <a:schemeClr val="dk1"/>
              </a:buClr>
              <a:buSzPts val="2400"/>
              <a:buNone/>
            </a:pPr>
            <a:r>
              <a:rPr lang="en-US"/>
              <a:t>Trong đó:</a:t>
            </a:r>
            <a:endParaRPr/>
          </a:p>
          <a:p>
            <a:pPr indent="-228600" lvl="2" marL="1143000" rtl="0" algn="l">
              <a:lnSpc>
                <a:spcPct val="90000"/>
              </a:lnSpc>
              <a:spcBef>
                <a:spcPts val="500"/>
              </a:spcBef>
              <a:spcAft>
                <a:spcPts val="0"/>
              </a:spcAft>
              <a:buClr>
                <a:schemeClr val="dk1"/>
              </a:buClr>
              <a:buSzPts val="2000"/>
              <a:buChar char="•"/>
            </a:pPr>
            <a:r>
              <a:rPr i="1" lang="en-US"/>
              <a:t>datatype </a:t>
            </a:r>
            <a:r>
              <a:rPr lang="en-US"/>
              <a:t>: Kiểu dữ liệu của các phần tử trong mảng</a:t>
            </a:r>
            <a:endParaRPr/>
          </a:p>
          <a:p>
            <a:pPr indent="-228600" lvl="2" marL="1143000" rtl="0" algn="l">
              <a:lnSpc>
                <a:spcPct val="90000"/>
              </a:lnSpc>
              <a:spcBef>
                <a:spcPts val="500"/>
              </a:spcBef>
              <a:spcAft>
                <a:spcPts val="0"/>
              </a:spcAft>
              <a:buClr>
                <a:schemeClr val="dk1"/>
              </a:buClr>
              <a:buSzPts val="2000"/>
              <a:buChar char="•"/>
            </a:pPr>
            <a:r>
              <a:rPr i="1" lang="en-US"/>
              <a:t>[ ]</a:t>
            </a:r>
            <a:r>
              <a:rPr lang="en-US"/>
              <a:t> specifies the rank of the array. The rank specifies the size of the array.</a:t>
            </a:r>
            <a:endParaRPr/>
          </a:p>
          <a:p>
            <a:pPr indent="-228600" lvl="2" marL="1143000" rtl="0" algn="l">
              <a:lnSpc>
                <a:spcPct val="90000"/>
              </a:lnSpc>
              <a:spcBef>
                <a:spcPts val="500"/>
              </a:spcBef>
              <a:spcAft>
                <a:spcPts val="0"/>
              </a:spcAft>
              <a:buClr>
                <a:schemeClr val="dk1"/>
              </a:buClr>
              <a:buSzPts val="2000"/>
              <a:buChar char="•"/>
            </a:pPr>
            <a:r>
              <a:rPr lang="en-US"/>
              <a:t>arrayName : Tên của mảng</a:t>
            </a:r>
            <a:endParaRPr/>
          </a:p>
          <a:p>
            <a:pPr indent="-228600" lvl="0" marL="228600" rtl="0" algn="l">
              <a:lnSpc>
                <a:spcPct val="200000"/>
              </a:lnSpc>
              <a:spcBef>
                <a:spcPts val="1000"/>
              </a:spcBef>
              <a:spcAft>
                <a:spcPts val="0"/>
              </a:spcAft>
              <a:buClr>
                <a:schemeClr val="dk1"/>
              </a:buClr>
              <a:buSzPts val="2800"/>
              <a:buChar char="•"/>
            </a:pPr>
            <a:r>
              <a:rPr lang="en-US"/>
              <a:t>Ví dụ, khai báo một mảng có tên </a:t>
            </a:r>
            <a:r>
              <a:rPr b="1" lang="en-US"/>
              <a:t>myList</a:t>
            </a:r>
            <a:r>
              <a:rPr lang="en-US"/>
              <a:t> lưu trữ giá trị kiểu double:</a:t>
            </a:r>
            <a:endParaRPr/>
          </a:p>
          <a:p>
            <a:pPr indent="-76200" lvl="1" marL="685800" rtl="0" algn="l">
              <a:lnSpc>
                <a:spcPct val="90000"/>
              </a:lnSpc>
              <a:spcBef>
                <a:spcPts val="500"/>
              </a:spcBef>
              <a:spcAft>
                <a:spcPts val="0"/>
              </a:spcAft>
              <a:buClr>
                <a:schemeClr val="dk1"/>
              </a:buClr>
              <a:buSzPts val="2400"/>
              <a:buNone/>
            </a:pPr>
            <a:r>
              <a:t/>
            </a:r>
            <a:endParaRPr/>
          </a:p>
        </p:txBody>
      </p:sp>
      <p:sp>
        <p:nvSpPr>
          <p:cNvPr id="523" name="Google Shape;523;p56"/>
          <p:cNvSpPr/>
          <p:nvPr/>
        </p:nvSpPr>
        <p:spPr>
          <a:xfrm>
            <a:off x="2295331" y="1836057"/>
            <a:ext cx="408991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datatype[] arrayName;</a:t>
            </a:r>
            <a:endParaRPr i="1" sz="2400">
              <a:solidFill>
                <a:schemeClr val="dk1"/>
              </a:solidFill>
              <a:latin typeface="Calibri"/>
              <a:ea typeface="Calibri"/>
              <a:cs typeface="Calibri"/>
              <a:sym typeface="Calibri"/>
            </a:endParaRPr>
          </a:p>
        </p:txBody>
      </p:sp>
      <p:sp>
        <p:nvSpPr>
          <p:cNvPr id="524" name="Google Shape;524;p56"/>
          <p:cNvSpPr/>
          <p:nvPr/>
        </p:nvSpPr>
        <p:spPr>
          <a:xfrm>
            <a:off x="2652043" y="4656127"/>
            <a:ext cx="238879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597C"/>
                </a:solidFill>
                <a:latin typeface="Lucida Sans"/>
                <a:ea typeface="Lucida Sans"/>
                <a:cs typeface="Lucida Sans"/>
                <a:sym typeface="Lucida Sans"/>
              </a:rPr>
              <a:t>double</a:t>
            </a:r>
            <a:r>
              <a:rPr lang="en-US" sz="2400">
                <a:solidFill>
                  <a:schemeClr val="dk1"/>
                </a:solidFill>
                <a:latin typeface="Lucida Sans"/>
                <a:ea typeface="Lucida Sans"/>
                <a:cs typeface="Lucida Sans"/>
                <a:sym typeface="Lucida Sans"/>
              </a:rPr>
              <a:t>[] myList; </a:t>
            </a:r>
            <a:endParaRPr sz="2400">
              <a:solidFill>
                <a:schemeClr val="dk1"/>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57"/>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Biến mảng là biến tham chiếu</a:t>
            </a:r>
            <a:endParaRPr/>
          </a:p>
        </p:txBody>
      </p:sp>
      <p:sp>
        <p:nvSpPr>
          <p:cNvPr id="531" name="Google Shape;531;p57"/>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Khi khai báo các biến kiểu dữ liệu nguyên thuỷ thì chúng được cấp phát bộ nhớ tương ứng để lưu trữ dữ liệu</a:t>
            </a:r>
            <a:endParaRPr/>
          </a:p>
          <a:p>
            <a:pPr indent="-228600" lvl="0" marL="228600" rtl="0" algn="l">
              <a:lnSpc>
                <a:spcPct val="90000"/>
              </a:lnSpc>
              <a:spcBef>
                <a:spcPts val="1000"/>
              </a:spcBef>
              <a:spcAft>
                <a:spcPts val="0"/>
              </a:spcAft>
              <a:buClr>
                <a:schemeClr val="dk1"/>
              </a:buClr>
              <a:buSzPts val="2800"/>
              <a:buChar char="•"/>
            </a:pPr>
            <a:r>
              <a:rPr lang="en-US"/>
              <a:t>Khi khai báo biến mảng thì sẽ không có việc cấp phát bộ nhớ ngay cho các phần tử của mảng. Chỉ có việc cấp phát bộ nhớ cho tham chiếu đến mảng</a:t>
            </a:r>
            <a:endParaRPr/>
          </a:p>
          <a:p>
            <a:pPr indent="-228600" lvl="0" marL="228600" rtl="0" algn="l">
              <a:lnSpc>
                <a:spcPct val="90000"/>
              </a:lnSpc>
              <a:spcBef>
                <a:spcPts val="1000"/>
              </a:spcBef>
              <a:spcAft>
                <a:spcPts val="0"/>
              </a:spcAft>
              <a:buClr>
                <a:schemeClr val="dk1"/>
              </a:buClr>
              <a:buSzPts val="2800"/>
              <a:buChar char="•"/>
            </a:pPr>
            <a:r>
              <a:rPr lang="en-US"/>
              <a:t>Nếu không gắn tham chiếu đến mảng thì giá trị của biến mảng là </a:t>
            </a:r>
            <a:r>
              <a:rPr b="1" lang="en-US"/>
              <a:t>null</a:t>
            </a:r>
            <a:endParaRPr/>
          </a:p>
          <a:p>
            <a:pPr indent="-228600" lvl="0" marL="228600" rtl="0" algn="l">
              <a:lnSpc>
                <a:spcPct val="90000"/>
              </a:lnSpc>
              <a:spcBef>
                <a:spcPts val="1000"/>
              </a:spcBef>
              <a:spcAft>
                <a:spcPts val="0"/>
              </a:spcAft>
              <a:buClr>
                <a:schemeClr val="dk1"/>
              </a:buClr>
              <a:buSzPts val="2800"/>
              <a:buChar char="•"/>
            </a:pPr>
            <a:r>
              <a:rPr lang="en-US"/>
              <a:t>Không thể gán các phần tử cho mảng nếu chưa khởi tạo mảng</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p58"/>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Khởi tạo mảng</a:t>
            </a:r>
            <a:endParaRPr/>
          </a:p>
        </p:txBody>
      </p:sp>
      <p:sp>
        <p:nvSpPr>
          <p:cNvPr id="538" name="Google Shape;538;p58"/>
          <p:cNvSpPr txBox="1"/>
          <p:nvPr>
            <p:ph idx="1" type="body"/>
          </p:nvPr>
        </p:nvSpPr>
        <p:spPr>
          <a:xfrm>
            <a:off x="838200" y="1224643"/>
            <a:ext cx="10515600" cy="4952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Sử dụng từ khoá new để khởi tạo mảng:</a:t>
            </a:r>
            <a:endParaRPr/>
          </a:p>
          <a:p>
            <a:pPr indent="-50800" lvl="0" marL="228600" rtl="0" algn="l">
              <a:lnSpc>
                <a:spcPct val="90000"/>
              </a:lnSpc>
              <a:spcBef>
                <a:spcPts val="1000"/>
              </a:spcBef>
              <a:spcAft>
                <a:spcPts val="0"/>
              </a:spcAft>
              <a:buClr>
                <a:schemeClr val="dk1"/>
              </a:buClr>
              <a:buSzPts val="2800"/>
              <a:buNone/>
            </a:pPr>
            <a:r>
              <a:t/>
            </a:r>
            <a:endParaRPr/>
          </a:p>
          <a:p>
            <a:pPr indent="0" lvl="1" marL="457200" rtl="0" algn="l">
              <a:lnSpc>
                <a:spcPct val="150000"/>
              </a:lnSpc>
              <a:spcBef>
                <a:spcPts val="500"/>
              </a:spcBef>
              <a:spcAft>
                <a:spcPts val="0"/>
              </a:spcAft>
              <a:buClr>
                <a:schemeClr val="dk1"/>
              </a:buClr>
              <a:buSzPts val="2400"/>
              <a:buNone/>
            </a:pPr>
            <a:r>
              <a:t/>
            </a:r>
            <a:endParaRPr/>
          </a:p>
          <a:p>
            <a:pPr indent="0" lvl="1" marL="457200" rtl="0" algn="l">
              <a:lnSpc>
                <a:spcPct val="150000"/>
              </a:lnSpc>
              <a:spcBef>
                <a:spcPts val="500"/>
              </a:spcBef>
              <a:spcAft>
                <a:spcPts val="0"/>
              </a:spcAft>
              <a:buClr>
                <a:schemeClr val="dk1"/>
              </a:buClr>
              <a:buSzPts val="2400"/>
              <a:buNone/>
            </a:pPr>
            <a:r>
              <a:rPr lang="en-US"/>
              <a:t>Câu lệnh trên thực hiện 2 việc:</a:t>
            </a:r>
            <a:endParaRPr/>
          </a:p>
          <a:p>
            <a:pPr indent="-457200" lvl="2" marL="1371600" rtl="0" algn="l">
              <a:lnSpc>
                <a:spcPct val="90000"/>
              </a:lnSpc>
              <a:spcBef>
                <a:spcPts val="500"/>
              </a:spcBef>
              <a:spcAft>
                <a:spcPts val="0"/>
              </a:spcAft>
              <a:buClr>
                <a:schemeClr val="dk1"/>
              </a:buClr>
              <a:buSzPts val="2000"/>
              <a:buFont typeface="Calibri"/>
              <a:buAutoNum type="arabicPeriod"/>
            </a:pPr>
            <a:r>
              <a:rPr lang="en-US"/>
              <a:t>  </a:t>
            </a:r>
            <a:r>
              <a:rPr b="1" i="1" lang="en-US">
                <a:solidFill>
                  <a:srgbClr val="00597C"/>
                </a:solidFill>
                <a:latin typeface="Lucida Sans"/>
                <a:ea typeface="Lucida Sans"/>
                <a:cs typeface="Lucida Sans"/>
                <a:sym typeface="Lucida Sans"/>
              </a:rPr>
              <a:t>new </a:t>
            </a:r>
            <a:r>
              <a:rPr i="1" lang="en-US">
                <a:latin typeface="Lucida Sans"/>
                <a:ea typeface="Lucida Sans"/>
                <a:cs typeface="Lucida Sans"/>
                <a:sym typeface="Lucida Sans"/>
              </a:rPr>
              <a:t>elementType[arraySize]</a:t>
            </a:r>
            <a:r>
              <a:rPr lang="en-US"/>
              <a:t>: Khởi tạo một mảng mới</a:t>
            </a:r>
            <a:endParaRPr/>
          </a:p>
          <a:p>
            <a:pPr indent="-457200" lvl="2" marL="1371600" rtl="0" algn="l">
              <a:lnSpc>
                <a:spcPct val="90000"/>
              </a:lnSpc>
              <a:spcBef>
                <a:spcPts val="500"/>
              </a:spcBef>
              <a:spcAft>
                <a:spcPts val="0"/>
              </a:spcAft>
              <a:buClr>
                <a:schemeClr val="dk1"/>
              </a:buClr>
              <a:buSzPts val="2000"/>
              <a:buFont typeface="Calibri"/>
              <a:buAutoNum type="arabicPeriod"/>
            </a:pPr>
            <a:r>
              <a:rPr lang="en-US"/>
              <a:t>Gán tham chiếu của mảng vừa tạo cho biến </a:t>
            </a:r>
            <a:r>
              <a:rPr i="1" lang="en-US" sz="2400">
                <a:latin typeface="Lucida Sans"/>
                <a:ea typeface="Lucida Sans"/>
                <a:cs typeface="Lucida Sans"/>
                <a:sym typeface="Lucida Sans"/>
              </a:rPr>
              <a:t>arrayRefVar</a:t>
            </a:r>
            <a:endParaRPr/>
          </a:p>
          <a:p>
            <a:pPr indent="-228600" lvl="0" marL="228600" rtl="0" algn="l">
              <a:lnSpc>
                <a:spcPct val="100000"/>
              </a:lnSpc>
              <a:spcBef>
                <a:spcPts val="2200"/>
              </a:spcBef>
              <a:spcAft>
                <a:spcPts val="0"/>
              </a:spcAft>
              <a:buClr>
                <a:schemeClr val="dk1"/>
              </a:buClr>
              <a:buSzPts val="2800"/>
              <a:buChar char="•"/>
            </a:pPr>
            <a:r>
              <a:rPr lang="en-US"/>
              <a:t>Có thể gộp chung việc khai báo mảng, khởi tạo mảng và gán tham chiếu cho biến mảng:</a:t>
            </a:r>
            <a:endParaRPr/>
          </a:p>
          <a:p>
            <a:pPr indent="0" lvl="0" marL="0" rtl="0" algn="l">
              <a:lnSpc>
                <a:spcPct val="100000"/>
              </a:lnSpc>
              <a:spcBef>
                <a:spcPts val="2200"/>
              </a:spcBef>
              <a:spcAft>
                <a:spcPts val="0"/>
              </a:spcAft>
              <a:buNone/>
            </a:pPr>
            <a:r>
              <a:t/>
            </a:r>
            <a:endParaRPr/>
          </a:p>
          <a:p>
            <a:pPr indent="0" lvl="0" marL="0" rtl="0" algn="l">
              <a:lnSpc>
                <a:spcPct val="100000"/>
              </a:lnSpc>
              <a:spcBef>
                <a:spcPts val="2200"/>
              </a:spcBef>
              <a:spcAft>
                <a:spcPts val="0"/>
              </a:spcAft>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539" name="Google Shape;539;p58"/>
          <p:cNvSpPr/>
          <p:nvPr/>
        </p:nvSpPr>
        <p:spPr>
          <a:xfrm>
            <a:off x="2565705" y="1694255"/>
            <a:ext cx="578825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400">
                <a:solidFill>
                  <a:schemeClr val="dk1"/>
                </a:solidFill>
                <a:latin typeface="Lucida Sans"/>
                <a:ea typeface="Lucida Sans"/>
                <a:cs typeface="Lucida Sans"/>
                <a:sym typeface="Lucida Sans"/>
              </a:rPr>
              <a:t>arrayRefVar = </a:t>
            </a:r>
            <a:r>
              <a:rPr b="1" i="1" lang="en-US" sz="2400">
                <a:solidFill>
                  <a:srgbClr val="00597C"/>
                </a:solidFill>
                <a:latin typeface="Lucida Sans"/>
                <a:ea typeface="Lucida Sans"/>
                <a:cs typeface="Lucida Sans"/>
                <a:sym typeface="Lucida Sans"/>
              </a:rPr>
              <a:t>new </a:t>
            </a:r>
            <a:r>
              <a:rPr i="1" lang="en-US" sz="2400">
                <a:solidFill>
                  <a:schemeClr val="dk1"/>
                </a:solidFill>
                <a:latin typeface="Lucida Sans"/>
                <a:ea typeface="Lucida Sans"/>
                <a:cs typeface="Lucida Sans"/>
                <a:sym typeface="Lucida Sans"/>
              </a:rPr>
              <a:t>elementType[arraySize]; </a:t>
            </a:r>
            <a:endParaRPr i="1" sz="2400">
              <a:solidFill>
                <a:schemeClr val="dk1"/>
              </a:solidFill>
              <a:latin typeface="Calibri"/>
              <a:ea typeface="Calibri"/>
              <a:cs typeface="Calibri"/>
              <a:sym typeface="Calibri"/>
            </a:endParaRPr>
          </a:p>
        </p:txBody>
      </p:sp>
      <p:sp>
        <p:nvSpPr>
          <p:cNvPr id="540" name="Google Shape;540;p58"/>
          <p:cNvSpPr/>
          <p:nvPr/>
        </p:nvSpPr>
        <p:spPr>
          <a:xfrm>
            <a:off x="2337105" y="4657207"/>
            <a:ext cx="755924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i="1" sz="2400">
              <a:solidFill>
                <a:schemeClr val="dk1"/>
              </a:solidFill>
              <a:latin typeface="Lucida Sans"/>
              <a:ea typeface="Lucida Sans"/>
              <a:cs typeface="Lucida Sans"/>
              <a:sym typeface="Lucida Sans"/>
            </a:endParaRPr>
          </a:p>
          <a:p>
            <a:pPr indent="0" lvl="0" marL="0" marR="0" rtl="0" algn="l">
              <a:spcBef>
                <a:spcPts val="0"/>
              </a:spcBef>
              <a:spcAft>
                <a:spcPts val="0"/>
              </a:spcAft>
              <a:buNone/>
            </a:pPr>
            <a:r>
              <a:t/>
            </a:r>
            <a:endParaRPr i="1" sz="2400">
              <a:solidFill>
                <a:schemeClr val="dk1"/>
              </a:solidFill>
              <a:latin typeface="Lucida Sans"/>
              <a:ea typeface="Lucida Sans"/>
              <a:cs typeface="Lucida Sans"/>
              <a:sym typeface="Lucida Sans"/>
            </a:endParaRPr>
          </a:p>
          <a:p>
            <a:pPr indent="0" lvl="0" marL="0" marR="0" rtl="0" algn="l">
              <a:spcBef>
                <a:spcPts val="0"/>
              </a:spcBef>
              <a:spcAft>
                <a:spcPts val="0"/>
              </a:spcAft>
              <a:buNone/>
            </a:pPr>
            <a:r>
              <a:rPr i="1" lang="en-US" sz="2400">
                <a:solidFill>
                  <a:schemeClr val="dk1"/>
                </a:solidFill>
                <a:latin typeface="Lucida Sans"/>
                <a:ea typeface="Lucida Sans"/>
                <a:cs typeface="Lucida Sans"/>
                <a:sym typeface="Lucida Sans"/>
              </a:rPr>
              <a:t>elementType[] arrayRefVar = </a:t>
            </a:r>
            <a:r>
              <a:rPr b="1" i="1" lang="en-US" sz="2400">
                <a:solidFill>
                  <a:srgbClr val="00597C"/>
                </a:solidFill>
                <a:latin typeface="Lucida Sans"/>
                <a:ea typeface="Lucida Sans"/>
                <a:cs typeface="Lucida Sans"/>
                <a:sym typeface="Lucida Sans"/>
              </a:rPr>
              <a:t>new </a:t>
            </a:r>
            <a:r>
              <a:rPr i="1" lang="en-US" sz="2400">
                <a:solidFill>
                  <a:schemeClr val="dk1"/>
                </a:solidFill>
                <a:latin typeface="Lucida Sans"/>
                <a:ea typeface="Lucida Sans"/>
                <a:cs typeface="Lucida Sans"/>
                <a:sym typeface="Lucida Sans"/>
              </a:rPr>
              <a:t>elementType[arraySize];</a:t>
            </a:r>
            <a:endParaRPr i="1" sz="2400">
              <a:solidFill>
                <a:schemeClr val="dk1"/>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59"/>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Ví dụ khởi tạo mảng</a:t>
            </a:r>
            <a:endParaRPr/>
          </a:p>
        </p:txBody>
      </p:sp>
      <p:sp>
        <p:nvSpPr>
          <p:cNvPr id="547" name="Google Shape;547;p59"/>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Khai báo và khởi tạo một mảng </a:t>
            </a:r>
            <a:r>
              <a:rPr b="1" lang="en-US"/>
              <a:t>double</a:t>
            </a:r>
            <a:r>
              <a:rPr lang="en-US"/>
              <a:t> tên là </a:t>
            </a:r>
            <a:r>
              <a:rPr b="1" lang="en-US"/>
              <a:t>myList</a:t>
            </a:r>
            <a:r>
              <a:rPr lang="en-US"/>
              <a:t> có thể chứa 10 phần tử:</a:t>
            </a:r>
            <a:endParaRPr/>
          </a:p>
          <a:p>
            <a:pPr indent="-50800" lvl="0" marL="228600" rtl="0" algn="l">
              <a:lnSpc>
                <a:spcPct val="90000"/>
              </a:lnSpc>
              <a:spcBef>
                <a:spcPts val="1000"/>
              </a:spcBef>
              <a:spcAft>
                <a:spcPts val="0"/>
              </a:spcAft>
              <a:buClr>
                <a:schemeClr val="dk1"/>
              </a:buClr>
              <a:buSzPts val="2800"/>
              <a:buNone/>
            </a:pPr>
            <a:r>
              <a:t/>
            </a:r>
            <a:endParaRPr/>
          </a:p>
          <a:p>
            <a:pPr indent="0" lvl="1" marL="457200" rtl="0" algn="l">
              <a:lnSpc>
                <a:spcPct val="90000"/>
              </a:lnSpc>
              <a:spcBef>
                <a:spcPts val="500"/>
              </a:spcBef>
              <a:spcAft>
                <a:spcPts val="0"/>
              </a:spcAft>
              <a:buClr>
                <a:schemeClr val="dk1"/>
              </a:buClr>
              <a:buSzPts val="24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Khai báo và khởi tạo một mảng String tên là names có thể chứa 30 phần tử:</a:t>
            </a:r>
            <a:endParaRPr/>
          </a:p>
          <a:p>
            <a:pPr indent="-50800" lvl="0" marL="228600" rtl="0" algn="l">
              <a:lnSpc>
                <a:spcPct val="90000"/>
              </a:lnSpc>
              <a:spcBef>
                <a:spcPts val="1000"/>
              </a:spcBef>
              <a:spcAft>
                <a:spcPts val="0"/>
              </a:spcAft>
              <a:buClr>
                <a:schemeClr val="dk1"/>
              </a:buClr>
              <a:buSzPts val="2800"/>
              <a:buNone/>
            </a:pPr>
            <a:r>
              <a:t/>
            </a:r>
            <a:endParaRPr/>
          </a:p>
          <a:p>
            <a:pPr indent="-76200" lvl="1" marL="685800" rtl="0" algn="l">
              <a:lnSpc>
                <a:spcPct val="90000"/>
              </a:lnSpc>
              <a:spcBef>
                <a:spcPts val="500"/>
              </a:spcBef>
              <a:spcAft>
                <a:spcPts val="0"/>
              </a:spcAft>
              <a:buClr>
                <a:schemeClr val="dk1"/>
              </a:buClr>
              <a:buSzPts val="2400"/>
              <a:buNone/>
            </a:pPr>
            <a:r>
              <a:t/>
            </a:r>
            <a:endParaRPr/>
          </a:p>
        </p:txBody>
      </p:sp>
      <p:sp>
        <p:nvSpPr>
          <p:cNvPr id="548" name="Google Shape;548;p59"/>
          <p:cNvSpPr/>
          <p:nvPr/>
        </p:nvSpPr>
        <p:spPr>
          <a:xfrm>
            <a:off x="2297011" y="1863719"/>
            <a:ext cx="451546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0080"/>
                </a:solidFill>
                <a:latin typeface="Calibri"/>
                <a:ea typeface="Calibri"/>
                <a:cs typeface="Calibri"/>
                <a:sym typeface="Calibri"/>
              </a:rPr>
              <a:t>double</a:t>
            </a:r>
            <a:r>
              <a:rPr lang="en-US" sz="2400">
                <a:solidFill>
                  <a:schemeClr val="dk1"/>
                </a:solidFill>
                <a:latin typeface="Calibri"/>
                <a:ea typeface="Calibri"/>
                <a:cs typeface="Calibri"/>
                <a:sym typeface="Calibri"/>
              </a:rPr>
              <a:t>[] myList = </a:t>
            </a:r>
            <a:r>
              <a:rPr b="1" lang="en-US" sz="2400">
                <a:solidFill>
                  <a:srgbClr val="000080"/>
                </a:solidFill>
                <a:latin typeface="Calibri"/>
                <a:ea typeface="Calibri"/>
                <a:cs typeface="Calibri"/>
                <a:sym typeface="Calibri"/>
              </a:rPr>
              <a:t>new double</a:t>
            </a:r>
            <a:r>
              <a:rPr lang="en-US" sz="2400">
                <a:solidFill>
                  <a:schemeClr val="dk1"/>
                </a:solidFill>
                <a:latin typeface="Calibri"/>
                <a:ea typeface="Calibri"/>
                <a:cs typeface="Calibri"/>
                <a:sym typeface="Calibri"/>
              </a:rPr>
              <a:t>[</a:t>
            </a:r>
            <a:r>
              <a:rPr lang="en-US" sz="2400">
                <a:solidFill>
                  <a:srgbClr val="0000FF"/>
                </a:solidFill>
                <a:latin typeface="Calibri"/>
                <a:ea typeface="Calibri"/>
                <a:cs typeface="Calibri"/>
                <a:sym typeface="Calibri"/>
              </a:rPr>
              <a:t>10</a:t>
            </a:r>
            <a:r>
              <a:rPr lang="en-US" sz="2400">
                <a:solidFill>
                  <a:schemeClr val="dk1"/>
                </a:solidFill>
                <a:latin typeface="Calibri"/>
                <a:ea typeface="Calibri"/>
                <a:cs typeface="Calibri"/>
                <a:sym typeface="Calibri"/>
              </a:rPr>
              <a:t>];</a:t>
            </a:r>
            <a:endParaRPr/>
          </a:p>
        </p:txBody>
      </p:sp>
      <p:sp>
        <p:nvSpPr>
          <p:cNvPr id="549" name="Google Shape;549;p59"/>
          <p:cNvSpPr/>
          <p:nvPr/>
        </p:nvSpPr>
        <p:spPr>
          <a:xfrm>
            <a:off x="2297010" y="4572903"/>
            <a:ext cx="421820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String[] names = </a:t>
            </a:r>
            <a:r>
              <a:rPr b="1" lang="en-US" sz="2400">
                <a:solidFill>
                  <a:srgbClr val="000080"/>
                </a:solidFill>
                <a:latin typeface="Calibri"/>
                <a:ea typeface="Calibri"/>
                <a:cs typeface="Calibri"/>
                <a:sym typeface="Calibri"/>
              </a:rPr>
              <a:t>new </a:t>
            </a:r>
            <a:r>
              <a:rPr lang="en-US" sz="2400">
                <a:solidFill>
                  <a:schemeClr val="dk1"/>
                </a:solidFill>
                <a:latin typeface="Calibri"/>
                <a:ea typeface="Calibri"/>
                <a:cs typeface="Calibri"/>
                <a:sym typeface="Calibri"/>
              </a:rPr>
              <a:t>String[</a:t>
            </a:r>
            <a:r>
              <a:rPr lang="en-US" sz="2400">
                <a:solidFill>
                  <a:srgbClr val="0000FF"/>
                </a:solidFill>
                <a:latin typeface="Calibri"/>
                <a:ea typeface="Calibri"/>
                <a:cs typeface="Calibri"/>
                <a:sym typeface="Calibri"/>
              </a:rPr>
              <a:t>30</a:t>
            </a:r>
            <a:r>
              <a:rPr lang="en-US" sz="2400">
                <a:solidFill>
                  <a:schemeClr val="dk1"/>
                </a:solidFill>
                <a:latin typeface="Calibri"/>
                <a:ea typeface="Calibri"/>
                <a:cs typeface="Calibri"/>
                <a:sym typeface="Calibri"/>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Thảo luận</a:t>
            </a:r>
            <a:endParaRPr/>
          </a:p>
        </p:txBody>
      </p:sp>
      <p:sp>
        <p:nvSpPr>
          <p:cNvPr id="126" name="Google Shape;126;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800"/>
              <a:buNone/>
            </a:pPr>
            <a:r>
              <a:rPr lang="en-US" sz="2800"/>
              <a:t>Ngôn ngữ lập trình C#</a:t>
            </a:r>
            <a:endParaRPr sz="2800"/>
          </a:p>
          <a:p>
            <a:pPr indent="0" lvl="0" marL="0" rtl="0" algn="l">
              <a:lnSpc>
                <a:spcPct val="90000"/>
              </a:lnSpc>
              <a:spcBef>
                <a:spcPts val="1000"/>
              </a:spcBef>
              <a:spcAft>
                <a:spcPts val="0"/>
              </a:spcAft>
              <a:buClr>
                <a:srgbClr val="888888"/>
              </a:buClr>
              <a:buSzPts val="2800"/>
              <a:buNone/>
            </a:pPr>
            <a:r>
              <a:rPr lang="en-US" sz="2800"/>
              <a:t>Visual Studio Community</a:t>
            </a:r>
            <a:endParaRPr sz="28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sp>
        <p:nvSpPr>
          <p:cNvPr id="555" name="Google Shape;555;p60"/>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Ví dụ khởi tạo mảng</a:t>
            </a:r>
            <a:endParaRPr/>
          </a:p>
        </p:txBody>
      </p:sp>
      <p:sp>
        <p:nvSpPr>
          <p:cNvPr id="556" name="Google Shape;556;p60"/>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just">
              <a:lnSpc>
                <a:spcPct val="80000"/>
              </a:lnSpc>
              <a:spcBef>
                <a:spcPts val="0"/>
              </a:spcBef>
              <a:spcAft>
                <a:spcPts val="0"/>
              </a:spcAft>
              <a:buClr>
                <a:srgbClr val="000000"/>
              </a:buClr>
              <a:buSzPts val="2800"/>
              <a:buChar char="•"/>
            </a:pPr>
            <a:r>
              <a:rPr lang="en-US">
                <a:solidFill>
                  <a:srgbClr val="000000"/>
                </a:solidFill>
                <a:latin typeface="Verdana"/>
                <a:ea typeface="Verdana"/>
                <a:cs typeface="Verdana"/>
                <a:sym typeface="Verdana"/>
              </a:rPr>
              <a:t>You can assign values to the array at the time of declaration</a:t>
            </a:r>
            <a:endParaRPr/>
          </a:p>
          <a:p>
            <a:pPr indent="-228600" lvl="1" marL="685800" rtl="0" algn="just">
              <a:lnSpc>
                <a:spcPct val="80000"/>
              </a:lnSpc>
              <a:spcBef>
                <a:spcPts val="500"/>
              </a:spcBef>
              <a:spcAft>
                <a:spcPts val="0"/>
              </a:spcAft>
              <a:buClr>
                <a:schemeClr val="dk1"/>
              </a:buClr>
              <a:buSzPts val="2400"/>
              <a:buChar char="•"/>
            </a:pPr>
            <a:r>
              <a:rPr lang="en-US"/>
              <a:t>double[] balance = { 2340.0, 4523.69, 3421.0}; </a:t>
            </a:r>
            <a:endParaRPr/>
          </a:p>
          <a:p>
            <a:pPr indent="-228600" lvl="0" marL="228600" rtl="0" algn="just">
              <a:lnSpc>
                <a:spcPct val="80000"/>
              </a:lnSpc>
              <a:spcBef>
                <a:spcPts val="1000"/>
              </a:spcBef>
              <a:spcAft>
                <a:spcPts val="0"/>
              </a:spcAft>
              <a:buClr>
                <a:srgbClr val="000000"/>
              </a:buClr>
              <a:buSzPts val="2800"/>
              <a:buChar char="•"/>
            </a:pPr>
            <a:r>
              <a:rPr lang="en-US">
                <a:solidFill>
                  <a:srgbClr val="000000"/>
                </a:solidFill>
                <a:latin typeface="Verdana"/>
                <a:ea typeface="Verdana"/>
                <a:cs typeface="Verdana"/>
                <a:sym typeface="Verdana"/>
              </a:rPr>
              <a:t>You can also create and initialize an array</a:t>
            </a:r>
            <a:endParaRPr/>
          </a:p>
          <a:p>
            <a:pPr indent="-228600" lvl="1" marL="685800" rtl="0" algn="just">
              <a:lnSpc>
                <a:spcPct val="80000"/>
              </a:lnSpc>
              <a:spcBef>
                <a:spcPts val="500"/>
              </a:spcBef>
              <a:spcAft>
                <a:spcPts val="0"/>
              </a:spcAft>
              <a:buClr>
                <a:schemeClr val="dk1"/>
              </a:buClr>
              <a:buSzPts val="2400"/>
              <a:buChar char="•"/>
            </a:pPr>
            <a:r>
              <a:rPr lang="en-US"/>
              <a:t>int [] marks = new int[5] { 99, 98, 92, 97, 95}; </a:t>
            </a:r>
            <a:endParaRPr/>
          </a:p>
          <a:p>
            <a:pPr indent="-228600" lvl="0" marL="228600" rtl="0" algn="just">
              <a:lnSpc>
                <a:spcPct val="80000"/>
              </a:lnSpc>
              <a:spcBef>
                <a:spcPts val="1000"/>
              </a:spcBef>
              <a:spcAft>
                <a:spcPts val="0"/>
              </a:spcAft>
              <a:buClr>
                <a:srgbClr val="000000"/>
              </a:buClr>
              <a:buSzPts val="2800"/>
              <a:buChar char="•"/>
            </a:pPr>
            <a:r>
              <a:rPr lang="en-US">
                <a:solidFill>
                  <a:srgbClr val="000000"/>
                </a:solidFill>
                <a:latin typeface="Verdana"/>
                <a:ea typeface="Verdana"/>
                <a:cs typeface="Verdana"/>
                <a:sym typeface="Verdana"/>
              </a:rPr>
              <a:t>You may also omit the size of the array</a:t>
            </a:r>
            <a:endParaRPr>
              <a:solidFill>
                <a:srgbClr val="000000"/>
              </a:solidFill>
              <a:latin typeface="Verdana"/>
              <a:ea typeface="Verdana"/>
              <a:cs typeface="Verdana"/>
              <a:sym typeface="Verdana"/>
            </a:endParaRPr>
          </a:p>
          <a:p>
            <a:pPr indent="-228600" lvl="1" marL="685800" rtl="0" algn="just">
              <a:lnSpc>
                <a:spcPct val="80000"/>
              </a:lnSpc>
              <a:spcBef>
                <a:spcPts val="500"/>
              </a:spcBef>
              <a:spcAft>
                <a:spcPts val="0"/>
              </a:spcAft>
              <a:buClr>
                <a:schemeClr val="dk1"/>
              </a:buClr>
              <a:buSzPts val="2400"/>
              <a:buChar char="•"/>
            </a:pPr>
            <a:r>
              <a:rPr lang="en-US"/>
              <a:t>int [] marks = new int[] { 99, 98, 92, 97, 95}; </a:t>
            </a:r>
            <a:endParaRPr/>
          </a:p>
          <a:p>
            <a:pPr indent="-228600" lvl="0" marL="228600" rtl="0" algn="just">
              <a:lnSpc>
                <a:spcPct val="80000"/>
              </a:lnSpc>
              <a:spcBef>
                <a:spcPts val="1000"/>
              </a:spcBef>
              <a:spcAft>
                <a:spcPts val="0"/>
              </a:spcAft>
              <a:buClr>
                <a:srgbClr val="000000"/>
              </a:buClr>
              <a:buSzPts val="2800"/>
              <a:buChar char="•"/>
            </a:pPr>
            <a:r>
              <a:rPr lang="en-US">
                <a:solidFill>
                  <a:srgbClr val="000000"/>
                </a:solidFill>
                <a:latin typeface="Verdana"/>
                <a:ea typeface="Verdana"/>
                <a:cs typeface="Verdana"/>
                <a:sym typeface="Verdana"/>
              </a:rPr>
              <a:t>You can copy an array variable into another target array variable. In such case, both the target and source point to the same memory location</a:t>
            </a:r>
            <a:endParaRPr>
              <a:solidFill>
                <a:srgbClr val="000000"/>
              </a:solidFill>
              <a:latin typeface="Verdana"/>
              <a:ea typeface="Verdana"/>
              <a:cs typeface="Verdana"/>
              <a:sym typeface="Verdana"/>
            </a:endParaRPr>
          </a:p>
          <a:p>
            <a:pPr indent="-228600" lvl="1" marL="685800" rtl="0" algn="just">
              <a:lnSpc>
                <a:spcPct val="80000"/>
              </a:lnSpc>
              <a:spcBef>
                <a:spcPts val="500"/>
              </a:spcBef>
              <a:spcAft>
                <a:spcPts val="0"/>
              </a:spcAft>
              <a:buClr>
                <a:schemeClr val="dk1"/>
              </a:buClr>
              <a:buSzPts val="2400"/>
              <a:buChar char="•"/>
            </a:pPr>
            <a:r>
              <a:rPr lang="en-US"/>
              <a:t>int [] marks = new int[] { 99, 98, 92, 97, 95}; </a:t>
            </a:r>
            <a:endParaRPr/>
          </a:p>
          <a:p>
            <a:pPr indent="-228600" lvl="1" marL="685800" rtl="0" algn="just">
              <a:lnSpc>
                <a:spcPct val="80000"/>
              </a:lnSpc>
              <a:spcBef>
                <a:spcPts val="500"/>
              </a:spcBef>
              <a:spcAft>
                <a:spcPts val="0"/>
              </a:spcAft>
              <a:buClr>
                <a:schemeClr val="dk1"/>
              </a:buClr>
              <a:buSzPts val="2400"/>
              <a:buChar char="•"/>
            </a:pPr>
            <a:r>
              <a:rPr lang="en-US"/>
              <a:t>int[] score = marks; </a:t>
            </a:r>
            <a:endParaRPr/>
          </a:p>
          <a:p>
            <a:pPr indent="-76200" lvl="1" marL="685800" rtl="0" algn="l">
              <a:lnSpc>
                <a:spcPct val="80000"/>
              </a:lnSpc>
              <a:spcBef>
                <a:spcPts val="500"/>
              </a:spcBef>
              <a:spcAft>
                <a:spcPts val="0"/>
              </a:spcAft>
              <a:buClr>
                <a:schemeClr val="dk1"/>
              </a:buClr>
              <a:buSzPts val="2400"/>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Google Shape;562;p61"/>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Gán giá trị cho các phần tử mảng</a:t>
            </a:r>
            <a:endParaRPr/>
          </a:p>
        </p:txBody>
      </p:sp>
      <p:sp>
        <p:nvSpPr>
          <p:cNvPr id="563" name="Google Shape;563;p61"/>
          <p:cNvSpPr txBox="1"/>
          <p:nvPr>
            <p:ph idx="1" type="body"/>
          </p:nvPr>
        </p:nvSpPr>
        <p:spPr>
          <a:xfrm>
            <a:off x="838200" y="1322615"/>
            <a:ext cx="10755086" cy="326993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Cú pháp:</a:t>
            </a:r>
            <a:endParaRPr/>
          </a:p>
          <a:p>
            <a:pPr indent="-50800" lvl="0" marL="228600" rtl="0" algn="l">
              <a:lnSpc>
                <a:spcPct val="90000"/>
              </a:lnSpc>
              <a:spcBef>
                <a:spcPts val="1000"/>
              </a:spcBef>
              <a:spcAft>
                <a:spcPts val="0"/>
              </a:spcAft>
              <a:buClr>
                <a:schemeClr val="dk1"/>
              </a:buClr>
              <a:buSzPts val="2800"/>
              <a:buNone/>
            </a:pPr>
            <a:r>
              <a:t/>
            </a:r>
            <a:endParaRPr/>
          </a:p>
          <a:p>
            <a:pPr indent="0" lvl="1" marL="457200" rtl="0" algn="l">
              <a:lnSpc>
                <a:spcPct val="200000"/>
              </a:lnSpc>
              <a:spcBef>
                <a:spcPts val="500"/>
              </a:spcBef>
              <a:spcAft>
                <a:spcPts val="0"/>
              </a:spcAft>
              <a:buClr>
                <a:schemeClr val="dk1"/>
              </a:buClr>
              <a:buSzPts val="2400"/>
              <a:buNone/>
            </a:pPr>
            <a:r>
              <a:t/>
            </a:r>
            <a:endParaRPr/>
          </a:p>
          <a:p>
            <a:pPr indent="0" lvl="1" marL="457200" rtl="0" algn="l">
              <a:lnSpc>
                <a:spcPct val="200000"/>
              </a:lnSpc>
              <a:spcBef>
                <a:spcPts val="500"/>
              </a:spcBef>
              <a:spcAft>
                <a:spcPts val="0"/>
              </a:spcAft>
              <a:buClr>
                <a:schemeClr val="dk1"/>
              </a:buClr>
              <a:buSzPts val="2400"/>
              <a:buNone/>
            </a:pPr>
            <a:r>
              <a:rPr lang="en-US"/>
              <a:t>Trong đó:</a:t>
            </a:r>
            <a:endParaRPr/>
          </a:p>
          <a:p>
            <a:pPr indent="-228600" lvl="2" marL="1143000" rtl="0" algn="l">
              <a:lnSpc>
                <a:spcPct val="90000"/>
              </a:lnSpc>
              <a:spcBef>
                <a:spcPts val="500"/>
              </a:spcBef>
              <a:spcAft>
                <a:spcPts val="0"/>
              </a:spcAft>
              <a:buClr>
                <a:schemeClr val="dk1"/>
              </a:buClr>
              <a:buSzPts val="2200"/>
              <a:buChar char="•"/>
            </a:pPr>
            <a:r>
              <a:rPr i="1" lang="en-US" sz="2200"/>
              <a:t>index</a:t>
            </a:r>
            <a:r>
              <a:rPr lang="en-US" sz="2200"/>
              <a:t>: Chỉ số (vị trí) của phần tử muốn gán giá trị. Chỉ số của phần tử đầu tiên là 0</a:t>
            </a:r>
            <a:endParaRPr/>
          </a:p>
          <a:p>
            <a:pPr indent="-228600" lvl="2" marL="1143000" rtl="0" algn="l">
              <a:lnSpc>
                <a:spcPct val="90000"/>
              </a:lnSpc>
              <a:spcBef>
                <a:spcPts val="500"/>
              </a:spcBef>
              <a:spcAft>
                <a:spcPts val="0"/>
              </a:spcAft>
              <a:buClr>
                <a:schemeClr val="dk1"/>
              </a:buClr>
              <a:buSzPts val="2200"/>
              <a:buChar char="•"/>
            </a:pPr>
            <a:r>
              <a:rPr i="1" lang="en-US" sz="2200"/>
              <a:t>value</a:t>
            </a:r>
            <a:r>
              <a:rPr lang="en-US" sz="2200"/>
              <a:t>: Giá trị muốn gán cho phần tử tại vị trí </a:t>
            </a:r>
            <a:r>
              <a:rPr i="1" lang="en-US" sz="2200"/>
              <a:t>index</a:t>
            </a:r>
            <a:endParaRPr/>
          </a:p>
          <a:p>
            <a:pPr indent="-101600" lvl="2" marL="1143000" rtl="0" algn="l">
              <a:lnSpc>
                <a:spcPct val="90000"/>
              </a:lnSpc>
              <a:spcBef>
                <a:spcPts val="500"/>
              </a:spcBef>
              <a:spcAft>
                <a:spcPts val="0"/>
              </a:spcAft>
              <a:buClr>
                <a:schemeClr val="dk1"/>
              </a:buClr>
              <a:buSzPts val="2000"/>
              <a:buNone/>
            </a:pPr>
            <a:r>
              <a:t/>
            </a:r>
            <a:endParaRPr i="1"/>
          </a:p>
          <a:p>
            <a:pPr indent="-50800" lvl="0" marL="228600" rtl="0" algn="l">
              <a:lnSpc>
                <a:spcPct val="90000"/>
              </a:lnSpc>
              <a:spcBef>
                <a:spcPts val="1000"/>
              </a:spcBef>
              <a:spcAft>
                <a:spcPts val="0"/>
              </a:spcAft>
              <a:buClr>
                <a:schemeClr val="dk1"/>
              </a:buClr>
              <a:buSzPts val="2800"/>
              <a:buNone/>
            </a:pPr>
            <a:r>
              <a:t/>
            </a:r>
            <a:endParaRPr i="1"/>
          </a:p>
          <a:p>
            <a:pPr indent="-50800" lvl="0" marL="228600" rtl="0" algn="l">
              <a:lnSpc>
                <a:spcPct val="90000"/>
              </a:lnSpc>
              <a:spcBef>
                <a:spcPts val="1000"/>
              </a:spcBef>
              <a:spcAft>
                <a:spcPts val="0"/>
              </a:spcAft>
              <a:buClr>
                <a:schemeClr val="dk1"/>
              </a:buClr>
              <a:buSzPts val="2800"/>
              <a:buNone/>
            </a:pPr>
            <a:r>
              <a:t/>
            </a:r>
            <a:endParaRPr i="1"/>
          </a:p>
        </p:txBody>
      </p:sp>
      <p:sp>
        <p:nvSpPr>
          <p:cNvPr id="564" name="Google Shape;564;p61"/>
          <p:cNvSpPr/>
          <p:nvPr/>
        </p:nvSpPr>
        <p:spPr>
          <a:xfrm>
            <a:off x="2149178" y="1863058"/>
            <a:ext cx="381848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400">
                <a:solidFill>
                  <a:schemeClr val="dk1"/>
                </a:solidFill>
                <a:latin typeface="Lucida Sans"/>
                <a:ea typeface="Lucida Sans"/>
                <a:cs typeface="Lucida Sans"/>
                <a:sym typeface="Lucida Sans"/>
              </a:rPr>
              <a:t>arrayRefVar[index] = value; </a:t>
            </a:r>
            <a:endParaRPr i="1" sz="2400">
              <a:solidFill>
                <a:schemeClr val="dk1"/>
              </a:solidFill>
              <a:latin typeface="Calibri"/>
              <a:ea typeface="Calibri"/>
              <a:cs typeface="Calibri"/>
              <a:sym typeface="Calibri"/>
            </a:endParaRPr>
          </a:p>
        </p:txBody>
      </p:sp>
      <p:sp>
        <p:nvSpPr>
          <p:cNvPr id="565" name="Google Shape;565;p61"/>
          <p:cNvSpPr txBox="1"/>
          <p:nvPr/>
        </p:nvSpPr>
        <p:spPr>
          <a:xfrm>
            <a:off x="838200" y="5130522"/>
            <a:ext cx="10515600" cy="1200329"/>
          </a:xfrm>
          <a:prstGeom prst="rect">
            <a:avLst/>
          </a:prstGeom>
          <a:solidFill>
            <a:srgbClr val="0070C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Calibri"/>
                <a:ea typeface="Calibri"/>
                <a:cs typeface="Calibri"/>
                <a:sym typeface="Calibri"/>
              </a:rPr>
              <a:t>Lưu ý:</a:t>
            </a:r>
            <a:r>
              <a:rPr lang="en-US" sz="2400">
                <a:solidFill>
                  <a:schemeClr val="lt1"/>
                </a:solidFill>
                <a:latin typeface="Calibri"/>
                <a:ea typeface="Calibri"/>
                <a:cs typeface="Calibri"/>
                <a:sym typeface="Calibri"/>
              </a:rPr>
              <a:t> Một mảng sau khi được khởi tạo mà không được gán giá trị cho các phần tử của nó thì các phần tử sẽ có giá trị mặc định tuỳ theo kiểu dữ liệu của mảng. </a:t>
            </a:r>
            <a:r>
              <a:rPr i="1" lang="en-US" sz="2400">
                <a:solidFill>
                  <a:schemeClr val="lt1"/>
                </a:solidFill>
                <a:latin typeface="Calibri"/>
                <a:ea typeface="Calibri"/>
                <a:cs typeface="Calibri"/>
                <a:sym typeface="Calibri"/>
              </a:rPr>
              <a:t>(0, false, null, \u0000)</a:t>
            </a:r>
            <a:endParaRPr i="1" sz="2400">
              <a:solidFill>
                <a:schemeClr val="lt1"/>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0" name="Shape 570"/>
        <p:cNvGrpSpPr/>
        <p:nvPr/>
      </p:nvGrpSpPr>
      <p:grpSpPr>
        <a:xfrm>
          <a:off x="0" y="0"/>
          <a:ext cx="0" cy="0"/>
          <a:chOff x="0" y="0"/>
          <a:chExt cx="0" cy="0"/>
        </a:xfrm>
      </p:grpSpPr>
      <p:sp>
        <p:nvSpPr>
          <p:cNvPr id="571" name="Google Shape;571;p62"/>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Ví dụ gán giá trị cho phần tử mảng</a:t>
            </a:r>
            <a:endParaRPr/>
          </a:p>
        </p:txBody>
      </p:sp>
      <p:sp>
        <p:nvSpPr>
          <p:cNvPr id="572" name="Google Shape;572;p62"/>
          <p:cNvSpPr/>
          <p:nvPr/>
        </p:nvSpPr>
        <p:spPr>
          <a:xfrm>
            <a:off x="838200" y="2268955"/>
            <a:ext cx="2895600" cy="3477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myList[</a:t>
            </a:r>
            <a:r>
              <a:rPr lang="en-US" sz="2000">
                <a:solidFill>
                  <a:srgbClr val="0000FF"/>
                </a:solidFill>
                <a:latin typeface="Calibri"/>
                <a:ea typeface="Calibri"/>
                <a:cs typeface="Calibri"/>
                <a:sym typeface="Calibri"/>
              </a:rPr>
              <a:t>0</a:t>
            </a:r>
            <a:r>
              <a:rPr lang="en-US" sz="2000">
                <a:solidFill>
                  <a:schemeClr val="dk1"/>
                </a:solidFill>
                <a:latin typeface="Calibri"/>
                <a:ea typeface="Calibri"/>
                <a:cs typeface="Calibri"/>
                <a:sym typeface="Calibri"/>
              </a:rPr>
              <a:t>] = </a:t>
            </a:r>
            <a:r>
              <a:rPr lang="en-US" sz="2000">
                <a:solidFill>
                  <a:srgbClr val="0000FF"/>
                </a:solidFill>
                <a:latin typeface="Calibri"/>
                <a:ea typeface="Calibri"/>
                <a:cs typeface="Calibri"/>
                <a:sym typeface="Calibri"/>
              </a:rPr>
              <a:t>5.6</a:t>
            </a:r>
            <a:r>
              <a:rPr lang="en-US" sz="2000">
                <a:solidFill>
                  <a:schemeClr val="dk1"/>
                </a:solidFill>
                <a:latin typeface="Calibri"/>
                <a:ea typeface="Calibri"/>
                <a:cs typeface="Calibri"/>
                <a:sym typeface="Calibri"/>
              </a:rPr>
              <a:t>; </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myList[</a:t>
            </a:r>
            <a:r>
              <a:rPr lang="en-US" sz="2000">
                <a:solidFill>
                  <a:srgbClr val="0000FF"/>
                </a:solidFill>
                <a:latin typeface="Calibri"/>
                <a:ea typeface="Calibri"/>
                <a:cs typeface="Calibri"/>
                <a:sym typeface="Calibri"/>
              </a:rPr>
              <a:t>1</a:t>
            </a:r>
            <a:r>
              <a:rPr lang="en-US" sz="2000">
                <a:solidFill>
                  <a:schemeClr val="dk1"/>
                </a:solidFill>
                <a:latin typeface="Calibri"/>
                <a:ea typeface="Calibri"/>
                <a:cs typeface="Calibri"/>
                <a:sym typeface="Calibri"/>
              </a:rPr>
              <a:t>] = </a:t>
            </a:r>
            <a:r>
              <a:rPr lang="en-US" sz="2000">
                <a:solidFill>
                  <a:srgbClr val="0000FF"/>
                </a:solidFill>
                <a:latin typeface="Calibri"/>
                <a:ea typeface="Calibri"/>
                <a:cs typeface="Calibri"/>
                <a:sym typeface="Calibri"/>
              </a:rPr>
              <a:t>4.5</a:t>
            </a:r>
            <a:r>
              <a:rPr lang="en-US" sz="2000">
                <a:solidFill>
                  <a:schemeClr val="dk1"/>
                </a:solidFill>
                <a:latin typeface="Calibri"/>
                <a:ea typeface="Calibri"/>
                <a:cs typeface="Calibri"/>
                <a:sym typeface="Calibri"/>
              </a:rPr>
              <a:t>; </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myList[</a:t>
            </a:r>
            <a:r>
              <a:rPr lang="en-US" sz="2000">
                <a:solidFill>
                  <a:srgbClr val="0000FF"/>
                </a:solidFill>
                <a:latin typeface="Calibri"/>
                <a:ea typeface="Calibri"/>
                <a:cs typeface="Calibri"/>
                <a:sym typeface="Calibri"/>
              </a:rPr>
              <a:t>2</a:t>
            </a:r>
            <a:r>
              <a:rPr lang="en-US" sz="2000">
                <a:solidFill>
                  <a:schemeClr val="dk1"/>
                </a:solidFill>
                <a:latin typeface="Calibri"/>
                <a:ea typeface="Calibri"/>
                <a:cs typeface="Calibri"/>
                <a:sym typeface="Calibri"/>
              </a:rPr>
              <a:t>] = </a:t>
            </a:r>
            <a:r>
              <a:rPr lang="en-US" sz="2000">
                <a:solidFill>
                  <a:srgbClr val="0000FF"/>
                </a:solidFill>
                <a:latin typeface="Calibri"/>
                <a:ea typeface="Calibri"/>
                <a:cs typeface="Calibri"/>
                <a:sym typeface="Calibri"/>
              </a:rPr>
              <a:t>3.3</a:t>
            </a:r>
            <a:r>
              <a:rPr lang="en-US" sz="2000">
                <a:solidFill>
                  <a:schemeClr val="dk1"/>
                </a:solidFill>
                <a:latin typeface="Calibri"/>
                <a:ea typeface="Calibri"/>
                <a:cs typeface="Calibri"/>
                <a:sym typeface="Calibri"/>
              </a:rPr>
              <a:t>; </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myList[</a:t>
            </a:r>
            <a:r>
              <a:rPr lang="en-US" sz="2000">
                <a:solidFill>
                  <a:srgbClr val="0000FF"/>
                </a:solidFill>
                <a:latin typeface="Calibri"/>
                <a:ea typeface="Calibri"/>
                <a:cs typeface="Calibri"/>
                <a:sym typeface="Calibri"/>
              </a:rPr>
              <a:t>3</a:t>
            </a:r>
            <a:r>
              <a:rPr lang="en-US" sz="2000">
                <a:solidFill>
                  <a:schemeClr val="dk1"/>
                </a:solidFill>
                <a:latin typeface="Calibri"/>
                <a:ea typeface="Calibri"/>
                <a:cs typeface="Calibri"/>
                <a:sym typeface="Calibri"/>
              </a:rPr>
              <a:t>] = </a:t>
            </a:r>
            <a:r>
              <a:rPr lang="en-US" sz="2000">
                <a:solidFill>
                  <a:srgbClr val="0000FF"/>
                </a:solidFill>
                <a:latin typeface="Calibri"/>
                <a:ea typeface="Calibri"/>
                <a:cs typeface="Calibri"/>
                <a:sym typeface="Calibri"/>
              </a:rPr>
              <a:t>13.2</a:t>
            </a:r>
            <a:r>
              <a:rPr lang="en-US" sz="2000">
                <a:solidFill>
                  <a:schemeClr val="dk1"/>
                </a:solidFill>
                <a:latin typeface="Calibri"/>
                <a:ea typeface="Calibri"/>
                <a:cs typeface="Calibri"/>
                <a:sym typeface="Calibri"/>
              </a:rPr>
              <a:t>; </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myList[</a:t>
            </a:r>
            <a:r>
              <a:rPr lang="en-US" sz="2000">
                <a:solidFill>
                  <a:srgbClr val="0000FF"/>
                </a:solidFill>
                <a:latin typeface="Calibri"/>
                <a:ea typeface="Calibri"/>
                <a:cs typeface="Calibri"/>
                <a:sym typeface="Calibri"/>
              </a:rPr>
              <a:t>4</a:t>
            </a:r>
            <a:r>
              <a:rPr lang="en-US" sz="2000">
                <a:solidFill>
                  <a:schemeClr val="dk1"/>
                </a:solidFill>
                <a:latin typeface="Calibri"/>
                <a:ea typeface="Calibri"/>
                <a:cs typeface="Calibri"/>
                <a:sym typeface="Calibri"/>
              </a:rPr>
              <a:t>] = </a:t>
            </a:r>
            <a:r>
              <a:rPr lang="en-US" sz="2000">
                <a:solidFill>
                  <a:srgbClr val="0000FF"/>
                </a:solidFill>
                <a:latin typeface="Calibri"/>
                <a:ea typeface="Calibri"/>
                <a:cs typeface="Calibri"/>
                <a:sym typeface="Calibri"/>
              </a:rPr>
              <a:t>4.0</a:t>
            </a:r>
            <a:r>
              <a:rPr lang="en-US" sz="2000">
                <a:solidFill>
                  <a:schemeClr val="dk1"/>
                </a:solidFill>
                <a:latin typeface="Calibri"/>
                <a:ea typeface="Calibri"/>
                <a:cs typeface="Calibri"/>
                <a:sym typeface="Calibri"/>
              </a:rPr>
              <a:t>; </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myList[</a:t>
            </a:r>
            <a:r>
              <a:rPr lang="en-US" sz="2000">
                <a:solidFill>
                  <a:srgbClr val="0000FF"/>
                </a:solidFill>
                <a:latin typeface="Calibri"/>
                <a:ea typeface="Calibri"/>
                <a:cs typeface="Calibri"/>
                <a:sym typeface="Calibri"/>
              </a:rPr>
              <a:t>5</a:t>
            </a:r>
            <a:r>
              <a:rPr lang="en-US" sz="2000">
                <a:solidFill>
                  <a:schemeClr val="dk1"/>
                </a:solidFill>
                <a:latin typeface="Calibri"/>
                <a:ea typeface="Calibri"/>
                <a:cs typeface="Calibri"/>
                <a:sym typeface="Calibri"/>
              </a:rPr>
              <a:t>] = </a:t>
            </a:r>
            <a:r>
              <a:rPr lang="en-US" sz="2000">
                <a:solidFill>
                  <a:srgbClr val="0000FF"/>
                </a:solidFill>
                <a:latin typeface="Calibri"/>
                <a:ea typeface="Calibri"/>
                <a:cs typeface="Calibri"/>
                <a:sym typeface="Calibri"/>
              </a:rPr>
              <a:t>34.33</a:t>
            </a:r>
            <a:r>
              <a:rPr lang="en-US" sz="2000">
                <a:solidFill>
                  <a:schemeClr val="dk1"/>
                </a:solidFill>
                <a:latin typeface="Calibri"/>
                <a:ea typeface="Calibri"/>
                <a:cs typeface="Calibri"/>
                <a:sym typeface="Calibri"/>
              </a:rPr>
              <a:t>; </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myList[</a:t>
            </a:r>
            <a:r>
              <a:rPr lang="en-US" sz="2000">
                <a:solidFill>
                  <a:srgbClr val="0000FF"/>
                </a:solidFill>
                <a:latin typeface="Calibri"/>
                <a:ea typeface="Calibri"/>
                <a:cs typeface="Calibri"/>
                <a:sym typeface="Calibri"/>
              </a:rPr>
              <a:t>6</a:t>
            </a:r>
            <a:r>
              <a:rPr lang="en-US" sz="2000">
                <a:solidFill>
                  <a:schemeClr val="dk1"/>
                </a:solidFill>
                <a:latin typeface="Calibri"/>
                <a:ea typeface="Calibri"/>
                <a:cs typeface="Calibri"/>
                <a:sym typeface="Calibri"/>
              </a:rPr>
              <a:t>] = </a:t>
            </a:r>
            <a:r>
              <a:rPr lang="en-US" sz="2000">
                <a:solidFill>
                  <a:srgbClr val="0000FF"/>
                </a:solidFill>
                <a:latin typeface="Calibri"/>
                <a:ea typeface="Calibri"/>
                <a:cs typeface="Calibri"/>
                <a:sym typeface="Calibri"/>
              </a:rPr>
              <a:t>34.0</a:t>
            </a:r>
            <a:r>
              <a:rPr lang="en-US" sz="2000">
                <a:solidFill>
                  <a:schemeClr val="dk1"/>
                </a:solidFill>
                <a:latin typeface="Calibri"/>
                <a:ea typeface="Calibri"/>
                <a:cs typeface="Calibri"/>
                <a:sym typeface="Calibri"/>
              </a:rPr>
              <a:t>; </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myList[</a:t>
            </a:r>
            <a:r>
              <a:rPr lang="en-US" sz="2000">
                <a:solidFill>
                  <a:srgbClr val="0000FF"/>
                </a:solidFill>
                <a:latin typeface="Calibri"/>
                <a:ea typeface="Calibri"/>
                <a:cs typeface="Calibri"/>
                <a:sym typeface="Calibri"/>
              </a:rPr>
              <a:t>7</a:t>
            </a:r>
            <a:r>
              <a:rPr lang="en-US" sz="2000">
                <a:solidFill>
                  <a:schemeClr val="dk1"/>
                </a:solidFill>
                <a:latin typeface="Calibri"/>
                <a:ea typeface="Calibri"/>
                <a:cs typeface="Calibri"/>
                <a:sym typeface="Calibri"/>
              </a:rPr>
              <a:t>] = </a:t>
            </a:r>
            <a:r>
              <a:rPr lang="en-US" sz="2000">
                <a:solidFill>
                  <a:srgbClr val="0000FF"/>
                </a:solidFill>
                <a:latin typeface="Calibri"/>
                <a:ea typeface="Calibri"/>
                <a:cs typeface="Calibri"/>
                <a:sym typeface="Calibri"/>
              </a:rPr>
              <a:t>45.45</a:t>
            </a:r>
            <a:r>
              <a:rPr lang="en-US" sz="2000">
                <a:solidFill>
                  <a:schemeClr val="dk1"/>
                </a:solidFill>
                <a:latin typeface="Calibri"/>
                <a:ea typeface="Calibri"/>
                <a:cs typeface="Calibri"/>
                <a:sym typeface="Calibri"/>
              </a:rPr>
              <a:t>; </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myList[</a:t>
            </a:r>
            <a:r>
              <a:rPr lang="en-US" sz="2000">
                <a:solidFill>
                  <a:srgbClr val="0000FF"/>
                </a:solidFill>
                <a:latin typeface="Calibri"/>
                <a:ea typeface="Calibri"/>
                <a:cs typeface="Calibri"/>
                <a:sym typeface="Calibri"/>
              </a:rPr>
              <a:t>8</a:t>
            </a:r>
            <a:r>
              <a:rPr lang="en-US" sz="2000">
                <a:solidFill>
                  <a:schemeClr val="dk1"/>
                </a:solidFill>
                <a:latin typeface="Calibri"/>
                <a:ea typeface="Calibri"/>
                <a:cs typeface="Calibri"/>
                <a:sym typeface="Calibri"/>
              </a:rPr>
              <a:t>] = </a:t>
            </a:r>
            <a:r>
              <a:rPr lang="en-US" sz="2000">
                <a:solidFill>
                  <a:srgbClr val="0000FF"/>
                </a:solidFill>
                <a:latin typeface="Calibri"/>
                <a:ea typeface="Calibri"/>
                <a:cs typeface="Calibri"/>
                <a:sym typeface="Calibri"/>
              </a:rPr>
              <a:t>99.993</a:t>
            </a:r>
            <a:r>
              <a:rPr lang="en-US" sz="2000">
                <a:solidFill>
                  <a:schemeClr val="dk1"/>
                </a:solidFill>
                <a:latin typeface="Calibri"/>
                <a:ea typeface="Calibri"/>
                <a:cs typeface="Calibri"/>
                <a:sym typeface="Calibri"/>
              </a:rPr>
              <a:t>; </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myList[</a:t>
            </a:r>
            <a:r>
              <a:rPr lang="en-US" sz="2000">
                <a:solidFill>
                  <a:srgbClr val="0000FF"/>
                </a:solidFill>
                <a:latin typeface="Calibri"/>
                <a:ea typeface="Calibri"/>
                <a:cs typeface="Calibri"/>
                <a:sym typeface="Calibri"/>
              </a:rPr>
              <a:t>9</a:t>
            </a:r>
            <a:r>
              <a:rPr lang="en-US" sz="2000">
                <a:solidFill>
                  <a:schemeClr val="dk1"/>
                </a:solidFill>
                <a:latin typeface="Calibri"/>
                <a:ea typeface="Calibri"/>
                <a:cs typeface="Calibri"/>
                <a:sym typeface="Calibri"/>
              </a:rPr>
              <a:t>] = </a:t>
            </a:r>
            <a:r>
              <a:rPr lang="en-US" sz="2000">
                <a:solidFill>
                  <a:srgbClr val="0000FF"/>
                </a:solidFill>
                <a:latin typeface="Calibri"/>
                <a:ea typeface="Calibri"/>
                <a:cs typeface="Calibri"/>
                <a:sym typeface="Calibri"/>
              </a:rPr>
              <a:t>11123</a:t>
            </a: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573" name="Google Shape;573;p62"/>
          <p:cNvSpPr/>
          <p:nvPr/>
        </p:nvSpPr>
        <p:spPr>
          <a:xfrm>
            <a:off x="838200" y="1650825"/>
            <a:ext cx="379898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80"/>
                </a:solidFill>
                <a:latin typeface="Calibri"/>
                <a:ea typeface="Calibri"/>
                <a:cs typeface="Calibri"/>
                <a:sym typeface="Calibri"/>
              </a:rPr>
              <a:t>double</a:t>
            </a:r>
            <a:r>
              <a:rPr lang="en-US" sz="2000">
                <a:solidFill>
                  <a:schemeClr val="dk1"/>
                </a:solidFill>
                <a:latin typeface="Calibri"/>
                <a:ea typeface="Calibri"/>
                <a:cs typeface="Calibri"/>
                <a:sym typeface="Calibri"/>
              </a:rPr>
              <a:t>[] myList = </a:t>
            </a:r>
            <a:r>
              <a:rPr b="1" lang="en-US" sz="2000">
                <a:solidFill>
                  <a:srgbClr val="000080"/>
                </a:solidFill>
                <a:latin typeface="Calibri"/>
                <a:ea typeface="Calibri"/>
                <a:cs typeface="Calibri"/>
                <a:sym typeface="Calibri"/>
              </a:rPr>
              <a:t>new double</a:t>
            </a:r>
            <a:r>
              <a:rPr lang="en-US" sz="2000">
                <a:solidFill>
                  <a:schemeClr val="dk1"/>
                </a:solidFill>
                <a:latin typeface="Calibri"/>
                <a:ea typeface="Calibri"/>
                <a:cs typeface="Calibri"/>
                <a:sym typeface="Calibri"/>
              </a:rPr>
              <a:t>[</a:t>
            </a:r>
            <a:r>
              <a:rPr lang="en-US" sz="2000">
                <a:solidFill>
                  <a:srgbClr val="0000FF"/>
                </a:solidFill>
                <a:latin typeface="Calibri"/>
                <a:ea typeface="Calibri"/>
                <a:cs typeface="Calibri"/>
                <a:sym typeface="Calibri"/>
              </a:rPr>
              <a:t>10</a:t>
            </a:r>
            <a:r>
              <a:rPr lang="en-US" sz="2000">
                <a:solidFill>
                  <a:schemeClr val="dk1"/>
                </a:solidFill>
                <a:latin typeface="Calibri"/>
                <a:ea typeface="Calibri"/>
                <a:cs typeface="Calibri"/>
                <a:sym typeface="Calibri"/>
              </a:rPr>
              <a:t>];</a:t>
            </a:r>
            <a:endParaRPr/>
          </a:p>
        </p:txBody>
      </p:sp>
      <p:pic>
        <p:nvPicPr>
          <p:cNvPr id="574" name="Google Shape;574;p62"/>
          <p:cNvPicPr preferRelativeResize="0"/>
          <p:nvPr/>
        </p:nvPicPr>
        <p:blipFill rotWithShape="1">
          <a:blip r:embed="rId3">
            <a:alphaModFix/>
          </a:blip>
          <a:srcRect b="0" l="0" r="3470" t="0"/>
          <a:stretch/>
        </p:blipFill>
        <p:spPr>
          <a:xfrm>
            <a:off x="4382029" y="2192290"/>
            <a:ext cx="7613967" cy="363120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9" name="Shape 579"/>
        <p:cNvGrpSpPr/>
        <p:nvPr/>
      </p:nvGrpSpPr>
      <p:grpSpPr>
        <a:xfrm>
          <a:off x="0" y="0"/>
          <a:ext cx="0" cy="0"/>
          <a:chOff x="0" y="0"/>
          <a:chExt cx="0" cy="0"/>
        </a:xfrm>
      </p:grpSpPr>
      <p:sp>
        <p:nvSpPr>
          <p:cNvPr id="580" name="Google Shape;580;p6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Độ dài của mảng</a:t>
            </a:r>
            <a:endParaRPr/>
          </a:p>
        </p:txBody>
      </p:sp>
      <p:sp>
        <p:nvSpPr>
          <p:cNvPr id="581" name="Google Shape;581;p63"/>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Khi khởi tạo một mảng thì cần quy định độ dài (length) của mảng đó</a:t>
            </a:r>
            <a:endParaRPr/>
          </a:p>
          <a:p>
            <a:pPr indent="-228600" lvl="0" marL="228600" rtl="0" algn="l">
              <a:lnSpc>
                <a:spcPct val="90000"/>
              </a:lnSpc>
              <a:spcBef>
                <a:spcPts val="1000"/>
              </a:spcBef>
              <a:spcAft>
                <a:spcPts val="0"/>
              </a:spcAft>
              <a:buClr>
                <a:schemeClr val="dk1"/>
              </a:buClr>
              <a:buSzPts val="2800"/>
              <a:buChar char="•"/>
            </a:pPr>
            <a:r>
              <a:rPr lang="en-US"/>
              <a:t>Độ dài của mảng là số lượng phần tử tối đa mà mảng có thể chứa</a:t>
            </a:r>
            <a:endParaRPr/>
          </a:p>
          <a:p>
            <a:pPr indent="-228600" lvl="0" marL="228600" rtl="0" algn="l">
              <a:lnSpc>
                <a:spcPct val="90000"/>
              </a:lnSpc>
              <a:spcBef>
                <a:spcPts val="1000"/>
              </a:spcBef>
              <a:spcAft>
                <a:spcPts val="0"/>
              </a:spcAft>
              <a:buClr>
                <a:schemeClr val="dk1"/>
              </a:buClr>
              <a:buSzPts val="2800"/>
              <a:buChar char="•"/>
            </a:pPr>
            <a:r>
              <a:rPr lang="en-US"/>
              <a:t>Độ dài của mảng giúp máy tính biết dung lượng bộ nhớ cần cấp phát (allocate) cho mảng</a:t>
            </a:r>
            <a:endParaRPr/>
          </a:p>
          <a:p>
            <a:pPr indent="-228600" lvl="0" marL="228600" rtl="0" algn="l">
              <a:lnSpc>
                <a:spcPct val="90000"/>
              </a:lnSpc>
              <a:spcBef>
                <a:spcPts val="1000"/>
              </a:spcBef>
              <a:spcAft>
                <a:spcPts val="0"/>
              </a:spcAft>
              <a:buClr>
                <a:schemeClr val="dk1"/>
              </a:buClr>
              <a:buSzPts val="2800"/>
              <a:buChar char="•"/>
            </a:pPr>
            <a:r>
              <a:rPr lang="en-US"/>
              <a:t>Độ dài của mảng còn được gọi là kích thước (size) của mảng</a:t>
            </a:r>
            <a:endParaRPr/>
          </a:p>
          <a:p>
            <a:pPr indent="-228600" lvl="0" marL="228600" rtl="0" algn="l">
              <a:lnSpc>
                <a:spcPct val="90000"/>
              </a:lnSpc>
              <a:spcBef>
                <a:spcPts val="1000"/>
              </a:spcBef>
              <a:spcAft>
                <a:spcPts val="0"/>
              </a:spcAft>
              <a:buClr>
                <a:schemeClr val="dk1"/>
              </a:buClr>
              <a:buSzPts val="2800"/>
              <a:buChar char="•"/>
            </a:pPr>
            <a:r>
              <a:rPr lang="en-US"/>
              <a:t>Không thể thay đổi kích thước của mảng sau khi đã khởi tạo</a:t>
            </a:r>
            <a:endParaRPr/>
          </a:p>
          <a:p>
            <a:pPr indent="-228600" lvl="0" marL="228600" rtl="0" algn="l">
              <a:lnSpc>
                <a:spcPct val="90000"/>
              </a:lnSpc>
              <a:spcBef>
                <a:spcPts val="1000"/>
              </a:spcBef>
              <a:spcAft>
                <a:spcPts val="0"/>
              </a:spcAft>
              <a:buClr>
                <a:schemeClr val="dk1"/>
              </a:buClr>
              <a:buSzPts val="2800"/>
              <a:buChar char="•"/>
            </a:pPr>
            <a:r>
              <a:rPr lang="en-US"/>
              <a:t>Để lấy được độ dài của mảng thì sử dụng thuộc tính </a:t>
            </a:r>
            <a:r>
              <a:rPr i="1" lang="en-US"/>
              <a:t>length</a:t>
            </a:r>
            <a:endParaRPr/>
          </a:p>
          <a:p>
            <a:pPr indent="0" lvl="0" marL="0" rtl="0" algn="l">
              <a:lnSpc>
                <a:spcPct val="90000"/>
              </a:lnSpc>
              <a:spcBef>
                <a:spcPts val="1000"/>
              </a:spcBef>
              <a:spcAft>
                <a:spcPts val="0"/>
              </a:spcAft>
              <a:buClr>
                <a:schemeClr val="dk1"/>
              </a:buClr>
              <a:buSzPts val="2800"/>
              <a:buNone/>
            </a:pPr>
            <a:r>
              <a:rPr lang="en-US"/>
              <a:t>Ví dụ:</a:t>
            </a:r>
            <a:endParaRPr/>
          </a:p>
        </p:txBody>
      </p:sp>
      <p:sp>
        <p:nvSpPr>
          <p:cNvPr id="582" name="Google Shape;582;p63"/>
          <p:cNvSpPr/>
          <p:nvPr/>
        </p:nvSpPr>
        <p:spPr>
          <a:xfrm>
            <a:off x="2026750" y="5327202"/>
            <a:ext cx="512326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0080"/>
                </a:solidFill>
                <a:latin typeface="Calibri"/>
                <a:ea typeface="Calibri"/>
                <a:cs typeface="Calibri"/>
                <a:sym typeface="Calibri"/>
              </a:rPr>
              <a:t>int </a:t>
            </a:r>
            <a:r>
              <a:rPr lang="en-US" sz="2400">
                <a:solidFill>
                  <a:schemeClr val="dk1"/>
                </a:solidFill>
                <a:latin typeface="Calibri"/>
                <a:ea typeface="Calibri"/>
                <a:cs typeface="Calibri"/>
                <a:sym typeface="Calibri"/>
              </a:rPr>
              <a:t>x = myList.</a:t>
            </a:r>
            <a:r>
              <a:rPr b="1" lang="en-US" sz="2400">
                <a:solidFill>
                  <a:srgbClr val="660E7A"/>
                </a:solidFill>
                <a:latin typeface="Calibri"/>
                <a:ea typeface="Calibri"/>
                <a:cs typeface="Calibri"/>
                <a:sym typeface="Calibri"/>
              </a:rPr>
              <a:t>Length</a:t>
            </a:r>
            <a:r>
              <a:rPr lang="en-US" sz="2400">
                <a:solidFill>
                  <a:schemeClr val="dk1"/>
                </a:solidFill>
                <a:latin typeface="Calibri"/>
                <a:ea typeface="Calibri"/>
                <a:cs typeface="Calibri"/>
                <a:sym typeface="Calibri"/>
              </a:rPr>
              <a:t>; </a:t>
            </a:r>
            <a:r>
              <a:rPr i="1" lang="en-US" sz="2400">
                <a:solidFill>
                  <a:srgbClr val="808080"/>
                </a:solidFill>
                <a:latin typeface="Calibri"/>
                <a:ea typeface="Calibri"/>
                <a:cs typeface="Calibri"/>
                <a:sym typeface="Calibri"/>
              </a:rPr>
              <a:t>//x có giá trị là 10</a:t>
            </a:r>
            <a:endParaRPr sz="2400">
              <a:solidFill>
                <a:schemeClr val="dk1"/>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7" name="Shape 587"/>
        <p:cNvGrpSpPr/>
        <p:nvPr/>
      </p:nvGrpSpPr>
      <p:grpSpPr>
        <a:xfrm>
          <a:off x="0" y="0"/>
          <a:ext cx="0" cy="0"/>
          <a:chOff x="0" y="0"/>
          <a:chExt cx="0" cy="0"/>
        </a:xfrm>
      </p:grpSpPr>
      <p:sp>
        <p:nvSpPr>
          <p:cNvPr id="588" name="Google Shape;588;p64"/>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Chỉ số của các phần tử mảng</a:t>
            </a:r>
            <a:endParaRPr/>
          </a:p>
        </p:txBody>
      </p:sp>
      <p:sp>
        <p:nvSpPr>
          <p:cNvPr id="589" name="Google Shape;589;p64"/>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Chỉ số (index) của phần tử còn được gọi là vị trí (position) của phần tử đó</a:t>
            </a:r>
            <a:endParaRPr/>
          </a:p>
          <a:p>
            <a:pPr indent="-228600" lvl="0" marL="228600" rtl="0" algn="l">
              <a:lnSpc>
                <a:spcPct val="90000"/>
              </a:lnSpc>
              <a:spcBef>
                <a:spcPts val="1000"/>
              </a:spcBef>
              <a:spcAft>
                <a:spcPts val="0"/>
              </a:spcAft>
              <a:buClr>
                <a:schemeClr val="dk1"/>
              </a:buClr>
              <a:buSzPts val="2800"/>
              <a:buChar char="•"/>
            </a:pPr>
            <a:r>
              <a:rPr lang="en-US"/>
              <a:t>Chỉ số của phần tử đầu tiên là </a:t>
            </a:r>
            <a:r>
              <a:rPr i="1" lang="en-US"/>
              <a:t>0</a:t>
            </a:r>
            <a:endParaRPr/>
          </a:p>
          <a:p>
            <a:pPr indent="-228600" lvl="0" marL="228600" rtl="0" algn="l">
              <a:lnSpc>
                <a:spcPct val="90000"/>
              </a:lnSpc>
              <a:spcBef>
                <a:spcPts val="1000"/>
              </a:spcBef>
              <a:spcAft>
                <a:spcPts val="0"/>
              </a:spcAft>
              <a:buClr>
                <a:schemeClr val="dk1"/>
              </a:buClr>
              <a:buSzPts val="2800"/>
              <a:buChar char="•"/>
            </a:pPr>
            <a:r>
              <a:rPr lang="en-US"/>
              <a:t>Chỉ số của phần tử cuối cùng là </a:t>
            </a:r>
            <a:r>
              <a:rPr i="1" lang="en-US"/>
              <a:t>n -1</a:t>
            </a:r>
            <a:r>
              <a:rPr lang="en-US"/>
              <a:t>, trong đó </a:t>
            </a:r>
            <a:r>
              <a:rPr i="1" lang="en-US"/>
              <a:t>n</a:t>
            </a:r>
            <a:r>
              <a:rPr lang="en-US"/>
              <a:t> là độ dài của mảng</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grpSp>
        <p:nvGrpSpPr>
          <p:cNvPr id="590" name="Google Shape;590;p64"/>
          <p:cNvGrpSpPr/>
          <p:nvPr/>
        </p:nvGrpSpPr>
        <p:grpSpPr>
          <a:xfrm>
            <a:off x="838200" y="3707875"/>
            <a:ext cx="10287440" cy="1843772"/>
            <a:chOff x="838200" y="3707875"/>
            <a:chExt cx="10287440" cy="1843772"/>
          </a:xfrm>
        </p:grpSpPr>
        <p:sp>
          <p:nvSpPr>
            <p:cNvPr id="591" name="Google Shape;591;p64"/>
            <p:cNvSpPr/>
            <p:nvPr/>
          </p:nvSpPr>
          <p:spPr>
            <a:xfrm>
              <a:off x="2124221" y="4498699"/>
              <a:ext cx="590843" cy="590843"/>
            </a:xfrm>
            <a:prstGeom prst="rect">
              <a:avLst/>
            </a:prstGeom>
            <a:solidFill>
              <a:srgbClr val="00B050"/>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0</a:t>
              </a:r>
              <a:endParaRPr sz="2400">
                <a:solidFill>
                  <a:schemeClr val="lt1"/>
                </a:solidFill>
                <a:latin typeface="Calibri"/>
                <a:ea typeface="Calibri"/>
                <a:cs typeface="Calibri"/>
                <a:sym typeface="Calibri"/>
              </a:endParaRPr>
            </a:p>
          </p:txBody>
        </p:sp>
        <p:sp>
          <p:nvSpPr>
            <p:cNvPr id="592" name="Google Shape;592;p64"/>
            <p:cNvSpPr/>
            <p:nvPr/>
          </p:nvSpPr>
          <p:spPr>
            <a:xfrm>
              <a:off x="2763129" y="4498699"/>
              <a:ext cx="590843" cy="590843"/>
            </a:xfrm>
            <a:prstGeom prst="rect">
              <a:avLst/>
            </a:prstGeom>
            <a:solidFill>
              <a:srgbClr val="00B050"/>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1</a:t>
              </a:r>
              <a:endParaRPr sz="2400">
                <a:solidFill>
                  <a:schemeClr val="lt1"/>
                </a:solidFill>
                <a:latin typeface="Calibri"/>
                <a:ea typeface="Calibri"/>
                <a:cs typeface="Calibri"/>
                <a:sym typeface="Calibri"/>
              </a:endParaRPr>
            </a:p>
          </p:txBody>
        </p:sp>
        <p:sp>
          <p:nvSpPr>
            <p:cNvPr id="593" name="Google Shape;593;p64"/>
            <p:cNvSpPr/>
            <p:nvPr/>
          </p:nvSpPr>
          <p:spPr>
            <a:xfrm>
              <a:off x="3387969" y="4498699"/>
              <a:ext cx="590843" cy="590843"/>
            </a:xfrm>
            <a:prstGeom prst="rect">
              <a:avLst/>
            </a:prstGeom>
            <a:solidFill>
              <a:srgbClr val="00B050"/>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2</a:t>
              </a:r>
              <a:endParaRPr sz="2400">
                <a:solidFill>
                  <a:schemeClr val="lt1"/>
                </a:solidFill>
                <a:latin typeface="Calibri"/>
                <a:ea typeface="Calibri"/>
                <a:cs typeface="Calibri"/>
                <a:sym typeface="Calibri"/>
              </a:endParaRPr>
            </a:p>
          </p:txBody>
        </p:sp>
        <p:sp>
          <p:nvSpPr>
            <p:cNvPr id="594" name="Google Shape;594;p64"/>
            <p:cNvSpPr/>
            <p:nvPr/>
          </p:nvSpPr>
          <p:spPr>
            <a:xfrm>
              <a:off x="4026877" y="4498699"/>
              <a:ext cx="590843" cy="590843"/>
            </a:xfrm>
            <a:prstGeom prst="rect">
              <a:avLst/>
            </a:prstGeom>
            <a:solidFill>
              <a:srgbClr val="00B050"/>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3</a:t>
              </a:r>
              <a:endParaRPr sz="2400">
                <a:solidFill>
                  <a:schemeClr val="lt1"/>
                </a:solidFill>
                <a:latin typeface="Calibri"/>
                <a:ea typeface="Calibri"/>
                <a:cs typeface="Calibri"/>
                <a:sym typeface="Calibri"/>
              </a:endParaRPr>
            </a:p>
          </p:txBody>
        </p:sp>
        <p:sp>
          <p:nvSpPr>
            <p:cNvPr id="595" name="Google Shape;595;p64"/>
            <p:cNvSpPr/>
            <p:nvPr/>
          </p:nvSpPr>
          <p:spPr>
            <a:xfrm>
              <a:off x="4659924" y="4498699"/>
              <a:ext cx="590843" cy="590843"/>
            </a:xfrm>
            <a:prstGeom prst="rect">
              <a:avLst/>
            </a:prstGeom>
            <a:solidFill>
              <a:srgbClr val="00B050"/>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a:t>
              </a:r>
              <a:endParaRPr sz="2400">
                <a:solidFill>
                  <a:schemeClr val="lt1"/>
                </a:solidFill>
                <a:latin typeface="Calibri"/>
                <a:ea typeface="Calibri"/>
                <a:cs typeface="Calibri"/>
                <a:sym typeface="Calibri"/>
              </a:endParaRPr>
            </a:p>
          </p:txBody>
        </p:sp>
        <p:sp>
          <p:nvSpPr>
            <p:cNvPr id="596" name="Google Shape;596;p64"/>
            <p:cNvSpPr/>
            <p:nvPr/>
          </p:nvSpPr>
          <p:spPr>
            <a:xfrm>
              <a:off x="5298832" y="4498699"/>
              <a:ext cx="590843" cy="590843"/>
            </a:xfrm>
            <a:prstGeom prst="rect">
              <a:avLst/>
            </a:prstGeom>
            <a:solidFill>
              <a:srgbClr val="00B050"/>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a:t>
              </a:r>
              <a:endParaRPr sz="2400">
                <a:solidFill>
                  <a:schemeClr val="lt1"/>
                </a:solidFill>
                <a:latin typeface="Calibri"/>
                <a:ea typeface="Calibri"/>
                <a:cs typeface="Calibri"/>
                <a:sym typeface="Calibri"/>
              </a:endParaRPr>
            </a:p>
          </p:txBody>
        </p:sp>
        <p:sp>
          <p:nvSpPr>
            <p:cNvPr id="597" name="Google Shape;597;p64"/>
            <p:cNvSpPr/>
            <p:nvPr/>
          </p:nvSpPr>
          <p:spPr>
            <a:xfrm>
              <a:off x="5923672" y="4498699"/>
              <a:ext cx="590843" cy="590843"/>
            </a:xfrm>
            <a:prstGeom prst="rect">
              <a:avLst/>
            </a:prstGeom>
            <a:solidFill>
              <a:srgbClr val="00B050"/>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a:t>
              </a:r>
              <a:endParaRPr sz="2400">
                <a:solidFill>
                  <a:schemeClr val="lt1"/>
                </a:solidFill>
                <a:latin typeface="Calibri"/>
                <a:ea typeface="Calibri"/>
                <a:cs typeface="Calibri"/>
                <a:sym typeface="Calibri"/>
              </a:endParaRPr>
            </a:p>
          </p:txBody>
        </p:sp>
        <p:sp>
          <p:nvSpPr>
            <p:cNvPr id="598" name="Google Shape;598;p64"/>
            <p:cNvSpPr/>
            <p:nvPr/>
          </p:nvSpPr>
          <p:spPr>
            <a:xfrm>
              <a:off x="6562580" y="4498699"/>
              <a:ext cx="590843" cy="590843"/>
            </a:xfrm>
            <a:prstGeom prst="rect">
              <a:avLst/>
            </a:prstGeom>
            <a:solidFill>
              <a:srgbClr val="00B050"/>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Calibri"/>
                  <a:ea typeface="Calibri"/>
                  <a:cs typeface="Calibri"/>
                  <a:sym typeface="Calibri"/>
                </a:rPr>
                <a:t>n-3</a:t>
              </a:r>
              <a:endParaRPr sz="2000">
                <a:solidFill>
                  <a:schemeClr val="lt1"/>
                </a:solidFill>
                <a:latin typeface="Calibri"/>
                <a:ea typeface="Calibri"/>
                <a:cs typeface="Calibri"/>
                <a:sym typeface="Calibri"/>
              </a:endParaRPr>
            </a:p>
          </p:txBody>
        </p:sp>
        <p:sp>
          <p:nvSpPr>
            <p:cNvPr id="599" name="Google Shape;599;p64"/>
            <p:cNvSpPr/>
            <p:nvPr/>
          </p:nvSpPr>
          <p:spPr>
            <a:xfrm>
              <a:off x="7210870" y="4498699"/>
              <a:ext cx="590843" cy="590843"/>
            </a:xfrm>
            <a:prstGeom prst="rect">
              <a:avLst/>
            </a:prstGeom>
            <a:solidFill>
              <a:srgbClr val="00B050"/>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Calibri"/>
                  <a:ea typeface="Calibri"/>
                  <a:cs typeface="Calibri"/>
                  <a:sym typeface="Calibri"/>
                </a:rPr>
                <a:t>n-2</a:t>
              </a:r>
              <a:endParaRPr sz="2000">
                <a:solidFill>
                  <a:schemeClr val="lt1"/>
                </a:solidFill>
                <a:latin typeface="Calibri"/>
                <a:ea typeface="Calibri"/>
                <a:cs typeface="Calibri"/>
                <a:sym typeface="Calibri"/>
              </a:endParaRPr>
            </a:p>
          </p:txBody>
        </p:sp>
        <p:sp>
          <p:nvSpPr>
            <p:cNvPr id="600" name="Google Shape;600;p64"/>
            <p:cNvSpPr/>
            <p:nvPr/>
          </p:nvSpPr>
          <p:spPr>
            <a:xfrm>
              <a:off x="7835710" y="4498699"/>
              <a:ext cx="590843" cy="590843"/>
            </a:xfrm>
            <a:prstGeom prst="rect">
              <a:avLst/>
            </a:prstGeom>
            <a:solidFill>
              <a:srgbClr val="00B050"/>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Calibri"/>
                  <a:ea typeface="Calibri"/>
                  <a:cs typeface="Calibri"/>
                  <a:sym typeface="Calibri"/>
                </a:rPr>
                <a:t>n-1</a:t>
              </a:r>
              <a:endParaRPr sz="2000">
                <a:solidFill>
                  <a:schemeClr val="lt1"/>
                </a:solidFill>
                <a:latin typeface="Calibri"/>
                <a:ea typeface="Calibri"/>
                <a:cs typeface="Calibri"/>
                <a:sym typeface="Calibri"/>
              </a:endParaRPr>
            </a:p>
          </p:txBody>
        </p:sp>
        <p:sp>
          <p:nvSpPr>
            <p:cNvPr id="601" name="Google Shape;601;p64"/>
            <p:cNvSpPr txBox="1"/>
            <p:nvPr/>
          </p:nvSpPr>
          <p:spPr>
            <a:xfrm>
              <a:off x="838200" y="3707875"/>
              <a:ext cx="193193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Phần tử đầu tiên</a:t>
              </a:r>
              <a:endParaRPr sz="2000">
                <a:solidFill>
                  <a:schemeClr val="dk1"/>
                </a:solidFill>
                <a:latin typeface="Calibri"/>
                <a:ea typeface="Calibri"/>
                <a:cs typeface="Calibri"/>
                <a:sym typeface="Calibri"/>
              </a:endParaRPr>
            </a:p>
          </p:txBody>
        </p:sp>
        <p:sp>
          <p:nvSpPr>
            <p:cNvPr id="602" name="Google Shape;602;p64"/>
            <p:cNvSpPr txBox="1"/>
            <p:nvPr/>
          </p:nvSpPr>
          <p:spPr>
            <a:xfrm>
              <a:off x="9065461" y="3892541"/>
              <a:ext cx="206017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Phần tử cuối cùng</a:t>
              </a:r>
              <a:endParaRPr sz="2000">
                <a:solidFill>
                  <a:schemeClr val="dk1"/>
                </a:solidFill>
                <a:latin typeface="Calibri"/>
                <a:ea typeface="Calibri"/>
                <a:cs typeface="Calibri"/>
                <a:sym typeface="Calibri"/>
              </a:endParaRPr>
            </a:p>
          </p:txBody>
        </p:sp>
        <p:cxnSp>
          <p:nvCxnSpPr>
            <p:cNvPr id="603" name="Google Shape;603;p64"/>
            <p:cNvCxnSpPr>
              <a:stCxn id="604" idx="3"/>
            </p:cNvCxnSpPr>
            <p:nvPr/>
          </p:nvCxnSpPr>
          <p:spPr>
            <a:xfrm>
              <a:off x="6501100" y="5351592"/>
              <a:ext cx="1925400" cy="17400"/>
            </a:xfrm>
            <a:prstGeom prst="straightConnector1">
              <a:avLst/>
            </a:prstGeom>
            <a:noFill/>
            <a:ln cap="flat" cmpd="sng" w="9525">
              <a:solidFill>
                <a:schemeClr val="accent1"/>
              </a:solidFill>
              <a:prstDash val="solid"/>
              <a:miter lim="800000"/>
              <a:headEnd len="sm" w="sm" type="none"/>
              <a:tailEnd len="med" w="med" type="triangle"/>
            </a:ln>
          </p:spPr>
        </p:cxnSp>
        <p:cxnSp>
          <p:nvCxnSpPr>
            <p:cNvPr id="605" name="Google Shape;605;p64"/>
            <p:cNvCxnSpPr>
              <a:stCxn id="604" idx="1"/>
            </p:cNvCxnSpPr>
            <p:nvPr/>
          </p:nvCxnSpPr>
          <p:spPr>
            <a:xfrm flipH="1">
              <a:off x="2124198" y="5351592"/>
              <a:ext cx="2198100" cy="34500"/>
            </a:xfrm>
            <a:prstGeom prst="straightConnector1">
              <a:avLst/>
            </a:prstGeom>
            <a:noFill/>
            <a:ln cap="flat" cmpd="sng" w="9525">
              <a:solidFill>
                <a:schemeClr val="accent1"/>
              </a:solidFill>
              <a:prstDash val="solid"/>
              <a:miter lim="800000"/>
              <a:headEnd len="sm" w="sm" type="none"/>
              <a:tailEnd len="med" w="med" type="triangle"/>
            </a:ln>
          </p:spPr>
        </p:cxnSp>
        <p:sp>
          <p:nvSpPr>
            <p:cNvPr id="604" name="Google Shape;604;p64"/>
            <p:cNvSpPr txBox="1"/>
            <p:nvPr/>
          </p:nvSpPr>
          <p:spPr>
            <a:xfrm>
              <a:off x="4322298" y="5151537"/>
              <a:ext cx="217880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chemeClr val="dk1"/>
                  </a:solidFill>
                  <a:latin typeface="Calibri"/>
                  <a:ea typeface="Calibri"/>
                  <a:cs typeface="Calibri"/>
                  <a:sym typeface="Calibri"/>
                </a:rPr>
                <a:t>n: độ dài của mảng</a:t>
              </a:r>
              <a:endParaRPr i="1" sz="2000">
                <a:solidFill>
                  <a:schemeClr val="dk1"/>
                </a:solidFill>
                <a:latin typeface="Calibri"/>
                <a:ea typeface="Calibri"/>
                <a:cs typeface="Calibri"/>
                <a:sym typeface="Calibri"/>
              </a:endParaRPr>
            </a:p>
          </p:txBody>
        </p:sp>
        <p:cxnSp>
          <p:nvCxnSpPr>
            <p:cNvPr id="606" name="Google Shape;606;p64"/>
            <p:cNvCxnSpPr/>
            <p:nvPr/>
          </p:nvCxnSpPr>
          <p:spPr>
            <a:xfrm>
              <a:off x="1603717" y="4092596"/>
              <a:ext cx="701524" cy="701524"/>
            </a:xfrm>
            <a:prstGeom prst="straightConnector1">
              <a:avLst/>
            </a:prstGeom>
            <a:noFill/>
            <a:ln cap="flat" cmpd="sng" w="9525">
              <a:solidFill>
                <a:srgbClr val="FF0000"/>
              </a:solidFill>
              <a:prstDash val="solid"/>
              <a:miter lim="800000"/>
              <a:headEnd len="sm" w="sm" type="none"/>
              <a:tailEnd len="med" w="med" type="triangle"/>
            </a:ln>
          </p:spPr>
        </p:cxnSp>
        <p:cxnSp>
          <p:nvCxnSpPr>
            <p:cNvPr id="607" name="Google Shape;607;p64"/>
            <p:cNvCxnSpPr/>
            <p:nvPr/>
          </p:nvCxnSpPr>
          <p:spPr>
            <a:xfrm flipH="1">
              <a:off x="8426553" y="4319311"/>
              <a:ext cx="1432315" cy="474809"/>
            </a:xfrm>
            <a:prstGeom prst="straightConnector1">
              <a:avLst/>
            </a:prstGeom>
            <a:noFill/>
            <a:ln cap="flat" cmpd="sng" w="9525">
              <a:solidFill>
                <a:srgbClr val="FF0000"/>
              </a:solidFill>
              <a:prstDash val="solid"/>
              <a:miter lim="800000"/>
              <a:headEnd len="sm" w="sm" type="none"/>
              <a:tailEnd len="med" w="med" type="triangle"/>
            </a:ln>
          </p:spPr>
        </p:cxnSp>
      </p:gr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2" name="Shape 612"/>
        <p:cNvGrpSpPr/>
        <p:nvPr/>
      </p:nvGrpSpPr>
      <p:grpSpPr>
        <a:xfrm>
          <a:off x="0" y="0"/>
          <a:ext cx="0" cy="0"/>
          <a:chOff x="0" y="0"/>
          <a:chExt cx="0" cy="0"/>
        </a:xfrm>
      </p:grpSpPr>
      <p:sp>
        <p:nvSpPr>
          <p:cNvPr id="613" name="Google Shape;613;p6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Demo</a:t>
            </a:r>
            <a:endParaRPr/>
          </a:p>
        </p:txBody>
      </p:sp>
      <p:sp>
        <p:nvSpPr>
          <p:cNvPr id="614" name="Google Shape;614;p6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800"/>
              <a:buNone/>
            </a:pPr>
            <a:r>
              <a:rPr lang="en-US" sz="2800"/>
              <a:t>Tạo mảng</a:t>
            </a:r>
            <a:endParaRPr/>
          </a:p>
          <a:p>
            <a:pPr indent="0" lvl="0" marL="0" rtl="0" algn="l">
              <a:lnSpc>
                <a:spcPct val="90000"/>
              </a:lnSpc>
              <a:spcBef>
                <a:spcPts val="1000"/>
              </a:spcBef>
              <a:spcAft>
                <a:spcPts val="0"/>
              </a:spcAft>
              <a:buClr>
                <a:srgbClr val="888888"/>
              </a:buClr>
              <a:buSzPts val="2800"/>
              <a:buNone/>
            </a:pPr>
            <a:r>
              <a:rPr lang="en-US" sz="2800"/>
              <a:t>Duyệt mảng</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8" name="Shape 618"/>
        <p:cNvGrpSpPr/>
        <p:nvPr/>
      </p:nvGrpSpPr>
      <p:grpSpPr>
        <a:xfrm>
          <a:off x="0" y="0"/>
          <a:ext cx="0" cy="0"/>
          <a:chOff x="0" y="0"/>
          <a:chExt cx="0" cy="0"/>
        </a:xfrm>
      </p:grpSpPr>
      <p:sp>
        <p:nvSpPr>
          <p:cNvPr id="619" name="Google Shape;619;p6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Thảo luận</a:t>
            </a:r>
            <a:endParaRPr/>
          </a:p>
        </p:txBody>
      </p:sp>
      <p:sp>
        <p:nvSpPr>
          <p:cNvPr id="620" name="Google Shape;620;p6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Duyệt mảng</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5" name="Shape 625"/>
        <p:cNvGrpSpPr/>
        <p:nvPr/>
      </p:nvGrpSpPr>
      <p:grpSpPr>
        <a:xfrm>
          <a:off x="0" y="0"/>
          <a:ext cx="0" cy="0"/>
          <a:chOff x="0" y="0"/>
          <a:chExt cx="0" cy="0"/>
        </a:xfrm>
      </p:grpSpPr>
      <p:sp>
        <p:nvSpPr>
          <p:cNvPr id="626" name="Google Shape;626;p67"/>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Sử dụng vòng lặp for</a:t>
            </a:r>
            <a:endParaRPr/>
          </a:p>
        </p:txBody>
      </p:sp>
      <p:sp>
        <p:nvSpPr>
          <p:cNvPr id="627" name="Google Shape;627;p67"/>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Sử dụng vòng lặp for để duyệt qua tất cả các phần tử của mảng</a:t>
            </a:r>
            <a:endParaRPr/>
          </a:p>
          <a:p>
            <a:pPr indent="0" lvl="0" marL="0" rtl="0" algn="l">
              <a:lnSpc>
                <a:spcPct val="90000"/>
              </a:lnSpc>
              <a:spcBef>
                <a:spcPts val="1000"/>
              </a:spcBef>
              <a:spcAft>
                <a:spcPts val="0"/>
              </a:spcAft>
              <a:buClr>
                <a:schemeClr val="dk1"/>
              </a:buClr>
              <a:buSzPts val="2800"/>
              <a:buNone/>
            </a:pPr>
            <a:r>
              <a:t/>
            </a:r>
            <a:endParaRPr/>
          </a:p>
        </p:txBody>
      </p:sp>
      <p:sp>
        <p:nvSpPr>
          <p:cNvPr id="628" name="Google Shape;628;p67"/>
          <p:cNvSpPr/>
          <p:nvPr/>
        </p:nvSpPr>
        <p:spPr>
          <a:xfrm>
            <a:off x="1010652" y="1907450"/>
            <a:ext cx="7411453" cy="181588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i="0" lang="en-US" sz="2800" u="none" cap="none" strike="noStrike">
                <a:solidFill>
                  <a:srgbClr val="000080"/>
                </a:solidFill>
                <a:latin typeface="Consolas"/>
                <a:ea typeface="Consolas"/>
                <a:cs typeface="Consolas"/>
                <a:sym typeface="Consolas"/>
              </a:rPr>
              <a:t>int</a:t>
            </a:r>
            <a:r>
              <a:rPr b="0" i="0" lang="en-US" sz="2800" u="none" cap="none" strike="noStrike">
                <a:solidFill>
                  <a:srgbClr val="000000"/>
                </a:solidFill>
                <a:latin typeface="Consolas"/>
                <a:ea typeface="Consolas"/>
                <a:cs typeface="Consolas"/>
                <a:sym typeface="Consolas"/>
              </a:rPr>
              <a:t>[] mylist = {</a:t>
            </a:r>
            <a:r>
              <a:rPr b="0" i="0" lang="en-US" sz="2800" u="none" cap="none" strike="noStrike">
                <a:solidFill>
                  <a:srgbClr val="0000FF"/>
                </a:solidFill>
                <a:latin typeface="Consolas"/>
                <a:ea typeface="Consolas"/>
                <a:cs typeface="Consolas"/>
                <a:sym typeface="Consolas"/>
              </a:rPr>
              <a:t>1</a:t>
            </a:r>
            <a:r>
              <a:rPr b="0" i="0" lang="en-US" sz="2800" u="none" cap="none" strike="noStrike">
                <a:solidFill>
                  <a:srgbClr val="000000"/>
                </a:solidFill>
                <a:latin typeface="Consolas"/>
                <a:ea typeface="Consolas"/>
                <a:cs typeface="Consolas"/>
                <a:sym typeface="Consolas"/>
              </a:rPr>
              <a:t>,</a:t>
            </a:r>
            <a:r>
              <a:rPr b="0" i="0" lang="en-US" sz="2800" u="none" cap="none" strike="noStrike">
                <a:solidFill>
                  <a:srgbClr val="0000FF"/>
                </a:solidFill>
                <a:latin typeface="Consolas"/>
                <a:ea typeface="Consolas"/>
                <a:cs typeface="Consolas"/>
                <a:sym typeface="Consolas"/>
              </a:rPr>
              <a:t>3</a:t>
            </a:r>
            <a:r>
              <a:rPr b="0" i="0" lang="en-US" sz="2800" u="none" cap="none" strike="noStrike">
                <a:solidFill>
                  <a:srgbClr val="000000"/>
                </a:solidFill>
                <a:latin typeface="Consolas"/>
                <a:ea typeface="Consolas"/>
                <a:cs typeface="Consolas"/>
                <a:sym typeface="Consolas"/>
              </a:rPr>
              <a:t>,</a:t>
            </a:r>
            <a:r>
              <a:rPr b="0" i="0" lang="en-US" sz="2800" u="none" cap="none" strike="noStrike">
                <a:solidFill>
                  <a:srgbClr val="0000FF"/>
                </a:solidFill>
                <a:latin typeface="Consolas"/>
                <a:ea typeface="Consolas"/>
                <a:cs typeface="Consolas"/>
                <a:sym typeface="Consolas"/>
              </a:rPr>
              <a:t>5</a:t>
            </a:r>
            <a:r>
              <a:rPr b="0" i="0" lang="en-US" sz="2800" u="none" cap="none" strike="noStrike">
                <a:solidFill>
                  <a:srgbClr val="000000"/>
                </a:solidFill>
                <a:latin typeface="Consolas"/>
                <a:ea typeface="Consolas"/>
                <a:cs typeface="Consolas"/>
                <a:sym typeface="Consolas"/>
              </a:rPr>
              <a:t>,</a:t>
            </a:r>
            <a:r>
              <a:rPr b="0" i="0" lang="en-US" sz="2800" u="none" cap="none" strike="noStrike">
                <a:solidFill>
                  <a:srgbClr val="0000FF"/>
                </a:solidFill>
                <a:latin typeface="Consolas"/>
                <a:ea typeface="Consolas"/>
                <a:cs typeface="Consolas"/>
                <a:sym typeface="Consolas"/>
              </a:rPr>
              <a:t>7</a:t>
            </a:r>
            <a:r>
              <a:rPr b="0" i="0" lang="en-US" sz="2800" u="none" cap="none" strike="noStrike">
                <a:solidFill>
                  <a:srgbClr val="000000"/>
                </a:solidFill>
                <a:latin typeface="Consolas"/>
                <a:ea typeface="Consolas"/>
                <a:cs typeface="Consolas"/>
                <a:sym typeface="Consolas"/>
              </a:rPr>
              <a:t>,</a:t>
            </a:r>
            <a:r>
              <a:rPr b="0" i="0" lang="en-US" sz="2800" u="none" cap="none" strike="noStrike">
                <a:solidFill>
                  <a:srgbClr val="0000FF"/>
                </a:solidFill>
                <a:latin typeface="Consolas"/>
                <a:ea typeface="Consolas"/>
                <a:cs typeface="Consolas"/>
                <a:sym typeface="Consolas"/>
              </a:rPr>
              <a:t>9</a:t>
            </a:r>
            <a:r>
              <a:rPr b="0" i="0" lang="en-US" sz="2800" u="none" cap="none" strike="noStrike">
                <a:solidFill>
                  <a:srgbClr val="000000"/>
                </a:solidFill>
                <a:latin typeface="Consolas"/>
                <a:ea typeface="Consolas"/>
                <a:cs typeface="Consolas"/>
                <a:sym typeface="Consolas"/>
              </a:rPr>
              <a:t>};</a:t>
            </a:r>
            <a:br>
              <a:rPr b="0" i="0" lang="en-US" sz="2800" u="none" cap="none" strike="noStrike">
                <a:solidFill>
                  <a:srgbClr val="000000"/>
                </a:solidFill>
                <a:latin typeface="Consolas"/>
                <a:ea typeface="Consolas"/>
                <a:cs typeface="Consolas"/>
                <a:sym typeface="Consolas"/>
              </a:rPr>
            </a:br>
            <a:r>
              <a:rPr b="1" i="0" lang="en-US" sz="2800" u="none" cap="none" strike="noStrike">
                <a:solidFill>
                  <a:srgbClr val="000080"/>
                </a:solidFill>
                <a:latin typeface="Consolas"/>
                <a:ea typeface="Consolas"/>
                <a:cs typeface="Consolas"/>
                <a:sym typeface="Consolas"/>
              </a:rPr>
              <a:t>for </a:t>
            </a:r>
            <a:r>
              <a:rPr b="0" i="0" lang="en-US" sz="2800" u="none" cap="none" strike="noStrike">
                <a:solidFill>
                  <a:srgbClr val="000000"/>
                </a:solidFill>
                <a:latin typeface="Consolas"/>
                <a:ea typeface="Consolas"/>
                <a:cs typeface="Consolas"/>
                <a:sym typeface="Consolas"/>
              </a:rPr>
              <a:t>(</a:t>
            </a:r>
            <a:r>
              <a:rPr b="1" i="0" lang="en-US" sz="2800" u="none" cap="none" strike="noStrike">
                <a:solidFill>
                  <a:srgbClr val="000080"/>
                </a:solidFill>
                <a:latin typeface="Consolas"/>
                <a:ea typeface="Consolas"/>
                <a:cs typeface="Consolas"/>
                <a:sym typeface="Consolas"/>
              </a:rPr>
              <a:t>int </a:t>
            </a:r>
            <a:r>
              <a:rPr b="0" i="0" lang="en-US" sz="2800" u="none" cap="none" strike="noStrike">
                <a:solidFill>
                  <a:srgbClr val="000000"/>
                </a:solidFill>
                <a:latin typeface="Consolas"/>
                <a:ea typeface="Consolas"/>
                <a:cs typeface="Consolas"/>
                <a:sym typeface="Consolas"/>
              </a:rPr>
              <a:t>i=</a:t>
            </a:r>
            <a:r>
              <a:rPr b="0" i="0" lang="en-US" sz="2800" u="none" cap="none" strike="noStrike">
                <a:solidFill>
                  <a:srgbClr val="0000FF"/>
                </a:solidFill>
                <a:latin typeface="Consolas"/>
                <a:ea typeface="Consolas"/>
                <a:cs typeface="Consolas"/>
                <a:sym typeface="Consolas"/>
              </a:rPr>
              <a:t>0</a:t>
            </a:r>
            <a:r>
              <a:rPr b="0" i="0" lang="en-US" sz="2800" u="none" cap="none" strike="noStrike">
                <a:solidFill>
                  <a:srgbClr val="000000"/>
                </a:solidFill>
                <a:latin typeface="Consolas"/>
                <a:ea typeface="Consolas"/>
                <a:cs typeface="Consolas"/>
                <a:sym typeface="Consolas"/>
              </a:rPr>
              <a:t>;i&lt; mylist.</a:t>
            </a:r>
            <a:r>
              <a:rPr b="1" i="0" lang="en-US" sz="2800" u="none" cap="none" strike="noStrike">
                <a:solidFill>
                  <a:srgbClr val="660E7A"/>
                </a:solidFill>
                <a:latin typeface="Consolas"/>
                <a:ea typeface="Consolas"/>
                <a:cs typeface="Consolas"/>
                <a:sym typeface="Consolas"/>
              </a:rPr>
              <a:t>Length</a:t>
            </a:r>
            <a:r>
              <a:rPr b="0" i="0" lang="en-US" sz="2800" u="none" cap="none" strike="noStrike">
                <a:solidFill>
                  <a:srgbClr val="000000"/>
                </a:solidFill>
                <a:latin typeface="Consolas"/>
                <a:ea typeface="Consolas"/>
                <a:cs typeface="Consolas"/>
                <a:sym typeface="Consolas"/>
              </a:rPr>
              <a:t>; i++){</a:t>
            </a:r>
            <a:br>
              <a:rPr b="0" i="0" lang="en-US" sz="2800" u="none" cap="none" strike="noStrike">
                <a:solidFill>
                  <a:srgbClr val="000000"/>
                </a:solidFill>
                <a:latin typeface="Consolas"/>
                <a:ea typeface="Consolas"/>
                <a:cs typeface="Consolas"/>
                <a:sym typeface="Consolas"/>
              </a:rPr>
            </a:br>
            <a:r>
              <a:rPr b="0" i="0" lang="en-US" sz="2800" u="none" cap="none" strike="noStrike">
                <a:solidFill>
                  <a:srgbClr val="000000"/>
                </a:solidFill>
                <a:latin typeface="Consolas"/>
                <a:ea typeface="Consolas"/>
                <a:cs typeface="Consolas"/>
                <a:sym typeface="Consolas"/>
              </a:rPr>
              <a:t> </a:t>
            </a:r>
            <a:r>
              <a:rPr lang="en-US" sz="2800">
                <a:solidFill>
                  <a:schemeClr val="dk1"/>
                </a:solidFill>
                <a:latin typeface="Calibri"/>
                <a:ea typeface="Calibri"/>
                <a:cs typeface="Calibri"/>
                <a:sym typeface="Calibri"/>
              </a:rPr>
              <a:t>Console.WriteLine</a:t>
            </a:r>
            <a:r>
              <a:rPr b="0" i="0" lang="en-US" sz="2800" u="none" cap="none" strike="noStrike">
                <a:solidFill>
                  <a:srgbClr val="000000"/>
                </a:solidFill>
                <a:latin typeface="Consolas"/>
                <a:ea typeface="Consolas"/>
                <a:cs typeface="Consolas"/>
                <a:sym typeface="Consolas"/>
              </a:rPr>
              <a:t>(mylist[i]);</a:t>
            </a:r>
            <a:br>
              <a:rPr b="0" i="0" lang="en-US" sz="2800" u="none" cap="none" strike="noStrike">
                <a:solidFill>
                  <a:srgbClr val="000000"/>
                </a:solidFill>
                <a:latin typeface="Consolas"/>
                <a:ea typeface="Consolas"/>
                <a:cs typeface="Consolas"/>
                <a:sym typeface="Consolas"/>
              </a:rPr>
            </a:br>
            <a:r>
              <a:rPr b="0" i="0" lang="en-US" sz="2800" u="none" cap="none" strike="noStrike">
                <a:solidFill>
                  <a:srgbClr val="000000"/>
                </a:solidFill>
                <a:latin typeface="Consolas"/>
                <a:ea typeface="Consolas"/>
                <a:cs typeface="Consolas"/>
                <a:sym typeface="Consolas"/>
              </a:rPr>
              <a:t>}</a:t>
            </a:r>
            <a:endParaRPr b="0" i="0" sz="4400" u="none" cap="none" strike="noStrike">
              <a:solidFill>
                <a:schemeClr val="dk1"/>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3" name="Shape 633"/>
        <p:cNvGrpSpPr/>
        <p:nvPr/>
      </p:nvGrpSpPr>
      <p:grpSpPr>
        <a:xfrm>
          <a:off x="0" y="0"/>
          <a:ext cx="0" cy="0"/>
          <a:chOff x="0" y="0"/>
          <a:chExt cx="0" cy="0"/>
        </a:xfrm>
      </p:grpSpPr>
      <p:sp>
        <p:nvSpPr>
          <p:cNvPr id="634" name="Google Shape;634;p68"/>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Sử dụng for - each</a:t>
            </a:r>
            <a:endParaRPr/>
          </a:p>
        </p:txBody>
      </p:sp>
      <p:sp>
        <p:nvSpPr>
          <p:cNvPr id="635" name="Google Shape;635;p68"/>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Sử dụng vòng lặp foreach để duyệt qua tất cả các phần tử của mảng</a:t>
            </a:r>
            <a:endParaRPr/>
          </a:p>
          <a:p>
            <a:pPr indent="-165100" lvl="0" marL="228600" rtl="0" algn="l">
              <a:lnSpc>
                <a:spcPct val="90000"/>
              </a:lnSpc>
              <a:spcBef>
                <a:spcPts val="0"/>
              </a:spcBef>
              <a:spcAft>
                <a:spcPts val="0"/>
              </a:spcAft>
              <a:buSzPts val="1800"/>
              <a:buChar char="•"/>
            </a:pPr>
            <a:r>
              <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636" name="Google Shape;636;p68"/>
          <p:cNvSpPr/>
          <p:nvPr/>
        </p:nvSpPr>
        <p:spPr>
          <a:xfrm>
            <a:off x="1106906" y="2090720"/>
            <a:ext cx="5835252" cy="156966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b="1" sz="3200">
              <a:solidFill>
                <a:srgbClr val="000080"/>
              </a:solidFill>
              <a:latin typeface="Consolas"/>
              <a:ea typeface="Consolas"/>
              <a:cs typeface="Consolas"/>
              <a:sym typeface="Consolas"/>
            </a:endParaRPr>
          </a:p>
          <a:p>
            <a:pPr indent="0" lvl="0" marL="0" marR="0" rtl="0" algn="l">
              <a:spcBef>
                <a:spcPts val="0"/>
              </a:spcBef>
              <a:spcAft>
                <a:spcPts val="0"/>
              </a:spcAft>
              <a:buNone/>
            </a:pPr>
            <a:r>
              <a:t/>
            </a:r>
            <a:endParaRPr b="1" sz="3200">
              <a:solidFill>
                <a:srgbClr val="000080"/>
              </a:solidFill>
              <a:latin typeface="Consolas"/>
              <a:ea typeface="Consolas"/>
              <a:cs typeface="Consolas"/>
              <a:sym typeface="Consolas"/>
            </a:endParaRPr>
          </a:p>
          <a:p>
            <a:pPr indent="0" lvl="0" marL="0" marR="0" rtl="0" algn="l">
              <a:spcBef>
                <a:spcPts val="0"/>
              </a:spcBef>
              <a:spcAft>
                <a:spcPts val="0"/>
              </a:spcAft>
              <a:buNone/>
            </a:pPr>
            <a:r>
              <a:rPr b="1" i="0" lang="en-US" sz="3200" u="none" cap="none" strike="noStrike">
                <a:solidFill>
                  <a:srgbClr val="000080"/>
                </a:solidFill>
                <a:latin typeface="Consolas"/>
                <a:ea typeface="Consolas"/>
                <a:cs typeface="Consolas"/>
                <a:sym typeface="Consolas"/>
              </a:rPr>
              <a:t>foreach</a:t>
            </a:r>
            <a:r>
              <a:rPr b="0" i="0" lang="en-US" sz="3200" u="none" cap="none" strike="noStrike">
                <a:solidFill>
                  <a:srgbClr val="000000"/>
                </a:solidFill>
                <a:latin typeface="Consolas"/>
                <a:ea typeface="Consolas"/>
                <a:cs typeface="Consolas"/>
                <a:sym typeface="Consolas"/>
              </a:rPr>
              <a:t>(</a:t>
            </a:r>
            <a:r>
              <a:rPr b="1" i="0" lang="en-US" sz="3200" u="none" cap="none" strike="noStrike">
                <a:solidFill>
                  <a:srgbClr val="000080"/>
                </a:solidFill>
                <a:latin typeface="Consolas"/>
                <a:ea typeface="Consolas"/>
                <a:cs typeface="Consolas"/>
                <a:sym typeface="Consolas"/>
              </a:rPr>
              <a:t>int </a:t>
            </a:r>
            <a:r>
              <a:rPr b="0" i="0" lang="en-US" sz="3200" u="none" cap="none" strike="noStrike">
                <a:solidFill>
                  <a:srgbClr val="000000"/>
                </a:solidFill>
                <a:latin typeface="Consolas"/>
                <a:ea typeface="Consolas"/>
                <a:cs typeface="Consolas"/>
                <a:sym typeface="Consolas"/>
              </a:rPr>
              <a:t>item in mylist)</a:t>
            </a:r>
            <a:endParaRPr b="0" i="0" sz="3200" u="none" cap="none" strike="noStrike">
              <a:solidFill>
                <a:srgbClr val="000000"/>
              </a:solidFill>
              <a:latin typeface="Consolas"/>
              <a:ea typeface="Consolas"/>
              <a:cs typeface="Consolas"/>
              <a:sym typeface="Consolas"/>
            </a:endParaRPr>
          </a:p>
          <a:p>
            <a:pPr indent="0" lvl="0" marL="0" marR="0" rtl="0" algn="l">
              <a:spcBef>
                <a:spcPts val="0"/>
              </a:spcBef>
              <a:spcAft>
                <a:spcPts val="0"/>
              </a:spcAft>
              <a:buNone/>
            </a:pPr>
            <a:r>
              <a:rPr b="0" i="0" lang="en-US" sz="3200" u="none" cap="none" strike="noStrike">
                <a:solidFill>
                  <a:srgbClr val="000000"/>
                </a:solidFill>
                <a:latin typeface="Consolas"/>
                <a:ea typeface="Consolas"/>
                <a:cs typeface="Consolas"/>
                <a:sym typeface="Consolas"/>
              </a:rPr>
              <a:t>{</a:t>
            </a:r>
            <a:br>
              <a:rPr b="0" i="0" lang="en-US" sz="3200" u="none" cap="none" strike="noStrike">
                <a:solidFill>
                  <a:srgbClr val="000000"/>
                </a:solidFill>
                <a:latin typeface="Consolas"/>
                <a:ea typeface="Consolas"/>
                <a:cs typeface="Consolas"/>
                <a:sym typeface="Consolas"/>
              </a:rPr>
            </a:br>
            <a:r>
              <a:rPr b="0" i="0" lang="en-US" sz="3200" u="none" cap="none" strike="noStrike">
                <a:solidFill>
                  <a:srgbClr val="000000"/>
                </a:solidFill>
                <a:latin typeface="Consolas"/>
                <a:ea typeface="Consolas"/>
                <a:cs typeface="Consolas"/>
                <a:sym typeface="Consolas"/>
              </a:rPr>
              <a:t> 	</a:t>
            </a:r>
            <a:r>
              <a:rPr lang="en-US" sz="3200">
                <a:solidFill>
                  <a:schemeClr val="dk1"/>
                </a:solidFill>
                <a:latin typeface="Calibri"/>
                <a:ea typeface="Calibri"/>
                <a:cs typeface="Calibri"/>
                <a:sym typeface="Calibri"/>
              </a:rPr>
              <a:t>Console.WriteLine</a:t>
            </a:r>
            <a:r>
              <a:rPr b="0" i="0" lang="en-US" sz="3200" u="none" cap="none" strike="noStrike">
                <a:solidFill>
                  <a:srgbClr val="000000"/>
                </a:solidFill>
                <a:latin typeface="Consolas"/>
                <a:ea typeface="Consolas"/>
                <a:cs typeface="Consolas"/>
                <a:sym typeface="Consolas"/>
              </a:rPr>
              <a:t>(item);</a:t>
            </a:r>
            <a:br>
              <a:rPr b="0" i="0" lang="en-US" sz="3200" u="none" cap="none" strike="noStrike">
                <a:solidFill>
                  <a:srgbClr val="000000"/>
                </a:solidFill>
                <a:latin typeface="Consolas"/>
                <a:ea typeface="Consolas"/>
                <a:cs typeface="Consolas"/>
                <a:sym typeface="Consolas"/>
              </a:rPr>
            </a:br>
            <a:r>
              <a:rPr b="0" i="0" lang="en-US" sz="3200" u="none" cap="none" strike="noStrike">
                <a:solidFill>
                  <a:srgbClr val="000000"/>
                </a:solidFill>
                <a:latin typeface="Consolas"/>
                <a:ea typeface="Consolas"/>
                <a:cs typeface="Consolas"/>
                <a:sym typeface="Consolas"/>
              </a:rPr>
              <a:t>}</a:t>
            </a:r>
            <a:endParaRPr b="0" i="0" sz="4800" u="none" cap="none" strike="noStrike">
              <a:solidFill>
                <a:schemeClr val="dk1"/>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0" name="Shape 640"/>
        <p:cNvGrpSpPr/>
        <p:nvPr/>
      </p:nvGrpSpPr>
      <p:grpSpPr>
        <a:xfrm>
          <a:off x="0" y="0"/>
          <a:ext cx="0" cy="0"/>
          <a:chOff x="0" y="0"/>
          <a:chExt cx="0" cy="0"/>
        </a:xfrm>
      </p:grpSpPr>
      <p:sp>
        <p:nvSpPr>
          <p:cNvPr id="641" name="Google Shape;641;p6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Thảo luận</a:t>
            </a:r>
            <a:endParaRPr/>
          </a:p>
        </p:txBody>
      </p:sp>
      <p:sp>
        <p:nvSpPr>
          <p:cNvPr id="642" name="Google Shape;642;p6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Phương thức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7"/>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.Net Framework and .net core </a:t>
            </a:r>
            <a:endParaRPr/>
          </a:p>
        </p:txBody>
      </p:sp>
      <p:sp>
        <p:nvSpPr>
          <p:cNvPr id="132" name="Google Shape;132;p7"/>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Char char="•"/>
            </a:pPr>
            <a:r>
              <a:rPr lang="en-US"/>
              <a:t>.net là 1 framework dùng để phát triển các sản phầm phần mềm.</a:t>
            </a:r>
            <a:endParaRPr/>
          </a:p>
          <a:p>
            <a:pPr indent="-228600" lvl="0" marL="228600" rtl="0" algn="l">
              <a:lnSpc>
                <a:spcPct val="80000"/>
              </a:lnSpc>
              <a:spcBef>
                <a:spcPts val="1000"/>
              </a:spcBef>
              <a:spcAft>
                <a:spcPts val="0"/>
              </a:spcAft>
              <a:buClr>
                <a:schemeClr val="dk1"/>
              </a:buClr>
              <a:buSzPts val="2800"/>
              <a:buChar char="•"/>
            </a:pPr>
            <a:r>
              <a:rPr lang="en-US"/>
              <a:t>.net framework bao gồm 1 lượng lớn các thư viện có sẳn gọi là FCL (Framework Class Library)</a:t>
            </a:r>
            <a:endParaRPr/>
          </a:p>
          <a:p>
            <a:pPr indent="-228600" lvl="0" marL="228600" rtl="0" algn="l">
              <a:lnSpc>
                <a:spcPct val="80000"/>
              </a:lnSpc>
              <a:spcBef>
                <a:spcPts val="1000"/>
              </a:spcBef>
              <a:spcAft>
                <a:spcPts val="0"/>
              </a:spcAft>
              <a:buClr>
                <a:schemeClr val="dk1"/>
              </a:buClr>
              <a:buSzPts val="2800"/>
              <a:buChar char="•"/>
            </a:pPr>
            <a:r>
              <a:rPr lang="en-US"/>
              <a:t>Các chương trình phần mềm được viết bằng .NET được thực thi trong môi trường thực thi, được gọi là CLR (Common Language Runtime). Đây là những phần cốt lõi và thiết yếu của .NET framework.</a:t>
            </a:r>
            <a:endParaRPr/>
          </a:p>
          <a:p>
            <a:pPr indent="-228600" lvl="0" marL="228600" rtl="0" algn="l">
              <a:lnSpc>
                <a:spcPct val="80000"/>
              </a:lnSpc>
              <a:spcBef>
                <a:spcPts val="1000"/>
              </a:spcBef>
              <a:spcAft>
                <a:spcPts val="0"/>
              </a:spcAft>
              <a:buClr>
                <a:schemeClr val="dk1"/>
              </a:buClr>
              <a:buSzPts val="2800"/>
              <a:buChar char="•"/>
            </a:pPr>
            <a:r>
              <a:rPr lang="en-US"/>
              <a:t>Framework này cung cấp các dịch vụ khác nhau như quản lý bộ nhớ, mạng, bảo mật, quản lý bộ nhớ và an toàn.</a:t>
            </a:r>
            <a:endParaRPr/>
          </a:p>
          <a:p>
            <a:pPr indent="-228600" lvl="0" marL="228600" rtl="0" algn="l">
              <a:lnSpc>
                <a:spcPct val="80000"/>
              </a:lnSpc>
              <a:spcBef>
                <a:spcPts val="1000"/>
              </a:spcBef>
              <a:spcAft>
                <a:spcPts val="0"/>
              </a:spcAft>
              <a:buClr>
                <a:schemeClr val="dk1"/>
              </a:buClr>
              <a:buSzPts val="2800"/>
              <a:buChar char="•"/>
            </a:pPr>
            <a:r>
              <a:rPr lang="en-US"/>
              <a:t>.net Framework hỗ trợ hơn 60 ngôn ngữ lập trình như C #, F #, VB.NET, J #, VC ++, JScript.NET, APL, COBOL, Perl, Oberon, ML, Pascal, Eiffel, Smalltalk, Python, Cobra, ADA, v.v.</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6" name="Shape 646"/>
        <p:cNvGrpSpPr/>
        <p:nvPr/>
      </p:nvGrpSpPr>
      <p:grpSpPr>
        <a:xfrm>
          <a:off x="0" y="0"/>
          <a:ext cx="0" cy="0"/>
          <a:chOff x="0" y="0"/>
          <a:chExt cx="0" cy="0"/>
        </a:xfrm>
      </p:grpSpPr>
      <p:sp>
        <p:nvSpPr>
          <p:cNvPr id="647" name="Google Shape;647;p70"/>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Phương thức</a:t>
            </a:r>
            <a:endParaRPr/>
          </a:p>
        </p:txBody>
      </p:sp>
      <p:sp>
        <p:nvSpPr>
          <p:cNvPr id="648" name="Google Shape;648;p70"/>
          <p:cNvSpPr txBox="1"/>
          <p:nvPr>
            <p:ph idx="1" type="body"/>
          </p:nvPr>
        </p:nvSpPr>
        <p:spPr>
          <a:xfrm>
            <a:off x="838200" y="1173480"/>
            <a:ext cx="10515600" cy="426642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Phương thức (method) là một nhóm các câu lệnh thực hiện một nhiệm vụ nhất định</a:t>
            </a:r>
            <a:endParaRPr/>
          </a:p>
          <a:p>
            <a:pPr indent="-228600" lvl="0" marL="228600" rtl="0" algn="l">
              <a:lnSpc>
                <a:spcPct val="90000"/>
              </a:lnSpc>
              <a:spcBef>
                <a:spcPts val="1000"/>
              </a:spcBef>
              <a:spcAft>
                <a:spcPts val="0"/>
              </a:spcAft>
              <a:buClr>
                <a:schemeClr val="dk1"/>
              </a:buClr>
              <a:buSzPts val="2800"/>
              <a:buChar char="•"/>
            </a:pPr>
            <a:r>
              <a:rPr i="1" lang="en-US"/>
              <a:t>Phương thức</a:t>
            </a:r>
            <a:r>
              <a:rPr lang="en-US"/>
              <a:t> là thuật ngữ được sử dụng phổ biến trong Lập trình hướng đối tượng. Trong nhiều trường hợp khác, các tên gọi được sử dụng là </a:t>
            </a:r>
            <a:r>
              <a:rPr i="1" lang="en-US"/>
              <a:t>hàm</a:t>
            </a:r>
            <a:r>
              <a:rPr lang="en-US"/>
              <a:t> (function) và</a:t>
            </a:r>
            <a:r>
              <a:rPr i="1" lang="en-US"/>
              <a:t> thủ tục </a:t>
            </a:r>
            <a:r>
              <a:rPr lang="en-US"/>
              <a:t>(procedure)</a:t>
            </a:r>
            <a:endParaRPr/>
          </a:p>
          <a:p>
            <a:pPr indent="-228600" lvl="0" marL="228600" rtl="0" algn="l">
              <a:lnSpc>
                <a:spcPct val="90000"/>
              </a:lnSpc>
              <a:spcBef>
                <a:spcPts val="1000"/>
              </a:spcBef>
              <a:spcAft>
                <a:spcPts val="0"/>
              </a:spcAft>
              <a:buClr>
                <a:schemeClr val="dk1"/>
              </a:buClr>
              <a:buSzPts val="2800"/>
              <a:buChar char="•"/>
            </a:pPr>
            <a:r>
              <a:rPr lang="en-US"/>
              <a:t>Console.WriteLine(), Math.Pow(),Math.</a:t>
            </a:r>
            <a:r>
              <a:rPr i="1" lang="en-US"/>
              <a:t>random</a:t>
            </a:r>
            <a:r>
              <a:rPr lang="en-US"/>
              <a:t>() là các phương thức đã được định nghĩa sẵn cho chúng ta sử dụng</a:t>
            </a:r>
            <a:endParaRPr/>
          </a:p>
          <a:p>
            <a:pPr indent="-50800" lvl="0" marL="228600" rtl="0" algn="l">
              <a:lnSpc>
                <a:spcPct val="90000"/>
              </a:lnSpc>
              <a:spcBef>
                <a:spcPts val="1000"/>
              </a:spcBef>
              <a:spcAft>
                <a:spcPts val="0"/>
              </a:spcAft>
              <a:buClr>
                <a:schemeClr val="dk1"/>
              </a:buClr>
              <a:buSzPts val="2800"/>
              <a:buNone/>
            </a:pPr>
            <a:r>
              <a:t/>
            </a:r>
            <a:endParaRPr/>
          </a:p>
        </p:txBody>
      </p:sp>
      <p:sp>
        <p:nvSpPr>
          <p:cNvPr id="649" name="Google Shape;649;p70"/>
          <p:cNvSpPr txBox="1"/>
          <p:nvPr/>
        </p:nvSpPr>
        <p:spPr>
          <a:xfrm>
            <a:off x="792480" y="5439906"/>
            <a:ext cx="10561320" cy="830997"/>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Calibri"/>
                <a:ea typeface="Calibri"/>
                <a:cs typeface="Calibri"/>
                <a:sym typeface="Calibri"/>
              </a:rPr>
              <a:t>Lưu ý:</a:t>
            </a:r>
            <a:r>
              <a:rPr lang="en-US" sz="2400">
                <a:solidFill>
                  <a:schemeClr val="lt1"/>
                </a:solidFill>
                <a:latin typeface="Calibri"/>
                <a:ea typeface="Calibri"/>
                <a:cs typeface="Calibri"/>
                <a:sym typeface="Calibri"/>
              </a:rPr>
              <a:t> Mặc dù tên gọi phương thức, hàm, procedure đôi khi có thể sử dụng thay thế cho nhau, nhưng giữa 3 khái niệm này có sự khác nhau.</a:t>
            </a:r>
            <a:endParaRPr sz="2400">
              <a:solidFill>
                <a:schemeClr val="lt1"/>
              </a:solidFill>
              <a:latin typeface="Calibri"/>
              <a:ea typeface="Calibri"/>
              <a:cs typeface="Calibri"/>
              <a:sym typeface="Calibri"/>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3" name="Shape 653"/>
        <p:cNvGrpSpPr/>
        <p:nvPr/>
      </p:nvGrpSpPr>
      <p:grpSpPr>
        <a:xfrm>
          <a:off x="0" y="0"/>
          <a:ext cx="0" cy="0"/>
          <a:chOff x="0" y="0"/>
          <a:chExt cx="0" cy="0"/>
        </a:xfrm>
      </p:grpSpPr>
      <p:sp>
        <p:nvSpPr>
          <p:cNvPr id="654" name="Google Shape;654;p71"/>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Khai báo phương thức</a:t>
            </a:r>
            <a:endParaRPr/>
          </a:p>
        </p:txBody>
      </p:sp>
      <p:sp>
        <p:nvSpPr>
          <p:cNvPr id="655" name="Google Shape;655;p71"/>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Cú pháp:</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0" lvl="1" marL="457200" rtl="0" algn="l">
              <a:lnSpc>
                <a:spcPct val="90000"/>
              </a:lnSpc>
              <a:spcBef>
                <a:spcPts val="500"/>
              </a:spcBef>
              <a:spcAft>
                <a:spcPts val="0"/>
              </a:spcAft>
              <a:buClr>
                <a:schemeClr val="dk1"/>
              </a:buClr>
              <a:buSzPts val="2400"/>
              <a:buNone/>
            </a:pPr>
            <a:r>
              <a:rPr lang="en-US"/>
              <a:t>Trong đó:</a:t>
            </a:r>
            <a:endParaRPr/>
          </a:p>
          <a:p>
            <a:pPr indent="-228600" lvl="2" marL="1143000" rtl="0" algn="l">
              <a:lnSpc>
                <a:spcPct val="90000"/>
              </a:lnSpc>
              <a:spcBef>
                <a:spcPts val="500"/>
              </a:spcBef>
              <a:spcAft>
                <a:spcPts val="0"/>
              </a:spcAft>
              <a:buClr>
                <a:schemeClr val="dk1"/>
              </a:buClr>
              <a:buSzPts val="2000"/>
              <a:buChar char="•"/>
            </a:pPr>
            <a:r>
              <a:rPr lang="en-US"/>
              <a:t>Access Specifier có thể là các từ khoá để quy định các tính chất khác nhau của phương thức</a:t>
            </a:r>
            <a:endParaRPr/>
          </a:p>
          <a:p>
            <a:pPr indent="-228600" lvl="2" marL="1143000" rtl="0" algn="l">
              <a:lnSpc>
                <a:spcPct val="90000"/>
              </a:lnSpc>
              <a:spcBef>
                <a:spcPts val="500"/>
              </a:spcBef>
              <a:spcAft>
                <a:spcPts val="0"/>
              </a:spcAft>
              <a:buClr>
                <a:schemeClr val="dk1"/>
              </a:buClr>
              <a:buSzPts val="2000"/>
              <a:buChar char="•"/>
            </a:pPr>
            <a:r>
              <a:rPr lang="en-US"/>
              <a:t>returnType là kiểu dữ liệu trả về của phương thức</a:t>
            </a:r>
            <a:endParaRPr/>
          </a:p>
          <a:p>
            <a:pPr indent="-228600" lvl="2" marL="1143000" rtl="0" algn="l">
              <a:lnSpc>
                <a:spcPct val="90000"/>
              </a:lnSpc>
              <a:spcBef>
                <a:spcPts val="500"/>
              </a:spcBef>
              <a:spcAft>
                <a:spcPts val="0"/>
              </a:spcAft>
              <a:buClr>
                <a:schemeClr val="dk1"/>
              </a:buClr>
              <a:buSzPts val="2000"/>
              <a:buChar char="•"/>
            </a:pPr>
            <a:r>
              <a:rPr lang="en-US"/>
              <a:t>methodName là tên gọi của phương thức</a:t>
            </a:r>
            <a:endParaRPr/>
          </a:p>
          <a:p>
            <a:pPr indent="-228600" lvl="2" marL="1143000" rtl="0" algn="l">
              <a:lnSpc>
                <a:spcPct val="90000"/>
              </a:lnSpc>
              <a:spcBef>
                <a:spcPts val="500"/>
              </a:spcBef>
              <a:spcAft>
                <a:spcPts val="0"/>
              </a:spcAft>
              <a:buClr>
                <a:schemeClr val="dk1"/>
              </a:buClr>
              <a:buSzPts val="2000"/>
              <a:buChar char="•"/>
            </a:pPr>
            <a:r>
              <a:rPr lang="en-US"/>
              <a:t>list of parameters là danh sách các tham số của phương thức</a:t>
            </a:r>
            <a:endParaRPr/>
          </a:p>
          <a:p>
            <a:pPr indent="-228600" lvl="2" marL="1143000" rtl="0" algn="l">
              <a:lnSpc>
                <a:spcPct val="90000"/>
              </a:lnSpc>
              <a:spcBef>
                <a:spcPts val="500"/>
              </a:spcBef>
              <a:spcAft>
                <a:spcPts val="0"/>
              </a:spcAft>
              <a:buClr>
                <a:schemeClr val="dk1"/>
              </a:buClr>
              <a:buSzPts val="2000"/>
              <a:buChar char="•"/>
            </a:pPr>
            <a:r>
              <a:rPr lang="en-US"/>
              <a:t>Method body là phần thân của phương thức</a:t>
            </a:r>
            <a:endParaRPr/>
          </a:p>
        </p:txBody>
      </p:sp>
      <p:sp>
        <p:nvSpPr>
          <p:cNvPr id="656" name="Google Shape;656;p71"/>
          <p:cNvSpPr/>
          <p:nvPr/>
        </p:nvSpPr>
        <p:spPr>
          <a:xfrm>
            <a:off x="2444340" y="1679426"/>
            <a:ext cx="8909459"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&lt;Access Specifier&gt; &lt;Return Type&gt; &lt;Method Name&gt;(Parameter List) {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Method Body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0" name="Shape 660"/>
        <p:cNvGrpSpPr/>
        <p:nvPr/>
      </p:nvGrpSpPr>
      <p:grpSpPr>
        <a:xfrm>
          <a:off x="0" y="0"/>
          <a:ext cx="0" cy="0"/>
          <a:chOff x="0" y="0"/>
          <a:chExt cx="0" cy="0"/>
        </a:xfrm>
      </p:grpSpPr>
      <p:sp>
        <p:nvSpPr>
          <p:cNvPr id="661" name="Google Shape;661;p72"/>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Ví dụ: Cấu phần của một phương thức</a:t>
            </a:r>
            <a:endParaRPr/>
          </a:p>
        </p:txBody>
      </p:sp>
      <p:sp>
        <p:nvSpPr>
          <p:cNvPr id="662" name="Google Shape;662;p72"/>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Phương thức xác định số lớn nhất trong 2 số:</a:t>
            </a:r>
            <a:endParaRPr/>
          </a:p>
        </p:txBody>
      </p:sp>
      <p:pic>
        <p:nvPicPr>
          <p:cNvPr id="663" name="Google Shape;663;p72"/>
          <p:cNvPicPr preferRelativeResize="0"/>
          <p:nvPr/>
        </p:nvPicPr>
        <p:blipFill rotWithShape="1">
          <a:blip r:embed="rId3">
            <a:alphaModFix/>
          </a:blip>
          <a:srcRect b="0" l="0" r="0" t="0"/>
          <a:stretch/>
        </p:blipFill>
        <p:spPr>
          <a:xfrm>
            <a:off x="1174102" y="1598515"/>
            <a:ext cx="7700347" cy="512681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7" name="Shape 667"/>
        <p:cNvGrpSpPr/>
        <p:nvPr/>
      </p:nvGrpSpPr>
      <p:grpSpPr>
        <a:xfrm>
          <a:off x="0" y="0"/>
          <a:ext cx="0" cy="0"/>
          <a:chOff x="0" y="0"/>
          <a:chExt cx="0" cy="0"/>
        </a:xfrm>
      </p:grpSpPr>
      <p:sp>
        <p:nvSpPr>
          <p:cNvPr id="668" name="Google Shape;668;p7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Kiểu dữ liệu trả về</a:t>
            </a:r>
            <a:endParaRPr/>
          </a:p>
        </p:txBody>
      </p:sp>
      <p:sp>
        <p:nvSpPr>
          <p:cNvPr id="669" name="Google Shape;669;p73"/>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Một phương thức có thể trả về một giá trị</a:t>
            </a:r>
            <a:endParaRPr/>
          </a:p>
          <a:p>
            <a:pPr indent="-228600" lvl="0" marL="228600" rtl="0" algn="l">
              <a:lnSpc>
                <a:spcPct val="90000"/>
              </a:lnSpc>
              <a:spcBef>
                <a:spcPts val="1000"/>
              </a:spcBef>
              <a:spcAft>
                <a:spcPts val="0"/>
              </a:spcAft>
              <a:buClr>
                <a:schemeClr val="dk1"/>
              </a:buClr>
              <a:buSzPts val="2800"/>
              <a:buChar char="•"/>
            </a:pPr>
            <a:r>
              <a:rPr lang="en-US"/>
              <a:t>Nếu phương thức không trả về giá trị thì có kiểu dữ liệu trả về </a:t>
            </a:r>
            <a:r>
              <a:rPr b="1" lang="en-US"/>
              <a:t>void</a:t>
            </a:r>
            <a:endParaRPr/>
          </a:p>
          <a:p>
            <a:pPr indent="-228600" lvl="0" marL="228600" rtl="0" algn="l">
              <a:lnSpc>
                <a:spcPct val="90000"/>
              </a:lnSpc>
              <a:spcBef>
                <a:spcPts val="1000"/>
              </a:spcBef>
              <a:spcAft>
                <a:spcPts val="0"/>
              </a:spcAft>
              <a:buClr>
                <a:schemeClr val="dk1"/>
              </a:buClr>
              <a:buSzPts val="2800"/>
              <a:buChar char="•"/>
            </a:pPr>
            <a:r>
              <a:rPr lang="en-US"/>
              <a:t>Ví dụ, Console.</a:t>
            </a:r>
            <a:r>
              <a:rPr b="1" i="1" lang="en-US">
                <a:solidFill>
                  <a:srgbClr val="660E7A"/>
                </a:solidFill>
              </a:rPr>
              <a:t>Write</a:t>
            </a:r>
            <a:r>
              <a:rPr lang="en-US"/>
              <a:t>() là một phương thức void</a:t>
            </a:r>
            <a:endParaRPr/>
          </a:p>
          <a:p>
            <a:pPr indent="-228600" lvl="0" marL="228600" rtl="0" algn="l">
              <a:lnSpc>
                <a:spcPct val="90000"/>
              </a:lnSpc>
              <a:spcBef>
                <a:spcPts val="1000"/>
              </a:spcBef>
              <a:spcAft>
                <a:spcPts val="0"/>
              </a:spcAft>
              <a:buClr>
                <a:schemeClr val="dk1"/>
              </a:buClr>
              <a:buSzPts val="2800"/>
              <a:buChar char="•"/>
            </a:pPr>
            <a:r>
              <a:rPr lang="en-US"/>
              <a:t>Ví dụ, phương thức kiểm tra số chẵn có kiểu dữ liệu trả về là boolean:</a:t>
            </a:r>
            <a:endParaRPr/>
          </a:p>
          <a:p>
            <a:pPr indent="-50800" lvl="0" marL="228600" rtl="0" algn="l">
              <a:lnSpc>
                <a:spcPct val="90000"/>
              </a:lnSpc>
              <a:spcBef>
                <a:spcPts val="1000"/>
              </a:spcBef>
              <a:spcAft>
                <a:spcPts val="0"/>
              </a:spcAft>
              <a:buClr>
                <a:schemeClr val="dk1"/>
              </a:buClr>
              <a:buSzPts val="2800"/>
              <a:buNone/>
            </a:pPr>
            <a:r>
              <a:t/>
            </a:r>
            <a:endParaRPr/>
          </a:p>
        </p:txBody>
      </p:sp>
      <p:sp>
        <p:nvSpPr>
          <p:cNvPr id="670" name="Google Shape;670;p73"/>
          <p:cNvSpPr/>
          <p:nvPr/>
        </p:nvSpPr>
        <p:spPr>
          <a:xfrm>
            <a:off x="1203960" y="3927455"/>
            <a:ext cx="76962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0080"/>
                </a:solidFill>
                <a:latin typeface="Calibri"/>
                <a:ea typeface="Calibri"/>
                <a:cs typeface="Calibri"/>
                <a:sym typeface="Calibri"/>
              </a:rPr>
              <a:t>public static boolean </a:t>
            </a:r>
            <a:r>
              <a:rPr lang="en-US" sz="2400">
                <a:solidFill>
                  <a:schemeClr val="dk1"/>
                </a:solidFill>
                <a:latin typeface="Calibri"/>
                <a:ea typeface="Calibri"/>
                <a:cs typeface="Calibri"/>
                <a:sym typeface="Calibri"/>
              </a:rPr>
              <a:t>IsEven(</a:t>
            </a:r>
            <a:r>
              <a:rPr b="1" lang="en-US" sz="2400">
                <a:solidFill>
                  <a:srgbClr val="000080"/>
                </a:solidFill>
                <a:latin typeface="Calibri"/>
                <a:ea typeface="Calibri"/>
                <a:cs typeface="Calibri"/>
                <a:sym typeface="Calibri"/>
              </a:rPr>
              <a:t>int </a:t>
            </a:r>
            <a:r>
              <a:rPr lang="en-US" sz="2400">
                <a:solidFill>
                  <a:schemeClr val="dk1"/>
                </a:solidFill>
                <a:latin typeface="Calibri"/>
                <a:ea typeface="Calibri"/>
                <a:cs typeface="Calibri"/>
                <a:sym typeface="Calibri"/>
              </a:rPr>
              <a:t>number){</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    </a:t>
            </a:r>
            <a:r>
              <a:rPr b="1" lang="en-US" sz="2400">
                <a:solidFill>
                  <a:srgbClr val="000080"/>
                </a:solidFill>
                <a:latin typeface="Calibri"/>
                <a:ea typeface="Calibri"/>
                <a:cs typeface="Calibri"/>
                <a:sym typeface="Calibri"/>
              </a:rPr>
              <a:t>return </a:t>
            </a:r>
            <a:r>
              <a:rPr lang="en-US" sz="2400">
                <a:solidFill>
                  <a:schemeClr val="dk1"/>
                </a:solidFill>
                <a:latin typeface="Calibri"/>
                <a:ea typeface="Calibri"/>
                <a:cs typeface="Calibri"/>
                <a:sym typeface="Calibri"/>
              </a:rPr>
              <a:t>number % </a:t>
            </a:r>
            <a:r>
              <a:rPr lang="en-US" sz="2400">
                <a:solidFill>
                  <a:srgbClr val="0000FF"/>
                </a:solidFill>
                <a:latin typeface="Calibri"/>
                <a:ea typeface="Calibri"/>
                <a:cs typeface="Calibri"/>
                <a:sym typeface="Calibri"/>
              </a:rPr>
              <a:t>2 </a:t>
            </a:r>
            <a:r>
              <a:rPr lang="en-US" sz="2400">
                <a:solidFill>
                  <a:schemeClr val="dk1"/>
                </a:solidFill>
                <a:latin typeface="Calibri"/>
                <a:ea typeface="Calibri"/>
                <a:cs typeface="Calibri"/>
                <a:sym typeface="Calibri"/>
              </a:rPr>
              <a:t>== </a:t>
            </a:r>
            <a:r>
              <a:rPr lang="en-US" sz="2400">
                <a:solidFill>
                  <a:srgbClr val="0000FF"/>
                </a:solidFill>
                <a:latin typeface="Calibri"/>
                <a:ea typeface="Calibri"/>
                <a:cs typeface="Calibri"/>
                <a:sym typeface="Calibri"/>
              </a:rPr>
              <a:t>0</a:t>
            </a:r>
            <a:r>
              <a:rPr lang="en-US" sz="2400">
                <a:solidFill>
                  <a:schemeClr val="dk1"/>
                </a:solidFill>
                <a:latin typeface="Calibri"/>
                <a:ea typeface="Calibri"/>
                <a:cs typeface="Calibri"/>
                <a:sym typeface="Calibri"/>
              </a:rPr>
              <a:t>;</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4" name="Shape 674"/>
        <p:cNvGrpSpPr/>
        <p:nvPr/>
      </p:nvGrpSpPr>
      <p:grpSpPr>
        <a:xfrm>
          <a:off x="0" y="0"/>
          <a:ext cx="0" cy="0"/>
          <a:chOff x="0" y="0"/>
          <a:chExt cx="0" cy="0"/>
        </a:xfrm>
      </p:grpSpPr>
      <p:sp>
        <p:nvSpPr>
          <p:cNvPr id="675" name="Google Shape;675;p74"/>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Tham số (parameter) và đối số (argument)</a:t>
            </a:r>
            <a:endParaRPr/>
          </a:p>
          <a:p>
            <a:pPr indent="0" lvl="0" marL="0" rtl="0" algn="l">
              <a:lnSpc>
                <a:spcPct val="90000"/>
              </a:lnSpc>
              <a:spcBef>
                <a:spcPts val="0"/>
              </a:spcBef>
              <a:spcAft>
                <a:spcPts val="0"/>
              </a:spcAft>
              <a:buClr>
                <a:schemeClr val="dk1"/>
              </a:buClr>
              <a:buSzPts val="4000"/>
              <a:buFont typeface="Open Sans SemiBold"/>
              <a:buNone/>
            </a:pPr>
            <a:r>
              <a:t/>
            </a:r>
            <a:endParaRPr/>
          </a:p>
        </p:txBody>
      </p:sp>
      <p:sp>
        <p:nvSpPr>
          <p:cNvPr id="676" name="Google Shape;676;p74"/>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Tham số (còn được gọi đầy đủ là tham số hình thức – formal parameter) là các biến được khai báo trong phần header</a:t>
            </a:r>
            <a:endParaRPr/>
          </a:p>
          <a:p>
            <a:pPr indent="-228600" lvl="0" marL="228600" rtl="0" algn="l">
              <a:lnSpc>
                <a:spcPct val="90000"/>
              </a:lnSpc>
              <a:spcBef>
                <a:spcPts val="1000"/>
              </a:spcBef>
              <a:spcAft>
                <a:spcPts val="0"/>
              </a:spcAft>
              <a:buClr>
                <a:schemeClr val="dk1"/>
              </a:buClr>
              <a:buSzPts val="2800"/>
              <a:buChar char="•"/>
            </a:pPr>
            <a:r>
              <a:rPr lang="en-US"/>
              <a:t>Khi gọi phương thức thì giá trị của các biến này sẽ được truyền vào. Các giá trị này được gọi là tham số thực (actual parameter) hoặc đối số (argument)</a:t>
            </a:r>
            <a:endParaRPr/>
          </a:p>
          <a:p>
            <a:pPr indent="-228600" lvl="0" marL="228600" rtl="0" algn="l">
              <a:lnSpc>
                <a:spcPct val="90000"/>
              </a:lnSpc>
              <a:spcBef>
                <a:spcPts val="1000"/>
              </a:spcBef>
              <a:spcAft>
                <a:spcPts val="0"/>
              </a:spcAft>
              <a:buClr>
                <a:schemeClr val="dk1"/>
              </a:buClr>
              <a:buSzPts val="2800"/>
              <a:buChar char="•"/>
            </a:pPr>
            <a:r>
              <a:rPr lang="en-US"/>
              <a:t>Ví dụ:</a:t>
            </a:r>
            <a:endParaRPr/>
          </a:p>
        </p:txBody>
      </p:sp>
      <p:sp>
        <p:nvSpPr>
          <p:cNvPr id="677" name="Google Shape;677;p74"/>
          <p:cNvSpPr/>
          <p:nvPr/>
        </p:nvSpPr>
        <p:spPr>
          <a:xfrm>
            <a:off x="1112213" y="4454982"/>
            <a:ext cx="568452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0080"/>
                </a:solidFill>
                <a:latin typeface="Calibri"/>
                <a:ea typeface="Calibri"/>
                <a:cs typeface="Calibri"/>
                <a:sym typeface="Calibri"/>
              </a:rPr>
              <a:t>public static boolean </a:t>
            </a:r>
            <a:r>
              <a:rPr lang="en-US" sz="2400">
                <a:solidFill>
                  <a:schemeClr val="dk1"/>
                </a:solidFill>
                <a:latin typeface="Calibri"/>
                <a:ea typeface="Calibri"/>
                <a:cs typeface="Calibri"/>
                <a:sym typeface="Calibri"/>
              </a:rPr>
              <a:t>IsEven(</a:t>
            </a:r>
            <a:r>
              <a:rPr b="1" lang="en-US" sz="2400">
                <a:solidFill>
                  <a:srgbClr val="000080"/>
                </a:solidFill>
                <a:latin typeface="Calibri"/>
                <a:ea typeface="Calibri"/>
                <a:cs typeface="Calibri"/>
                <a:sym typeface="Calibri"/>
              </a:rPr>
              <a:t>int </a:t>
            </a:r>
            <a:r>
              <a:rPr lang="en-US" sz="2400">
                <a:solidFill>
                  <a:schemeClr val="dk1"/>
                </a:solidFill>
                <a:latin typeface="Calibri"/>
                <a:ea typeface="Calibri"/>
                <a:cs typeface="Calibri"/>
                <a:sym typeface="Calibri"/>
              </a:rPr>
              <a:t>number){</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    </a:t>
            </a:r>
            <a:r>
              <a:rPr b="1" lang="en-US" sz="2400">
                <a:solidFill>
                  <a:srgbClr val="000080"/>
                </a:solidFill>
                <a:latin typeface="Calibri"/>
                <a:ea typeface="Calibri"/>
                <a:cs typeface="Calibri"/>
                <a:sym typeface="Calibri"/>
              </a:rPr>
              <a:t>return </a:t>
            </a:r>
            <a:r>
              <a:rPr lang="en-US" sz="2400">
                <a:solidFill>
                  <a:schemeClr val="dk1"/>
                </a:solidFill>
                <a:latin typeface="Calibri"/>
                <a:ea typeface="Calibri"/>
                <a:cs typeface="Calibri"/>
                <a:sym typeface="Calibri"/>
              </a:rPr>
              <a:t>number % </a:t>
            </a:r>
            <a:r>
              <a:rPr lang="en-US" sz="2400">
                <a:solidFill>
                  <a:srgbClr val="0000FF"/>
                </a:solidFill>
                <a:latin typeface="Calibri"/>
                <a:ea typeface="Calibri"/>
                <a:cs typeface="Calibri"/>
                <a:sym typeface="Calibri"/>
              </a:rPr>
              <a:t>2 </a:t>
            </a:r>
            <a:r>
              <a:rPr lang="en-US" sz="2400">
                <a:solidFill>
                  <a:schemeClr val="dk1"/>
                </a:solidFill>
                <a:latin typeface="Calibri"/>
                <a:ea typeface="Calibri"/>
                <a:cs typeface="Calibri"/>
                <a:sym typeface="Calibri"/>
              </a:rPr>
              <a:t>== </a:t>
            </a:r>
            <a:r>
              <a:rPr lang="en-US" sz="2400">
                <a:solidFill>
                  <a:srgbClr val="0000FF"/>
                </a:solidFill>
                <a:latin typeface="Calibri"/>
                <a:ea typeface="Calibri"/>
                <a:cs typeface="Calibri"/>
                <a:sym typeface="Calibri"/>
              </a:rPr>
              <a:t>0</a:t>
            </a:r>
            <a:r>
              <a:rPr lang="en-US" sz="2400">
                <a:solidFill>
                  <a:schemeClr val="dk1"/>
                </a:solidFill>
                <a:latin typeface="Calibri"/>
                <a:ea typeface="Calibri"/>
                <a:cs typeface="Calibri"/>
                <a:sym typeface="Calibri"/>
              </a:rPr>
              <a:t>;</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
        <p:nvSpPr>
          <p:cNvPr id="678" name="Google Shape;678;p74"/>
          <p:cNvSpPr/>
          <p:nvPr/>
        </p:nvSpPr>
        <p:spPr>
          <a:xfrm>
            <a:off x="8795753" y="4328135"/>
            <a:ext cx="138653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400">
                <a:solidFill>
                  <a:schemeClr val="dk1"/>
                </a:solidFill>
                <a:latin typeface="Calibri"/>
                <a:ea typeface="Calibri"/>
                <a:cs typeface="Calibri"/>
                <a:sym typeface="Calibri"/>
              </a:rPr>
              <a:t>isEven</a:t>
            </a:r>
            <a:r>
              <a:rPr lang="en-US" sz="2400">
                <a:solidFill>
                  <a:schemeClr val="dk1"/>
                </a:solidFill>
                <a:latin typeface="Calibri"/>
                <a:ea typeface="Calibri"/>
                <a:cs typeface="Calibri"/>
                <a:sym typeface="Calibri"/>
              </a:rPr>
              <a:t>(</a:t>
            </a:r>
            <a:r>
              <a:rPr lang="en-US" sz="2400">
                <a:solidFill>
                  <a:srgbClr val="0000FF"/>
                </a:solidFill>
                <a:latin typeface="Calibri"/>
                <a:ea typeface="Calibri"/>
                <a:cs typeface="Calibri"/>
                <a:sym typeface="Calibri"/>
              </a:rPr>
              <a:t>5</a:t>
            </a: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
        <p:nvSpPr>
          <p:cNvPr id="679" name="Google Shape;679;p74"/>
          <p:cNvSpPr txBox="1"/>
          <p:nvPr/>
        </p:nvSpPr>
        <p:spPr>
          <a:xfrm>
            <a:off x="4526280" y="3580458"/>
            <a:ext cx="171739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C00000"/>
                </a:solidFill>
                <a:latin typeface="Calibri"/>
                <a:ea typeface="Calibri"/>
                <a:cs typeface="Calibri"/>
                <a:sym typeface="Calibri"/>
              </a:rPr>
              <a:t>parameter</a:t>
            </a:r>
            <a:endParaRPr sz="2800">
              <a:solidFill>
                <a:srgbClr val="C00000"/>
              </a:solidFill>
              <a:latin typeface="Calibri"/>
              <a:ea typeface="Calibri"/>
              <a:cs typeface="Calibri"/>
              <a:sym typeface="Calibri"/>
            </a:endParaRPr>
          </a:p>
        </p:txBody>
      </p:sp>
      <p:sp>
        <p:nvSpPr>
          <p:cNvPr id="680" name="Google Shape;680;p74"/>
          <p:cNvSpPr txBox="1"/>
          <p:nvPr/>
        </p:nvSpPr>
        <p:spPr>
          <a:xfrm>
            <a:off x="9027877" y="3453611"/>
            <a:ext cx="160505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C00000"/>
                </a:solidFill>
                <a:latin typeface="Calibri"/>
                <a:ea typeface="Calibri"/>
                <a:cs typeface="Calibri"/>
                <a:sym typeface="Calibri"/>
              </a:rPr>
              <a:t>argument</a:t>
            </a:r>
            <a:endParaRPr sz="2800">
              <a:solidFill>
                <a:srgbClr val="C00000"/>
              </a:solidFill>
              <a:latin typeface="Calibri"/>
              <a:ea typeface="Calibri"/>
              <a:cs typeface="Calibri"/>
              <a:sym typeface="Calibri"/>
            </a:endParaRPr>
          </a:p>
        </p:txBody>
      </p:sp>
      <p:cxnSp>
        <p:nvCxnSpPr>
          <p:cNvPr id="681" name="Google Shape;681;p74"/>
          <p:cNvCxnSpPr>
            <a:stCxn id="679" idx="2"/>
          </p:cNvCxnSpPr>
          <p:nvPr/>
        </p:nvCxnSpPr>
        <p:spPr>
          <a:xfrm>
            <a:off x="5384977" y="4103678"/>
            <a:ext cx="0" cy="468000"/>
          </a:xfrm>
          <a:prstGeom prst="straightConnector1">
            <a:avLst/>
          </a:prstGeom>
          <a:noFill/>
          <a:ln cap="flat" cmpd="sng" w="50800">
            <a:solidFill>
              <a:srgbClr val="C00000"/>
            </a:solidFill>
            <a:prstDash val="solid"/>
            <a:miter lim="800000"/>
            <a:headEnd len="sm" w="sm" type="none"/>
            <a:tailEnd len="med" w="med" type="triangle"/>
          </a:ln>
        </p:spPr>
      </p:cxnSp>
      <p:cxnSp>
        <p:nvCxnSpPr>
          <p:cNvPr id="682" name="Google Shape;682;p74"/>
          <p:cNvCxnSpPr/>
          <p:nvPr/>
        </p:nvCxnSpPr>
        <p:spPr>
          <a:xfrm>
            <a:off x="9830405" y="3915359"/>
            <a:ext cx="0" cy="468000"/>
          </a:xfrm>
          <a:prstGeom prst="straightConnector1">
            <a:avLst/>
          </a:prstGeom>
          <a:noFill/>
          <a:ln cap="flat" cmpd="sng" w="50800">
            <a:solidFill>
              <a:srgbClr val="C00000"/>
            </a:solidFill>
            <a:prstDash val="solid"/>
            <a:miter lim="800000"/>
            <a:headEnd len="sm" w="sm" type="none"/>
            <a:tailEnd len="med" w="med" type="triangle"/>
          </a:ln>
        </p:spPr>
      </p:cxn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6" name="Shape 686"/>
        <p:cNvGrpSpPr/>
        <p:nvPr/>
      </p:nvGrpSpPr>
      <p:grpSpPr>
        <a:xfrm>
          <a:off x="0" y="0"/>
          <a:ext cx="0" cy="0"/>
          <a:chOff x="0" y="0"/>
          <a:chExt cx="0" cy="0"/>
        </a:xfrm>
      </p:grpSpPr>
      <p:sp>
        <p:nvSpPr>
          <p:cNvPr id="687" name="Google Shape;687;p75"/>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Gọi phương thức</a:t>
            </a:r>
            <a:endParaRPr/>
          </a:p>
        </p:txBody>
      </p:sp>
      <p:sp>
        <p:nvSpPr>
          <p:cNvPr id="688" name="Google Shape;688;p75"/>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Gọi (</a:t>
            </a:r>
            <a:r>
              <a:rPr i="1" lang="en-US"/>
              <a:t>call</a:t>
            </a:r>
            <a:r>
              <a:rPr lang="en-US"/>
              <a:t> hoặc </a:t>
            </a:r>
            <a:r>
              <a:rPr i="1" lang="en-US"/>
              <a:t>invoke</a:t>
            </a:r>
            <a:r>
              <a:rPr lang="en-US"/>
              <a:t>) phương thức là cách để thực thi một phương thức đã được định nghĩa trước đó</a:t>
            </a:r>
            <a:endParaRPr/>
          </a:p>
          <a:p>
            <a:pPr indent="-228600" lvl="0" marL="228600" rtl="0" algn="l">
              <a:lnSpc>
                <a:spcPct val="90000"/>
              </a:lnSpc>
              <a:spcBef>
                <a:spcPts val="1000"/>
              </a:spcBef>
              <a:spcAft>
                <a:spcPts val="0"/>
              </a:spcAft>
              <a:buClr>
                <a:schemeClr val="dk1"/>
              </a:buClr>
              <a:buSzPts val="2800"/>
              <a:buChar char="•"/>
            </a:pPr>
            <a:r>
              <a:rPr lang="en-US"/>
              <a:t>Khi gọi phương thức thì cần truyền đối số vào</a:t>
            </a:r>
            <a:endParaRPr/>
          </a:p>
          <a:p>
            <a:pPr indent="-228600" lvl="0" marL="228600" rtl="0" algn="l">
              <a:lnSpc>
                <a:spcPct val="90000"/>
              </a:lnSpc>
              <a:spcBef>
                <a:spcPts val="1000"/>
              </a:spcBef>
              <a:spcAft>
                <a:spcPts val="0"/>
              </a:spcAft>
              <a:buClr>
                <a:schemeClr val="dk1"/>
              </a:buClr>
              <a:buSzPts val="2800"/>
              <a:buChar char="•"/>
            </a:pPr>
            <a:r>
              <a:rPr lang="en-US"/>
              <a:t>Ví dụ, gọi phương thức void:</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Ví dụ, gọi phương thức có giá trị trả về:</a:t>
            </a:r>
            <a:endParaRPr/>
          </a:p>
        </p:txBody>
      </p:sp>
      <p:sp>
        <p:nvSpPr>
          <p:cNvPr id="689" name="Google Shape;689;p75"/>
          <p:cNvSpPr/>
          <p:nvPr/>
        </p:nvSpPr>
        <p:spPr>
          <a:xfrm>
            <a:off x="1942693" y="4944497"/>
            <a:ext cx="286257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0080"/>
                </a:solidFill>
                <a:latin typeface="Calibri"/>
                <a:ea typeface="Calibri"/>
                <a:cs typeface="Calibri"/>
                <a:sym typeface="Calibri"/>
              </a:rPr>
              <a:t>int </a:t>
            </a:r>
            <a:r>
              <a:rPr lang="en-US" sz="2400">
                <a:solidFill>
                  <a:schemeClr val="dk1"/>
                </a:solidFill>
                <a:latin typeface="Calibri"/>
                <a:ea typeface="Calibri"/>
                <a:cs typeface="Calibri"/>
                <a:sym typeface="Calibri"/>
              </a:rPr>
              <a:t>larger = max(</a:t>
            </a:r>
            <a:r>
              <a:rPr lang="en-US" sz="2400">
                <a:solidFill>
                  <a:srgbClr val="0000FF"/>
                </a:solidFill>
                <a:latin typeface="Calibri"/>
                <a:ea typeface="Calibri"/>
                <a:cs typeface="Calibri"/>
                <a:sym typeface="Calibri"/>
              </a:rPr>
              <a:t>3</a:t>
            </a:r>
            <a:r>
              <a:rPr lang="en-US" sz="2400">
                <a:solidFill>
                  <a:schemeClr val="dk1"/>
                </a:solidFill>
                <a:latin typeface="Calibri"/>
                <a:ea typeface="Calibri"/>
                <a:cs typeface="Calibri"/>
                <a:sym typeface="Calibri"/>
              </a:rPr>
              <a:t>, </a:t>
            </a:r>
            <a:r>
              <a:rPr lang="en-US" sz="2400">
                <a:solidFill>
                  <a:srgbClr val="0000FF"/>
                </a:solidFill>
                <a:latin typeface="Calibri"/>
                <a:ea typeface="Calibri"/>
                <a:cs typeface="Calibri"/>
                <a:sym typeface="Calibri"/>
              </a:rPr>
              <a:t>4</a:t>
            </a: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
        <p:nvSpPr>
          <p:cNvPr id="690" name="Google Shape;690;p75"/>
          <p:cNvSpPr/>
          <p:nvPr/>
        </p:nvSpPr>
        <p:spPr>
          <a:xfrm>
            <a:off x="1942693" y="3229815"/>
            <a:ext cx="472257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Console.WriteLine(</a:t>
            </a:r>
            <a:r>
              <a:rPr b="1" lang="en-US" sz="2400">
                <a:solidFill>
                  <a:srgbClr val="008000"/>
                </a:solidFill>
                <a:latin typeface="Calibri"/>
                <a:ea typeface="Calibri"/>
                <a:cs typeface="Calibri"/>
                <a:sym typeface="Calibri"/>
              </a:rPr>
              <a:t>"Welcome to C#!"</a:t>
            </a: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pic>
        <p:nvPicPr>
          <p:cNvPr id="695" name="Google Shape;695;p76"/>
          <p:cNvPicPr preferRelativeResize="0"/>
          <p:nvPr/>
        </p:nvPicPr>
        <p:blipFill rotWithShape="1">
          <a:blip r:embed="rId3">
            <a:alphaModFix/>
          </a:blip>
          <a:srcRect b="0" l="0" r="0" t="0"/>
          <a:stretch/>
        </p:blipFill>
        <p:spPr>
          <a:xfrm>
            <a:off x="2666999" y="26437"/>
            <a:ext cx="6831563" cy="6831563"/>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9" name="Shape 699"/>
        <p:cNvGrpSpPr/>
        <p:nvPr/>
      </p:nvGrpSpPr>
      <p:grpSpPr>
        <a:xfrm>
          <a:off x="0" y="0"/>
          <a:ext cx="0" cy="0"/>
          <a:chOff x="0" y="0"/>
          <a:chExt cx="0" cy="0"/>
        </a:xfrm>
      </p:grpSpPr>
      <p:sp>
        <p:nvSpPr>
          <p:cNvPr id="700" name="Google Shape;700;p77"/>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Phương thức main()</a:t>
            </a:r>
            <a:endParaRPr/>
          </a:p>
        </p:txBody>
      </p:sp>
      <p:sp>
        <p:nvSpPr>
          <p:cNvPr id="701" name="Google Shape;701;p77"/>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Phương thức main() là một phương thức đặc biệt trong C#</a:t>
            </a:r>
            <a:endParaRPr/>
          </a:p>
          <a:p>
            <a:pPr indent="-228600" lvl="0" marL="228600" rtl="0" algn="l">
              <a:lnSpc>
                <a:spcPct val="90000"/>
              </a:lnSpc>
              <a:spcBef>
                <a:spcPts val="1000"/>
              </a:spcBef>
              <a:spcAft>
                <a:spcPts val="0"/>
              </a:spcAft>
              <a:buClr>
                <a:schemeClr val="dk1"/>
              </a:buClr>
              <a:buSzPts val="2800"/>
              <a:buChar char="•"/>
            </a:pPr>
            <a:r>
              <a:rPr lang="en-US"/>
              <a:t>Phương thức main() là điểm khởi đầu (entry point) cho một chương trình</a:t>
            </a:r>
            <a:endParaRPr/>
          </a:p>
          <a:p>
            <a:pPr indent="-228600" lvl="0" marL="228600" rtl="0" algn="l">
              <a:lnSpc>
                <a:spcPct val="90000"/>
              </a:lnSpc>
              <a:spcBef>
                <a:spcPts val="1000"/>
              </a:spcBef>
              <a:spcAft>
                <a:spcPts val="0"/>
              </a:spcAft>
              <a:buClr>
                <a:schemeClr val="dk1"/>
              </a:buClr>
              <a:buSzPts val="2800"/>
              <a:buChar char="•"/>
            </a:pPr>
            <a:r>
              <a:rPr lang="en-US"/>
              <a:t>Header của phương thức main() được quy định sẵn</a:t>
            </a:r>
            <a:endParaRPr/>
          </a:p>
          <a:p>
            <a:pPr indent="-50800" lvl="0" marL="228600" rtl="0" algn="l">
              <a:lnSpc>
                <a:spcPct val="90000"/>
              </a:lnSpc>
              <a:spcBef>
                <a:spcPts val="1000"/>
              </a:spcBef>
              <a:spcAft>
                <a:spcPts val="0"/>
              </a:spcAft>
              <a:buClr>
                <a:schemeClr val="dk1"/>
              </a:buClr>
              <a:buSzPts val="2800"/>
              <a:buNone/>
            </a:pPr>
            <a:r>
              <a:t/>
            </a:r>
            <a:endParaRPr/>
          </a:p>
        </p:txBody>
      </p:sp>
      <p:sp>
        <p:nvSpPr>
          <p:cNvPr id="702" name="Google Shape;702;p77"/>
          <p:cNvSpPr/>
          <p:nvPr/>
        </p:nvSpPr>
        <p:spPr>
          <a:xfrm>
            <a:off x="1069288" y="3115649"/>
            <a:ext cx="6096000"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0080"/>
                </a:solidFill>
                <a:latin typeface="Calibri"/>
                <a:ea typeface="Calibri"/>
                <a:cs typeface="Calibri"/>
                <a:sym typeface="Calibri"/>
              </a:rPr>
              <a:t>static void Main(string[] args)</a:t>
            </a:r>
            <a:endParaRPr/>
          </a:p>
          <a:p>
            <a:pPr indent="0" lvl="0" marL="0" marR="0" rtl="0" algn="l">
              <a:spcBef>
                <a:spcPts val="0"/>
              </a:spcBef>
              <a:spcAft>
                <a:spcPts val="0"/>
              </a:spcAft>
              <a:buNone/>
            </a:pPr>
            <a:r>
              <a:rPr b="1" lang="en-US" sz="2400">
                <a:solidFill>
                  <a:srgbClr val="000080"/>
                </a:solidFill>
                <a:latin typeface="Calibri"/>
                <a:ea typeface="Calibri"/>
                <a:cs typeface="Calibri"/>
                <a:sym typeface="Calibri"/>
              </a:rPr>
              <a:t>{</a:t>
            </a:r>
            <a:endParaRPr b="1" sz="2400">
              <a:solidFill>
                <a:srgbClr val="000080"/>
              </a:solidFill>
              <a:latin typeface="Calibri"/>
              <a:ea typeface="Calibri"/>
              <a:cs typeface="Calibri"/>
              <a:sym typeface="Calibri"/>
            </a:endParaRPr>
          </a:p>
          <a:p>
            <a:pPr indent="0" lvl="0" marL="0" marR="0" rtl="0" algn="l">
              <a:spcBef>
                <a:spcPts val="0"/>
              </a:spcBef>
              <a:spcAft>
                <a:spcPts val="0"/>
              </a:spcAft>
              <a:buNone/>
            </a:pPr>
            <a:r>
              <a:rPr b="1" lang="en-US" sz="2400">
                <a:solidFill>
                  <a:srgbClr val="000080"/>
                </a:solidFill>
                <a:latin typeface="Calibri"/>
                <a:ea typeface="Calibri"/>
                <a:cs typeface="Calibri"/>
                <a:sym typeface="Calibri"/>
              </a:rPr>
              <a:t>            //</a:t>
            </a:r>
            <a:endParaRPr b="1" sz="2400">
              <a:solidFill>
                <a:srgbClr val="000080"/>
              </a:solidFill>
              <a:latin typeface="Calibri"/>
              <a:ea typeface="Calibri"/>
              <a:cs typeface="Calibri"/>
              <a:sym typeface="Calibri"/>
            </a:endParaRPr>
          </a:p>
          <a:p>
            <a:pPr indent="0" lvl="0" marL="0" marR="0" rtl="0" algn="l">
              <a:spcBef>
                <a:spcPts val="0"/>
              </a:spcBef>
              <a:spcAft>
                <a:spcPts val="0"/>
              </a:spcAft>
              <a:buNone/>
            </a:pPr>
            <a:r>
              <a:rPr b="1" lang="en-US" sz="2400">
                <a:solidFill>
                  <a:srgbClr val="000080"/>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7" name="Shape 707"/>
        <p:cNvGrpSpPr/>
        <p:nvPr/>
      </p:nvGrpSpPr>
      <p:grpSpPr>
        <a:xfrm>
          <a:off x="0" y="0"/>
          <a:ext cx="0" cy="0"/>
          <a:chOff x="0" y="0"/>
          <a:chExt cx="0" cy="0"/>
        </a:xfrm>
      </p:grpSpPr>
      <p:sp>
        <p:nvSpPr>
          <p:cNvPr id="708" name="Google Shape;708;p7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Demo</a:t>
            </a:r>
            <a:endParaRPr/>
          </a:p>
        </p:txBody>
      </p:sp>
      <p:sp>
        <p:nvSpPr>
          <p:cNvPr id="709" name="Google Shape;709;p7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800"/>
              <a:buNone/>
            </a:pPr>
            <a:r>
              <a:rPr lang="en-US" sz="2800"/>
              <a:t>Sử dụng phương thức</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3" name="Shape 713"/>
        <p:cNvGrpSpPr/>
        <p:nvPr/>
      </p:nvGrpSpPr>
      <p:grpSpPr>
        <a:xfrm>
          <a:off x="0" y="0"/>
          <a:ext cx="0" cy="0"/>
          <a:chOff x="0" y="0"/>
          <a:chExt cx="0" cy="0"/>
        </a:xfrm>
      </p:grpSpPr>
      <p:sp>
        <p:nvSpPr>
          <p:cNvPr id="714" name="Google Shape;714;p79"/>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Tóm tắt bài học</a:t>
            </a:r>
            <a:endParaRPr/>
          </a:p>
        </p:txBody>
      </p:sp>
      <p:sp>
        <p:nvSpPr>
          <p:cNvPr id="715" name="Google Shape;715;p79"/>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 hỗ trợ nhiều kiểu dữ liệu khác nhau</a:t>
            </a:r>
            <a:endParaRPr/>
          </a:p>
          <a:p>
            <a:pPr indent="-228600" lvl="0" marL="228600" rtl="0" algn="l">
              <a:lnSpc>
                <a:spcPct val="90000"/>
              </a:lnSpc>
              <a:spcBef>
                <a:spcPts val="1000"/>
              </a:spcBef>
              <a:spcAft>
                <a:spcPts val="0"/>
              </a:spcAft>
              <a:buClr>
                <a:schemeClr val="dk1"/>
              </a:buClr>
              <a:buSzPts val="2800"/>
              <a:buChar char="•"/>
            </a:pPr>
            <a:r>
              <a:rPr lang="en-US"/>
              <a:t>Các câu lệnh điều khiển giúp điều hướng luồng thực thi của ứng dụng</a:t>
            </a:r>
            <a:endParaRPr/>
          </a:p>
          <a:p>
            <a:pPr indent="-228600" lvl="0" marL="228600" rtl="0" algn="l">
              <a:lnSpc>
                <a:spcPct val="90000"/>
              </a:lnSpc>
              <a:spcBef>
                <a:spcPts val="1000"/>
              </a:spcBef>
              <a:spcAft>
                <a:spcPts val="0"/>
              </a:spcAft>
              <a:buClr>
                <a:schemeClr val="dk1"/>
              </a:buClr>
              <a:buSzPts val="2800"/>
              <a:buChar char="•"/>
            </a:pPr>
            <a:r>
              <a:rPr lang="en-US"/>
              <a:t>Các vòng lặp được C# hỗ trợ: for, for-each, while</a:t>
            </a:r>
            <a:endParaRPr/>
          </a:p>
          <a:p>
            <a:pPr indent="-228600" lvl="0" marL="228600" rtl="0" algn="l">
              <a:lnSpc>
                <a:spcPct val="90000"/>
              </a:lnSpc>
              <a:spcBef>
                <a:spcPts val="1000"/>
              </a:spcBef>
              <a:spcAft>
                <a:spcPts val="0"/>
              </a:spcAft>
              <a:buClr>
                <a:schemeClr val="dk1"/>
              </a:buClr>
              <a:buSzPts val="2800"/>
              <a:buChar char="•"/>
            </a:pPr>
            <a:r>
              <a:rPr lang="en-US"/>
              <a:t>Các khái niệm của mảng: Tên mảng, kiểu dữ liệu, kích thước, phần tử, chỉ số</a:t>
            </a:r>
            <a:endParaRPr/>
          </a:p>
          <a:p>
            <a:pPr indent="-228600" lvl="0" marL="228600" rtl="0" algn="l">
              <a:lnSpc>
                <a:spcPct val="90000"/>
              </a:lnSpc>
              <a:spcBef>
                <a:spcPts val="1000"/>
              </a:spcBef>
              <a:spcAft>
                <a:spcPts val="0"/>
              </a:spcAft>
              <a:buClr>
                <a:schemeClr val="dk1"/>
              </a:buClr>
              <a:buSzPts val="2800"/>
              <a:buChar char="•"/>
            </a:pPr>
            <a:r>
              <a:rPr lang="en-US"/>
              <a:t>Tên của mảng tuân theo quy tắc của tên biến</a:t>
            </a:r>
            <a:endParaRPr/>
          </a:p>
          <a:p>
            <a:pPr indent="-228600" lvl="0" marL="228600" rtl="0" algn="l">
              <a:lnSpc>
                <a:spcPct val="90000"/>
              </a:lnSpc>
              <a:spcBef>
                <a:spcPts val="1000"/>
              </a:spcBef>
              <a:spcAft>
                <a:spcPts val="0"/>
              </a:spcAft>
              <a:buClr>
                <a:schemeClr val="dk1"/>
              </a:buClr>
              <a:buSzPts val="2800"/>
              <a:buChar char="•"/>
            </a:pPr>
            <a:r>
              <a:rPr lang="en-US"/>
              <a:t>Chỉ số của phần tử đầu tiên là 0</a:t>
            </a:r>
            <a:endParaRPr/>
          </a:p>
          <a:p>
            <a:pPr indent="-228600" lvl="0" marL="228600" rtl="0" algn="l">
              <a:lnSpc>
                <a:spcPct val="90000"/>
              </a:lnSpc>
              <a:spcBef>
                <a:spcPts val="1000"/>
              </a:spcBef>
              <a:spcAft>
                <a:spcPts val="0"/>
              </a:spcAft>
              <a:buClr>
                <a:schemeClr val="dk1"/>
              </a:buClr>
              <a:buSzPts val="2800"/>
              <a:buChar char="•"/>
            </a:pPr>
            <a:r>
              <a:rPr lang="en-US"/>
              <a:t>Chỉ số của phần tử cuối cùng là length – 1</a:t>
            </a:r>
            <a:endParaRPr/>
          </a:p>
          <a:p>
            <a:pPr indent="-228600" lvl="0" marL="228600" rtl="0" algn="l">
              <a:lnSpc>
                <a:spcPct val="90000"/>
              </a:lnSpc>
              <a:spcBef>
                <a:spcPts val="1000"/>
              </a:spcBef>
              <a:spcAft>
                <a:spcPts val="0"/>
              </a:spcAft>
              <a:buClr>
                <a:schemeClr val="dk1"/>
              </a:buClr>
              <a:buSzPts val="2800"/>
              <a:buChar char="•"/>
            </a:pPr>
            <a:r>
              <a:rPr lang="en-US"/>
              <a:t>Có thể sử dụng vòng lặp for và for-each để duyệt mảng</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8"/>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.Net Framework and .net core </a:t>
            </a:r>
            <a:endParaRPr/>
          </a:p>
        </p:txBody>
      </p:sp>
      <p:sp>
        <p:nvSpPr>
          <p:cNvPr id="138" name="Google Shape;138;p8"/>
          <p:cNvSpPr txBox="1"/>
          <p:nvPr>
            <p:ph idx="1" type="body"/>
          </p:nvPr>
        </p:nvSpPr>
        <p:spPr>
          <a:xfrm>
            <a:off x="4590660" y="1176354"/>
            <a:ext cx="6763139" cy="500061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.NET Framework bao gồm bốn thành phần chính:</a:t>
            </a:r>
            <a:endParaRPr/>
          </a:p>
          <a:p>
            <a:pPr indent="-228600" lvl="1" marL="685800" rtl="0" algn="l">
              <a:lnSpc>
                <a:spcPct val="90000"/>
              </a:lnSpc>
              <a:spcBef>
                <a:spcPts val="500"/>
              </a:spcBef>
              <a:spcAft>
                <a:spcPts val="0"/>
              </a:spcAft>
              <a:buClr>
                <a:schemeClr val="dk1"/>
              </a:buClr>
              <a:buSzPts val="2400"/>
              <a:buChar char="•"/>
            </a:pPr>
            <a:r>
              <a:rPr lang="en-US"/>
              <a:t>Common Language Runtime (CLR)</a:t>
            </a:r>
            <a:endParaRPr/>
          </a:p>
          <a:p>
            <a:pPr indent="-228600" lvl="1" marL="685800" rtl="0" algn="l">
              <a:lnSpc>
                <a:spcPct val="90000"/>
              </a:lnSpc>
              <a:spcBef>
                <a:spcPts val="500"/>
              </a:spcBef>
              <a:spcAft>
                <a:spcPts val="0"/>
              </a:spcAft>
              <a:buClr>
                <a:schemeClr val="dk1"/>
              </a:buClr>
              <a:buSzPts val="2400"/>
              <a:buChar char="•"/>
            </a:pPr>
            <a:r>
              <a:rPr lang="en-US"/>
              <a:t>Framework Class Library (FCL),</a:t>
            </a:r>
            <a:endParaRPr/>
          </a:p>
          <a:p>
            <a:pPr indent="-228600" lvl="1" marL="685800" rtl="0" algn="l">
              <a:lnSpc>
                <a:spcPct val="90000"/>
              </a:lnSpc>
              <a:spcBef>
                <a:spcPts val="500"/>
              </a:spcBef>
              <a:spcAft>
                <a:spcPts val="0"/>
              </a:spcAft>
              <a:buClr>
                <a:schemeClr val="dk1"/>
              </a:buClr>
              <a:buSzPts val="2400"/>
              <a:buChar char="•"/>
            </a:pPr>
            <a:r>
              <a:rPr lang="en-US"/>
              <a:t>Core Languages (WinForms, ASP.NET, and ADO.NET), and</a:t>
            </a:r>
            <a:endParaRPr/>
          </a:p>
          <a:p>
            <a:pPr indent="-228600" lvl="1" marL="685800" rtl="0" algn="l">
              <a:lnSpc>
                <a:spcPct val="90000"/>
              </a:lnSpc>
              <a:spcBef>
                <a:spcPts val="500"/>
              </a:spcBef>
              <a:spcAft>
                <a:spcPts val="0"/>
              </a:spcAft>
              <a:buClr>
                <a:schemeClr val="dk1"/>
              </a:buClr>
              <a:buSzPts val="2400"/>
              <a:buChar char="•"/>
            </a:pPr>
            <a:r>
              <a:rPr lang="en-US"/>
              <a:t>Other Modules (WCF, WPF, WF, Card Space, LINQ, Entity Framework, Parallel LINQ, Task Parallel Library, etc.)</a:t>
            </a:r>
            <a:endParaRPr/>
          </a:p>
        </p:txBody>
      </p:sp>
      <p:pic>
        <p:nvPicPr>
          <p:cNvPr descr="et Framework" id="139" name="Google Shape;139;p8"/>
          <p:cNvPicPr preferRelativeResize="0"/>
          <p:nvPr/>
        </p:nvPicPr>
        <p:blipFill rotWithShape="1">
          <a:blip r:embed="rId3">
            <a:alphaModFix/>
          </a:blip>
          <a:srcRect b="0" l="0" r="0" t="0"/>
          <a:stretch/>
        </p:blipFill>
        <p:spPr>
          <a:xfrm>
            <a:off x="838200" y="1176354"/>
            <a:ext cx="3533775" cy="429577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0" name="Shape 720"/>
        <p:cNvGrpSpPr/>
        <p:nvPr/>
      </p:nvGrpSpPr>
      <p:grpSpPr>
        <a:xfrm>
          <a:off x="0" y="0"/>
          <a:ext cx="0" cy="0"/>
          <a:chOff x="0" y="0"/>
          <a:chExt cx="0" cy="0"/>
        </a:xfrm>
      </p:grpSpPr>
      <p:sp>
        <p:nvSpPr>
          <p:cNvPr id="721" name="Google Shape;721;p8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Hướng dẫn</a:t>
            </a:r>
            <a:endParaRPr/>
          </a:p>
        </p:txBody>
      </p:sp>
      <p:sp>
        <p:nvSpPr>
          <p:cNvPr id="722" name="Google Shape;722;p8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888888"/>
              </a:buClr>
              <a:buSzPts val="2800"/>
              <a:buFont typeface="Open Sans"/>
              <a:buChar char="-"/>
            </a:pPr>
            <a:r>
              <a:rPr lang="en-US" sz="2800"/>
              <a:t>Hướng dẫn làm bài thực hành và bài tập</a:t>
            </a:r>
            <a:endParaRPr sz="2800"/>
          </a:p>
          <a:p>
            <a:pPr indent="-457200" lvl="0" marL="457200" rtl="0" algn="l">
              <a:lnSpc>
                <a:spcPct val="90000"/>
              </a:lnSpc>
              <a:spcBef>
                <a:spcPts val="1000"/>
              </a:spcBef>
              <a:spcAft>
                <a:spcPts val="0"/>
              </a:spcAft>
              <a:buClr>
                <a:srgbClr val="888888"/>
              </a:buClr>
              <a:buSzPts val="2800"/>
              <a:buFont typeface="Open Sans"/>
              <a:buChar char="-"/>
            </a:pPr>
            <a:r>
              <a:rPr lang="en-US" sz="2800"/>
              <a:t>Chuẩn bị bài tiếp: </a:t>
            </a:r>
            <a:r>
              <a:rPr i="1" lang="en-US" sz="2800"/>
              <a:t>Lớp và đối tượng</a:t>
            </a:r>
            <a:endParaRPr i="1" sz="2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9"/>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.Net Framework and .net core </a:t>
            </a:r>
            <a:endParaRPr/>
          </a:p>
        </p:txBody>
      </p:sp>
      <p:sp>
        <p:nvSpPr>
          <p:cNvPr id="145" name="Google Shape;145;p9"/>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590"/>
              <a:buChar char="•"/>
            </a:pPr>
            <a:r>
              <a:rPr lang="en-US" sz="2590" u="sng">
                <a:solidFill>
                  <a:schemeClr val="hlink"/>
                </a:solidFill>
                <a:hlinkClick r:id="rId3"/>
              </a:rPr>
              <a:t>.NET Core</a:t>
            </a:r>
            <a:r>
              <a:rPr lang="en-US" sz="2590"/>
              <a:t> is a framework</a:t>
            </a:r>
            <a:endParaRPr/>
          </a:p>
          <a:p>
            <a:pPr indent="-228600" lvl="1" marL="685800" rtl="0" algn="l">
              <a:lnSpc>
                <a:spcPct val="70000"/>
              </a:lnSpc>
              <a:spcBef>
                <a:spcPts val="500"/>
              </a:spcBef>
              <a:spcAft>
                <a:spcPts val="0"/>
              </a:spcAft>
              <a:buClr>
                <a:schemeClr val="dk1"/>
              </a:buClr>
              <a:buSzPts val="2220"/>
              <a:buChar char="•"/>
            </a:pPr>
            <a:r>
              <a:rPr b="1" lang="en-US" sz="2220"/>
              <a:t>Cross-platform:</a:t>
            </a:r>
            <a:r>
              <a:rPr lang="en-US" sz="2220"/>
              <a:t> Runs on Windows, macOS and Linux </a:t>
            </a:r>
            <a:r>
              <a:rPr lang="en-US" sz="2220" u="sng">
                <a:solidFill>
                  <a:schemeClr val="hlink"/>
                </a:solidFill>
                <a:hlinkClick r:id="rId4"/>
              </a:rPr>
              <a:t>operating systems</a:t>
            </a:r>
            <a:r>
              <a:rPr lang="en-US" sz="2220"/>
              <a:t>.</a:t>
            </a:r>
            <a:endParaRPr/>
          </a:p>
          <a:p>
            <a:pPr indent="-228600" lvl="1" marL="685800" rtl="0" algn="l">
              <a:lnSpc>
                <a:spcPct val="70000"/>
              </a:lnSpc>
              <a:spcBef>
                <a:spcPts val="500"/>
              </a:spcBef>
              <a:spcAft>
                <a:spcPts val="0"/>
              </a:spcAft>
              <a:buClr>
                <a:schemeClr val="dk1"/>
              </a:buClr>
              <a:buSzPts val="2220"/>
              <a:buChar char="•"/>
            </a:pPr>
            <a:r>
              <a:rPr b="1" lang="en-US" sz="2220"/>
              <a:t>Consistent across architectures:</a:t>
            </a:r>
            <a:r>
              <a:rPr lang="en-US" sz="2220"/>
              <a:t> Runs your code with the same behavior on multiple architectures, including x64, x86, and ARM.</a:t>
            </a:r>
            <a:endParaRPr/>
          </a:p>
          <a:p>
            <a:pPr indent="-228600" lvl="1" marL="685800" rtl="0" algn="l">
              <a:lnSpc>
                <a:spcPct val="70000"/>
              </a:lnSpc>
              <a:spcBef>
                <a:spcPts val="500"/>
              </a:spcBef>
              <a:spcAft>
                <a:spcPts val="0"/>
              </a:spcAft>
              <a:buClr>
                <a:schemeClr val="dk1"/>
              </a:buClr>
              <a:buSzPts val="2220"/>
              <a:buChar char="•"/>
            </a:pPr>
            <a:r>
              <a:rPr b="1" lang="en-US" sz="2220"/>
              <a:t>Command-line tools:</a:t>
            </a:r>
            <a:r>
              <a:rPr lang="en-US" sz="2220"/>
              <a:t> Includes easy-to-use command-line tools that can be used for local development and in continuous-integration scenarios.</a:t>
            </a:r>
            <a:endParaRPr/>
          </a:p>
          <a:p>
            <a:pPr indent="-228600" lvl="1" marL="685800" rtl="0" algn="l">
              <a:lnSpc>
                <a:spcPct val="70000"/>
              </a:lnSpc>
              <a:spcBef>
                <a:spcPts val="500"/>
              </a:spcBef>
              <a:spcAft>
                <a:spcPts val="0"/>
              </a:spcAft>
              <a:buClr>
                <a:schemeClr val="dk1"/>
              </a:buClr>
              <a:buSzPts val="2220"/>
              <a:buChar char="•"/>
            </a:pPr>
            <a:r>
              <a:rPr b="1" lang="en-US" sz="2220"/>
              <a:t>Flexible deployment:</a:t>
            </a:r>
            <a:r>
              <a:rPr lang="en-US" sz="2220"/>
              <a:t> Can be included in your app or installed side-by-side (user-wide or system-wide installations). Can be used with </a:t>
            </a:r>
            <a:r>
              <a:rPr lang="en-US" sz="2220" u="sng">
                <a:solidFill>
                  <a:schemeClr val="hlink"/>
                </a:solidFill>
                <a:hlinkClick r:id="rId5"/>
              </a:rPr>
              <a:t>Docker containers</a:t>
            </a:r>
            <a:r>
              <a:rPr lang="en-US" sz="2220"/>
              <a:t>.</a:t>
            </a:r>
            <a:endParaRPr/>
          </a:p>
          <a:p>
            <a:pPr indent="-228600" lvl="1" marL="685800" rtl="0" algn="l">
              <a:lnSpc>
                <a:spcPct val="70000"/>
              </a:lnSpc>
              <a:spcBef>
                <a:spcPts val="500"/>
              </a:spcBef>
              <a:spcAft>
                <a:spcPts val="0"/>
              </a:spcAft>
              <a:buClr>
                <a:schemeClr val="dk1"/>
              </a:buClr>
              <a:buSzPts val="2220"/>
              <a:buChar char="•"/>
            </a:pPr>
            <a:r>
              <a:rPr b="1" lang="en-US" sz="2220"/>
              <a:t>Compatible:</a:t>
            </a:r>
            <a:r>
              <a:rPr lang="en-US" sz="2220"/>
              <a:t> .NET Core is compatible with .NET Framework, Xamarin and Mono, via </a:t>
            </a:r>
            <a:r>
              <a:rPr lang="en-US" sz="2220" u="sng">
                <a:solidFill>
                  <a:schemeClr val="hlink"/>
                </a:solidFill>
                <a:hlinkClick r:id="rId6"/>
              </a:rPr>
              <a:t>.NET Standard</a:t>
            </a:r>
            <a:r>
              <a:rPr lang="en-US" sz="2220"/>
              <a:t>.</a:t>
            </a:r>
            <a:endParaRPr/>
          </a:p>
          <a:p>
            <a:pPr indent="-228600" lvl="1" marL="685800" rtl="0" algn="l">
              <a:lnSpc>
                <a:spcPct val="70000"/>
              </a:lnSpc>
              <a:spcBef>
                <a:spcPts val="500"/>
              </a:spcBef>
              <a:spcAft>
                <a:spcPts val="0"/>
              </a:spcAft>
              <a:buClr>
                <a:schemeClr val="dk1"/>
              </a:buClr>
              <a:buSzPts val="2220"/>
              <a:buChar char="•"/>
            </a:pPr>
            <a:r>
              <a:rPr b="1" lang="en-US" sz="2220"/>
              <a:t>Open source:</a:t>
            </a:r>
            <a:r>
              <a:rPr lang="en-US" sz="2220"/>
              <a:t> The .NET Core platform is open source, using MIT and Apache 2 licenses. .NET Core is a </a:t>
            </a:r>
            <a:r>
              <a:rPr lang="en-US" sz="2220" u="sng">
                <a:solidFill>
                  <a:schemeClr val="hlink"/>
                </a:solidFill>
                <a:hlinkClick r:id="rId7"/>
              </a:rPr>
              <a:t>.NET Foundation</a:t>
            </a:r>
            <a:r>
              <a:rPr lang="en-US" sz="2220"/>
              <a:t> project.</a:t>
            </a:r>
            <a:endParaRPr/>
          </a:p>
          <a:p>
            <a:pPr indent="-228600" lvl="1" marL="685800" rtl="0" algn="l">
              <a:lnSpc>
                <a:spcPct val="70000"/>
              </a:lnSpc>
              <a:spcBef>
                <a:spcPts val="500"/>
              </a:spcBef>
              <a:spcAft>
                <a:spcPts val="0"/>
              </a:spcAft>
              <a:buClr>
                <a:schemeClr val="dk1"/>
              </a:buClr>
              <a:buSzPts val="2220"/>
              <a:buChar char="•"/>
            </a:pPr>
            <a:r>
              <a:rPr b="1" lang="en-US" sz="2220"/>
              <a:t>Supported by Microsoft:</a:t>
            </a:r>
            <a:r>
              <a:rPr lang="en-US" sz="2220"/>
              <a:t> .NET Core is supported by Microsoft, per </a:t>
            </a:r>
            <a:r>
              <a:rPr lang="en-US" sz="2220" u="sng">
                <a:solidFill>
                  <a:schemeClr val="hlink"/>
                </a:solidFill>
                <a:hlinkClick r:id="rId8"/>
              </a:rPr>
              <a:t>.NET Core Support</a:t>
            </a:r>
            <a:r>
              <a:rPr lang="en-US" sz="2220"/>
              <a:t>.</a:t>
            </a:r>
            <a:endParaRPr/>
          </a:p>
          <a:p>
            <a:pPr indent="-228600" lvl="0" marL="228600" rtl="0" algn="l">
              <a:lnSpc>
                <a:spcPct val="70000"/>
              </a:lnSpc>
              <a:spcBef>
                <a:spcPts val="1000"/>
              </a:spcBef>
              <a:spcAft>
                <a:spcPts val="0"/>
              </a:spcAft>
              <a:buClr>
                <a:schemeClr val="dk1"/>
              </a:buClr>
              <a:buSzPts val="2590"/>
              <a:buChar char="•"/>
            </a:pPr>
            <a:r>
              <a:rPr b="1" lang="en-US" sz="2590"/>
              <a:t>Languages</a:t>
            </a:r>
            <a:endParaRPr/>
          </a:p>
          <a:p>
            <a:pPr indent="-228600" lvl="1" marL="685800" rtl="0" algn="l">
              <a:lnSpc>
                <a:spcPct val="70000"/>
              </a:lnSpc>
              <a:spcBef>
                <a:spcPts val="500"/>
              </a:spcBef>
              <a:spcAft>
                <a:spcPts val="0"/>
              </a:spcAft>
              <a:buClr>
                <a:schemeClr val="dk1"/>
              </a:buClr>
              <a:buSzPts val="2220"/>
              <a:buChar char="•"/>
            </a:pPr>
            <a:r>
              <a:rPr lang="en-US" sz="2220"/>
              <a:t>C#, Visual Basic, and F# languages can be used to write applications and libraries for .NET Core.  IDEs, </a:t>
            </a:r>
            <a:r>
              <a:rPr lang="en-US" sz="2220" u="sng">
                <a:solidFill>
                  <a:schemeClr val="hlink"/>
                </a:solidFill>
                <a:hlinkClick r:id="rId9"/>
              </a:rPr>
              <a:t>Visual Studio</a:t>
            </a:r>
            <a:r>
              <a:rPr lang="en-US" sz="2220"/>
              <a:t>, </a:t>
            </a:r>
            <a:r>
              <a:rPr lang="en-US" sz="2220" u="sng">
                <a:solidFill>
                  <a:schemeClr val="hlink"/>
                </a:solidFill>
                <a:hlinkClick r:id="rId10"/>
              </a:rPr>
              <a:t>Visual Studio Code</a:t>
            </a:r>
            <a:r>
              <a:rPr lang="en-US" sz="2220"/>
              <a:t>, Sublime Text and Vim. </a:t>
            </a:r>
            <a:endParaRPr/>
          </a:p>
          <a:p>
            <a:pPr indent="-87630" lvl="1" marL="685800" rtl="0" algn="l">
              <a:lnSpc>
                <a:spcPct val="70000"/>
              </a:lnSpc>
              <a:spcBef>
                <a:spcPts val="500"/>
              </a:spcBef>
              <a:spcAft>
                <a:spcPts val="0"/>
              </a:spcAft>
              <a:buClr>
                <a:schemeClr val="dk1"/>
              </a:buClr>
              <a:buSzPts val="2220"/>
              <a:buNone/>
            </a:pPr>
            <a:r>
              <a:t/>
            </a:r>
            <a:endParaRPr sz="2220"/>
          </a:p>
          <a:p>
            <a:pPr indent="-64135" lvl="0" marL="228600" rtl="0" algn="l">
              <a:lnSpc>
                <a:spcPct val="70000"/>
              </a:lnSpc>
              <a:spcBef>
                <a:spcPts val="1000"/>
              </a:spcBef>
              <a:spcAft>
                <a:spcPts val="0"/>
              </a:spcAft>
              <a:buClr>
                <a:schemeClr val="dk1"/>
              </a:buClr>
              <a:buSzPts val="2590"/>
              <a:buNone/>
            </a:pPr>
            <a:r>
              <a:t/>
            </a:r>
            <a:endParaRPr sz="2590"/>
          </a:p>
          <a:p>
            <a:pPr indent="-64135" lvl="0" marL="228600" rtl="0" algn="l">
              <a:lnSpc>
                <a:spcPct val="70000"/>
              </a:lnSpc>
              <a:spcBef>
                <a:spcPts val="1000"/>
              </a:spcBef>
              <a:spcAft>
                <a:spcPts val="0"/>
              </a:spcAft>
              <a:buClr>
                <a:schemeClr val="dk1"/>
              </a:buClr>
              <a:buSzPts val="2590"/>
              <a:buNone/>
            </a:pPr>
            <a:r>
              <a:t/>
            </a:r>
            <a:endParaRPr sz="2590"/>
          </a:p>
        </p:txBody>
      </p:sp>
    </p:spTree>
  </p:cSld>
  <p:clrMapOvr>
    <a:masterClrMapping/>
  </p:clrMapOvr>
</p:sld>
</file>

<file path=ppt/theme/theme1.xml><?xml version="1.0" encoding="utf-8"?>
<a:theme xmlns:a="http://schemas.openxmlformats.org/drawingml/2006/main" xmlns:r="http://schemas.openxmlformats.org/officeDocument/2006/relationships" name="SlideTheme2">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2018-02-22T06:48:04Z</dcterms:created>
  <dc:creator>Nhật Nguyễn Khắc</dc:creator>
</cp:coreProperties>
</file>