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3"/>
  </p:notesMasterIdLst>
  <p:sldIdLst>
    <p:sldId id="256" r:id="rId2"/>
    <p:sldId id="363" r:id="rId3"/>
    <p:sldId id="257" r:id="rId4"/>
    <p:sldId id="318" r:id="rId5"/>
    <p:sldId id="338" r:id="rId6"/>
    <p:sldId id="339" r:id="rId7"/>
    <p:sldId id="340" r:id="rId8"/>
    <p:sldId id="341" r:id="rId9"/>
    <p:sldId id="342" r:id="rId10"/>
    <p:sldId id="343" r:id="rId11"/>
    <p:sldId id="365" r:id="rId12"/>
    <p:sldId id="344" r:id="rId13"/>
    <p:sldId id="345" r:id="rId14"/>
    <p:sldId id="346" r:id="rId15"/>
    <p:sldId id="347" r:id="rId16"/>
    <p:sldId id="348" r:id="rId17"/>
    <p:sldId id="349" r:id="rId18"/>
    <p:sldId id="366" r:id="rId19"/>
    <p:sldId id="368" r:id="rId20"/>
    <p:sldId id="350" r:id="rId21"/>
    <p:sldId id="351" r:id="rId22"/>
    <p:sldId id="352" r:id="rId23"/>
    <p:sldId id="357" r:id="rId24"/>
    <p:sldId id="358" r:id="rId25"/>
    <p:sldId id="359" r:id="rId26"/>
    <p:sldId id="360" r:id="rId27"/>
    <p:sldId id="369" r:id="rId28"/>
    <p:sldId id="362" r:id="rId29"/>
    <p:sldId id="367" r:id="rId30"/>
    <p:sldId id="335" r:id="rId31"/>
    <p:sldId id="36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05"/>
    <p:restoredTop sz="84727" autoAdjust="0"/>
  </p:normalViewPr>
  <p:slideViewPr>
    <p:cSldViewPr snapToGrid="0" snapToObjects="1">
      <p:cViewPr varScale="1">
        <p:scale>
          <a:sx n="62" d="100"/>
          <a:sy n="62" d="100"/>
        </p:scale>
        <p:origin x="130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0637A8-E3CE-8C40-8BCA-1259D26EBD67}" type="datetimeFigureOut">
              <a:rPr lang="en-US" smtClean="0"/>
              <a:t>9/4/2019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F13921-1FD2-EB44-A851-FF9C8A8CC76F}" type="slidenum">
              <a:rPr lang="en-US" smtClean="0"/>
              <a:t>‹#›</a:t>
            </a:fld>
            <a:endParaRPr lang="en-US"/>
          </a:p>
        </p:txBody>
      </p:sp>
    </p:spTree>
    <p:extLst>
      <p:ext uri="{BB962C8B-B14F-4D97-AF65-F5344CB8AC3E}">
        <p14:creationId xmlns:p14="http://schemas.microsoft.com/office/powerpoint/2010/main" val="184320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Phần này có thể để học viên tự đọc. Nếu hướng dẫn thì tổ chức theo dạng thảo luận</a:t>
            </a:r>
            <a:r>
              <a:rPr lang="vi-VN" baseline="0" dirty="0" smtClean="0"/>
              <a:t> hỏi về những không hiểu sau khi nghe video.</a:t>
            </a:r>
            <a:endParaRPr lang="vi-VN" dirty="0" smtClean="0"/>
          </a:p>
        </p:txBody>
      </p:sp>
      <p:sp>
        <p:nvSpPr>
          <p:cNvPr id="4" name="Slide Number Placeholder 3"/>
          <p:cNvSpPr>
            <a:spLocks noGrp="1"/>
          </p:cNvSpPr>
          <p:nvPr>
            <p:ph type="sldNum" sz="quarter" idx="10"/>
          </p:nvPr>
        </p:nvSpPr>
        <p:spPr/>
        <p:txBody>
          <a:bodyPr/>
          <a:lstStyle/>
          <a:p>
            <a:fld id="{F1A30A7C-C4B4-9B4F-96F2-B695F01A3967}" type="slidenum">
              <a:rPr lang="en-US" smtClean="0"/>
              <a:t>2</a:t>
            </a:fld>
            <a:endParaRPr lang="en-US"/>
          </a:p>
        </p:txBody>
      </p:sp>
    </p:spTree>
    <p:extLst>
      <p:ext uri="{BB962C8B-B14F-4D97-AF65-F5344CB8AC3E}">
        <p14:creationId xmlns:p14="http://schemas.microsoft.com/office/powerpoint/2010/main" val="810006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Bước</a:t>
            </a:r>
            <a:r>
              <a:rPr lang="en-US" baseline="0" dirty="0" smtClean="0"/>
              <a:t> </a:t>
            </a:r>
            <a:r>
              <a:rPr lang="en-US" baseline="0" dirty="0" err="1" smtClean="0"/>
              <a:t>thứ</a:t>
            </a:r>
            <a:r>
              <a:rPr lang="en-US" baseline="0" dirty="0" smtClean="0"/>
              <a:t> 2 </a:t>
            </a:r>
            <a:r>
              <a:rPr lang="en-US" baseline="0" dirty="0" err="1" smtClean="0"/>
              <a:t>là</a:t>
            </a:r>
            <a:r>
              <a:rPr lang="en-US" baseline="0" dirty="0" smtClean="0"/>
              <a:t> </a:t>
            </a:r>
            <a:r>
              <a:rPr lang="en-US" baseline="0" dirty="0" err="1" smtClean="0"/>
              <a:t>khởi</a:t>
            </a:r>
            <a:r>
              <a:rPr lang="en-US" baseline="0" dirty="0" smtClean="0"/>
              <a:t> </a:t>
            </a:r>
            <a:r>
              <a:rPr lang="en-US" baseline="0" dirty="0" err="1" smtClean="0"/>
              <a:t>tạo</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a:t>
            </a:r>
          </a:p>
          <a:p>
            <a:pPr lvl="1"/>
            <a:r>
              <a:rPr lang="en-US" baseline="0" dirty="0" err="1" smtClean="0"/>
              <a:t>Ở</a:t>
            </a:r>
            <a:r>
              <a:rPr lang="en-US" baseline="0" dirty="0" smtClean="0"/>
              <a:t> </a:t>
            </a:r>
            <a:r>
              <a:rPr lang="en-US" baseline="0" dirty="0" err="1" smtClean="0"/>
              <a:t>bước</a:t>
            </a:r>
            <a:r>
              <a:rPr lang="en-US" baseline="0" dirty="0" smtClean="0"/>
              <a:t> </a:t>
            </a:r>
            <a:r>
              <a:rPr lang="en-US" baseline="0" dirty="0" err="1" smtClean="0"/>
              <a:t>này</a:t>
            </a:r>
            <a:r>
              <a:rPr lang="en-US" baseline="0" dirty="0" smtClean="0"/>
              <a:t> </a:t>
            </a:r>
            <a:r>
              <a:rPr lang="en-US" noProof="1" smtClean="0"/>
              <a:t>Một đối tượng của lớp Person được khởi tạo và lưu vào một vùng nhớ (chẳng hạn có địa chỉ là 0X9FFF)</a:t>
            </a:r>
          </a:p>
          <a:p>
            <a:pPr lvl="1"/>
            <a:r>
              <a:rPr lang="en-US" noProof="1" smtClean="0"/>
              <a:t> sau đó</a:t>
            </a:r>
            <a:r>
              <a:rPr lang="en-US" baseline="0" noProof="1" smtClean="0"/>
              <a:t> </a:t>
            </a:r>
            <a:r>
              <a:rPr lang="en-US" noProof="1" smtClean="0"/>
              <a:t>Địa chỉ vùng nhớ được gán cho biến personObj</a:t>
            </a:r>
          </a:p>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13</a:t>
            </a:fld>
            <a:endParaRPr lang="en-US"/>
          </a:p>
        </p:txBody>
      </p:sp>
    </p:spTree>
    <p:extLst>
      <p:ext uri="{BB962C8B-B14F-4D97-AF65-F5344CB8AC3E}">
        <p14:creationId xmlns:p14="http://schemas.microsoft.com/office/powerpoint/2010/main" val="135473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Một</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thường</a:t>
            </a:r>
            <a:r>
              <a:rPr lang="en-US" baseline="0" dirty="0" smtClean="0"/>
              <a:t> </a:t>
            </a:r>
            <a:r>
              <a:rPr lang="en-US" baseline="0" dirty="0" err="1" smtClean="0"/>
              <a:t>có</a:t>
            </a:r>
            <a:r>
              <a:rPr lang="en-US" baseline="0" dirty="0" smtClean="0"/>
              <a:t> </a:t>
            </a:r>
            <a:r>
              <a:rPr lang="en-US" baseline="0" dirty="0" err="1" smtClean="0"/>
              <a:t>các</a:t>
            </a:r>
            <a:r>
              <a:rPr lang="en-US" baseline="0" dirty="0" smtClean="0"/>
              <a:t> </a:t>
            </a:r>
            <a:r>
              <a:rPr lang="en-US" baseline="0" dirty="0" err="1" smtClean="0"/>
              <a:t>thuộc</a:t>
            </a:r>
            <a:r>
              <a:rPr lang="en-US" baseline="0" dirty="0" smtClean="0"/>
              <a:t> </a:t>
            </a:r>
            <a:r>
              <a:rPr lang="en-US" baseline="0" dirty="0" err="1" smtClean="0"/>
              <a:t>tính</a:t>
            </a:r>
            <a:r>
              <a:rPr lang="en-US" baseline="0" dirty="0" smtClean="0"/>
              <a:t> </a:t>
            </a:r>
            <a:r>
              <a:rPr lang="en-US" baseline="0" dirty="0" err="1" smtClean="0"/>
              <a:t>để</a:t>
            </a:r>
            <a:r>
              <a:rPr lang="en-US" baseline="0" dirty="0" smtClean="0"/>
              <a:t> </a:t>
            </a:r>
            <a:r>
              <a:rPr lang="en-US" baseline="0" dirty="0" err="1" smtClean="0"/>
              <a:t>mô</a:t>
            </a:r>
            <a:r>
              <a:rPr lang="en-US" baseline="0" dirty="0" smtClean="0"/>
              <a:t> </a:t>
            </a:r>
            <a:r>
              <a:rPr lang="en-US" baseline="0" dirty="0" err="1" smtClean="0"/>
              <a:t>tả</a:t>
            </a:r>
            <a:r>
              <a:rPr lang="en-US" baseline="0" dirty="0" smtClean="0"/>
              <a:t> </a:t>
            </a:r>
            <a:r>
              <a:rPr lang="en-US" baseline="0" dirty="0" err="1" smtClean="0"/>
              <a:t>đặc</a:t>
            </a:r>
            <a:r>
              <a:rPr lang="en-US" baseline="0" dirty="0" smtClean="0"/>
              <a:t> </a:t>
            </a:r>
            <a:r>
              <a:rPr lang="en-US" baseline="0" dirty="0" err="1" smtClean="0"/>
              <a:t>điểm</a:t>
            </a:r>
            <a:r>
              <a:rPr lang="en-US" baseline="0" dirty="0" smtClean="0"/>
              <a:t> </a:t>
            </a:r>
            <a:r>
              <a:rPr lang="en-US" baseline="0" dirty="0" err="1" smtClean="0"/>
              <a:t>của</a:t>
            </a:r>
            <a:r>
              <a:rPr lang="en-US" baseline="0" dirty="0" smtClean="0"/>
              <a:t> </a:t>
            </a:r>
            <a:r>
              <a:rPr lang="en-US" baseline="0" dirty="0" err="1" smtClean="0"/>
              <a:t>nó</a:t>
            </a:r>
            <a:r>
              <a:rPr lang="en-US" baseline="0" dirty="0" smtClean="0"/>
              <a:t>, </a:t>
            </a:r>
            <a:r>
              <a:rPr lang="en-US" baseline="0" dirty="0" err="1" smtClean="0"/>
              <a:t>thuộc</a:t>
            </a:r>
            <a:r>
              <a:rPr lang="en-US" baseline="0" dirty="0" smtClean="0"/>
              <a:t> </a:t>
            </a:r>
            <a:r>
              <a:rPr lang="en-US" baseline="0" dirty="0" err="1" smtClean="0"/>
              <a:t>tính</a:t>
            </a:r>
            <a:r>
              <a:rPr lang="en-US" baseline="0" dirty="0" smtClean="0"/>
              <a:t> </a:t>
            </a:r>
            <a:r>
              <a:rPr lang="en-US" baseline="0" dirty="0" err="1" smtClean="0"/>
              <a:t>còn</a:t>
            </a:r>
            <a:r>
              <a:rPr lang="en-US" baseline="0" dirty="0" smtClean="0"/>
              <a:t> </a:t>
            </a:r>
            <a:r>
              <a:rPr lang="en-US" baseline="0" dirty="0" err="1" smtClean="0"/>
              <a:t>được</a:t>
            </a:r>
            <a:r>
              <a:rPr lang="en-US" baseline="0" dirty="0" smtClean="0"/>
              <a:t> </a:t>
            </a:r>
            <a:r>
              <a:rPr lang="en-US" baseline="0" dirty="0" err="1" smtClean="0"/>
              <a:t>gọi</a:t>
            </a:r>
            <a:r>
              <a:rPr lang="en-US" baseline="0" dirty="0" smtClean="0"/>
              <a:t> </a:t>
            </a:r>
            <a:r>
              <a:rPr lang="en-US" baseline="0" dirty="0" err="1" smtClean="0"/>
              <a:t>là</a:t>
            </a:r>
            <a:r>
              <a:rPr lang="en-US" baseline="0" dirty="0" smtClean="0"/>
              <a:t> instance </a:t>
            </a:r>
            <a:r>
              <a:rPr lang="en-US" baseline="0" dirty="0" err="1" smtClean="0"/>
              <a:t>varialbe</a:t>
            </a:r>
            <a:r>
              <a:rPr lang="en-US" baseline="0" dirty="0" smtClean="0"/>
              <a:t> (</a:t>
            </a:r>
            <a:r>
              <a:rPr lang="en-US" baseline="0" dirty="0" err="1" smtClean="0"/>
              <a:t>biến</a:t>
            </a:r>
            <a:r>
              <a:rPr lang="en-US" baseline="0" dirty="0" smtClean="0"/>
              <a:t> </a:t>
            </a:r>
            <a:r>
              <a:rPr lang="en-US" baseline="0" dirty="0" err="1" smtClean="0"/>
              <a:t>của</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a:t>
            </a:r>
          </a:p>
          <a:p>
            <a:r>
              <a:rPr lang="en-US" baseline="0" dirty="0" err="1" smtClean="0"/>
              <a:t>Cú</a:t>
            </a:r>
            <a:r>
              <a:rPr lang="en-US" baseline="0" dirty="0" smtClean="0"/>
              <a:t> </a:t>
            </a:r>
            <a:r>
              <a:rPr lang="en-US" baseline="0" dirty="0" err="1" smtClean="0"/>
              <a:t>pháp</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a:t>
            </a:r>
            <a:r>
              <a:rPr lang="en-US" baseline="0" dirty="0" err="1" smtClean="0"/>
              <a:t>thuộc</a:t>
            </a:r>
            <a:r>
              <a:rPr lang="en-US" baseline="0" dirty="0" smtClean="0"/>
              <a:t> </a:t>
            </a:r>
            <a:r>
              <a:rPr lang="en-US" baseline="0" dirty="0" err="1" smtClean="0"/>
              <a:t>tính</a:t>
            </a:r>
            <a:r>
              <a:rPr lang="en-US" baseline="0" dirty="0" smtClean="0"/>
              <a:t> </a:t>
            </a:r>
            <a:r>
              <a:rPr lang="en-US" baseline="0" dirty="0" err="1" smtClean="0"/>
              <a:t>như</a:t>
            </a:r>
            <a:r>
              <a:rPr lang="en-US" baseline="0" dirty="0" smtClean="0"/>
              <a:t> </a:t>
            </a:r>
            <a:r>
              <a:rPr lang="en-US" baseline="0" dirty="0" err="1" smtClean="0"/>
              <a:t>sau</a:t>
            </a:r>
            <a:r>
              <a:rPr lang="en-US" baseline="0" dirty="0" smtClean="0"/>
              <a:t>:</a:t>
            </a:r>
          </a:p>
          <a:p>
            <a:r>
              <a:rPr lang="en-US" baseline="0" dirty="0" err="1" smtClean="0"/>
              <a:t>Acces_modifier</a:t>
            </a:r>
            <a:r>
              <a:rPr lang="en-US" baseline="0" dirty="0" smtClean="0"/>
              <a:t>: </a:t>
            </a:r>
            <a:r>
              <a:rPr lang="en-US" baseline="0" dirty="0" err="1" smtClean="0"/>
              <a:t>là</a:t>
            </a:r>
            <a:r>
              <a:rPr lang="en-US" baseline="0" dirty="0" smtClean="0"/>
              <a:t> </a:t>
            </a:r>
            <a:r>
              <a:rPr lang="en-US" baseline="0" dirty="0" err="1" smtClean="0"/>
              <a:t>mức</a:t>
            </a:r>
            <a:r>
              <a:rPr lang="en-US" baseline="0" dirty="0" smtClean="0"/>
              <a:t> </a:t>
            </a:r>
            <a:r>
              <a:rPr lang="en-US" baseline="0" dirty="0" err="1" smtClean="0"/>
              <a:t>độ</a:t>
            </a:r>
            <a:r>
              <a:rPr lang="en-US" baseline="0" dirty="0" smtClean="0"/>
              <a:t> </a:t>
            </a:r>
            <a:r>
              <a:rPr lang="en-US" baseline="0" dirty="0" err="1" smtClean="0"/>
              <a:t>truy</a:t>
            </a:r>
            <a:r>
              <a:rPr lang="en-US" baseline="0" dirty="0" smtClean="0"/>
              <a:t> </a:t>
            </a:r>
            <a:r>
              <a:rPr lang="en-US" baseline="0" dirty="0" err="1" smtClean="0"/>
              <a:t>cập</a:t>
            </a:r>
            <a:r>
              <a:rPr lang="en-US" baseline="0" dirty="0" smtClean="0"/>
              <a:t> </a:t>
            </a:r>
            <a:r>
              <a:rPr lang="en-US" baseline="0" dirty="0" err="1" smtClean="0"/>
              <a:t>của</a:t>
            </a:r>
            <a:r>
              <a:rPr lang="en-US" baseline="0" dirty="0" smtClean="0"/>
              <a:t> </a:t>
            </a:r>
            <a:r>
              <a:rPr lang="en-US" baseline="0" dirty="0" err="1" smtClean="0"/>
              <a:t>thuộc</a:t>
            </a:r>
            <a:r>
              <a:rPr lang="en-US" baseline="0" dirty="0" smtClean="0"/>
              <a:t> </a:t>
            </a:r>
            <a:r>
              <a:rPr lang="en-US" baseline="0" dirty="0" err="1" smtClean="0"/>
              <a:t>tính</a:t>
            </a:r>
            <a:r>
              <a:rPr lang="en-US" baseline="0" dirty="0" smtClean="0"/>
              <a:t>. </a:t>
            </a:r>
            <a:r>
              <a:rPr lang="en-US" baseline="0" dirty="0" err="1" smtClean="0"/>
              <a:t>Phần</a:t>
            </a:r>
            <a:r>
              <a:rPr lang="en-US" baseline="0" dirty="0" smtClean="0"/>
              <a:t> </a:t>
            </a:r>
            <a:r>
              <a:rPr lang="en-US" baseline="0" dirty="0" err="1" smtClean="0"/>
              <a:t>này</a:t>
            </a:r>
            <a:r>
              <a:rPr lang="en-US" baseline="0" dirty="0" smtClean="0"/>
              <a:t> ta </a:t>
            </a:r>
            <a:r>
              <a:rPr lang="en-US" baseline="0" dirty="0" err="1" smtClean="0"/>
              <a:t>sẽ</a:t>
            </a:r>
            <a:r>
              <a:rPr lang="en-US" baseline="0" dirty="0" smtClean="0"/>
              <a:t> </a:t>
            </a:r>
            <a:r>
              <a:rPr lang="en-US" baseline="0" dirty="0" err="1" smtClean="0"/>
              <a:t>tìm</a:t>
            </a:r>
            <a:r>
              <a:rPr lang="en-US" baseline="0" dirty="0" smtClean="0"/>
              <a:t> </a:t>
            </a:r>
            <a:r>
              <a:rPr lang="en-US" baseline="0" dirty="0" err="1" smtClean="0"/>
              <a:t>hiểu</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ở</a:t>
            </a:r>
            <a:r>
              <a:rPr lang="en-US" baseline="0" dirty="0" smtClean="0"/>
              <a:t> </a:t>
            </a:r>
            <a:r>
              <a:rPr lang="en-US" b="1" baseline="0" dirty="0" err="1" smtClean="0"/>
              <a:t>phần</a:t>
            </a:r>
            <a:r>
              <a:rPr lang="en-US" b="1" baseline="0" dirty="0" smtClean="0"/>
              <a:t> </a:t>
            </a:r>
            <a:r>
              <a:rPr lang="en-US" b="1" baseline="0" dirty="0" err="1" smtClean="0"/>
              <a:t>sau</a:t>
            </a:r>
            <a:r>
              <a:rPr lang="en-US" baseline="0" dirty="0" smtClean="0"/>
              <a:t> </a:t>
            </a:r>
            <a:r>
              <a:rPr lang="en-US" b="1" strike="sngStrike" baseline="0" dirty="0" smtClean="0"/>
              <a:t>video </a:t>
            </a:r>
            <a:r>
              <a:rPr lang="en-US" b="1" strike="sngStrike" baseline="0" dirty="0" err="1" smtClean="0"/>
              <a:t>khác</a:t>
            </a:r>
            <a:r>
              <a:rPr lang="en-US" b="1" strike="sngStrike" baseline="0" dirty="0" smtClean="0"/>
              <a:t>.</a:t>
            </a:r>
          </a:p>
          <a:p>
            <a:r>
              <a:rPr lang="en-US" baseline="0" dirty="0" smtClean="0"/>
              <a:t>Sau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kiểu</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của</a:t>
            </a:r>
            <a:r>
              <a:rPr lang="en-US" baseline="0" dirty="0" smtClean="0"/>
              <a:t> </a:t>
            </a:r>
            <a:r>
              <a:rPr lang="en-US" baseline="0" dirty="0" err="1" smtClean="0"/>
              <a:t>thuộc</a:t>
            </a:r>
            <a:r>
              <a:rPr lang="en-US" baseline="0" dirty="0" smtClean="0"/>
              <a:t> </a:t>
            </a:r>
            <a:r>
              <a:rPr lang="en-US" baseline="0" dirty="0" err="1" smtClean="0"/>
              <a:t>tính</a:t>
            </a:r>
            <a:endParaRPr lang="en-US" baseline="0" dirty="0" smtClean="0"/>
          </a:p>
          <a:p>
            <a:r>
              <a:rPr lang="en-US" baseline="0" dirty="0" err="1" smtClean="0"/>
              <a:t>Và</a:t>
            </a:r>
            <a:r>
              <a:rPr lang="en-US" baseline="0" dirty="0" smtClean="0"/>
              <a:t> </a:t>
            </a:r>
            <a:r>
              <a:rPr lang="en-US" baseline="0" dirty="0" err="1" smtClean="0"/>
              <a:t>tên</a:t>
            </a:r>
            <a:r>
              <a:rPr lang="en-US" baseline="0" dirty="0" smtClean="0"/>
              <a:t> </a:t>
            </a:r>
            <a:r>
              <a:rPr lang="en-US" baseline="0" dirty="0" err="1" smtClean="0"/>
              <a:t>của</a:t>
            </a:r>
            <a:r>
              <a:rPr lang="en-US" baseline="0" dirty="0" smtClean="0"/>
              <a:t> </a:t>
            </a:r>
            <a:r>
              <a:rPr lang="en-US" baseline="0" dirty="0" err="1" smtClean="0"/>
              <a:t>thuộc</a:t>
            </a:r>
            <a:r>
              <a:rPr lang="en-US" baseline="0" dirty="0" smtClean="0"/>
              <a:t> </a:t>
            </a:r>
            <a:r>
              <a:rPr lang="en-US" baseline="0" dirty="0" err="1" smtClean="0"/>
              <a:t>tính</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14</a:t>
            </a:fld>
            <a:endParaRPr lang="en-US"/>
          </a:p>
        </p:txBody>
      </p:sp>
    </p:spTree>
    <p:extLst>
      <p:ext uri="{BB962C8B-B14F-4D97-AF65-F5344CB8AC3E}">
        <p14:creationId xmlns:p14="http://schemas.microsoft.com/office/powerpoint/2010/main" val="455493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Phương</a:t>
            </a:r>
            <a:r>
              <a:rPr lang="en-US" baseline="0" smtClean="0"/>
              <a:t> thức dùng để mô tả các hành vi mà đối tượng có thể thực hiện được.</a:t>
            </a:r>
          </a:p>
          <a:p>
            <a:r>
              <a:rPr lang="en-US" noProof="1" smtClean="0"/>
              <a:t>Phương thức còn được gọi là instance method (phương thức của đối tượng)</a:t>
            </a:r>
          </a:p>
          <a:p>
            <a:r>
              <a:rPr lang="en-US" noProof="1" smtClean="0"/>
              <a:t>Chẳng</a:t>
            </a:r>
            <a:r>
              <a:rPr lang="en-US" baseline="0" noProof="1" smtClean="0"/>
              <a:t> hạn trong ví dụ này: </a:t>
            </a:r>
          </a:p>
          <a:p>
            <a:r>
              <a:rPr lang="en-US" baseline="0" noProof="1" smtClean="0"/>
              <a:t>Đối tượng person có phươn thức là sayHello thực hiện công việc trả về chuỗi Hello world.</a:t>
            </a:r>
            <a:endParaRPr lang="en-US" noProof="1" smtClean="0"/>
          </a:p>
          <a:p>
            <a:endParaRPr lang="en-US" noProof="1"/>
          </a:p>
        </p:txBody>
      </p:sp>
      <p:sp>
        <p:nvSpPr>
          <p:cNvPr id="4" name="Slide Number Placeholder 3"/>
          <p:cNvSpPr>
            <a:spLocks noGrp="1"/>
          </p:cNvSpPr>
          <p:nvPr>
            <p:ph type="sldNum" sz="quarter" idx="10"/>
          </p:nvPr>
        </p:nvSpPr>
        <p:spPr/>
        <p:txBody>
          <a:bodyPr/>
          <a:lstStyle/>
          <a:p>
            <a:fld id="{F1A30A7C-C4B4-9B4F-96F2-B695F01A3967}" type="slidenum">
              <a:rPr lang="en-US" smtClean="0"/>
              <a:t>15</a:t>
            </a:fld>
            <a:endParaRPr lang="en-US"/>
          </a:p>
        </p:txBody>
      </p:sp>
    </p:spTree>
    <p:extLst>
      <p:ext uri="{BB962C8B-B14F-4D97-AF65-F5344CB8AC3E}">
        <p14:creationId xmlns:p14="http://schemas.microsoft.com/office/powerpoint/2010/main" val="945206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Constuctor</a:t>
            </a:r>
            <a:r>
              <a:rPr lang="en-US" baseline="0" smtClean="0"/>
              <a:t> là một phương thức đặc biệt giúp khởi tạo đối tượng.</a:t>
            </a:r>
          </a:p>
          <a:p>
            <a:r>
              <a:rPr lang="en-US" noProof="1" smtClean="0"/>
              <a:t>Constructor có tên trùng với tên của lớp</a:t>
            </a:r>
          </a:p>
          <a:p>
            <a:r>
              <a:rPr lang="en-US" noProof="1" smtClean="0"/>
              <a:t>Một lớp có thể có nhiều constructor</a:t>
            </a:r>
          </a:p>
          <a:p>
            <a:r>
              <a:rPr lang="en-US" noProof="1" smtClean="0"/>
              <a:t>Nếu không khai báo constructor cho lớp thì mặc định lớp đó có một constructor không có tham số</a:t>
            </a:r>
          </a:p>
          <a:p>
            <a:r>
              <a:rPr lang="en-US" smtClean="0"/>
              <a:t>Ví</a:t>
            </a:r>
            <a:r>
              <a:rPr lang="en-US" baseline="0" smtClean="0"/>
              <a:t> dụ:</a:t>
            </a:r>
          </a:p>
          <a:p>
            <a:r>
              <a:rPr lang="en-US" baseline="0" smtClean="0"/>
              <a:t>Hàm tạo Person bên trái không có tham số</a:t>
            </a:r>
          </a:p>
          <a:p>
            <a:r>
              <a:rPr lang="en-US" baseline="0" smtClean="0"/>
              <a:t>Hàm tạo Person bên phải có tham số kiểu String là s và kiểu int là n.</a:t>
            </a:r>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t>16</a:t>
            </a:fld>
            <a:endParaRPr lang="en-US"/>
          </a:p>
        </p:txBody>
      </p:sp>
    </p:spTree>
    <p:extLst>
      <p:ext uri="{BB962C8B-B14F-4D97-AF65-F5344CB8AC3E}">
        <p14:creationId xmlns:p14="http://schemas.microsoft.com/office/powerpoint/2010/main" val="983848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1" smtClean="0"/>
              <a:t>Có thể lựa chọn sử dụng các constructor khác nhau bằng cách truyền vào tham số khác nhau</a:t>
            </a:r>
          </a:p>
          <a:p>
            <a:r>
              <a:rPr lang="en-US" dirty="0" err="1" smtClean="0"/>
              <a:t>Ví</a:t>
            </a:r>
            <a:r>
              <a:rPr lang="en-US" baseline="0" dirty="0" smtClean="0"/>
              <a:t> </a:t>
            </a:r>
            <a:r>
              <a:rPr lang="en-US" baseline="0" dirty="0" err="1" smtClean="0"/>
              <a:t>dụ</a:t>
            </a:r>
            <a:r>
              <a:rPr lang="en-US" baseline="0" dirty="0" smtClean="0"/>
              <a:t>:</a:t>
            </a:r>
          </a:p>
          <a:p>
            <a:r>
              <a:rPr lang="en-US" dirty="0" err="1" smtClean="0"/>
              <a:t>Khi</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hàm</a:t>
            </a:r>
            <a:r>
              <a:rPr lang="en-US" baseline="0" dirty="0" smtClean="0"/>
              <a:t> </a:t>
            </a:r>
            <a:r>
              <a:rPr lang="en-US" baseline="0" dirty="0" err="1" smtClean="0"/>
              <a:t>tạo</a:t>
            </a:r>
            <a:r>
              <a:rPr lang="en-US" baseline="0" dirty="0" smtClean="0"/>
              <a:t> </a:t>
            </a:r>
            <a:r>
              <a:rPr lang="en-US" baseline="0" dirty="0" err="1" smtClean="0"/>
              <a:t>ở</a:t>
            </a:r>
            <a:r>
              <a:rPr lang="en-US" baseline="0" dirty="0" smtClean="0"/>
              <a:t> </a:t>
            </a:r>
            <a:r>
              <a:rPr lang="en-US" baseline="0" dirty="0" err="1" smtClean="0"/>
              <a:t>trên</a:t>
            </a:r>
            <a:r>
              <a:rPr lang="en-US" baseline="0" dirty="0" smtClean="0"/>
              <a:t> ta </a:t>
            </a:r>
            <a:r>
              <a:rPr lang="en-US" baseline="0" dirty="0" err="1" smtClean="0"/>
              <a:t>không</a:t>
            </a:r>
            <a:r>
              <a:rPr lang="en-US" baseline="0" dirty="0" smtClean="0"/>
              <a:t> </a:t>
            </a:r>
            <a:r>
              <a:rPr lang="en-US" baseline="0" dirty="0" err="1" smtClean="0"/>
              <a:t>cần</a:t>
            </a:r>
            <a:r>
              <a:rPr lang="en-US" baseline="0" dirty="0" smtClean="0"/>
              <a:t> </a:t>
            </a:r>
            <a:r>
              <a:rPr lang="en-US" baseline="0" dirty="0" err="1" smtClean="0"/>
              <a:t>truyền</a:t>
            </a:r>
            <a:r>
              <a:rPr lang="en-US" baseline="0" dirty="0" smtClean="0"/>
              <a:t> </a:t>
            </a:r>
            <a:r>
              <a:rPr lang="en-US" baseline="0" dirty="0" err="1" smtClean="0"/>
              <a:t>vào</a:t>
            </a:r>
            <a:r>
              <a:rPr lang="en-US" baseline="0" dirty="0" smtClean="0"/>
              <a:t> </a:t>
            </a:r>
            <a:r>
              <a:rPr lang="en-US" baseline="0" dirty="0" err="1" smtClean="0"/>
              <a:t>tham</a:t>
            </a:r>
            <a:r>
              <a:rPr lang="en-US" baseline="0" dirty="0" smtClean="0"/>
              <a:t> </a:t>
            </a:r>
            <a:r>
              <a:rPr lang="en-US" baseline="0" dirty="0" err="1" smtClean="0"/>
              <a:t>số</a:t>
            </a:r>
            <a:r>
              <a:rPr lang="en-US" baseline="0" dirty="0" smtClean="0"/>
              <a:t> </a:t>
            </a:r>
            <a:r>
              <a:rPr lang="en-US" baseline="0" dirty="0" err="1" smtClean="0"/>
              <a:t>cho</a:t>
            </a:r>
            <a:r>
              <a:rPr lang="en-US" baseline="0" dirty="0" smtClean="0"/>
              <a:t> </a:t>
            </a:r>
            <a:r>
              <a:rPr lang="en-US" baseline="0" dirty="0" err="1" smtClean="0"/>
              <a:t>nó</a:t>
            </a:r>
            <a:r>
              <a:rPr lang="en-US" baseline="0" dirty="0" smtClean="0"/>
              <a:t>, </a:t>
            </a:r>
          </a:p>
          <a:p>
            <a:r>
              <a:rPr lang="en-US" baseline="0" dirty="0" err="1" smtClean="0"/>
              <a:t>Còn</a:t>
            </a:r>
            <a:r>
              <a:rPr lang="en-US" baseline="0" dirty="0" smtClean="0"/>
              <a:t> </a:t>
            </a:r>
            <a:r>
              <a:rPr lang="en-US" baseline="0" dirty="0" err="1" smtClean="0"/>
              <a:t>trong</a:t>
            </a:r>
            <a:r>
              <a:rPr lang="en-US" baseline="0" dirty="0" smtClean="0"/>
              <a:t> </a:t>
            </a:r>
            <a:r>
              <a:rPr lang="en-US" baseline="0" dirty="0" err="1" smtClean="0"/>
              <a:t>trường</a:t>
            </a:r>
            <a:r>
              <a:rPr lang="en-US" baseline="0" dirty="0" smtClean="0"/>
              <a:t> </a:t>
            </a:r>
            <a:r>
              <a:rPr lang="en-US" baseline="0" dirty="0" err="1" smtClean="0"/>
              <a:t>hợp</a:t>
            </a:r>
            <a:r>
              <a:rPr lang="en-US" baseline="0" dirty="0" smtClean="0"/>
              <a:t> ta </a:t>
            </a:r>
            <a:r>
              <a:rPr lang="en-US" baseline="0" dirty="0" err="1" smtClean="0"/>
              <a:t>tạo</a:t>
            </a:r>
            <a:r>
              <a:rPr lang="en-US" baseline="0" dirty="0" smtClean="0"/>
              <a:t> </a:t>
            </a:r>
            <a:r>
              <a:rPr lang="en-US" baseline="0" dirty="0" err="1" smtClean="0"/>
              <a:t>hàm</a:t>
            </a:r>
            <a:r>
              <a:rPr lang="en-US" baseline="0" dirty="0" smtClean="0"/>
              <a:t> </a:t>
            </a:r>
            <a:r>
              <a:rPr lang="en-US" baseline="0" dirty="0" err="1" smtClean="0"/>
              <a:t>tạo</a:t>
            </a:r>
            <a:r>
              <a:rPr lang="en-US" baseline="0" dirty="0" smtClean="0"/>
              <a:t> </a:t>
            </a:r>
            <a:r>
              <a:rPr lang="en-US" baseline="0" dirty="0" err="1" smtClean="0"/>
              <a:t>ở</a:t>
            </a:r>
            <a:r>
              <a:rPr lang="en-US" baseline="0" dirty="0" smtClean="0"/>
              <a:t> </a:t>
            </a:r>
            <a:r>
              <a:rPr lang="en-US" baseline="0" dirty="0" err="1" smtClean="0"/>
              <a:t>dưới</a:t>
            </a:r>
            <a:r>
              <a:rPr lang="en-US" baseline="0" dirty="0" smtClean="0"/>
              <a:t>, </a:t>
            </a:r>
            <a:r>
              <a:rPr lang="en-US" baseline="0" dirty="0" err="1" smtClean="0"/>
              <a:t>khi</a:t>
            </a:r>
            <a:r>
              <a:rPr lang="en-US" baseline="0" dirty="0" smtClean="0"/>
              <a:t> </a:t>
            </a:r>
            <a:r>
              <a:rPr lang="en-US" baseline="0" dirty="0" err="1" smtClean="0"/>
              <a:t>dử</a:t>
            </a:r>
            <a:r>
              <a:rPr lang="en-US" baseline="0" dirty="0" smtClean="0"/>
              <a:t> </a:t>
            </a:r>
            <a:r>
              <a:rPr lang="en-US" baseline="0" dirty="0" err="1" smtClean="0"/>
              <a:t>dụng</a:t>
            </a:r>
            <a:r>
              <a:rPr lang="en-US" baseline="0" dirty="0" smtClean="0"/>
              <a:t> ta </a:t>
            </a:r>
            <a:r>
              <a:rPr lang="en-US" baseline="0" dirty="0" err="1" smtClean="0"/>
              <a:t>cần</a:t>
            </a:r>
            <a:r>
              <a:rPr lang="en-US" baseline="0" dirty="0" smtClean="0"/>
              <a:t> </a:t>
            </a:r>
            <a:r>
              <a:rPr lang="en-US" baseline="0" dirty="0" err="1" smtClean="0"/>
              <a:t>truyền</a:t>
            </a:r>
            <a:r>
              <a:rPr lang="en-US" baseline="0" dirty="0" smtClean="0"/>
              <a:t> </a:t>
            </a:r>
            <a:r>
              <a:rPr lang="en-US" baseline="0" dirty="0" err="1" smtClean="0"/>
              <a:t>vào</a:t>
            </a:r>
            <a:r>
              <a:rPr lang="en-US" baseline="0" dirty="0" smtClean="0"/>
              <a:t> </a:t>
            </a:r>
            <a:r>
              <a:rPr lang="en-US" baseline="0" dirty="0" err="1" smtClean="0"/>
              <a:t>tham</a:t>
            </a:r>
            <a:r>
              <a:rPr lang="en-US" baseline="0" dirty="0" smtClean="0"/>
              <a:t> </a:t>
            </a:r>
            <a:r>
              <a:rPr lang="en-US" baseline="0" dirty="0" err="1" smtClean="0"/>
              <a:t>số</a:t>
            </a:r>
            <a:r>
              <a:rPr lang="en-US" baseline="0" dirty="0" smtClean="0"/>
              <a:t> </a:t>
            </a:r>
            <a:r>
              <a:rPr lang="en-US" baseline="0" dirty="0" err="1" smtClean="0"/>
              <a:t>cho</a:t>
            </a:r>
            <a:r>
              <a:rPr lang="en-US" baseline="0" dirty="0" smtClean="0"/>
              <a:t> </a:t>
            </a:r>
            <a:r>
              <a:rPr lang="en-US" baseline="0" dirty="0" err="1" smtClean="0"/>
              <a:t>nó</a:t>
            </a:r>
            <a:r>
              <a:rPr lang="en-US" baseline="0" dirty="0" smtClean="0"/>
              <a:t>, </a:t>
            </a:r>
            <a:r>
              <a:rPr lang="en-US" baseline="0" dirty="0" err="1" smtClean="0"/>
              <a:t>trong</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này</a:t>
            </a:r>
            <a:r>
              <a:rPr lang="en-US" baseline="0" dirty="0" smtClean="0"/>
              <a:t> ta </a:t>
            </a:r>
            <a:r>
              <a:rPr lang="en-US" baseline="0" dirty="0" err="1" smtClean="0"/>
              <a:t>truyền</a:t>
            </a:r>
            <a:r>
              <a:rPr lang="en-US" baseline="0" dirty="0" smtClean="0"/>
              <a:t> </a:t>
            </a:r>
            <a:r>
              <a:rPr lang="en-US" baseline="0" dirty="0" err="1" smtClean="0"/>
              <a:t>vào</a:t>
            </a:r>
            <a:r>
              <a:rPr lang="en-US" baseline="0" dirty="0" smtClean="0"/>
              <a:t> </a:t>
            </a:r>
            <a:r>
              <a:rPr lang="en-US" baseline="0" dirty="0" err="1" smtClean="0"/>
              <a:t>cho</a:t>
            </a:r>
            <a:r>
              <a:rPr lang="en-US" baseline="0" dirty="0" smtClean="0"/>
              <a:t> </a:t>
            </a:r>
            <a:r>
              <a:rPr lang="en-US" baseline="0" dirty="0" err="1" smtClean="0"/>
              <a:t>cho</a:t>
            </a:r>
            <a:r>
              <a:rPr lang="en-US" baseline="0" dirty="0" smtClean="0"/>
              <a:t> </a:t>
            </a:r>
            <a:r>
              <a:rPr lang="en-US" baseline="0" dirty="0" err="1" smtClean="0"/>
              <a:t>hàm</a:t>
            </a:r>
            <a:r>
              <a:rPr lang="en-US" baseline="0" dirty="0" smtClean="0"/>
              <a:t> </a:t>
            </a:r>
            <a:r>
              <a:rPr lang="en-US" baseline="0" dirty="0" err="1" smtClean="0"/>
              <a:t>tạo</a:t>
            </a:r>
            <a:r>
              <a:rPr lang="en-US" baseline="0" dirty="0" smtClean="0"/>
              <a:t> 2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là</a:t>
            </a:r>
            <a:r>
              <a:rPr lang="en-US" baseline="0" dirty="0" smtClean="0"/>
              <a:t> </a:t>
            </a:r>
            <a:r>
              <a:rPr lang="en-US" baseline="0" dirty="0" err="1" smtClean="0"/>
              <a:t>chuỗi</a:t>
            </a:r>
            <a:r>
              <a:rPr lang="en-US" baseline="0" dirty="0" smtClean="0"/>
              <a:t> John </a:t>
            </a:r>
            <a:r>
              <a:rPr lang="en-US" baseline="0" dirty="0" err="1" smtClean="0"/>
              <a:t>và</a:t>
            </a:r>
            <a:r>
              <a:rPr lang="en-US" baseline="0" dirty="0" smtClean="0"/>
              <a:t>  </a:t>
            </a:r>
            <a:r>
              <a:rPr lang="en-US" baseline="0" dirty="0" err="1" smtClean="0"/>
              <a:t>số</a:t>
            </a:r>
            <a:r>
              <a:rPr lang="en-US" baseline="0" dirty="0" smtClean="0"/>
              <a:t> 20</a:t>
            </a:r>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17</a:t>
            </a:fld>
            <a:endParaRPr lang="en-US"/>
          </a:p>
        </p:txBody>
      </p:sp>
    </p:spTree>
    <p:extLst>
      <p:ext uri="{BB962C8B-B14F-4D97-AF65-F5344CB8AC3E}">
        <p14:creationId xmlns:p14="http://schemas.microsoft.com/office/powerpoint/2010/main" val="9689480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1" smtClean="0"/>
              <a:t>Có thể lựa chọn sử dụng các constructor khác nhau bằng cách truyền vào tham số khác nhau</a:t>
            </a:r>
          </a:p>
          <a:p>
            <a:r>
              <a:rPr lang="en-US" dirty="0" err="1" smtClean="0"/>
              <a:t>Ví</a:t>
            </a:r>
            <a:r>
              <a:rPr lang="en-US" baseline="0" dirty="0" smtClean="0"/>
              <a:t> </a:t>
            </a:r>
            <a:r>
              <a:rPr lang="en-US" baseline="0" dirty="0" err="1" smtClean="0"/>
              <a:t>dụ</a:t>
            </a:r>
            <a:r>
              <a:rPr lang="en-US" baseline="0" dirty="0" smtClean="0"/>
              <a:t>:</a:t>
            </a:r>
          </a:p>
          <a:p>
            <a:r>
              <a:rPr lang="en-US" dirty="0" err="1" smtClean="0"/>
              <a:t>Khi</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hàm</a:t>
            </a:r>
            <a:r>
              <a:rPr lang="en-US" baseline="0" dirty="0" smtClean="0"/>
              <a:t> </a:t>
            </a:r>
            <a:r>
              <a:rPr lang="en-US" baseline="0" dirty="0" err="1" smtClean="0"/>
              <a:t>tạo</a:t>
            </a:r>
            <a:r>
              <a:rPr lang="en-US" baseline="0" dirty="0" smtClean="0"/>
              <a:t> </a:t>
            </a:r>
            <a:r>
              <a:rPr lang="en-US" baseline="0" dirty="0" err="1" smtClean="0"/>
              <a:t>ở</a:t>
            </a:r>
            <a:r>
              <a:rPr lang="en-US" baseline="0" dirty="0" smtClean="0"/>
              <a:t> </a:t>
            </a:r>
            <a:r>
              <a:rPr lang="en-US" baseline="0" dirty="0" err="1" smtClean="0"/>
              <a:t>trên</a:t>
            </a:r>
            <a:r>
              <a:rPr lang="en-US" baseline="0" dirty="0" smtClean="0"/>
              <a:t> ta </a:t>
            </a:r>
            <a:r>
              <a:rPr lang="en-US" baseline="0" dirty="0" err="1" smtClean="0"/>
              <a:t>không</a:t>
            </a:r>
            <a:r>
              <a:rPr lang="en-US" baseline="0" dirty="0" smtClean="0"/>
              <a:t> </a:t>
            </a:r>
            <a:r>
              <a:rPr lang="en-US" baseline="0" dirty="0" err="1" smtClean="0"/>
              <a:t>cần</a:t>
            </a:r>
            <a:r>
              <a:rPr lang="en-US" baseline="0" dirty="0" smtClean="0"/>
              <a:t> </a:t>
            </a:r>
            <a:r>
              <a:rPr lang="en-US" baseline="0" dirty="0" err="1" smtClean="0"/>
              <a:t>truyền</a:t>
            </a:r>
            <a:r>
              <a:rPr lang="en-US" baseline="0" dirty="0" smtClean="0"/>
              <a:t> </a:t>
            </a:r>
            <a:r>
              <a:rPr lang="en-US" baseline="0" dirty="0" err="1" smtClean="0"/>
              <a:t>vào</a:t>
            </a:r>
            <a:r>
              <a:rPr lang="en-US" baseline="0" dirty="0" smtClean="0"/>
              <a:t> </a:t>
            </a:r>
            <a:r>
              <a:rPr lang="en-US" baseline="0" dirty="0" err="1" smtClean="0"/>
              <a:t>tham</a:t>
            </a:r>
            <a:r>
              <a:rPr lang="en-US" baseline="0" dirty="0" smtClean="0"/>
              <a:t> </a:t>
            </a:r>
            <a:r>
              <a:rPr lang="en-US" baseline="0" dirty="0" err="1" smtClean="0"/>
              <a:t>số</a:t>
            </a:r>
            <a:r>
              <a:rPr lang="en-US" baseline="0" dirty="0" smtClean="0"/>
              <a:t> </a:t>
            </a:r>
            <a:r>
              <a:rPr lang="en-US" baseline="0" dirty="0" err="1" smtClean="0"/>
              <a:t>cho</a:t>
            </a:r>
            <a:r>
              <a:rPr lang="en-US" baseline="0" dirty="0" smtClean="0"/>
              <a:t> </a:t>
            </a:r>
            <a:r>
              <a:rPr lang="en-US" baseline="0" dirty="0" err="1" smtClean="0"/>
              <a:t>nó</a:t>
            </a:r>
            <a:r>
              <a:rPr lang="en-US" baseline="0" dirty="0" smtClean="0"/>
              <a:t>, </a:t>
            </a:r>
          </a:p>
          <a:p>
            <a:r>
              <a:rPr lang="en-US" baseline="0" dirty="0" err="1" smtClean="0"/>
              <a:t>Còn</a:t>
            </a:r>
            <a:r>
              <a:rPr lang="en-US" baseline="0" dirty="0" smtClean="0"/>
              <a:t> </a:t>
            </a:r>
            <a:r>
              <a:rPr lang="en-US" baseline="0" dirty="0" err="1" smtClean="0"/>
              <a:t>trong</a:t>
            </a:r>
            <a:r>
              <a:rPr lang="en-US" baseline="0" dirty="0" smtClean="0"/>
              <a:t> </a:t>
            </a:r>
            <a:r>
              <a:rPr lang="en-US" baseline="0" dirty="0" err="1" smtClean="0"/>
              <a:t>trường</a:t>
            </a:r>
            <a:r>
              <a:rPr lang="en-US" baseline="0" dirty="0" smtClean="0"/>
              <a:t> </a:t>
            </a:r>
            <a:r>
              <a:rPr lang="en-US" baseline="0" dirty="0" err="1" smtClean="0"/>
              <a:t>hợp</a:t>
            </a:r>
            <a:r>
              <a:rPr lang="en-US" baseline="0" dirty="0" smtClean="0"/>
              <a:t> ta </a:t>
            </a:r>
            <a:r>
              <a:rPr lang="en-US" baseline="0" dirty="0" err="1" smtClean="0"/>
              <a:t>tạo</a:t>
            </a:r>
            <a:r>
              <a:rPr lang="en-US" baseline="0" dirty="0" smtClean="0"/>
              <a:t> </a:t>
            </a:r>
            <a:r>
              <a:rPr lang="en-US" baseline="0" dirty="0" err="1" smtClean="0"/>
              <a:t>hàm</a:t>
            </a:r>
            <a:r>
              <a:rPr lang="en-US" baseline="0" dirty="0" smtClean="0"/>
              <a:t> </a:t>
            </a:r>
            <a:r>
              <a:rPr lang="en-US" baseline="0" dirty="0" err="1" smtClean="0"/>
              <a:t>tạo</a:t>
            </a:r>
            <a:r>
              <a:rPr lang="en-US" baseline="0" dirty="0" smtClean="0"/>
              <a:t> </a:t>
            </a:r>
            <a:r>
              <a:rPr lang="en-US" baseline="0" dirty="0" err="1" smtClean="0"/>
              <a:t>ở</a:t>
            </a:r>
            <a:r>
              <a:rPr lang="en-US" baseline="0" dirty="0" smtClean="0"/>
              <a:t> </a:t>
            </a:r>
            <a:r>
              <a:rPr lang="en-US" baseline="0" dirty="0" err="1" smtClean="0"/>
              <a:t>dưới</a:t>
            </a:r>
            <a:r>
              <a:rPr lang="en-US" baseline="0" dirty="0" smtClean="0"/>
              <a:t>, </a:t>
            </a:r>
            <a:r>
              <a:rPr lang="en-US" baseline="0" dirty="0" err="1" smtClean="0"/>
              <a:t>khi</a:t>
            </a:r>
            <a:r>
              <a:rPr lang="en-US" baseline="0" dirty="0" smtClean="0"/>
              <a:t> </a:t>
            </a:r>
            <a:r>
              <a:rPr lang="en-US" baseline="0" dirty="0" err="1" smtClean="0"/>
              <a:t>dử</a:t>
            </a:r>
            <a:r>
              <a:rPr lang="en-US" baseline="0" dirty="0" smtClean="0"/>
              <a:t> </a:t>
            </a:r>
            <a:r>
              <a:rPr lang="en-US" baseline="0" dirty="0" err="1" smtClean="0"/>
              <a:t>dụng</a:t>
            </a:r>
            <a:r>
              <a:rPr lang="en-US" baseline="0" dirty="0" smtClean="0"/>
              <a:t> ta </a:t>
            </a:r>
            <a:r>
              <a:rPr lang="en-US" baseline="0" dirty="0" err="1" smtClean="0"/>
              <a:t>cần</a:t>
            </a:r>
            <a:r>
              <a:rPr lang="en-US" baseline="0" dirty="0" smtClean="0"/>
              <a:t> </a:t>
            </a:r>
            <a:r>
              <a:rPr lang="en-US" baseline="0" dirty="0" err="1" smtClean="0"/>
              <a:t>truyền</a:t>
            </a:r>
            <a:r>
              <a:rPr lang="en-US" baseline="0" dirty="0" smtClean="0"/>
              <a:t> </a:t>
            </a:r>
            <a:r>
              <a:rPr lang="en-US" baseline="0" dirty="0" err="1" smtClean="0"/>
              <a:t>vào</a:t>
            </a:r>
            <a:r>
              <a:rPr lang="en-US" baseline="0" dirty="0" smtClean="0"/>
              <a:t> </a:t>
            </a:r>
            <a:r>
              <a:rPr lang="en-US" baseline="0" dirty="0" err="1" smtClean="0"/>
              <a:t>tham</a:t>
            </a:r>
            <a:r>
              <a:rPr lang="en-US" baseline="0" dirty="0" smtClean="0"/>
              <a:t> </a:t>
            </a:r>
            <a:r>
              <a:rPr lang="en-US" baseline="0" dirty="0" err="1" smtClean="0"/>
              <a:t>số</a:t>
            </a:r>
            <a:r>
              <a:rPr lang="en-US" baseline="0" dirty="0" smtClean="0"/>
              <a:t> </a:t>
            </a:r>
            <a:r>
              <a:rPr lang="en-US" baseline="0" dirty="0" err="1" smtClean="0"/>
              <a:t>cho</a:t>
            </a:r>
            <a:r>
              <a:rPr lang="en-US" baseline="0" dirty="0" smtClean="0"/>
              <a:t> </a:t>
            </a:r>
            <a:r>
              <a:rPr lang="en-US" baseline="0" dirty="0" err="1" smtClean="0"/>
              <a:t>nó</a:t>
            </a:r>
            <a:r>
              <a:rPr lang="en-US" baseline="0" dirty="0" smtClean="0"/>
              <a:t>, </a:t>
            </a:r>
            <a:r>
              <a:rPr lang="en-US" baseline="0" dirty="0" err="1" smtClean="0"/>
              <a:t>trong</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này</a:t>
            </a:r>
            <a:r>
              <a:rPr lang="en-US" baseline="0" dirty="0" smtClean="0"/>
              <a:t> ta </a:t>
            </a:r>
            <a:r>
              <a:rPr lang="en-US" baseline="0" dirty="0" err="1" smtClean="0"/>
              <a:t>truyền</a:t>
            </a:r>
            <a:r>
              <a:rPr lang="en-US" baseline="0" dirty="0" smtClean="0"/>
              <a:t> </a:t>
            </a:r>
            <a:r>
              <a:rPr lang="en-US" baseline="0" dirty="0" err="1" smtClean="0"/>
              <a:t>vào</a:t>
            </a:r>
            <a:r>
              <a:rPr lang="en-US" baseline="0" dirty="0" smtClean="0"/>
              <a:t> </a:t>
            </a:r>
            <a:r>
              <a:rPr lang="en-US" baseline="0" dirty="0" err="1" smtClean="0"/>
              <a:t>cho</a:t>
            </a:r>
            <a:r>
              <a:rPr lang="en-US" baseline="0" dirty="0" smtClean="0"/>
              <a:t> </a:t>
            </a:r>
            <a:r>
              <a:rPr lang="en-US" baseline="0" dirty="0" err="1" smtClean="0"/>
              <a:t>cho</a:t>
            </a:r>
            <a:r>
              <a:rPr lang="en-US" baseline="0" dirty="0" smtClean="0"/>
              <a:t> </a:t>
            </a:r>
            <a:r>
              <a:rPr lang="en-US" baseline="0" dirty="0" err="1" smtClean="0"/>
              <a:t>hàm</a:t>
            </a:r>
            <a:r>
              <a:rPr lang="en-US" baseline="0" dirty="0" smtClean="0"/>
              <a:t> </a:t>
            </a:r>
            <a:r>
              <a:rPr lang="en-US" baseline="0" dirty="0" err="1" smtClean="0"/>
              <a:t>tạo</a:t>
            </a:r>
            <a:r>
              <a:rPr lang="en-US" baseline="0" dirty="0" smtClean="0"/>
              <a:t> 2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là</a:t>
            </a:r>
            <a:r>
              <a:rPr lang="en-US" baseline="0" dirty="0" smtClean="0"/>
              <a:t> </a:t>
            </a:r>
            <a:r>
              <a:rPr lang="en-US" baseline="0" dirty="0" err="1" smtClean="0"/>
              <a:t>chuỗi</a:t>
            </a:r>
            <a:r>
              <a:rPr lang="en-US" baseline="0" dirty="0" smtClean="0"/>
              <a:t> John </a:t>
            </a:r>
            <a:r>
              <a:rPr lang="en-US" baseline="0" dirty="0" err="1" smtClean="0"/>
              <a:t>và</a:t>
            </a:r>
            <a:r>
              <a:rPr lang="en-US" baseline="0" dirty="0" smtClean="0"/>
              <a:t>  </a:t>
            </a:r>
            <a:r>
              <a:rPr lang="en-US" baseline="0" dirty="0" err="1" smtClean="0"/>
              <a:t>số</a:t>
            </a:r>
            <a:r>
              <a:rPr lang="en-US" baseline="0" dirty="0" smtClean="0"/>
              <a:t> 20</a:t>
            </a:r>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19</a:t>
            </a:fld>
            <a:endParaRPr lang="en-US"/>
          </a:p>
        </p:txBody>
      </p:sp>
    </p:spTree>
    <p:extLst>
      <p:ext uri="{BB962C8B-B14F-4D97-AF65-F5344CB8AC3E}">
        <p14:creationId xmlns:p14="http://schemas.microsoft.com/office/powerpoint/2010/main" val="1922098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trike="sngStrike" dirty="0" err="1" smtClean="0"/>
              <a:t>Trước</a:t>
            </a:r>
            <a:r>
              <a:rPr lang="en-US" b="1" strike="sngStrike" baseline="0" dirty="0" smtClean="0"/>
              <a:t> </a:t>
            </a:r>
            <a:r>
              <a:rPr lang="en-US" b="1" strike="sngStrike" baseline="0" dirty="0" err="1" smtClean="0"/>
              <a:t>khi</a:t>
            </a:r>
            <a:r>
              <a:rPr lang="en-US" b="1" strike="sngStrike" baseline="0" dirty="0" smtClean="0"/>
              <a:t> </a:t>
            </a:r>
            <a:r>
              <a:rPr lang="en-US" b="1" strike="sngStrike" baseline="0" dirty="0" err="1" smtClean="0"/>
              <a:t>kết</a:t>
            </a:r>
            <a:r>
              <a:rPr lang="en-US" b="1" strike="sngStrike" baseline="0" dirty="0" smtClean="0"/>
              <a:t> </a:t>
            </a:r>
            <a:r>
              <a:rPr lang="en-US" b="1" strike="sngStrike" baseline="0" dirty="0" err="1" smtClean="0"/>
              <a:t>thúc</a:t>
            </a:r>
            <a:r>
              <a:rPr lang="en-US" b="1" strike="sngStrike" baseline="0" dirty="0" smtClean="0"/>
              <a:t> video </a:t>
            </a:r>
            <a:r>
              <a:rPr lang="en-US" b="1" strike="sngStrike" baseline="0" dirty="0" err="1" smtClean="0"/>
              <a:t>này</a:t>
            </a:r>
            <a:r>
              <a:rPr lang="en-US" b="1" strike="sngStrike" baseline="0" dirty="0" smtClean="0"/>
              <a:t>, </a:t>
            </a:r>
            <a:r>
              <a:rPr lang="en-US" b="1" strike="noStrike" baseline="0" dirty="0" err="1" smtClean="0"/>
              <a:t>Tiếp</a:t>
            </a:r>
            <a:r>
              <a:rPr lang="en-US" b="1" strike="noStrike" baseline="0" dirty="0" smtClean="0"/>
              <a:t> </a:t>
            </a:r>
            <a:r>
              <a:rPr lang="en-US" b="1" strike="noStrike" baseline="0" dirty="0" err="1" smtClean="0"/>
              <a:t>theo</a:t>
            </a:r>
            <a:r>
              <a:rPr lang="en-US" b="1" strike="noStrike" baseline="0" dirty="0" smtClean="0"/>
              <a:t> </a:t>
            </a:r>
            <a:r>
              <a:rPr lang="en-US" baseline="0" dirty="0" err="1" smtClean="0"/>
              <a:t>chúng</a:t>
            </a:r>
            <a:r>
              <a:rPr lang="en-US" baseline="0" dirty="0" smtClean="0"/>
              <a:t> ta </a:t>
            </a:r>
            <a:r>
              <a:rPr lang="en-US" baseline="0" dirty="0" err="1" smtClean="0"/>
              <a:t>cùng</a:t>
            </a:r>
            <a:r>
              <a:rPr lang="en-US" baseline="0" dirty="0" smtClean="0"/>
              <a:t> </a:t>
            </a:r>
            <a:r>
              <a:rPr lang="en-US" baseline="0" dirty="0" err="1" smtClean="0"/>
              <a:t>tìm</a:t>
            </a:r>
            <a:r>
              <a:rPr lang="en-US" baseline="0" dirty="0" smtClean="0"/>
              <a:t> </a:t>
            </a:r>
            <a:r>
              <a:rPr lang="en-US" baseline="0" dirty="0" err="1" smtClean="0"/>
              <a:t>hiểu</a:t>
            </a:r>
            <a:r>
              <a:rPr lang="en-US" baseline="0" dirty="0" smtClean="0"/>
              <a:t> </a:t>
            </a:r>
            <a:r>
              <a:rPr lang="en-US" baseline="0" dirty="0" err="1" smtClean="0"/>
              <a:t>cách</a:t>
            </a:r>
            <a:r>
              <a:rPr lang="en-US" baseline="0" dirty="0" smtClean="0"/>
              <a:t> </a:t>
            </a:r>
            <a:r>
              <a:rPr lang="en-US" baseline="0" dirty="0" err="1" smtClean="0"/>
              <a:t>truy</a:t>
            </a:r>
            <a:r>
              <a:rPr lang="en-US" baseline="0" dirty="0" smtClean="0"/>
              <a:t> </a:t>
            </a:r>
            <a:r>
              <a:rPr lang="en-US" baseline="0" dirty="0" err="1" smtClean="0"/>
              <a:t>xuất</a:t>
            </a:r>
            <a:r>
              <a:rPr lang="en-US" baseline="0" dirty="0" smtClean="0"/>
              <a:t> </a:t>
            </a:r>
            <a:r>
              <a:rPr lang="en-US" baseline="0" dirty="0" err="1" smtClean="0"/>
              <a:t>đến</a:t>
            </a:r>
            <a:r>
              <a:rPr lang="en-US" baseline="0" dirty="0" smtClean="0"/>
              <a:t> </a:t>
            </a:r>
            <a:r>
              <a:rPr lang="en-US" baseline="0" dirty="0" err="1" smtClean="0"/>
              <a:t>các</a:t>
            </a:r>
            <a:r>
              <a:rPr lang="en-US" baseline="0" dirty="0" smtClean="0"/>
              <a:t> </a:t>
            </a:r>
            <a:r>
              <a:rPr lang="en-US" baseline="0" dirty="0" err="1" smtClean="0"/>
              <a:t>thành</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như</a:t>
            </a:r>
            <a:r>
              <a:rPr lang="en-US" baseline="0" dirty="0" smtClean="0"/>
              <a:t> </a:t>
            </a:r>
            <a:r>
              <a:rPr lang="en-US" baseline="0" dirty="0" err="1" smtClean="0"/>
              <a:t>truy</a:t>
            </a:r>
            <a:r>
              <a:rPr lang="en-US" baseline="0" dirty="0" smtClean="0"/>
              <a:t> </a:t>
            </a:r>
            <a:r>
              <a:rPr lang="en-US" baseline="0" dirty="0" err="1" smtClean="0"/>
              <a:t>xuất</a:t>
            </a:r>
            <a:r>
              <a:rPr lang="en-US" baseline="0" dirty="0" smtClean="0"/>
              <a:t> </a:t>
            </a:r>
            <a:r>
              <a:rPr lang="en-US" baseline="0" dirty="0" err="1" smtClean="0"/>
              <a:t>thuộc</a:t>
            </a:r>
            <a:r>
              <a:rPr lang="en-US" baseline="0" dirty="0" smtClean="0"/>
              <a:t> </a:t>
            </a:r>
            <a:r>
              <a:rPr lang="en-US" baseline="0" dirty="0" err="1" smtClean="0"/>
              <a:t>tính</a:t>
            </a:r>
            <a:r>
              <a:rPr lang="en-US" baseline="0" dirty="0" smtClean="0"/>
              <a:t> </a:t>
            </a:r>
            <a:r>
              <a:rPr lang="en-US" baseline="0" dirty="0" err="1" smtClean="0"/>
              <a:t>và</a:t>
            </a:r>
            <a:r>
              <a:rPr lang="en-US" baseline="0" dirty="0" smtClean="0"/>
              <a:t> </a:t>
            </a:r>
            <a:r>
              <a:rPr lang="en-US" baseline="0" dirty="0" err="1" smtClean="0"/>
              <a:t>gọi</a:t>
            </a:r>
            <a:r>
              <a:rPr lang="en-US" baseline="0" dirty="0" smtClean="0"/>
              <a:t> </a:t>
            </a:r>
            <a:r>
              <a:rPr lang="en-US" baseline="0" dirty="0" err="1" smtClean="0"/>
              <a:t>phương</a:t>
            </a:r>
            <a:r>
              <a:rPr lang="en-US" baseline="0" dirty="0" smtClean="0"/>
              <a:t> </a:t>
            </a:r>
            <a:r>
              <a:rPr lang="en-US" baseline="0" dirty="0" err="1" smtClean="0"/>
              <a:t>thức</a:t>
            </a:r>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20</a:t>
            </a:fld>
            <a:endParaRPr lang="en-US"/>
          </a:p>
        </p:txBody>
      </p:sp>
    </p:spTree>
    <p:extLst>
      <p:ext uri="{BB962C8B-B14F-4D97-AF65-F5344CB8AC3E}">
        <p14:creationId xmlns:p14="http://schemas.microsoft.com/office/powerpoint/2010/main" val="406707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Khi đã</a:t>
            </a:r>
            <a:r>
              <a:rPr lang="vi-VN" baseline="0" dirty="0" smtClean="0"/>
              <a:t> khởi tạo đối tượng, chúng ta có thể tương tác với đối tượng đó.</a:t>
            </a:r>
          </a:p>
          <a:p>
            <a:r>
              <a:rPr lang="vi-VN" baseline="0" dirty="0" smtClean="0"/>
              <a:t>Một thao tác phổ biến đó là truy xuất đến các thuộc tính của đối tượng.</a:t>
            </a:r>
          </a:p>
          <a:p>
            <a:r>
              <a:rPr lang="en-US" baseline="0" dirty="0" err="1" smtClean="0"/>
              <a:t>Cách</a:t>
            </a:r>
            <a:r>
              <a:rPr lang="en-US" baseline="0" dirty="0" smtClean="0"/>
              <a:t> </a:t>
            </a:r>
            <a:r>
              <a:rPr lang="en-US" baseline="0" dirty="0" err="1" smtClean="0"/>
              <a:t>để</a:t>
            </a:r>
            <a:r>
              <a:rPr lang="en-US" baseline="0" dirty="0" smtClean="0"/>
              <a:t> </a:t>
            </a:r>
            <a:r>
              <a:rPr lang="en-US" baseline="0" dirty="0" err="1" smtClean="0"/>
              <a:t>truy</a:t>
            </a:r>
            <a:r>
              <a:rPr lang="en-US" baseline="0" dirty="0" smtClean="0"/>
              <a:t> </a:t>
            </a:r>
            <a:r>
              <a:rPr lang="en-US" baseline="0" dirty="0" err="1" smtClean="0"/>
              <a:t>xuất</a:t>
            </a:r>
            <a:r>
              <a:rPr lang="en-US" baseline="0" dirty="0" smtClean="0"/>
              <a:t> </a:t>
            </a:r>
            <a:r>
              <a:rPr lang="en-US" baseline="0" dirty="0" err="1" smtClean="0"/>
              <a:t>đến</a:t>
            </a:r>
            <a:r>
              <a:rPr lang="en-US" baseline="0" dirty="0" smtClean="0"/>
              <a:t> </a:t>
            </a:r>
            <a:r>
              <a:rPr lang="en-US" baseline="0" dirty="0" err="1" smtClean="0"/>
              <a:t>các</a:t>
            </a:r>
            <a:r>
              <a:rPr lang="en-US" baseline="0" dirty="0" smtClean="0"/>
              <a:t> </a:t>
            </a:r>
            <a:r>
              <a:rPr lang="en-US" baseline="0" dirty="0" err="1" smtClean="0"/>
              <a:t>thuộc</a:t>
            </a:r>
            <a:r>
              <a:rPr lang="en-US" baseline="0" dirty="0" smtClean="0"/>
              <a:t> </a:t>
            </a:r>
            <a:r>
              <a:rPr lang="en-US" baseline="0" dirty="0" err="1" smtClean="0"/>
              <a:t>tính</a:t>
            </a:r>
            <a:r>
              <a:rPr lang="en-US" baseline="0" dirty="0" smtClean="0"/>
              <a:t> </a:t>
            </a:r>
            <a:r>
              <a:rPr lang="en-US" baseline="0" dirty="0" err="1" smtClean="0"/>
              <a:t>của</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vi-VN" baseline="0" dirty="0" smtClean="0"/>
              <a:t>đó là sử dụng tên đối tượng, kèm theo dấu chấm và sau đó là tên của thuộc tính.</a:t>
            </a:r>
          </a:p>
          <a:p>
            <a:r>
              <a:rPr lang="vi-VN" baseline="0" dirty="0" smtClean="0"/>
              <a:t>Ví dụ, trong đoạn mã này chúng ta truy xuất đến thuộc tính </a:t>
            </a:r>
            <a:r>
              <a:rPr lang="en-US" baseline="0" dirty="0" smtClean="0"/>
              <a:t>name </a:t>
            </a:r>
            <a:r>
              <a:rPr lang="vi-VN" baseline="0" dirty="0" smtClean="0"/>
              <a:t>và age của đối tượng person</a:t>
            </a:r>
            <a:r>
              <a:rPr lang="en-US" baseline="0" dirty="0" err="1" smtClean="0"/>
              <a:t>Obj</a:t>
            </a:r>
            <a:r>
              <a:rPr lang="vi-VN" baseline="0" dirty="0" smtClean="0"/>
              <a:t>.</a:t>
            </a:r>
          </a:p>
        </p:txBody>
      </p:sp>
      <p:sp>
        <p:nvSpPr>
          <p:cNvPr id="4" name="Slide Number Placeholder 3"/>
          <p:cNvSpPr>
            <a:spLocks noGrp="1"/>
          </p:cNvSpPr>
          <p:nvPr>
            <p:ph type="sldNum" sz="quarter" idx="10"/>
          </p:nvPr>
        </p:nvSpPr>
        <p:spPr/>
        <p:txBody>
          <a:bodyPr/>
          <a:lstStyle/>
          <a:p>
            <a:fld id="{F1A30A7C-C4B4-9B4F-96F2-B695F01A3967}" type="slidenum">
              <a:rPr lang="en-US" smtClean="0"/>
              <a:t>21</a:t>
            </a:fld>
            <a:endParaRPr lang="en-US"/>
          </a:p>
        </p:txBody>
      </p:sp>
    </p:spTree>
    <p:extLst>
      <p:ext uri="{BB962C8B-B14F-4D97-AF65-F5344CB8AC3E}">
        <p14:creationId xmlns:p14="http://schemas.microsoft.com/office/powerpoint/2010/main" val="8244639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Sau khi đã</a:t>
            </a:r>
            <a:r>
              <a:rPr lang="vi-VN" baseline="0" dirty="0" smtClean="0"/>
              <a:t> khai báo phương thức cho lớp và khởi tạo đối tượng của lớp đó thì chúng ta có thể gọi các phương thức của các đối tượng này.</a:t>
            </a:r>
          </a:p>
          <a:p>
            <a:r>
              <a:rPr lang="vi-VN" baseline="0" dirty="0" smtClean="0"/>
              <a:t>Cú pháp gọi phương thức cũng tương tự như khi truy xuất đến các thuộc tính, bao gồm tên của đối tượng, dấu chấm và tên của phương thức. </a:t>
            </a:r>
          </a:p>
          <a:p>
            <a:r>
              <a:rPr lang="vi-VN" baseline="0" dirty="0" smtClean="0"/>
              <a:t>Lưu ý là khi gọi phương thức thì cần có cặp dấu ngoặc và danh sách các đối số nếu có.</a:t>
            </a:r>
          </a:p>
          <a:p>
            <a:r>
              <a:rPr lang="vi-VN" baseline="0" smtClean="0"/>
              <a:t>Trong ví dụ này, chúng ta gọi đến phương thức </a:t>
            </a:r>
            <a:r>
              <a:rPr lang="en-US" sz="1200" noProof="1" smtClean="0"/>
              <a:t>sayHello </a:t>
            </a:r>
            <a:r>
              <a:rPr lang="vi-VN" baseline="0" dirty="0" smtClean="0"/>
              <a:t>của đối tượng </a:t>
            </a:r>
            <a:r>
              <a:rPr lang="en-US" baseline="0" dirty="0" err="1" smtClean="0"/>
              <a:t>personObj</a:t>
            </a:r>
            <a:r>
              <a:rPr lang="en-US" baseline="0" dirty="0" smtClean="0"/>
              <a:t>.</a:t>
            </a:r>
            <a:endParaRPr lang="vi-VN" baseline="0" dirty="0" smtClean="0"/>
          </a:p>
        </p:txBody>
      </p:sp>
      <p:sp>
        <p:nvSpPr>
          <p:cNvPr id="4" name="Slide Number Placeholder 3"/>
          <p:cNvSpPr>
            <a:spLocks noGrp="1"/>
          </p:cNvSpPr>
          <p:nvPr>
            <p:ph type="sldNum" sz="quarter" idx="10"/>
          </p:nvPr>
        </p:nvSpPr>
        <p:spPr/>
        <p:txBody>
          <a:bodyPr/>
          <a:lstStyle/>
          <a:p>
            <a:fld id="{F1A30A7C-C4B4-9B4F-96F2-B695F01A3967}" type="slidenum">
              <a:rPr lang="en-US" smtClean="0"/>
              <a:t>22</a:t>
            </a:fld>
            <a:endParaRPr lang="en-US"/>
          </a:p>
        </p:txBody>
      </p:sp>
    </p:spTree>
    <p:extLst>
      <p:ext uri="{BB962C8B-B14F-4D97-AF65-F5344CB8AC3E}">
        <p14:creationId xmlns:p14="http://schemas.microsoft.com/office/powerpoint/2010/main" val="16984257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Bây</a:t>
            </a:r>
            <a:r>
              <a:rPr lang="en-US" baseline="0" smtClean="0"/>
              <a:t> giờ chúng ta cùng nhau tìm hiểu vể Getter và Setter</a:t>
            </a:r>
            <a:endParaRPr lang="en-US"/>
          </a:p>
        </p:txBody>
      </p:sp>
      <p:sp>
        <p:nvSpPr>
          <p:cNvPr id="4" name="Slide Number Placeholder 3"/>
          <p:cNvSpPr>
            <a:spLocks noGrp="1"/>
          </p:cNvSpPr>
          <p:nvPr>
            <p:ph type="sldNum" sz="quarter" idx="10"/>
          </p:nvPr>
        </p:nvSpPr>
        <p:spPr/>
        <p:txBody>
          <a:bodyPr/>
          <a:lstStyle/>
          <a:p>
            <a:fld id="{0EF13921-1FD2-EB44-A851-FF9C8A8CC76F}" type="slidenum">
              <a:rPr lang="en-US" smtClean="0"/>
              <a:t>23</a:t>
            </a:fld>
            <a:endParaRPr lang="en-US"/>
          </a:p>
        </p:txBody>
      </p:sp>
    </p:spTree>
    <p:extLst>
      <p:ext uri="{BB962C8B-B14F-4D97-AF65-F5344CB8AC3E}">
        <p14:creationId xmlns:p14="http://schemas.microsoft.com/office/powerpoint/2010/main" val="1173261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3</a:t>
            </a:fld>
            <a:endParaRPr lang="en-US"/>
          </a:p>
        </p:txBody>
      </p:sp>
    </p:spTree>
    <p:extLst>
      <p:ext uri="{BB962C8B-B14F-4D97-AF65-F5344CB8AC3E}">
        <p14:creationId xmlns:p14="http://schemas.microsoft.com/office/powerpoint/2010/main" val="12525023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Khi</a:t>
            </a:r>
            <a:r>
              <a:rPr lang="en-US" dirty="0" smtClean="0"/>
              <a:t> ta </a:t>
            </a:r>
            <a:r>
              <a:rPr lang="en-US" dirty="0" err="1" smtClean="0"/>
              <a:t>sử</a:t>
            </a:r>
            <a:r>
              <a:rPr lang="en-US" baseline="0" dirty="0" smtClean="0"/>
              <a:t> </a:t>
            </a:r>
            <a:r>
              <a:rPr lang="en-US" baseline="0" dirty="0" err="1" smtClean="0"/>
              <a:t>dụng</a:t>
            </a:r>
            <a:r>
              <a:rPr lang="en-US" baseline="0" dirty="0" smtClean="0"/>
              <a:t> </a:t>
            </a:r>
            <a:r>
              <a:rPr lang="en-US" baseline="0" dirty="0" err="1" smtClean="0"/>
              <a:t>từ</a:t>
            </a:r>
            <a:r>
              <a:rPr lang="en-US" baseline="0" dirty="0" smtClean="0"/>
              <a:t> </a:t>
            </a:r>
            <a:r>
              <a:rPr lang="en-US" baseline="0" dirty="0" err="1" smtClean="0"/>
              <a:t>khóa</a:t>
            </a:r>
            <a:r>
              <a:rPr lang="en-US" baseline="0" dirty="0" smtClean="0"/>
              <a:t> public </a:t>
            </a:r>
            <a:r>
              <a:rPr lang="en-US" baseline="0" dirty="0" err="1" smtClean="0"/>
              <a:t>để</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a:t>
            </a:r>
            <a:r>
              <a:rPr lang="en-US" baseline="0" dirty="0" err="1" smtClean="0"/>
              <a:t>thì</a:t>
            </a:r>
            <a:r>
              <a:rPr lang="en-US" baseline="0" dirty="0" smtClean="0"/>
              <a:t> </a:t>
            </a:r>
            <a:r>
              <a:rPr lang="en-US" baseline="0" dirty="0" err="1" smtClean="0"/>
              <a:t>thuộc</a:t>
            </a:r>
            <a:r>
              <a:rPr lang="en-US" baseline="0" dirty="0" smtClean="0"/>
              <a:t> </a:t>
            </a:r>
            <a:r>
              <a:rPr lang="en-US" baseline="0" dirty="0" err="1" smtClean="0"/>
              <a:t>tính</a:t>
            </a:r>
            <a:r>
              <a:rPr lang="en-US" baseline="0" dirty="0" smtClean="0"/>
              <a:t> </a:t>
            </a:r>
            <a:r>
              <a:rPr lang="en-US" baseline="0" dirty="0" err="1" smtClean="0"/>
              <a:t>sẽ</a:t>
            </a:r>
            <a:r>
              <a:rPr lang="en-US" baseline="0" dirty="0" smtClean="0"/>
              <a:t> </a:t>
            </a:r>
            <a:r>
              <a:rPr lang="en-US" baseline="0" dirty="0" err="1" smtClean="0"/>
              <a:t>cho</a:t>
            </a:r>
            <a:r>
              <a:rPr lang="en-US" baseline="0" dirty="0" smtClean="0"/>
              <a:t> </a:t>
            </a:r>
            <a:r>
              <a:rPr lang="en-US" baseline="0" dirty="0" err="1" smtClean="0"/>
              <a:t>phép</a:t>
            </a:r>
            <a:r>
              <a:rPr lang="en-US" baseline="0" dirty="0" smtClean="0"/>
              <a:t> </a:t>
            </a:r>
            <a:r>
              <a:rPr lang="en-US" baseline="0" dirty="0" err="1" smtClean="0"/>
              <a:t>truy</a:t>
            </a:r>
            <a:r>
              <a:rPr lang="en-US" baseline="0" dirty="0" smtClean="0"/>
              <a:t> </a:t>
            </a:r>
            <a:r>
              <a:rPr lang="en-US" baseline="0" dirty="0" err="1" smtClean="0"/>
              <a:t>cập</a:t>
            </a:r>
            <a:r>
              <a:rPr lang="en-US" baseline="0" dirty="0" smtClean="0"/>
              <a:t> </a:t>
            </a:r>
            <a:r>
              <a:rPr lang="en-US" baseline="0" dirty="0" err="1" smtClean="0"/>
              <a:t>trực</a:t>
            </a:r>
            <a:r>
              <a:rPr lang="en-US" baseline="0" dirty="0" smtClean="0"/>
              <a:t> </a:t>
            </a:r>
            <a:r>
              <a:rPr lang="en-US" baseline="0" dirty="0" err="1" smtClean="0"/>
              <a:t>tiếp</a:t>
            </a:r>
            <a:r>
              <a:rPr lang="en-US" baseline="0" dirty="0" smtClean="0"/>
              <a:t> </a:t>
            </a:r>
            <a:r>
              <a:rPr lang="en-US" baseline="0" dirty="0" err="1" smtClean="0"/>
              <a:t>vào</a:t>
            </a:r>
            <a:r>
              <a:rPr lang="en-US" baseline="0" dirty="0" smtClean="0"/>
              <a:t> </a:t>
            </a:r>
            <a:r>
              <a:rPr lang="en-US" baseline="0" dirty="0" err="1" smtClean="0"/>
              <a:t>thuộc</a:t>
            </a:r>
            <a:r>
              <a:rPr lang="en-US" baseline="0" dirty="0" smtClean="0"/>
              <a:t> </a:t>
            </a:r>
            <a:r>
              <a:rPr lang="en-US" baseline="0" dirty="0" err="1" smtClean="0"/>
              <a:t>tính</a:t>
            </a:r>
            <a:r>
              <a:rPr lang="en-US" baseline="0" dirty="0" smtClean="0"/>
              <a:t> </a:t>
            </a:r>
            <a:r>
              <a:rPr lang="en-US" baseline="0" dirty="0" err="1" smtClean="0"/>
              <a:t>đó</a:t>
            </a:r>
            <a:r>
              <a:rPr lang="en-US" baseline="0" dirty="0" smtClean="0"/>
              <a:t>.</a:t>
            </a:r>
          </a:p>
          <a:p>
            <a:r>
              <a:rPr lang="en-US" baseline="0" dirty="0" err="1" smtClean="0"/>
              <a:t>Chẳng</a:t>
            </a:r>
            <a:r>
              <a:rPr lang="en-US" baseline="0" dirty="0" smtClean="0"/>
              <a:t> </a:t>
            </a:r>
            <a:r>
              <a:rPr lang="en-US" baseline="0" dirty="0" err="1" smtClean="0"/>
              <a:t>hạn</a:t>
            </a:r>
            <a:r>
              <a:rPr lang="en-US" baseline="0" dirty="0" smtClean="0"/>
              <a:t> </a:t>
            </a:r>
            <a:r>
              <a:rPr lang="en-US" baseline="0" dirty="0" err="1" smtClean="0"/>
              <a:t>trong</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sau</a:t>
            </a:r>
            <a:r>
              <a:rPr lang="en-US" baseline="0" dirty="0" smtClean="0"/>
              <a:t>: </a:t>
            </a:r>
          </a:p>
          <a:p>
            <a:r>
              <a:rPr lang="en-US" baseline="0" dirty="0" err="1" smtClean="0"/>
              <a:t>Lớp</a:t>
            </a:r>
            <a:r>
              <a:rPr lang="en-US" baseline="0" dirty="0" smtClean="0"/>
              <a:t> Person </a:t>
            </a:r>
            <a:r>
              <a:rPr lang="en-US" baseline="0" dirty="0" err="1" smtClean="0"/>
              <a:t>cho</a:t>
            </a:r>
            <a:r>
              <a:rPr lang="en-US" baseline="0" dirty="0" smtClean="0"/>
              <a:t> </a:t>
            </a:r>
            <a:r>
              <a:rPr lang="en-US" baseline="0" dirty="0" err="1" smtClean="0"/>
              <a:t>phép</a:t>
            </a:r>
            <a:r>
              <a:rPr lang="en-US" baseline="0" dirty="0" smtClean="0"/>
              <a:t> </a:t>
            </a:r>
            <a:r>
              <a:rPr lang="en-US" baseline="0" dirty="0" err="1" smtClean="0"/>
              <a:t>truy</a:t>
            </a:r>
            <a:r>
              <a:rPr lang="en-US" baseline="0" dirty="0" smtClean="0"/>
              <a:t> </a:t>
            </a:r>
            <a:r>
              <a:rPr lang="en-US" baseline="0" dirty="0" err="1" smtClean="0"/>
              <a:t>cập</a:t>
            </a:r>
            <a:r>
              <a:rPr lang="en-US" baseline="0" dirty="0" smtClean="0"/>
              <a:t> </a:t>
            </a:r>
            <a:r>
              <a:rPr lang="en-US" baseline="0" dirty="0" err="1" smtClean="0"/>
              <a:t>trực</a:t>
            </a:r>
            <a:r>
              <a:rPr lang="en-US" baseline="0" dirty="0" smtClean="0"/>
              <a:t> </a:t>
            </a:r>
            <a:r>
              <a:rPr lang="en-US" baseline="0" dirty="0" err="1" smtClean="0"/>
              <a:t>tiếp</a:t>
            </a:r>
            <a:r>
              <a:rPr lang="en-US" baseline="0" dirty="0" smtClean="0"/>
              <a:t> </a:t>
            </a:r>
            <a:r>
              <a:rPr lang="en-US" baseline="0" dirty="0" err="1" smtClean="0"/>
              <a:t>vào</a:t>
            </a:r>
            <a:r>
              <a:rPr lang="en-US" baseline="0" dirty="0" smtClean="0"/>
              <a:t> </a:t>
            </a:r>
            <a:r>
              <a:rPr lang="en-US" baseline="0" dirty="0" err="1" smtClean="0"/>
              <a:t>trường</a:t>
            </a:r>
            <a:r>
              <a:rPr lang="en-US" baseline="0" dirty="0" smtClean="0"/>
              <a:t> name.</a:t>
            </a:r>
          </a:p>
          <a:p>
            <a:r>
              <a:rPr lang="en-US" baseline="0" dirty="0" err="1" smtClean="0"/>
              <a:t>Nhược</a:t>
            </a:r>
            <a:r>
              <a:rPr lang="en-US" baseline="0" dirty="0" smtClean="0"/>
              <a:t> </a:t>
            </a:r>
            <a:r>
              <a:rPr lang="en-US" baseline="0" dirty="0" err="1" smtClean="0"/>
              <a:t>điểm</a:t>
            </a:r>
            <a:r>
              <a:rPr lang="en-US" baseline="0" dirty="0" smtClean="0"/>
              <a:t> </a:t>
            </a:r>
            <a:r>
              <a:rPr lang="en-US" baseline="0" dirty="0" err="1" smtClean="0"/>
              <a:t>của</a:t>
            </a:r>
            <a:r>
              <a:rPr lang="en-US" baseline="0" dirty="0" smtClean="0"/>
              <a:t> </a:t>
            </a:r>
            <a:r>
              <a:rPr lang="en-US" baseline="0" dirty="0" err="1" smtClean="0"/>
              <a:t>việc</a:t>
            </a:r>
            <a:r>
              <a:rPr lang="en-US" baseline="0" dirty="0" smtClean="0"/>
              <a:t> </a:t>
            </a:r>
            <a:r>
              <a:rPr lang="en-US" baseline="0" dirty="0" err="1" smtClean="0"/>
              <a:t>này</a:t>
            </a:r>
            <a:r>
              <a:rPr lang="en-US" baseline="0" dirty="0" smtClean="0"/>
              <a:t> </a:t>
            </a:r>
            <a:r>
              <a:rPr lang="en-US" baseline="0" dirty="0" err="1" smtClean="0"/>
              <a:t>là</a:t>
            </a:r>
            <a:r>
              <a:rPr lang="en-US" baseline="0" dirty="0" smtClean="0"/>
              <a:t> </a:t>
            </a:r>
            <a:r>
              <a:rPr lang="en-US" baseline="0" dirty="0" err="1" smtClean="0"/>
              <a:t>không</a:t>
            </a:r>
            <a:r>
              <a:rPr lang="en-US" baseline="0" dirty="0" smtClean="0"/>
              <a:t> </a:t>
            </a:r>
            <a:r>
              <a:rPr lang="en-US" baseline="0" dirty="0" err="1" smtClean="0"/>
              <a:t>kiểm</a:t>
            </a:r>
            <a:r>
              <a:rPr lang="en-US" baseline="0" dirty="0" smtClean="0"/>
              <a:t> </a:t>
            </a:r>
            <a:r>
              <a:rPr lang="en-US" baseline="0" dirty="0" err="1" smtClean="0"/>
              <a:t>soát</a:t>
            </a:r>
            <a:r>
              <a:rPr lang="en-US" baseline="0" dirty="0" smtClean="0"/>
              <a:t> </a:t>
            </a:r>
            <a:r>
              <a:rPr lang="en-US" baseline="0" dirty="0" err="1" smtClean="0"/>
              <a:t>được</a:t>
            </a:r>
            <a:r>
              <a:rPr lang="en-US" baseline="0" dirty="0" smtClean="0"/>
              <a:t> </a:t>
            </a:r>
            <a:r>
              <a:rPr lang="en-US" baseline="0" dirty="0" err="1" smtClean="0"/>
              <a:t>việc</a:t>
            </a:r>
            <a:r>
              <a:rPr lang="en-US" baseline="0" dirty="0" smtClean="0"/>
              <a:t> </a:t>
            </a:r>
            <a:r>
              <a:rPr lang="en-US" baseline="0" dirty="0" err="1" smtClean="0"/>
              <a:t>truy</a:t>
            </a:r>
            <a:r>
              <a:rPr lang="en-US" baseline="0" dirty="0" smtClean="0"/>
              <a:t> </a:t>
            </a:r>
            <a:r>
              <a:rPr lang="en-US" baseline="0" dirty="0" err="1" smtClean="0"/>
              <a:t>cập</a:t>
            </a:r>
            <a:r>
              <a:rPr lang="en-US" baseline="0" dirty="0" smtClean="0"/>
              <a:t> </a:t>
            </a:r>
            <a:r>
              <a:rPr lang="en-US" baseline="0" dirty="0" err="1" smtClean="0"/>
              <a:t>vào</a:t>
            </a:r>
            <a:r>
              <a:rPr lang="en-US" baseline="0" dirty="0" smtClean="0"/>
              <a:t> </a:t>
            </a:r>
            <a:r>
              <a:rPr lang="en-US" baseline="0" dirty="0" err="1" smtClean="0"/>
              <a:t>thuộc</a:t>
            </a:r>
            <a:r>
              <a:rPr lang="en-US" baseline="0" dirty="0" smtClean="0"/>
              <a:t> </a:t>
            </a:r>
            <a:r>
              <a:rPr lang="en-US" baseline="0" dirty="0" err="1" smtClean="0"/>
              <a:t>tính</a:t>
            </a:r>
            <a:r>
              <a:rPr lang="en-US" baseline="0" dirty="0" smtClean="0"/>
              <a:t> </a:t>
            </a:r>
            <a:r>
              <a:rPr lang="en-US" baseline="0" dirty="0" err="1" smtClean="0"/>
              <a:t>và</a:t>
            </a:r>
            <a:r>
              <a:rPr lang="en-US" baseline="0" dirty="0" smtClean="0"/>
              <a:t> </a:t>
            </a:r>
            <a:r>
              <a:rPr lang="en-US" baseline="0" dirty="0" err="1" smtClean="0"/>
              <a:t>gây</a:t>
            </a:r>
            <a:r>
              <a:rPr lang="en-US" baseline="0" dirty="0" smtClean="0"/>
              <a:t> </a:t>
            </a:r>
            <a:r>
              <a:rPr lang="en-US" baseline="0" dirty="0" err="1" smtClean="0"/>
              <a:t>khó</a:t>
            </a:r>
            <a:r>
              <a:rPr lang="en-US" baseline="0" dirty="0" smtClean="0"/>
              <a:t> </a:t>
            </a:r>
            <a:r>
              <a:rPr lang="en-US" baseline="0" dirty="0" err="1" smtClean="0"/>
              <a:t>găn</a:t>
            </a:r>
            <a:r>
              <a:rPr lang="en-US" baseline="0" dirty="0" smtClean="0"/>
              <a:t> </a:t>
            </a:r>
            <a:r>
              <a:rPr lang="en-US" baseline="0" dirty="0" err="1" smtClean="0"/>
              <a:t>cho</a:t>
            </a:r>
            <a:r>
              <a:rPr lang="en-US" baseline="0" dirty="0" smtClean="0"/>
              <a:t> </a:t>
            </a:r>
            <a:r>
              <a:rPr lang="en-US" baseline="0" dirty="0" err="1" smtClean="0"/>
              <a:t>việc</a:t>
            </a:r>
            <a:r>
              <a:rPr lang="en-US" baseline="0" dirty="0" smtClean="0"/>
              <a:t> </a:t>
            </a:r>
            <a:r>
              <a:rPr lang="en-US" baseline="0" dirty="0" err="1" smtClean="0"/>
              <a:t>duy</a:t>
            </a:r>
            <a:r>
              <a:rPr lang="en-US" baseline="0" dirty="0" smtClean="0"/>
              <a:t> </a:t>
            </a:r>
            <a:r>
              <a:rPr lang="en-US" baseline="0" dirty="0" err="1" smtClean="0"/>
              <a:t>trì</a:t>
            </a:r>
            <a:r>
              <a:rPr lang="en-US" baseline="0" dirty="0" smtClean="0"/>
              <a:t>, </a:t>
            </a:r>
            <a:r>
              <a:rPr lang="en-US" baseline="0" dirty="0" err="1" smtClean="0"/>
              <a:t>dễ</a:t>
            </a:r>
            <a:r>
              <a:rPr lang="en-US" baseline="0" dirty="0" smtClean="0"/>
              <a:t> </a:t>
            </a:r>
            <a:r>
              <a:rPr lang="en-US" baseline="0" dirty="0" err="1" smtClean="0"/>
              <a:t>phát</a:t>
            </a:r>
            <a:r>
              <a:rPr lang="en-US" baseline="0" dirty="0" smtClean="0"/>
              <a:t> </a:t>
            </a:r>
            <a:r>
              <a:rPr lang="en-US" baseline="0" dirty="0" err="1" smtClean="0"/>
              <a:t>sinh</a:t>
            </a:r>
            <a:r>
              <a:rPr lang="en-US" baseline="0" dirty="0" smtClean="0"/>
              <a:t> bug.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Việc</a:t>
            </a:r>
            <a:r>
              <a:rPr lang="en-US" baseline="0" dirty="0" smtClean="0"/>
              <a:t> </a:t>
            </a:r>
            <a:r>
              <a:rPr lang="en-US" baseline="0" dirty="0" err="1" smtClean="0"/>
              <a:t>này</a:t>
            </a:r>
            <a:r>
              <a:rPr lang="en-US" baseline="0" dirty="0" smtClean="0"/>
              <a:t> </a:t>
            </a:r>
            <a:r>
              <a:rPr lang="en-US" baseline="0" dirty="0" err="1" smtClean="0"/>
              <a:t>cũng</a:t>
            </a:r>
            <a:r>
              <a:rPr lang="en-US" baseline="0" dirty="0" smtClean="0"/>
              <a:t> vi </a:t>
            </a:r>
            <a:r>
              <a:rPr lang="en-US" baseline="0" dirty="0" err="1" smtClean="0"/>
              <a:t>phạm</a:t>
            </a:r>
            <a:r>
              <a:rPr lang="en-US" baseline="0" dirty="0" smtClean="0"/>
              <a:t> </a:t>
            </a:r>
            <a:r>
              <a:rPr lang="en-US" baseline="0" dirty="0" err="1" smtClean="0"/>
              <a:t>một</a:t>
            </a:r>
            <a:r>
              <a:rPr lang="en-US" baseline="0" dirty="0" smtClean="0"/>
              <a:t> </a:t>
            </a:r>
            <a:r>
              <a:rPr lang="en-US" baseline="0" dirty="0" err="1" smtClean="0"/>
              <a:t>trong</a:t>
            </a:r>
            <a:r>
              <a:rPr lang="en-US" baseline="0" dirty="0" smtClean="0"/>
              <a:t> 4 </a:t>
            </a:r>
            <a:r>
              <a:rPr lang="en-US" baseline="0" dirty="0" err="1" smtClean="0"/>
              <a:t>đặc</a:t>
            </a:r>
            <a:r>
              <a:rPr lang="en-US" baseline="0" dirty="0" smtClean="0"/>
              <a:t> </a:t>
            </a:r>
            <a:r>
              <a:rPr lang="en-US" baseline="0" dirty="0" err="1" smtClean="0"/>
              <a:t>trưng</a:t>
            </a:r>
            <a:r>
              <a:rPr lang="en-US" baseline="0" dirty="0" smtClean="0"/>
              <a:t> </a:t>
            </a:r>
            <a:r>
              <a:rPr lang="en-US" baseline="0" dirty="0" err="1" smtClean="0"/>
              <a:t>của</a:t>
            </a:r>
            <a:r>
              <a:rPr lang="en-US" baseline="0" dirty="0" smtClean="0"/>
              <a:t> </a:t>
            </a:r>
            <a:r>
              <a:rPr lang="en-US" baseline="0" dirty="0" err="1" smtClean="0"/>
              <a:t>lập</a:t>
            </a:r>
            <a:r>
              <a:rPr lang="en-US" baseline="0" dirty="0" smtClean="0"/>
              <a:t> trình </a:t>
            </a:r>
            <a:r>
              <a:rPr lang="en-US" baseline="0" dirty="0" err="1" smtClean="0"/>
              <a:t>hướng</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là</a:t>
            </a:r>
            <a:r>
              <a:rPr lang="en-US" baseline="0" dirty="0" smtClean="0"/>
              <a:t> </a:t>
            </a:r>
            <a:r>
              <a:rPr lang="en-US" baseline="0" dirty="0" err="1" smtClean="0"/>
              <a:t>tính</a:t>
            </a:r>
            <a:r>
              <a:rPr lang="en-US" baseline="0" dirty="0" smtClean="0"/>
              <a:t> </a:t>
            </a:r>
            <a:r>
              <a:rPr lang="en-US" baseline="0" dirty="0" err="1" smtClean="0"/>
              <a:t>bao</a:t>
            </a:r>
            <a:r>
              <a:rPr lang="en-US" baseline="0" dirty="0" smtClean="0"/>
              <a:t> </a:t>
            </a:r>
            <a:r>
              <a:rPr lang="en-US" baseline="0" dirty="0" err="1" smtClean="0"/>
              <a:t>gói</a:t>
            </a:r>
            <a:r>
              <a:rPr lang="en-US" baseline="0" dirty="0" smtClean="0"/>
              <a:t> </a:t>
            </a:r>
            <a:r>
              <a:rPr lang="en-US" baseline="0" dirty="0" err="1" smtClean="0"/>
              <a:t>là</a:t>
            </a:r>
            <a:r>
              <a:rPr lang="en-US" baseline="0" dirty="0" smtClean="0"/>
              <a:t> </a:t>
            </a:r>
            <a:r>
              <a:rPr lang="en-US" baseline="0" noProof="1" smtClean="0"/>
              <a:t>k</a:t>
            </a:r>
            <a:r>
              <a:rPr lang="en-US" noProof="1" smtClean="0"/>
              <a:t>hả năng truy suất vào các thành phần của một đối tượng trong khi vẫn đảm bảo che giấu các đặc tính riêng tư bên trong đối tượng.</a:t>
            </a:r>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24</a:t>
            </a:fld>
            <a:endParaRPr lang="en-US"/>
          </a:p>
        </p:txBody>
      </p:sp>
    </p:spTree>
    <p:extLst>
      <p:ext uri="{BB962C8B-B14F-4D97-AF65-F5344CB8AC3E}">
        <p14:creationId xmlns:p14="http://schemas.microsoft.com/office/powerpoint/2010/main" val="6369139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1" smtClean="0"/>
              <a:t>Data field encapsulation (bao gói trường dữ liệu) là hình thức hạn chế quyền truy cập trực tiếp vào các thuộc tính của đối tượng bằng cách sử dụng từ khoá private và</a:t>
            </a:r>
            <a:r>
              <a:rPr lang="en-US" baseline="0" noProof="1" smtClean="0"/>
              <a:t> đồng thời </a:t>
            </a:r>
            <a:r>
              <a:rPr lang="en-US" noProof="1" smtClean="0"/>
              <a:t>khai báo các phương thức để kiểm soát việc truy cập vào các thuộc tính đó.</a:t>
            </a:r>
          </a:p>
          <a:p>
            <a:r>
              <a:rPr lang="en-US" noProof="1" smtClean="0"/>
              <a:t>Các phương thức cho phép thay đổi giá trị của thuộc tính được gọi là setter, các phương thức cho phép lấy về giá trị của thuộc tính được gọi là getter.</a:t>
            </a:r>
          </a:p>
          <a:p>
            <a:r>
              <a:rPr lang="en-US" noProof="1" smtClean="0"/>
              <a:t>Chẳng</a:t>
            </a:r>
            <a:r>
              <a:rPr lang="en-US" baseline="0" noProof="1" smtClean="0"/>
              <a:t> hạn, </a:t>
            </a:r>
            <a:r>
              <a:rPr lang="en-US" noProof="1" smtClean="0"/>
              <a:t>getName(), getAge(), getDate(), isAvailable() là</a:t>
            </a:r>
            <a:r>
              <a:rPr lang="en-US" baseline="0" noProof="1" smtClean="0"/>
              <a:t> các getter</a:t>
            </a:r>
          </a:p>
          <a:p>
            <a:r>
              <a:rPr lang="en-US" noProof="1" smtClean="0"/>
              <a:t>setName(), setAge(), setAddress() là</a:t>
            </a:r>
            <a:r>
              <a:rPr lang="en-US" baseline="0" noProof="1" smtClean="0"/>
              <a:t> các setter</a:t>
            </a:r>
            <a:endParaRPr lang="en-US" noProof="1" smtClean="0"/>
          </a:p>
        </p:txBody>
      </p:sp>
      <p:sp>
        <p:nvSpPr>
          <p:cNvPr id="4" name="Slide Number Placeholder 3"/>
          <p:cNvSpPr>
            <a:spLocks noGrp="1"/>
          </p:cNvSpPr>
          <p:nvPr>
            <p:ph type="sldNum" sz="quarter" idx="10"/>
          </p:nvPr>
        </p:nvSpPr>
        <p:spPr/>
        <p:txBody>
          <a:bodyPr/>
          <a:lstStyle/>
          <a:p>
            <a:fld id="{0EF13921-1FD2-EB44-A851-FF9C8A8CC76F}" type="slidenum">
              <a:rPr lang="en-US" smtClean="0"/>
              <a:t>25</a:t>
            </a:fld>
            <a:endParaRPr lang="en-US"/>
          </a:p>
        </p:txBody>
      </p:sp>
    </p:spTree>
    <p:extLst>
      <p:ext uri="{BB962C8B-B14F-4D97-AF65-F5344CB8AC3E}">
        <p14:creationId xmlns:p14="http://schemas.microsoft.com/office/powerpoint/2010/main" val="11003649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Cú</a:t>
            </a:r>
            <a:r>
              <a:rPr lang="en-US" baseline="0" dirty="0" smtClean="0"/>
              <a:t> </a:t>
            </a:r>
            <a:r>
              <a:rPr lang="en-US" baseline="0" dirty="0" err="1" smtClean="0"/>
              <a:t>pháp</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a:t>
            </a:r>
            <a:r>
              <a:rPr lang="en-US" baseline="0" dirty="0" err="1" smtClean="0"/>
              <a:t>phương</a:t>
            </a:r>
            <a:r>
              <a:rPr lang="en-US" baseline="0" dirty="0" smtClean="0"/>
              <a:t> </a:t>
            </a:r>
            <a:r>
              <a:rPr lang="en-US" baseline="0" dirty="0" err="1" smtClean="0"/>
              <a:t>thức</a:t>
            </a:r>
            <a:r>
              <a:rPr lang="en-US" baseline="0" dirty="0" smtClean="0"/>
              <a:t> getter </a:t>
            </a:r>
            <a:r>
              <a:rPr lang="en-US" baseline="0" dirty="0" err="1" smtClean="0"/>
              <a:t>như</a:t>
            </a:r>
            <a:r>
              <a:rPr lang="en-US" baseline="0" dirty="0" smtClean="0"/>
              <a:t> </a:t>
            </a:r>
            <a:r>
              <a:rPr lang="en-US" baseline="0" dirty="0" err="1" smtClean="0"/>
              <a:t>sau</a:t>
            </a:r>
            <a:r>
              <a:rPr lang="en-US" baseline="0" dirty="0" smtClean="0"/>
              <a:t>:</a:t>
            </a:r>
          </a:p>
          <a:p>
            <a:r>
              <a:rPr lang="en-US" baseline="0" dirty="0" err="1" smtClean="0"/>
              <a:t>Từ</a:t>
            </a:r>
            <a:r>
              <a:rPr lang="en-US" baseline="0" dirty="0" smtClean="0"/>
              <a:t> </a:t>
            </a:r>
            <a:r>
              <a:rPr lang="en-US" baseline="0" dirty="0" err="1" smtClean="0"/>
              <a:t>khóa</a:t>
            </a:r>
            <a:r>
              <a:rPr lang="en-US" baseline="0" dirty="0" smtClean="0"/>
              <a:t> public </a:t>
            </a:r>
            <a:r>
              <a:rPr lang="en-US" baseline="0" dirty="0" err="1" smtClean="0"/>
              <a:t>kiểu</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tên</a:t>
            </a:r>
            <a:r>
              <a:rPr lang="en-US" baseline="0" dirty="0" smtClean="0"/>
              <a:t> </a:t>
            </a:r>
            <a:r>
              <a:rPr lang="en-US" baseline="0" dirty="0" err="1" smtClean="0"/>
              <a:t>phương</a:t>
            </a:r>
            <a:r>
              <a:rPr lang="en-US" baseline="0" dirty="0" smtClean="0"/>
              <a:t> </a:t>
            </a:r>
            <a:r>
              <a:rPr lang="en-US" baseline="0" dirty="0" err="1" smtClean="0"/>
              <a:t>thức</a:t>
            </a:r>
            <a:r>
              <a:rPr lang="en-US" baseline="0" dirty="0" smtClean="0"/>
              <a:t> getter </a:t>
            </a:r>
            <a:r>
              <a:rPr lang="en-US" baseline="0" dirty="0" err="1" smtClean="0"/>
              <a:t>bắt</a:t>
            </a:r>
            <a:r>
              <a:rPr lang="en-US" baseline="0" dirty="0" smtClean="0"/>
              <a:t> </a:t>
            </a:r>
            <a:r>
              <a:rPr lang="en-US" baseline="0" dirty="0" err="1" smtClean="0"/>
              <a:t>đầu</a:t>
            </a:r>
            <a:r>
              <a:rPr lang="en-US" baseline="0" dirty="0" smtClean="0"/>
              <a:t> </a:t>
            </a:r>
            <a:r>
              <a:rPr lang="en-US" baseline="0" dirty="0" err="1" smtClean="0"/>
              <a:t>bằng</a:t>
            </a:r>
            <a:r>
              <a:rPr lang="en-US" baseline="0" dirty="0" smtClean="0"/>
              <a:t> get </a:t>
            </a:r>
            <a:r>
              <a:rPr lang="en-US" baseline="0" dirty="0" err="1" smtClean="0"/>
              <a:t>và</a:t>
            </a:r>
            <a:r>
              <a:rPr lang="en-US" baseline="0" dirty="0" smtClean="0"/>
              <a:t> </a:t>
            </a:r>
            <a:r>
              <a:rPr lang="en-US" baseline="0" dirty="0" err="1" smtClean="0"/>
              <a:t>cặp</a:t>
            </a:r>
            <a:r>
              <a:rPr lang="en-US" baseline="0" dirty="0" smtClean="0"/>
              <a:t> </a:t>
            </a:r>
            <a:r>
              <a:rPr lang="en-US" baseline="0" dirty="0" err="1" smtClean="0"/>
              <a:t>dấu</a:t>
            </a:r>
            <a:r>
              <a:rPr lang="en-US" baseline="0" dirty="0" smtClean="0"/>
              <a:t> </a:t>
            </a:r>
            <a:r>
              <a:rPr lang="en-US" baseline="0" dirty="0" err="1" smtClean="0"/>
              <a:t>ngoặc</a:t>
            </a:r>
            <a:r>
              <a:rPr lang="en-US" baseline="0" dirty="0" smtClean="0"/>
              <a:t> </a:t>
            </a:r>
            <a:r>
              <a:rPr lang="en-US" baseline="0" dirty="0" err="1" smtClean="0"/>
              <a:t>đơn</a:t>
            </a:r>
            <a:endParaRPr lang="en-US" baseline="0" dirty="0" smtClean="0"/>
          </a:p>
          <a:p>
            <a:r>
              <a:rPr lang="vi-VN" baseline="0" dirty="0" smtClean="0"/>
              <a:t>Đối với các thuộc tính kiểu boolean thì tên getter bắt đầu bằng chữ is</a:t>
            </a:r>
            <a:r>
              <a:rPr lang="en-US" b="1" strike="sngStrike" baseline="0" dirty="0" smtClean="0"/>
              <a:t>, </a:t>
            </a:r>
            <a:r>
              <a:rPr lang="en-US" b="1" strike="sngStrike" baseline="0" dirty="0" err="1" smtClean="0"/>
              <a:t>như</a:t>
            </a:r>
            <a:r>
              <a:rPr lang="en-US" b="1" strike="sngStrike" baseline="0" dirty="0" smtClean="0"/>
              <a:t> </a:t>
            </a:r>
            <a:r>
              <a:rPr lang="en-US" b="1" strike="sngStrike" baseline="0" dirty="0" err="1" smtClean="0"/>
              <a:t>ví</a:t>
            </a:r>
            <a:r>
              <a:rPr lang="en-US" b="1" strike="sngStrike" baseline="0" dirty="0" smtClean="0"/>
              <a:t> </a:t>
            </a:r>
            <a:r>
              <a:rPr lang="en-US" b="1" strike="sngStrike" baseline="0" dirty="0" err="1" smtClean="0"/>
              <a:t>dụ</a:t>
            </a:r>
            <a:r>
              <a:rPr lang="en-US" b="1" strike="sngStrike" baseline="0" dirty="0" smtClean="0"/>
              <a:t> </a:t>
            </a:r>
            <a:r>
              <a:rPr lang="en-US" b="1" strike="sngStrike" baseline="0" dirty="0" err="1" smtClean="0"/>
              <a:t>sau</a:t>
            </a:r>
            <a:r>
              <a:rPr lang="en-US" b="1" strike="sngStrike" baseline="0" dirty="0" smtClean="0"/>
              <a:t> (</a:t>
            </a:r>
            <a:r>
              <a:rPr lang="en-US" b="1" strike="sngStrike" baseline="0" dirty="0" err="1" smtClean="0"/>
              <a:t>trang</a:t>
            </a:r>
            <a:r>
              <a:rPr lang="en-US" b="1" strike="sngStrike" baseline="0" dirty="0" smtClean="0"/>
              <a:t> </a:t>
            </a:r>
            <a:r>
              <a:rPr lang="en-US" b="1" strike="sngStrike" baseline="0" dirty="0" err="1" smtClean="0"/>
              <a:t>này</a:t>
            </a:r>
            <a:r>
              <a:rPr lang="en-US" b="1" strike="sngStrike" baseline="0" dirty="0" smtClean="0"/>
              <a:t> </a:t>
            </a:r>
            <a:r>
              <a:rPr lang="en-US" b="1" strike="sngStrike" baseline="0" dirty="0" err="1" smtClean="0"/>
              <a:t>không</a:t>
            </a:r>
            <a:r>
              <a:rPr lang="en-US" b="1" strike="sngStrike" baseline="0" dirty="0" smtClean="0"/>
              <a:t> </a:t>
            </a:r>
            <a:r>
              <a:rPr lang="en-US" b="1" strike="sngStrike" baseline="0" dirty="0" err="1" smtClean="0"/>
              <a:t>có</a:t>
            </a:r>
            <a:r>
              <a:rPr lang="en-US" b="1" strike="sngStrike" baseline="0" dirty="0" smtClean="0"/>
              <a:t> </a:t>
            </a:r>
            <a:r>
              <a:rPr lang="en-US" b="1" strike="sngStrike" baseline="0" dirty="0" err="1" smtClean="0"/>
              <a:t>ví</a:t>
            </a:r>
            <a:r>
              <a:rPr lang="en-US" b="1" strike="sngStrike" baseline="0" dirty="0" smtClean="0"/>
              <a:t> </a:t>
            </a:r>
            <a:r>
              <a:rPr lang="en-US" b="1" strike="sngStrike" baseline="0" dirty="0" err="1" smtClean="0"/>
              <a:t>dụ</a:t>
            </a:r>
            <a:r>
              <a:rPr lang="en-US" b="1" strike="sngStrike" baseline="0" dirty="0" smtClean="0"/>
              <a:t>, </a:t>
            </a:r>
            <a:r>
              <a:rPr lang="en-US" b="1" strike="sngStrike" baseline="0" dirty="0" err="1" smtClean="0"/>
              <a:t>chỉ</a:t>
            </a:r>
            <a:r>
              <a:rPr lang="en-US" b="1" strike="sngStrike" baseline="0" dirty="0" smtClean="0"/>
              <a:t> </a:t>
            </a:r>
            <a:r>
              <a:rPr lang="en-US" b="1" strike="sngStrike" baseline="0" dirty="0" err="1" smtClean="0"/>
              <a:t>có</a:t>
            </a:r>
            <a:r>
              <a:rPr lang="en-US" b="1" strike="sngStrike" baseline="0" dirty="0" smtClean="0"/>
              <a:t> </a:t>
            </a:r>
            <a:r>
              <a:rPr lang="en-US" b="1" strike="sngStrike" baseline="0" dirty="0" err="1" smtClean="0"/>
              <a:t>cú</a:t>
            </a:r>
            <a:r>
              <a:rPr lang="en-US" b="1" strike="sngStrike" baseline="0" dirty="0" smtClean="0"/>
              <a:t> </a:t>
            </a:r>
            <a:r>
              <a:rPr lang="en-US" b="1" strike="sngStrike" baseline="0" dirty="0" err="1" smtClean="0"/>
              <a:t>pháp</a:t>
            </a:r>
            <a:r>
              <a:rPr lang="en-US" b="1" strike="sngStrike" baseline="0" dirty="0" smtClean="0"/>
              <a:t> </a:t>
            </a:r>
            <a:r>
              <a:rPr lang="en-US" b="1" strike="sngStrike" baseline="0" dirty="0" err="1" smtClean="0"/>
              <a:t>thôi</a:t>
            </a:r>
            <a:r>
              <a:rPr lang="en-US" b="1" strike="sngStrike" baseline="0" dirty="0" smtClean="0"/>
              <a:t>, </a:t>
            </a:r>
            <a:r>
              <a:rPr lang="en-US" b="1" strike="sngStrike" baseline="0" dirty="0" err="1" smtClean="0"/>
              <a:t>ví</a:t>
            </a:r>
            <a:r>
              <a:rPr lang="en-US" b="1" strike="sngStrike" baseline="0" dirty="0" smtClean="0"/>
              <a:t> </a:t>
            </a:r>
            <a:r>
              <a:rPr lang="en-US" b="1" strike="sngStrike" baseline="0" dirty="0" err="1" smtClean="0"/>
              <a:t>dụ</a:t>
            </a:r>
            <a:r>
              <a:rPr lang="en-US" b="1" strike="sngStrike" baseline="0" dirty="0" smtClean="0"/>
              <a:t> </a:t>
            </a:r>
            <a:r>
              <a:rPr lang="en-US" b="1" strike="sngStrike" baseline="0" dirty="0" err="1" smtClean="0"/>
              <a:t>ở</a:t>
            </a:r>
            <a:r>
              <a:rPr lang="en-US" b="1" strike="sngStrike" baseline="0" dirty="0" smtClean="0"/>
              <a:t> </a:t>
            </a:r>
            <a:r>
              <a:rPr lang="en-US" b="1" strike="sngStrike" baseline="0" dirty="0" err="1" smtClean="0"/>
              <a:t>trang</a:t>
            </a:r>
            <a:r>
              <a:rPr lang="en-US" b="1" strike="sngStrike" baseline="0" dirty="0" smtClean="0"/>
              <a:t> </a:t>
            </a:r>
            <a:r>
              <a:rPr lang="en-US" b="1" strike="sngStrike" baseline="0" dirty="0" err="1" smtClean="0"/>
              <a:t>sau</a:t>
            </a:r>
            <a:r>
              <a:rPr lang="en-US" b="1" strike="sngStrike" baseline="0" dirty="0" smtClean="0"/>
              <a:t>):</a:t>
            </a:r>
          </a:p>
          <a:p>
            <a:r>
              <a:rPr lang="en-US" baseline="0" dirty="0" err="1" smtClean="0"/>
              <a:t>Cú</a:t>
            </a:r>
            <a:r>
              <a:rPr lang="en-US" baseline="0" dirty="0" smtClean="0"/>
              <a:t> </a:t>
            </a:r>
            <a:r>
              <a:rPr lang="en-US" baseline="0" dirty="0" err="1" smtClean="0"/>
              <a:t>pháp</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a:t>
            </a:r>
            <a:r>
              <a:rPr lang="en-US" baseline="0" dirty="0" err="1" smtClean="0"/>
              <a:t>phương</a:t>
            </a:r>
            <a:r>
              <a:rPr lang="en-US" baseline="0" dirty="0" smtClean="0"/>
              <a:t> </a:t>
            </a:r>
            <a:r>
              <a:rPr lang="en-US" baseline="0" dirty="0" err="1" smtClean="0"/>
              <a:t>thước</a:t>
            </a:r>
            <a:r>
              <a:rPr lang="en-US" baseline="0" dirty="0" smtClean="0"/>
              <a:t> setter</a:t>
            </a:r>
          </a:p>
          <a:p>
            <a:r>
              <a:rPr lang="en-US" baseline="0" dirty="0" err="1" smtClean="0"/>
              <a:t>Từ</a:t>
            </a:r>
            <a:r>
              <a:rPr lang="en-US" baseline="0" dirty="0" smtClean="0"/>
              <a:t> </a:t>
            </a:r>
            <a:r>
              <a:rPr lang="en-US" baseline="0" dirty="0" err="1" smtClean="0"/>
              <a:t>khóa</a:t>
            </a:r>
            <a:r>
              <a:rPr lang="en-US" baseline="0" dirty="0" smtClean="0"/>
              <a:t> public void </a:t>
            </a:r>
            <a:r>
              <a:rPr lang="en-US" baseline="0" dirty="0" err="1" smtClean="0"/>
              <a:t>tên</a:t>
            </a:r>
            <a:r>
              <a:rPr lang="en-US" baseline="0" dirty="0" smtClean="0"/>
              <a:t> </a:t>
            </a:r>
            <a:r>
              <a:rPr lang="en-US" baseline="0" dirty="0" err="1" smtClean="0"/>
              <a:t>phương</a:t>
            </a:r>
            <a:r>
              <a:rPr lang="en-US" baseline="0" dirty="0" smtClean="0"/>
              <a:t> </a:t>
            </a:r>
            <a:r>
              <a:rPr lang="en-US" baseline="0" dirty="0" err="1" smtClean="0"/>
              <a:t>thức</a:t>
            </a:r>
            <a:r>
              <a:rPr lang="en-US" baseline="0" dirty="0" smtClean="0"/>
              <a:t> setter </a:t>
            </a:r>
            <a:r>
              <a:rPr lang="en-US" baseline="0" dirty="0" err="1" smtClean="0"/>
              <a:t>bắt</a:t>
            </a:r>
            <a:r>
              <a:rPr lang="en-US" baseline="0" dirty="0" smtClean="0"/>
              <a:t> </a:t>
            </a:r>
            <a:r>
              <a:rPr lang="en-US" baseline="0" dirty="0" err="1" smtClean="0"/>
              <a:t>đầu</a:t>
            </a:r>
            <a:r>
              <a:rPr lang="en-US" baseline="0" dirty="0" smtClean="0"/>
              <a:t> </a:t>
            </a:r>
            <a:r>
              <a:rPr lang="en-US" baseline="0" dirty="0" err="1" smtClean="0"/>
              <a:t>bằng</a:t>
            </a:r>
            <a:r>
              <a:rPr lang="en-US" baseline="0" dirty="0" smtClean="0"/>
              <a:t> set </a:t>
            </a:r>
            <a:r>
              <a:rPr lang="en-US" baseline="0" dirty="0" err="1" smtClean="0"/>
              <a:t>trong</a:t>
            </a:r>
            <a:r>
              <a:rPr lang="en-US" baseline="0" dirty="0" smtClean="0"/>
              <a:t> </a:t>
            </a:r>
            <a:r>
              <a:rPr lang="en-US" baseline="0" dirty="0" err="1" smtClean="0"/>
              <a:t>cặp</a:t>
            </a:r>
            <a:r>
              <a:rPr lang="en-US" baseline="0" dirty="0" smtClean="0"/>
              <a:t> </a:t>
            </a:r>
            <a:r>
              <a:rPr lang="en-US" baseline="0" dirty="0" err="1" smtClean="0"/>
              <a:t>dấu</a:t>
            </a:r>
            <a:r>
              <a:rPr lang="en-US" baseline="0" dirty="0" smtClean="0"/>
              <a:t> </a:t>
            </a:r>
            <a:r>
              <a:rPr lang="en-US" baseline="0" dirty="0" err="1" smtClean="0"/>
              <a:t>ngoặc</a:t>
            </a:r>
            <a:r>
              <a:rPr lang="en-US" baseline="0" dirty="0" smtClean="0"/>
              <a:t> </a:t>
            </a:r>
            <a:r>
              <a:rPr lang="en-US" baseline="0" dirty="0" err="1" smtClean="0"/>
              <a:t>đơn</a:t>
            </a:r>
            <a:r>
              <a:rPr lang="en-US" baseline="0" dirty="0" smtClean="0"/>
              <a:t> </a:t>
            </a:r>
            <a:r>
              <a:rPr lang="en-US" baseline="0" dirty="0" err="1" smtClean="0"/>
              <a:t>là</a:t>
            </a:r>
            <a:r>
              <a:rPr lang="en-US" baseline="0" dirty="0" smtClean="0"/>
              <a:t> </a:t>
            </a:r>
            <a:r>
              <a:rPr lang="en-US" baseline="0" dirty="0" err="1" smtClean="0"/>
              <a:t>kiểu</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và</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thuộc</a:t>
            </a:r>
            <a:r>
              <a:rPr lang="en-US" baseline="0" dirty="0" smtClean="0"/>
              <a:t> </a:t>
            </a:r>
            <a:r>
              <a:rPr lang="en-US" baseline="0" dirty="0" err="1" smtClean="0"/>
              <a:t>tính</a:t>
            </a:r>
            <a:r>
              <a:rPr lang="en-US" baseline="0" dirty="0" smtClean="0"/>
              <a:t> </a:t>
            </a:r>
            <a:r>
              <a:rPr lang="en-US" baseline="0" dirty="0" err="1" smtClean="0"/>
              <a:t>truyền</a:t>
            </a:r>
            <a:r>
              <a:rPr lang="en-US" baseline="0" dirty="0" smtClean="0"/>
              <a:t> </a:t>
            </a:r>
            <a:r>
              <a:rPr lang="en-US" baseline="0" dirty="0" err="1" smtClean="0"/>
              <a:t>vào</a:t>
            </a:r>
            <a:r>
              <a:rPr lang="en-US" baseline="0" dirty="0" smtClean="0"/>
              <a:t>.</a:t>
            </a:r>
            <a:endParaRPr lang="vi-VN" baseline="0" dirty="0" smtClean="0"/>
          </a:p>
        </p:txBody>
      </p:sp>
      <p:sp>
        <p:nvSpPr>
          <p:cNvPr id="4" name="Slide Number Placeholder 3"/>
          <p:cNvSpPr>
            <a:spLocks noGrp="1"/>
          </p:cNvSpPr>
          <p:nvPr>
            <p:ph type="sldNum" sz="quarter" idx="10"/>
          </p:nvPr>
        </p:nvSpPr>
        <p:spPr/>
        <p:txBody>
          <a:bodyPr/>
          <a:lstStyle/>
          <a:p>
            <a:fld id="{0EF13921-1FD2-EB44-A851-FF9C8A8CC76F}" type="slidenum">
              <a:rPr lang="en-US" smtClean="0"/>
              <a:t>26</a:t>
            </a:fld>
            <a:endParaRPr lang="en-US"/>
          </a:p>
        </p:txBody>
      </p:sp>
    </p:spTree>
    <p:extLst>
      <p:ext uri="{BB962C8B-B14F-4D97-AF65-F5344CB8AC3E}">
        <p14:creationId xmlns:p14="http://schemas.microsoft.com/office/powerpoint/2010/main" val="328896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Ở</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ở</a:t>
            </a:r>
            <a:r>
              <a:rPr lang="en-US" baseline="0" dirty="0" smtClean="0"/>
              <a:t> </a:t>
            </a:r>
            <a:r>
              <a:rPr lang="en-US" baseline="0" dirty="0" err="1" smtClean="0"/>
              <a:t>trên</a:t>
            </a:r>
            <a:r>
              <a:rPr lang="en-US" baseline="0" dirty="0" smtClean="0"/>
              <a:t> ta </a:t>
            </a:r>
            <a:r>
              <a:rPr lang="en-US" baseline="0" dirty="0" err="1" smtClean="0"/>
              <a:t>thấy</a:t>
            </a:r>
            <a:r>
              <a:rPr lang="en-US" baseline="0" dirty="0" smtClean="0"/>
              <a:t> </a:t>
            </a:r>
            <a:r>
              <a:rPr lang="en-US" baseline="0" dirty="0" err="1" smtClean="0"/>
              <a:t>có</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từ</a:t>
            </a:r>
            <a:r>
              <a:rPr lang="en-US" baseline="0" dirty="0" smtClean="0"/>
              <a:t> this.</a:t>
            </a:r>
          </a:p>
          <a:p>
            <a:r>
              <a:rPr lang="en-US" baseline="0" dirty="0" err="1" smtClean="0"/>
              <a:t>Từ</a:t>
            </a:r>
            <a:r>
              <a:rPr lang="en-US" baseline="0" dirty="0" smtClean="0"/>
              <a:t> </a:t>
            </a:r>
            <a:r>
              <a:rPr lang="en-US" baseline="0" dirty="0" err="1" smtClean="0"/>
              <a:t>khóa</a:t>
            </a:r>
            <a:r>
              <a:rPr lang="en-US" baseline="0" dirty="0" smtClean="0"/>
              <a:t> </a:t>
            </a:r>
            <a:r>
              <a:rPr lang="en-US" i="1" noProof="1" smtClean="0"/>
              <a:t>this</a:t>
            </a:r>
            <a:r>
              <a:rPr lang="en-US" noProof="1" smtClean="0"/>
              <a:t> được sử dụng để đại diện cho đối tượng hiện tại</a:t>
            </a:r>
          </a:p>
          <a:p>
            <a:r>
              <a:rPr lang="en-US" noProof="1" smtClean="0"/>
              <a:t>Có thể sử dụng từ khoá this để truy cập đến các thành phần của đối tượng hiện tại</a:t>
            </a:r>
          </a:p>
          <a:p>
            <a:r>
              <a:rPr lang="en-US" noProof="1" smtClean="0"/>
              <a:t>Ngoài</a:t>
            </a:r>
            <a:r>
              <a:rPr lang="en-US" baseline="0" noProof="1" smtClean="0"/>
              <a:t> ra, trong trường hợp mà tham số của phương thức có trùng tên với tên thuộc tính thì chúng ta có thể</a:t>
            </a:r>
            <a:r>
              <a:rPr lang="en-US" noProof="1" smtClean="0"/>
              <a:t> sử dụng từ khoá </a:t>
            </a:r>
            <a:r>
              <a:rPr lang="en-US" i="1" noProof="1" smtClean="0"/>
              <a:t>this</a:t>
            </a:r>
            <a:r>
              <a:rPr lang="en-US" noProof="1" smtClean="0"/>
              <a:t> để phân biệt 2 biến</a:t>
            </a:r>
            <a:r>
              <a:rPr lang="en-US" baseline="0" noProof="1" smtClean="0"/>
              <a:t> này.</a:t>
            </a:r>
          </a:p>
          <a:p>
            <a:r>
              <a:rPr lang="en-US" baseline="0" noProof="1" smtClean="0"/>
              <a:t>Trong trường hợp này, this.name là chỉ đến thuộc tính của đối tượng person, còn name là chỉ đến tham số được truyền vào.</a:t>
            </a:r>
            <a:endParaRPr lang="en-US" noProof="1" smtClean="0"/>
          </a:p>
          <a:p>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28</a:t>
            </a:fld>
            <a:endParaRPr lang="en-US"/>
          </a:p>
        </p:txBody>
      </p:sp>
    </p:spTree>
    <p:extLst>
      <p:ext uri="{BB962C8B-B14F-4D97-AF65-F5344CB8AC3E}">
        <p14:creationId xmlns:p14="http://schemas.microsoft.com/office/powerpoint/2010/main" val="20186493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31</a:t>
            </a:fld>
            <a:endParaRPr lang="en-US"/>
          </a:p>
        </p:txBody>
      </p:sp>
    </p:spTree>
    <p:extLst>
      <p:ext uri="{BB962C8B-B14F-4D97-AF65-F5344CB8AC3E}">
        <p14:creationId xmlns:p14="http://schemas.microsoft.com/office/powerpoint/2010/main" val="1895551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Đầu</a:t>
            </a:r>
            <a:r>
              <a:rPr lang="en-US" baseline="0" dirty="0" smtClean="0"/>
              <a:t> </a:t>
            </a:r>
            <a:r>
              <a:rPr lang="en-US" baseline="0" dirty="0" err="1" smtClean="0"/>
              <a:t>tiên</a:t>
            </a:r>
            <a:r>
              <a:rPr lang="en-US" baseline="0" dirty="0" smtClean="0"/>
              <a:t>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tìm</a:t>
            </a:r>
            <a:r>
              <a:rPr lang="en-US" baseline="0" dirty="0" smtClean="0"/>
              <a:t> </a:t>
            </a:r>
            <a:r>
              <a:rPr lang="en-US" baseline="0" dirty="0" err="1" smtClean="0"/>
              <a:t>hiểu</a:t>
            </a:r>
            <a:r>
              <a:rPr lang="en-US" baseline="0" dirty="0" smtClean="0"/>
              <a:t> </a:t>
            </a:r>
            <a:r>
              <a:rPr lang="en-US" baseline="0" dirty="0" err="1" smtClean="0"/>
              <a:t>về</a:t>
            </a:r>
            <a:r>
              <a:rPr lang="en-US" baseline="0" dirty="0" smtClean="0"/>
              <a:t> </a:t>
            </a:r>
            <a:r>
              <a:rPr lang="en-US" baseline="0" dirty="0" err="1" smtClean="0"/>
              <a:t>lớp</a:t>
            </a:r>
            <a:r>
              <a:rPr lang="en-US" baseline="0" dirty="0" smtClean="0"/>
              <a:t> </a:t>
            </a:r>
            <a:r>
              <a:rPr lang="en-US" baseline="0" dirty="0" err="1" smtClean="0"/>
              <a:t>trong</a:t>
            </a:r>
            <a:r>
              <a:rPr lang="en-US" baseline="0" dirty="0" smtClean="0"/>
              <a:t> </a:t>
            </a:r>
            <a:r>
              <a:rPr lang="uk-UA" baseline="0" dirty="0" smtClean="0"/>
              <a:t>C#</a:t>
            </a:r>
            <a:r>
              <a:rPr lang="en-US" baseline="0" dirty="0" smtClean="0"/>
              <a:t>.</a:t>
            </a:r>
          </a:p>
          <a:p>
            <a:r>
              <a:rPr lang="en-US" baseline="0" dirty="0" err="1" smtClean="0"/>
              <a:t>Lớp</a:t>
            </a:r>
            <a:r>
              <a:rPr lang="en-US" baseline="0" dirty="0" smtClean="0"/>
              <a:t> </a:t>
            </a:r>
            <a:r>
              <a:rPr lang="en-US" baseline="0" dirty="0" err="1" smtClean="0"/>
              <a:t>là</a:t>
            </a:r>
            <a:r>
              <a:rPr lang="en-US" baseline="0" dirty="0" smtClean="0"/>
              <a:t> </a:t>
            </a:r>
            <a:r>
              <a:rPr lang="en-US" baseline="0" dirty="0" err="1" smtClean="0"/>
              <a:t>đơn</a:t>
            </a:r>
            <a:r>
              <a:rPr lang="en-US" baseline="0" dirty="0" smtClean="0"/>
              <a:t> </a:t>
            </a:r>
            <a:r>
              <a:rPr lang="en-US" baseline="0" dirty="0" err="1" smtClean="0"/>
              <a:t>vị</a:t>
            </a:r>
            <a:r>
              <a:rPr lang="en-US" baseline="0" dirty="0" smtClean="0"/>
              <a:t> </a:t>
            </a:r>
            <a:r>
              <a:rPr lang="en-US" baseline="0" dirty="0" err="1" smtClean="0"/>
              <a:t>thực</a:t>
            </a:r>
            <a:r>
              <a:rPr lang="en-US" baseline="0" dirty="0" smtClean="0"/>
              <a:t> </a:t>
            </a:r>
            <a:r>
              <a:rPr lang="en-US" baseline="0" dirty="0" err="1" smtClean="0"/>
              <a:t>thi</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trong</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lập</a:t>
            </a:r>
            <a:r>
              <a:rPr lang="en-US" baseline="0" dirty="0" smtClean="0"/>
              <a:t> </a:t>
            </a:r>
            <a:r>
              <a:rPr lang="en-US" baseline="0" dirty="0" err="1" smtClean="0"/>
              <a:t>trình</a:t>
            </a:r>
            <a:r>
              <a:rPr lang="en-US" baseline="0" dirty="0" smtClean="0"/>
              <a:t> </a:t>
            </a:r>
            <a:r>
              <a:rPr lang="uk-UA" baseline="0" dirty="0" smtClean="0"/>
              <a:t>C#</a:t>
            </a:r>
            <a:r>
              <a:rPr lang="en-US" baseline="0" dirty="0" smtClean="0"/>
              <a:t>,</a:t>
            </a:r>
          </a:p>
          <a:p>
            <a:r>
              <a:rPr lang="en-US" noProof="1" smtClean="0"/>
              <a:t>Lớp quy định hình thức và các khả năng của các đối tượng</a:t>
            </a:r>
          </a:p>
          <a:p>
            <a:r>
              <a:rPr lang="en-US" noProof="1" smtClean="0"/>
              <a:t>Khai báo lớp đồng thời cũng là khai báo một kiểu dữ liệu mới để có thể khởi tạo các đối tượng thuộc kiểu dữ liệu đó</a:t>
            </a:r>
          </a:p>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5</a:t>
            </a:fld>
            <a:endParaRPr lang="en-US"/>
          </a:p>
        </p:txBody>
      </p:sp>
    </p:spTree>
    <p:extLst>
      <p:ext uri="{BB962C8B-B14F-4D97-AF65-F5344CB8AC3E}">
        <p14:creationId xmlns:p14="http://schemas.microsoft.com/office/powerpoint/2010/main" val="113591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Cú</a:t>
            </a:r>
            <a:r>
              <a:rPr lang="en-US" baseline="0" dirty="0" smtClean="0"/>
              <a:t> </a:t>
            </a:r>
            <a:r>
              <a:rPr lang="en-US" baseline="0" dirty="0" err="1" smtClean="0"/>
              <a:t>pháp</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a:t>
            </a:r>
            <a:r>
              <a:rPr lang="en-US" baseline="0" dirty="0" err="1" smtClean="0"/>
              <a:t>lớp</a:t>
            </a:r>
            <a:r>
              <a:rPr lang="en-US" baseline="0" dirty="0" smtClean="0"/>
              <a:t> </a:t>
            </a:r>
            <a:r>
              <a:rPr lang="en-US" baseline="0" dirty="0" err="1" smtClean="0"/>
              <a:t>trong</a:t>
            </a:r>
            <a:r>
              <a:rPr lang="en-US" baseline="0" dirty="0" smtClean="0"/>
              <a:t> </a:t>
            </a:r>
            <a:r>
              <a:rPr lang="uk-UA" baseline="0" dirty="0" smtClean="0"/>
              <a:t>C#</a:t>
            </a:r>
            <a:r>
              <a:rPr lang="en-US" baseline="0" dirty="0" smtClean="0"/>
              <a:t> </a:t>
            </a:r>
            <a:r>
              <a:rPr lang="en-US" baseline="0" dirty="0" err="1" smtClean="0"/>
              <a:t>như</a:t>
            </a:r>
            <a:r>
              <a:rPr lang="en-US" baseline="0" dirty="0" smtClean="0"/>
              <a:t> </a:t>
            </a:r>
            <a:r>
              <a:rPr lang="en-US" baseline="0" dirty="0" err="1" smtClean="0"/>
              <a:t>sau</a:t>
            </a:r>
            <a:r>
              <a:rPr lang="en-US" baseline="0" dirty="0" smtClean="0"/>
              <a:t>:</a:t>
            </a:r>
          </a:p>
          <a:p>
            <a:r>
              <a:rPr lang="en-US" baseline="0" dirty="0" err="1" smtClean="0"/>
              <a:t>Từ</a:t>
            </a:r>
            <a:r>
              <a:rPr lang="en-US" baseline="0" dirty="0" smtClean="0"/>
              <a:t> </a:t>
            </a:r>
            <a:r>
              <a:rPr lang="en-US" baseline="0" dirty="0" err="1" smtClean="0"/>
              <a:t>khóa</a:t>
            </a:r>
            <a:r>
              <a:rPr lang="en-US" baseline="0" dirty="0" smtClean="0"/>
              <a:t> class, </a:t>
            </a:r>
            <a:r>
              <a:rPr lang="en-US" baseline="0" dirty="0" err="1" smtClean="0"/>
              <a:t>sau</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tên</a:t>
            </a:r>
            <a:r>
              <a:rPr lang="en-US" baseline="0" dirty="0" smtClean="0"/>
              <a:t> </a:t>
            </a:r>
            <a:r>
              <a:rPr lang="en-US" baseline="0" dirty="0" err="1" smtClean="0"/>
              <a:t>của</a:t>
            </a:r>
            <a:r>
              <a:rPr lang="en-US" baseline="0" dirty="0" smtClean="0"/>
              <a:t> </a:t>
            </a:r>
            <a:r>
              <a:rPr lang="en-US" baseline="0" dirty="0" err="1" smtClean="0"/>
              <a:t>lớp</a:t>
            </a:r>
            <a:r>
              <a:rPr lang="en-US" baseline="0" dirty="0" smtClean="0"/>
              <a:t> </a:t>
            </a:r>
            <a:r>
              <a:rPr lang="en-US" baseline="0" dirty="0" err="1" smtClean="0"/>
              <a:t>đó</a:t>
            </a:r>
            <a:endParaRPr lang="en-US" baseline="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Trong</a:t>
            </a:r>
            <a:r>
              <a:rPr lang="en-US" baseline="0" dirty="0" smtClean="0"/>
              <a:t> </a:t>
            </a:r>
            <a:r>
              <a:rPr lang="en-US" baseline="0" dirty="0" err="1" smtClean="0"/>
              <a:t>cặp</a:t>
            </a:r>
            <a:r>
              <a:rPr lang="en-US" baseline="0" dirty="0" smtClean="0"/>
              <a:t> </a:t>
            </a:r>
            <a:r>
              <a:rPr lang="en-US" baseline="0" dirty="0" err="1" smtClean="0"/>
              <a:t>dấu</a:t>
            </a:r>
            <a:r>
              <a:rPr lang="en-US" baseline="0" dirty="0" smtClean="0"/>
              <a:t> </a:t>
            </a:r>
            <a:r>
              <a:rPr lang="en-US" baseline="0" dirty="0" err="1" smtClean="0"/>
              <a:t>ngoặc</a:t>
            </a:r>
            <a:r>
              <a:rPr lang="en-US" baseline="0" dirty="0" smtClean="0"/>
              <a:t> </a:t>
            </a:r>
            <a:r>
              <a:rPr lang="en-US" baseline="0" dirty="0" err="1" smtClean="0"/>
              <a:t>ngọn</a:t>
            </a:r>
            <a:r>
              <a:rPr lang="en-US" baseline="0" dirty="0" smtClean="0"/>
              <a:t> </a:t>
            </a:r>
            <a:r>
              <a:rPr lang="en-US" baseline="0" dirty="0" err="1" smtClean="0"/>
              <a:t>là</a:t>
            </a:r>
            <a:r>
              <a:rPr lang="en-US" baseline="0" dirty="0" smtClean="0"/>
              <a:t> </a:t>
            </a:r>
            <a:r>
              <a:rPr lang="en-US" baseline="0" dirty="0" err="1" smtClean="0"/>
              <a:t>phần</a:t>
            </a:r>
            <a:r>
              <a:rPr lang="en-US" baseline="0" dirty="0" smtClean="0"/>
              <a:t> </a:t>
            </a:r>
            <a:r>
              <a:rPr lang="en-US" baseline="0" dirty="0" err="1" smtClean="0"/>
              <a:t>thân</a:t>
            </a:r>
            <a:r>
              <a:rPr lang="en-US" baseline="0" dirty="0" smtClean="0"/>
              <a:t> </a:t>
            </a:r>
            <a:r>
              <a:rPr lang="en-US" baseline="0" dirty="0" err="1" smtClean="0"/>
              <a:t>của</a:t>
            </a:r>
            <a:r>
              <a:rPr lang="en-US" baseline="0" dirty="0" smtClean="0"/>
              <a:t> </a:t>
            </a:r>
            <a:r>
              <a:rPr lang="en-US" baseline="0" dirty="0" err="1" smtClean="0"/>
              <a:t>lớp</a:t>
            </a:r>
            <a:r>
              <a:rPr lang="en-US" baseline="0" dirty="0" smtClean="0"/>
              <a:t> </a:t>
            </a:r>
            <a:r>
              <a:rPr lang="en-US" sz="2200" noProof="1" smtClean="0"/>
              <a:t>nơi khai báo các thành phần của lớp như các trường (field), các phương thức (method) và các phương thức khởi tạo (constructor)</a:t>
            </a:r>
          </a:p>
          <a:p>
            <a:pPr marL="0" marR="0" indent="0" algn="l" defTabSz="914400" rtl="0" eaLnBrk="1" fontAlgn="auto" latinLnBrk="0" hangingPunct="1">
              <a:lnSpc>
                <a:spcPct val="100000"/>
              </a:lnSpc>
              <a:spcBef>
                <a:spcPts val="0"/>
              </a:spcBef>
              <a:spcAft>
                <a:spcPts val="0"/>
              </a:spcAft>
              <a:buClrTx/>
              <a:buSzTx/>
              <a:buFontTx/>
              <a:buNone/>
              <a:tabLst/>
              <a:defRPr/>
            </a:pPr>
            <a:r>
              <a:rPr lang="en-US" noProof="1" smtClean="0"/>
              <a:t>Constructor </a:t>
            </a:r>
            <a:r>
              <a:rPr lang="mr-IN" noProof="1" smtClean="0"/>
              <a:t>–</a:t>
            </a:r>
            <a:r>
              <a:rPr lang="en-US" noProof="1" smtClean="0"/>
              <a:t> phương thức khởi tạo: là một phương thức đặc biệt được sử dụng để khởi tạo các đối tượng của một lớp</a:t>
            </a:r>
          </a:p>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6</a:t>
            </a:fld>
            <a:endParaRPr lang="en-US"/>
          </a:p>
        </p:txBody>
      </p:sp>
    </p:spTree>
    <p:extLst>
      <p:ext uri="{BB962C8B-B14F-4D97-AF65-F5344CB8AC3E}">
        <p14:creationId xmlns:p14="http://schemas.microsoft.com/office/powerpoint/2010/main" val="1550380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Tên</a:t>
            </a:r>
            <a:r>
              <a:rPr lang="en-US" baseline="0" dirty="0" smtClean="0"/>
              <a:t> </a:t>
            </a:r>
            <a:r>
              <a:rPr lang="en-US" baseline="0" dirty="0" err="1" smtClean="0"/>
              <a:t>lớp</a:t>
            </a:r>
            <a:r>
              <a:rPr lang="en-US" baseline="0" dirty="0" smtClean="0"/>
              <a:t> </a:t>
            </a:r>
            <a:r>
              <a:rPr lang="en-US" baseline="0" dirty="0" err="1" smtClean="0"/>
              <a:t>có</a:t>
            </a:r>
            <a:r>
              <a:rPr lang="en-US" baseline="0" dirty="0" smtClean="0"/>
              <a:t> 1 s</a:t>
            </a:r>
            <a:r>
              <a:rPr lang="en-US" noProof="1" smtClean="0"/>
              <a:t>ố quy ước đặt</a:t>
            </a:r>
            <a:r>
              <a:rPr lang="en-US" baseline="0" noProof="1" smtClean="0"/>
              <a:t> tên như sau</a:t>
            </a:r>
            <a:r>
              <a:rPr lang="en-US" noProof="1" smtClean="0"/>
              <a:t>:</a:t>
            </a:r>
          </a:p>
          <a:p>
            <a:pPr lvl="1"/>
            <a:r>
              <a:rPr lang="en-US" noProof="1" smtClean="0"/>
              <a:t>Tên lớp nên là một danh từ</a:t>
            </a:r>
          </a:p>
          <a:p>
            <a:pPr lvl="1"/>
            <a:r>
              <a:rPr lang="en-US" noProof="1" smtClean="0"/>
              <a:t>Tên lớp nên tuân theo quy tắc Camel</a:t>
            </a:r>
          </a:p>
          <a:p>
            <a:pPr lvl="1"/>
            <a:r>
              <a:rPr lang="en-US" noProof="1" smtClean="0"/>
              <a:t>Tên lớp nên đơn giản, có nghĩa</a:t>
            </a:r>
          </a:p>
          <a:p>
            <a:pPr lvl="1"/>
            <a:r>
              <a:rPr lang="en-US" noProof="1" smtClean="0"/>
              <a:t>Tên lớp không thể trùng với các từ khoá trong </a:t>
            </a:r>
            <a:r>
              <a:rPr lang="uk-UA" noProof="1" smtClean="0"/>
              <a:t>C#</a:t>
            </a:r>
            <a:endParaRPr lang="en-US" noProof="1" smtClean="0"/>
          </a:p>
          <a:p>
            <a:pPr lvl="1"/>
            <a:r>
              <a:rPr lang="en-US" noProof="1" smtClean="0"/>
              <a:t>Tên lớp không được bắt đầu bằng chữ số. Có thể bắt đầu bằng ký tự dollar ($) hoặc dấu gạch dưới (_)</a:t>
            </a:r>
          </a:p>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7</a:t>
            </a:fld>
            <a:endParaRPr lang="en-US"/>
          </a:p>
        </p:txBody>
      </p:sp>
    </p:spTree>
    <p:extLst>
      <p:ext uri="{BB962C8B-B14F-4D97-AF65-F5344CB8AC3E}">
        <p14:creationId xmlns:p14="http://schemas.microsoft.com/office/powerpoint/2010/main" val="82683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Ví</a:t>
            </a:r>
            <a:r>
              <a:rPr lang="en-US" baseline="0" dirty="0" smtClean="0"/>
              <a:t> </a:t>
            </a:r>
            <a:r>
              <a:rPr lang="en-US" baseline="0" dirty="0" err="1" smtClean="0"/>
              <a:t>dụ</a:t>
            </a:r>
            <a:r>
              <a:rPr lang="en-US" baseline="0" dirty="0" smtClean="0"/>
              <a:t>, </a:t>
            </a:r>
            <a:r>
              <a:rPr lang="en-US" baseline="0" dirty="0" err="1" smtClean="0"/>
              <a:t>trong</a:t>
            </a:r>
            <a:r>
              <a:rPr lang="en-US" baseline="0" dirty="0" smtClean="0"/>
              <a:t> </a:t>
            </a:r>
            <a:r>
              <a:rPr lang="en-US" baseline="0" dirty="0" err="1" smtClean="0"/>
              <a:t>đây</a:t>
            </a:r>
            <a:r>
              <a:rPr lang="en-US" baseline="0" dirty="0" smtClean="0"/>
              <a:t> ta </a:t>
            </a:r>
            <a:r>
              <a:rPr lang="en-US" baseline="0" dirty="0" err="1" smtClean="0"/>
              <a:t>khái</a:t>
            </a:r>
            <a:r>
              <a:rPr lang="en-US" baseline="0" dirty="0" smtClean="0"/>
              <a:t> </a:t>
            </a:r>
            <a:r>
              <a:rPr lang="en-US" baseline="0" dirty="0" err="1" smtClean="0"/>
              <a:t>báo</a:t>
            </a:r>
            <a:r>
              <a:rPr lang="en-US" baseline="0" dirty="0" smtClean="0"/>
              <a:t> 1 </a:t>
            </a:r>
            <a:r>
              <a:rPr lang="en-US" baseline="0" dirty="0" err="1" smtClean="0"/>
              <a:t>lớp</a:t>
            </a:r>
            <a:r>
              <a:rPr lang="en-US" baseline="0" dirty="0" smtClean="0"/>
              <a:t> </a:t>
            </a:r>
            <a:r>
              <a:rPr lang="en-US" baseline="0" dirty="0" err="1" smtClean="0"/>
              <a:t>có</a:t>
            </a:r>
            <a:r>
              <a:rPr lang="en-US" baseline="0" dirty="0" smtClean="0"/>
              <a:t> </a:t>
            </a:r>
            <a:r>
              <a:rPr lang="en-US" baseline="0" dirty="0" err="1" smtClean="0"/>
              <a:t>tên</a:t>
            </a:r>
            <a:r>
              <a:rPr lang="en-US" baseline="0" dirty="0" smtClean="0"/>
              <a:t> Person, </a:t>
            </a:r>
            <a:r>
              <a:rPr lang="en-US" baseline="0" dirty="0" err="1" smtClean="0"/>
              <a:t>có</a:t>
            </a:r>
            <a:r>
              <a:rPr lang="en-US" baseline="0" dirty="0" smtClean="0"/>
              <a:t> </a:t>
            </a:r>
            <a:r>
              <a:rPr lang="en-US" baseline="0" dirty="0" err="1" smtClean="0"/>
              <a:t>phương</a:t>
            </a:r>
            <a:r>
              <a:rPr lang="en-US" baseline="0" dirty="0" smtClean="0"/>
              <a:t> </a:t>
            </a:r>
            <a:r>
              <a:rPr lang="en-US" baseline="0" dirty="0" err="1" smtClean="0"/>
              <a:t>thức</a:t>
            </a:r>
            <a:r>
              <a:rPr lang="en-US" baseline="0" dirty="0" smtClean="0"/>
              <a:t> </a:t>
            </a:r>
            <a:r>
              <a:rPr lang="en-US" baseline="0" dirty="0" err="1" smtClean="0"/>
              <a:t>khởi</a:t>
            </a:r>
            <a:r>
              <a:rPr lang="en-US" baseline="0" dirty="0" smtClean="0"/>
              <a:t> </a:t>
            </a:r>
            <a:r>
              <a:rPr lang="en-US" baseline="0" dirty="0" err="1" smtClean="0"/>
              <a:t>tạo</a:t>
            </a:r>
            <a:r>
              <a:rPr lang="en-US" baseline="0" dirty="0" smtClean="0"/>
              <a:t> </a:t>
            </a:r>
            <a:r>
              <a:rPr lang="en-US" b="1" baseline="0" dirty="0" err="1" smtClean="0"/>
              <a:t>cũng</a:t>
            </a:r>
            <a:r>
              <a:rPr lang="en-US" b="1" baseline="0" dirty="0" smtClean="0"/>
              <a:t> </a:t>
            </a:r>
            <a:r>
              <a:rPr lang="en-US" b="1" baseline="0" dirty="0" err="1" smtClean="0"/>
              <a:t>có</a:t>
            </a:r>
            <a:r>
              <a:rPr lang="en-US" b="1" baseline="0" dirty="0" smtClean="0"/>
              <a:t> </a:t>
            </a:r>
            <a:r>
              <a:rPr lang="en-US" b="1" baseline="0" dirty="0" err="1" smtClean="0"/>
              <a:t>tên</a:t>
            </a:r>
            <a:r>
              <a:rPr lang="en-US" b="1" baseline="0" dirty="0" smtClean="0"/>
              <a:t> </a:t>
            </a:r>
            <a:r>
              <a:rPr lang="en-US" b="1" baseline="0" dirty="0" err="1" smtClean="0"/>
              <a:t>là</a:t>
            </a:r>
            <a:r>
              <a:rPr lang="en-US" baseline="0" dirty="0" smtClean="0"/>
              <a:t> </a:t>
            </a:r>
            <a:r>
              <a:rPr lang="en-US" b="1" strike="sngStrike" baseline="0" dirty="0" err="1" smtClean="0"/>
              <a:t>là</a:t>
            </a:r>
            <a:r>
              <a:rPr lang="en-US" b="1" strike="sngStrike" baseline="0" dirty="0" smtClean="0"/>
              <a:t> </a:t>
            </a:r>
            <a:r>
              <a:rPr lang="en-US" b="1" strike="sngStrike" baseline="0" dirty="0" err="1" smtClean="0"/>
              <a:t>phương</a:t>
            </a:r>
            <a:r>
              <a:rPr lang="en-US" b="1" strike="sngStrike" baseline="0" dirty="0" smtClean="0"/>
              <a:t> </a:t>
            </a:r>
            <a:r>
              <a:rPr lang="en-US" b="1" strike="sngStrike" baseline="0" dirty="0" err="1" smtClean="0"/>
              <a:t>thức</a:t>
            </a:r>
            <a:r>
              <a:rPr lang="en-US" b="1" strike="sngStrike" baseline="0" dirty="0" smtClean="0"/>
              <a:t> </a:t>
            </a:r>
            <a:r>
              <a:rPr lang="en-US" baseline="0" dirty="0" smtClean="0"/>
              <a:t>Person.</a:t>
            </a:r>
          </a:p>
          <a:p>
            <a:r>
              <a:rPr lang="en-US" b="1" strike="sngStrike" baseline="0" dirty="0" err="1" smtClean="0"/>
              <a:t>Khi</a:t>
            </a:r>
            <a:r>
              <a:rPr lang="en-US" b="1" strike="sngStrike" baseline="0" dirty="0" smtClean="0"/>
              <a:t> ta save </a:t>
            </a:r>
            <a:r>
              <a:rPr lang="en-US" b="1" strike="sngStrike" baseline="0" dirty="0" err="1" smtClean="0"/>
              <a:t>lại</a:t>
            </a:r>
            <a:r>
              <a:rPr lang="en-US" b="1" strike="sngStrike" baseline="0" dirty="0" smtClean="0"/>
              <a:t> </a:t>
            </a:r>
            <a:r>
              <a:rPr lang="en-US" b="1" strike="sngStrike" baseline="0" dirty="0" err="1" smtClean="0"/>
              <a:t>thì</a:t>
            </a:r>
            <a:r>
              <a:rPr lang="en-US" b="1" strike="sngStrike" baseline="0" dirty="0" smtClean="0"/>
              <a:t> </a:t>
            </a:r>
            <a:r>
              <a:rPr lang="en-US" b="1" strike="sngStrike" baseline="0" dirty="0" err="1" smtClean="0"/>
              <a:t>trong</a:t>
            </a:r>
            <a:r>
              <a:rPr lang="en-US" b="1" strike="sngStrike" baseline="0" dirty="0" smtClean="0"/>
              <a:t> </a:t>
            </a:r>
            <a:r>
              <a:rPr lang="en-US" b="1" strike="sngStrike" baseline="0" dirty="0" err="1" smtClean="0"/>
              <a:t>dự</a:t>
            </a:r>
            <a:r>
              <a:rPr lang="en-US" b="1" strike="sngStrike" baseline="0" dirty="0" smtClean="0"/>
              <a:t> </a:t>
            </a:r>
            <a:r>
              <a:rPr lang="en-US" b="1" strike="sngStrike" baseline="0" dirty="0" err="1" smtClean="0"/>
              <a:t>án</a:t>
            </a:r>
            <a:r>
              <a:rPr lang="en-US" b="1" strike="sngStrike" baseline="0" dirty="0" smtClean="0"/>
              <a:t> </a:t>
            </a:r>
            <a:r>
              <a:rPr lang="en-US" b="1" strike="sngStrike" baseline="0" dirty="0" err="1" smtClean="0"/>
              <a:t>của</a:t>
            </a:r>
            <a:r>
              <a:rPr lang="en-US" b="1" strike="sngStrike" baseline="0" dirty="0" smtClean="0"/>
              <a:t> </a:t>
            </a:r>
            <a:r>
              <a:rPr lang="en-US" b="1" strike="sngStrike" baseline="0" dirty="0" err="1" smtClean="0"/>
              <a:t>chúng</a:t>
            </a:r>
            <a:r>
              <a:rPr lang="en-US" b="1" strike="sngStrike" baseline="0" dirty="0" smtClean="0"/>
              <a:t> ta </a:t>
            </a:r>
            <a:r>
              <a:rPr lang="en-US" b="1" strike="sngStrike" baseline="0" dirty="0" err="1" smtClean="0"/>
              <a:t>có</a:t>
            </a:r>
            <a:r>
              <a:rPr lang="en-US" b="1" strike="sngStrike" baseline="0" dirty="0" smtClean="0"/>
              <a:t> file </a:t>
            </a:r>
            <a:r>
              <a:rPr lang="en-US" b="1" strike="sngStrike" baseline="0" dirty="0" err="1" smtClean="0"/>
              <a:t>Person.java</a:t>
            </a:r>
            <a:r>
              <a:rPr lang="en-US" b="1" strike="sngStrike" baseline="0" dirty="0" smtClean="0"/>
              <a:t>.</a:t>
            </a:r>
          </a:p>
          <a:p>
            <a:r>
              <a:rPr lang="en-US" b="1" strike="noStrike" baseline="0" dirty="0" err="1" smtClean="0"/>
              <a:t>Chúng</a:t>
            </a:r>
            <a:r>
              <a:rPr lang="en-US" b="1" strike="noStrike" baseline="0" dirty="0" smtClean="0"/>
              <a:t> ta </a:t>
            </a:r>
            <a:r>
              <a:rPr lang="en-US" b="1" strike="noStrike" baseline="0" dirty="0" err="1" smtClean="0"/>
              <a:t>lưu</a:t>
            </a:r>
            <a:r>
              <a:rPr lang="en-US" b="1" strike="noStrike" baseline="0" dirty="0" smtClean="0"/>
              <a:t> </a:t>
            </a:r>
            <a:r>
              <a:rPr lang="en-US" b="1" strike="noStrike" baseline="0" dirty="0" err="1" smtClean="0"/>
              <a:t>lớp</a:t>
            </a:r>
            <a:r>
              <a:rPr lang="en-US" b="1" strike="noStrike" baseline="0" dirty="0" smtClean="0"/>
              <a:t> </a:t>
            </a:r>
            <a:r>
              <a:rPr lang="en-US" b="1" strike="noStrike" baseline="0" dirty="0" err="1" smtClean="0"/>
              <a:t>này</a:t>
            </a:r>
            <a:r>
              <a:rPr lang="en-US" b="1" strike="noStrike" baseline="0" dirty="0" smtClean="0"/>
              <a:t> </a:t>
            </a:r>
            <a:r>
              <a:rPr lang="en-US" b="1" strike="noStrike" baseline="0" dirty="0" err="1" smtClean="0"/>
              <a:t>vào</a:t>
            </a:r>
            <a:r>
              <a:rPr lang="en-US" b="1" strike="noStrike" baseline="0" dirty="0" smtClean="0"/>
              <a:t> </a:t>
            </a:r>
            <a:r>
              <a:rPr lang="en-US" b="1" strike="noStrike" baseline="0" dirty="0" err="1" smtClean="0"/>
              <a:t>trong</a:t>
            </a:r>
            <a:r>
              <a:rPr lang="en-US" b="1" strike="noStrike" baseline="0" dirty="0" smtClean="0"/>
              <a:t> </a:t>
            </a:r>
            <a:r>
              <a:rPr lang="en-US" b="1" strike="noStrike" baseline="0" dirty="0" err="1" smtClean="0"/>
              <a:t>một</a:t>
            </a:r>
            <a:r>
              <a:rPr lang="en-US" b="1" strike="noStrike" baseline="0" dirty="0" smtClean="0"/>
              <a:t> file </a:t>
            </a:r>
            <a:r>
              <a:rPr lang="en-US" b="1" strike="noStrike" baseline="0" dirty="0" err="1" smtClean="0"/>
              <a:t>có</a:t>
            </a:r>
            <a:r>
              <a:rPr lang="en-US" b="1" strike="noStrike" baseline="0" dirty="0" smtClean="0"/>
              <a:t> </a:t>
            </a:r>
            <a:r>
              <a:rPr lang="en-US" b="1" strike="noStrike" baseline="0" dirty="0" err="1" smtClean="0"/>
              <a:t>tên</a:t>
            </a:r>
            <a:r>
              <a:rPr lang="en-US" b="1" strike="noStrike" baseline="0" dirty="0" smtClean="0"/>
              <a:t> </a:t>
            </a:r>
            <a:r>
              <a:rPr lang="en-US" b="1" strike="noStrike" baseline="0" dirty="0" err="1" smtClean="0"/>
              <a:t>là</a:t>
            </a:r>
            <a:r>
              <a:rPr lang="en-US" b="1" strike="noStrike" baseline="0" dirty="0" smtClean="0"/>
              <a:t> </a:t>
            </a:r>
            <a:r>
              <a:rPr lang="en-US" b="1" strike="noStrike" baseline="0" dirty="0" err="1" smtClean="0"/>
              <a:t>Person.java</a:t>
            </a:r>
            <a:endParaRPr lang="en-US" b="1" strike="noStrike" baseline="0" dirty="0" smtClean="0"/>
          </a:p>
          <a:p>
            <a:endParaRPr lang="en-US" b="1" strike="noStrike" dirty="0"/>
          </a:p>
        </p:txBody>
      </p:sp>
      <p:sp>
        <p:nvSpPr>
          <p:cNvPr id="4" name="Slide Number Placeholder 3"/>
          <p:cNvSpPr>
            <a:spLocks noGrp="1"/>
          </p:cNvSpPr>
          <p:nvPr>
            <p:ph type="sldNum" sz="quarter" idx="10"/>
          </p:nvPr>
        </p:nvSpPr>
        <p:spPr/>
        <p:txBody>
          <a:bodyPr/>
          <a:lstStyle/>
          <a:p>
            <a:fld id="{F1A30A7C-C4B4-9B4F-96F2-B695F01A3967}" type="slidenum">
              <a:rPr lang="en-US" smtClean="0"/>
              <a:t>8</a:t>
            </a:fld>
            <a:endParaRPr lang="en-US"/>
          </a:p>
        </p:txBody>
      </p:sp>
    </p:spTree>
    <p:extLst>
      <p:ext uri="{BB962C8B-B14F-4D97-AF65-F5344CB8AC3E}">
        <p14:creationId xmlns:p14="http://schemas.microsoft.com/office/powerpoint/2010/main" val="553324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Sau khi</a:t>
            </a:r>
            <a:r>
              <a:rPr lang="en-US" baseline="0" smtClean="0"/>
              <a:t> khai báo 1 lớp ta có thể khởi tạo được đối tượng của lớp đó</a:t>
            </a:r>
          </a:p>
          <a:p>
            <a:r>
              <a:rPr lang="en-US" baseline="0" smtClean="0"/>
              <a:t>Chúng ta sử dụng từ khóa new để khởi tạo đối tượng.</a:t>
            </a:r>
          </a:p>
          <a:p>
            <a:r>
              <a:rPr lang="en-US" baseline="0" smtClean="0"/>
              <a:t>Cú pháp khởi tạo đối tượng như sau;</a:t>
            </a:r>
          </a:p>
          <a:p>
            <a:r>
              <a:rPr lang="en-US" baseline="0" smtClean="0"/>
              <a:t>Tên lớp tên sau đó là tên biến chứa tham chiếu trỏ đến đối tượng,</a:t>
            </a:r>
          </a:p>
          <a:p>
            <a:r>
              <a:rPr lang="en-US" baseline="0" smtClean="0"/>
              <a:t>sau dấu bằng là từ khóa new tên lớp và cặp dấu ngoặc đơn</a:t>
            </a:r>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t>9</a:t>
            </a:fld>
            <a:endParaRPr lang="en-US"/>
          </a:p>
        </p:txBody>
      </p:sp>
    </p:spTree>
    <p:extLst>
      <p:ext uri="{BB962C8B-B14F-4D97-AF65-F5344CB8AC3E}">
        <p14:creationId xmlns:p14="http://schemas.microsoft.com/office/powerpoint/2010/main" val="1435379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Chẳng</a:t>
            </a:r>
            <a:r>
              <a:rPr lang="en-US" baseline="0" dirty="0" smtClean="0"/>
              <a:t> </a:t>
            </a:r>
            <a:r>
              <a:rPr lang="en-US" baseline="0" dirty="0" err="1" smtClean="0"/>
              <a:t>hạn</a:t>
            </a:r>
            <a:r>
              <a:rPr lang="en-US" baseline="0" dirty="0" smtClean="0"/>
              <a:t> </a:t>
            </a:r>
            <a:r>
              <a:rPr lang="en-US" baseline="0" dirty="0" err="1" smtClean="0"/>
              <a:t>trong</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này</a:t>
            </a:r>
            <a:r>
              <a:rPr lang="en-US" baseline="0" dirty="0" smtClean="0"/>
              <a:t> ta </a:t>
            </a:r>
            <a:r>
              <a:rPr lang="en-US" baseline="0" dirty="0" err="1" smtClean="0"/>
              <a:t>khởi</a:t>
            </a:r>
            <a:r>
              <a:rPr lang="en-US" baseline="0" dirty="0" smtClean="0"/>
              <a:t> </a:t>
            </a:r>
            <a:r>
              <a:rPr lang="en-US" baseline="0" dirty="0" err="1" smtClean="0"/>
              <a:t>tạo</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personObj</a:t>
            </a:r>
            <a:r>
              <a:rPr lang="en-US" baseline="0" dirty="0" smtClean="0"/>
              <a:t> </a:t>
            </a:r>
            <a:r>
              <a:rPr lang="en-US" b="1" strike="sngStrike" baseline="0" dirty="0" err="1" smtClean="0"/>
              <a:t>ở</a:t>
            </a:r>
            <a:r>
              <a:rPr lang="en-US" b="1" baseline="0" dirty="0" smtClean="0"/>
              <a:t> </a:t>
            </a:r>
            <a:r>
              <a:rPr lang="en-US" b="1" baseline="0" dirty="0" err="1" smtClean="0"/>
              <a:t>của</a:t>
            </a:r>
            <a:r>
              <a:rPr lang="en-US" baseline="0" dirty="0" smtClean="0"/>
              <a:t> </a:t>
            </a:r>
            <a:r>
              <a:rPr lang="en-US" baseline="0" dirty="0" err="1" smtClean="0"/>
              <a:t>lớp</a:t>
            </a:r>
            <a:r>
              <a:rPr lang="en-US" baseline="0" dirty="0" smtClean="0"/>
              <a:t> person.</a:t>
            </a:r>
          </a:p>
          <a:p>
            <a:r>
              <a:rPr lang="en-US" sz="2200" noProof="1" smtClean="0"/>
              <a:t>Biểu thức new Person() ở phía bên phải cấp phát bộ nhớ tại thời điểm thực thi</a:t>
            </a:r>
          </a:p>
          <a:p>
            <a:r>
              <a:rPr lang="en-US" sz="2200" noProof="1" smtClean="0"/>
              <a:t>Sau khi vùng nhớ đã được cấp phát thì một tham chiếu đến vùng nhớ đó được trả về và gán cho biến personObj.</a:t>
            </a:r>
          </a:p>
          <a:p>
            <a:r>
              <a:rPr lang="en-US" sz="2200" noProof="1" smtClean="0"/>
              <a:t>Ta có</a:t>
            </a:r>
            <a:r>
              <a:rPr lang="en-US" sz="2200" baseline="0" noProof="1" smtClean="0"/>
              <a:t> thể tách rời việc khai báo biến và khởi tạo đối tượng như sau:</a:t>
            </a:r>
            <a:endParaRPr lang="en-US" sz="2200" noProof="1" smtClean="0"/>
          </a:p>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10</a:t>
            </a:fld>
            <a:endParaRPr lang="en-US"/>
          </a:p>
        </p:txBody>
      </p:sp>
    </p:spTree>
    <p:extLst>
      <p:ext uri="{BB962C8B-B14F-4D97-AF65-F5344CB8AC3E}">
        <p14:creationId xmlns:p14="http://schemas.microsoft.com/office/powerpoint/2010/main" val="1964958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trike="sngStrike" dirty="0" err="1" smtClean="0"/>
              <a:t>Quá</a:t>
            </a:r>
            <a:r>
              <a:rPr lang="en-US" b="1" strike="sngStrike" baseline="0" dirty="0" smtClean="0"/>
              <a:t> trình </a:t>
            </a:r>
            <a:r>
              <a:rPr lang="en-US" b="1" strike="sngStrike" baseline="0" dirty="0" err="1" smtClean="0"/>
              <a:t>khởi</a:t>
            </a:r>
            <a:r>
              <a:rPr lang="en-US" b="1" strike="sngStrike" baseline="0" dirty="0" smtClean="0"/>
              <a:t> </a:t>
            </a:r>
            <a:r>
              <a:rPr lang="en-US" b="1" strike="sngStrike" baseline="0" dirty="0" err="1" smtClean="0"/>
              <a:t>tạo</a:t>
            </a:r>
            <a:r>
              <a:rPr lang="en-US" b="1" strike="sngStrike" baseline="0" dirty="0" smtClean="0"/>
              <a:t> </a:t>
            </a:r>
            <a:r>
              <a:rPr lang="en-US" b="1" strike="sngStrike" baseline="0" dirty="0" err="1" smtClean="0"/>
              <a:t>đối</a:t>
            </a:r>
            <a:r>
              <a:rPr lang="en-US" b="1" strike="sngStrike" baseline="0" dirty="0" smtClean="0"/>
              <a:t> </a:t>
            </a:r>
            <a:r>
              <a:rPr lang="en-US" b="1" strike="sngStrike" baseline="0" dirty="0" err="1" smtClean="0"/>
              <a:t>tượng</a:t>
            </a:r>
            <a:r>
              <a:rPr lang="en-US" b="1" strike="sngStrike" baseline="0" dirty="0" smtClean="0"/>
              <a:t> </a:t>
            </a:r>
            <a:r>
              <a:rPr lang="en-US" b="1" strike="sngStrike" baseline="0" dirty="0" err="1" smtClean="0"/>
              <a:t>diễn</a:t>
            </a:r>
            <a:r>
              <a:rPr lang="en-US" b="1" strike="sngStrike" baseline="0" dirty="0" smtClean="0"/>
              <a:t> </a:t>
            </a:r>
            <a:r>
              <a:rPr lang="en-US" b="1" strike="sngStrike" baseline="0" dirty="0" err="1" smtClean="0"/>
              <a:t>ra</a:t>
            </a:r>
            <a:r>
              <a:rPr lang="en-US" b="1" strike="sngStrike" baseline="0" dirty="0" smtClean="0"/>
              <a:t> </a:t>
            </a:r>
            <a:r>
              <a:rPr lang="en-US" b="1" strike="sngStrike" baseline="0" dirty="0" err="1" smtClean="0"/>
              <a:t>ntn</a:t>
            </a:r>
            <a:r>
              <a:rPr lang="en-US" b="1" strike="sngStrike" baseline="0" dirty="0" smtClean="0"/>
              <a:t>?</a:t>
            </a:r>
          </a:p>
          <a:p>
            <a:r>
              <a:rPr lang="en-US" b="1" baseline="0" dirty="0" err="1" smtClean="0"/>
              <a:t>Chúng</a:t>
            </a:r>
            <a:r>
              <a:rPr lang="en-US" b="1" baseline="0" dirty="0" smtClean="0"/>
              <a:t> ta </a:t>
            </a:r>
            <a:r>
              <a:rPr lang="en-US" b="1" baseline="0" dirty="0" err="1" smtClean="0"/>
              <a:t>cùng</a:t>
            </a:r>
            <a:r>
              <a:rPr lang="en-US" b="1" baseline="0" dirty="0" smtClean="0"/>
              <a:t> </a:t>
            </a:r>
            <a:r>
              <a:rPr lang="en-US" b="1" baseline="0" dirty="0" err="1" smtClean="0"/>
              <a:t>tìm</a:t>
            </a:r>
            <a:r>
              <a:rPr lang="en-US" b="1" baseline="0" dirty="0" smtClean="0"/>
              <a:t> </a:t>
            </a:r>
            <a:r>
              <a:rPr lang="en-US" b="1" baseline="0" dirty="0" err="1" smtClean="0"/>
              <a:t>hiểu</a:t>
            </a:r>
            <a:r>
              <a:rPr lang="en-US" b="1" baseline="0" dirty="0" smtClean="0"/>
              <a:t> </a:t>
            </a:r>
            <a:r>
              <a:rPr lang="en-US" b="1" baseline="0" dirty="0" err="1" smtClean="0"/>
              <a:t>quá</a:t>
            </a:r>
            <a:r>
              <a:rPr lang="en-US" b="1" baseline="0" dirty="0" smtClean="0"/>
              <a:t> trình </a:t>
            </a:r>
            <a:r>
              <a:rPr lang="en-US" b="1" baseline="0" dirty="0" err="1" smtClean="0"/>
              <a:t>diễn</a:t>
            </a:r>
            <a:r>
              <a:rPr lang="en-US" b="1" baseline="0" dirty="0" smtClean="0"/>
              <a:t> </a:t>
            </a:r>
            <a:r>
              <a:rPr lang="en-US" b="1" baseline="0" dirty="0" err="1" smtClean="0"/>
              <a:t>ra</a:t>
            </a:r>
            <a:r>
              <a:rPr lang="en-US" b="1" baseline="0" dirty="0" smtClean="0"/>
              <a:t> </a:t>
            </a:r>
            <a:r>
              <a:rPr lang="en-US" b="1" baseline="0" dirty="0" err="1" smtClean="0"/>
              <a:t>việc</a:t>
            </a:r>
            <a:r>
              <a:rPr lang="en-US" b="1" baseline="0" dirty="0" smtClean="0"/>
              <a:t> </a:t>
            </a:r>
            <a:r>
              <a:rPr lang="en-US" b="1" baseline="0" dirty="0" err="1" smtClean="0"/>
              <a:t>khởi</a:t>
            </a:r>
            <a:r>
              <a:rPr lang="en-US" b="1" baseline="0" dirty="0" smtClean="0"/>
              <a:t> </a:t>
            </a:r>
            <a:r>
              <a:rPr lang="en-US" b="1" baseline="0" dirty="0" err="1" smtClean="0"/>
              <a:t>tạo</a:t>
            </a:r>
            <a:r>
              <a:rPr lang="en-US" b="1" baseline="0" dirty="0" smtClean="0"/>
              <a:t> </a:t>
            </a:r>
            <a:r>
              <a:rPr lang="en-US" b="1" baseline="0" dirty="0" err="1" smtClean="0"/>
              <a:t>đối</a:t>
            </a:r>
            <a:r>
              <a:rPr lang="en-US" b="1" baseline="0" dirty="0" smtClean="0"/>
              <a:t> </a:t>
            </a:r>
            <a:r>
              <a:rPr lang="en-US" b="1" baseline="0" dirty="0" err="1" smtClean="0"/>
              <a:t>tượng</a:t>
            </a:r>
            <a:r>
              <a:rPr lang="en-US" b="1" baseline="0" dirty="0" smtClean="0"/>
              <a:t>.</a:t>
            </a:r>
          </a:p>
          <a:p>
            <a:pPr lvl="1"/>
            <a:r>
              <a:rPr lang="en-US" baseline="0" dirty="0" err="1" smtClean="0"/>
              <a:t>Biến</a:t>
            </a:r>
            <a:r>
              <a:rPr lang="en-US" baseline="0" dirty="0" smtClean="0"/>
              <a:t> </a:t>
            </a:r>
            <a:r>
              <a:rPr lang="en-US" baseline="0" dirty="0" err="1" smtClean="0"/>
              <a:t>personObj</a:t>
            </a:r>
            <a:r>
              <a:rPr lang="en-US" baseline="0" dirty="0" smtClean="0"/>
              <a:t> </a:t>
            </a:r>
            <a:r>
              <a:rPr lang="en-US" baseline="0" dirty="0" err="1" smtClean="0"/>
              <a:t>được</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a:t>
            </a:r>
            <a:r>
              <a:rPr lang="en-US" baseline="0" dirty="0" err="1" smtClean="0"/>
              <a:t>mà</a:t>
            </a:r>
            <a:r>
              <a:rPr lang="en-US" baseline="0" dirty="0" smtClean="0"/>
              <a:t> </a:t>
            </a:r>
            <a:r>
              <a:rPr lang="en-US" baseline="0" dirty="0" err="1" smtClean="0"/>
              <a:t>ko</a:t>
            </a:r>
            <a:r>
              <a:rPr lang="en-US" baseline="0" dirty="0" smtClean="0"/>
              <a:t> </a:t>
            </a:r>
            <a:r>
              <a:rPr lang="en-US" baseline="0" dirty="0" err="1" smtClean="0"/>
              <a:t>trỏ</a:t>
            </a:r>
            <a:r>
              <a:rPr lang="en-US" baseline="0" dirty="0" smtClean="0"/>
              <a:t> </a:t>
            </a:r>
            <a:r>
              <a:rPr lang="en-US" baseline="0" dirty="0" err="1" smtClean="0"/>
              <a:t>đến</a:t>
            </a:r>
            <a:r>
              <a:rPr lang="en-US" baseline="0" dirty="0" smtClean="0"/>
              <a:t> </a:t>
            </a:r>
            <a:r>
              <a:rPr lang="en-US" noProof="1" smtClean="0"/>
              <a:t> bất kỳ đối tượng nào</a:t>
            </a:r>
          </a:p>
          <a:p>
            <a:pPr lvl="1"/>
            <a:r>
              <a:rPr lang="en-US" noProof="1" smtClean="0"/>
              <a:t>Vì</a:t>
            </a:r>
            <a:r>
              <a:rPr lang="en-US" baseline="0" noProof="1" smtClean="0"/>
              <a:t> vậy b</a:t>
            </a:r>
            <a:r>
              <a:rPr lang="en-US" noProof="1" smtClean="0"/>
              <a:t>iến personObj có giá trị null</a:t>
            </a:r>
          </a:p>
          <a:p>
            <a:pPr lvl="1"/>
            <a:r>
              <a:rPr lang="en-US" noProof="1" smtClean="0"/>
              <a:t>Nếu ta sử dụng biến personObj để truy cập các phương thức hoặc thuộc tính của lớp Person tại thời điểm này, sẽ có lỗi xảy ra</a:t>
            </a:r>
          </a:p>
          <a:p>
            <a:pPr lvl="1"/>
            <a:endParaRPr lang="en-US" noProof="1" smtClean="0"/>
          </a:p>
        </p:txBody>
      </p:sp>
      <p:sp>
        <p:nvSpPr>
          <p:cNvPr id="4" name="Slide Number Placeholder 3"/>
          <p:cNvSpPr>
            <a:spLocks noGrp="1"/>
          </p:cNvSpPr>
          <p:nvPr>
            <p:ph type="sldNum" sz="quarter" idx="10"/>
          </p:nvPr>
        </p:nvSpPr>
        <p:spPr/>
        <p:txBody>
          <a:bodyPr/>
          <a:lstStyle/>
          <a:p>
            <a:fld id="{F1A30A7C-C4B4-9B4F-96F2-B695F01A3967}" type="slidenum">
              <a:rPr lang="en-US" smtClean="0"/>
              <a:t>12</a:t>
            </a:fld>
            <a:endParaRPr lang="en-US"/>
          </a:p>
        </p:txBody>
      </p:sp>
    </p:spTree>
    <p:extLst>
      <p:ext uri="{BB962C8B-B14F-4D97-AF65-F5344CB8AC3E}">
        <p14:creationId xmlns:p14="http://schemas.microsoft.com/office/powerpoint/2010/main" val="164266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2243C5A-03A2-2D40-ADA5-6D241F2C193D}"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243C5A-03A2-2D40-ADA5-6D241F2C193D}"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061357"/>
            <a:ext cx="2628900" cy="511560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1061357"/>
            <a:ext cx="7734300" cy="51156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243C5A-03A2-2D40-ADA5-6D241F2C193D}"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243C5A-03A2-2D40-ADA5-6D241F2C193D}"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243C5A-03A2-2D40-ADA5-6D241F2C193D}"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243C5A-03A2-2D40-ADA5-6D241F2C193D}" type="datetimeFigureOut">
              <a:rPr lang="en-US" smtClean="0"/>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898071"/>
            <a:ext cx="10515600" cy="7926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243C5A-03A2-2D40-ADA5-6D241F2C193D}" type="datetimeFigureOut">
              <a:rPr lang="en-US" smtClean="0"/>
              <a:t>9/4/2019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243C5A-03A2-2D40-ADA5-6D241F2C193D}" type="datetimeFigureOut">
              <a:rPr lang="en-US" smtClean="0"/>
              <a:t>9/4/2019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243C5A-03A2-2D40-ADA5-6D241F2C193D}" type="datetimeFigureOut">
              <a:rPr lang="en-US" smtClean="0"/>
              <a:t>9/4/2019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243C5A-03A2-2D40-ADA5-6D241F2C193D}" type="datetimeFigureOut">
              <a:rPr lang="en-US" smtClean="0"/>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smtClean="0"/>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243C5A-03A2-2D40-ADA5-6D241F2C193D}" type="datetimeFigureOut">
              <a:rPr lang="en-US" smtClean="0"/>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59419"/>
            <a:ext cx="10515600" cy="81418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120022"/>
            <a:ext cx="10515600" cy="505694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yriad Pro" charset="0"/>
                <a:ea typeface="Myriad Pro" charset="0"/>
                <a:cs typeface="Myriad Pro" charset="0"/>
              </a:defRPr>
            </a:lvl1pPr>
          </a:lstStyle>
          <a:p>
            <a:fld id="{F2243C5A-03A2-2D40-ADA5-6D241F2C193D}" type="datetimeFigureOut">
              <a:rPr lang="en-US" smtClean="0"/>
              <a:t>9/4/2019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yriad Pro" charset="0"/>
                <a:ea typeface="Myriad Pro" charset="0"/>
                <a:cs typeface="Myriad Pro"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yriad Pro" charset="0"/>
                <a:ea typeface="Myriad Pro" charset="0"/>
                <a:cs typeface="Myriad Pro" charset="0"/>
              </a:defRPr>
            </a:lvl1pPr>
          </a:lstStyle>
          <a:p>
            <a:fld id="{23E1DB7B-B60C-E444-A283-3E14C305ECCE}" type="slidenum">
              <a:rPr lang="en-US" smtClean="0"/>
              <a:t>‹#›</a:t>
            </a:fld>
            <a:endParaRPr lang="en-US"/>
          </a:p>
        </p:txBody>
      </p:sp>
      <p:cxnSp>
        <p:nvCxnSpPr>
          <p:cNvPr id="10" name="Straight Connector 9"/>
          <p:cNvCxnSpPr/>
          <p:nvPr/>
        </p:nvCxnSpPr>
        <p:spPr>
          <a:xfrm flipH="1">
            <a:off x="838202" y="893620"/>
            <a:ext cx="10386389" cy="0"/>
          </a:xfrm>
          <a:prstGeom prst="line">
            <a:avLst/>
          </a:prstGeom>
          <a:ln w="25400">
            <a:solidFill>
              <a:srgbClr val="27278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13"/>
          <a:stretch>
            <a:fillRect/>
          </a:stretch>
        </p:blipFill>
        <p:spPr>
          <a:xfrm>
            <a:off x="11415645" y="139074"/>
            <a:ext cx="657087" cy="657087"/>
          </a:xfrm>
          <a:prstGeom prst="rect">
            <a:avLst/>
          </a:prstGeom>
        </p:spPr>
      </p:pic>
    </p:spTree>
    <p:extLst>
      <p:ext uri="{BB962C8B-B14F-4D97-AF65-F5344CB8AC3E}">
        <p14:creationId xmlns:p14="http://schemas.microsoft.com/office/powerpoint/2010/main" val="10882017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b="1" i="0" kern="1200">
          <a:solidFill>
            <a:schemeClr val="tx1"/>
          </a:solidFill>
          <a:latin typeface="Myriad Pro Semibold" charset="0"/>
          <a:ea typeface="Myriad Pro Semibold" charset="0"/>
          <a:cs typeface="Myriad Pro Semibold"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yriad Pro" charset="0"/>
          <a:ea typeface="Myriad Pro" charset="0"/>
          <a:cs typeface="Myriad Pr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yriad Pro" charset="0"/>
          <a:ea typeface="Myriad Pro" charset="0"/>
          <a:cs typeface="Myriad Pr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yriad Pro" charset="0"/>
          <a:ea typeface="Myriad Pro" charset="0"/>
          <a:cs typeface="Myriad Pr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0793" y="1138988"/>
            <a:ext cx="10590414" cy="2738437"/>
          </a:xfrm>
        </p:spPr>
        <p:txBody>
          <a:bodyPr>
            <a:normAutofit/>
          </a:bodyPr>
          <a:lstStyle/>
          <a:p>
            <a:r>
              <a:rPr lang="vi-VN" dirty="0"/>
              <a:t>Bài </a:t>
            </a:r>
            <a:r>
              <a:rPr lang="vi-VN" dirty="0" smtClean="0"/>
              <a:t>2</a:t>
            </a:r>
            <a:r>
              <a:rPr lang="vi-VN" dirty="0"/>
              <a:t/>
            </a:r>
            <a:br>
              <a:rPr lang="vi-VN" dirty="0"/>
            </a:br>
            <a:r>
              <a:rPr lang="vi-VN" dirty="0" smtClean="0"/>
              <a:t>Lớp và Đối tượng</a:t>
            </a:r>
            <a:endParaRPr lang="en-US" dirty="0"/>
          </a:p>
        </p:txBody>
      </p:sp>
      <p:sp>
        <p:nvSpPr>
          <p:cNvPr id="3" name="Subtitle 2"/>
          <p:cNvSpPr>
            <a:spLocks noGrp="1"/>
          </p:cNvSpPr>
          <p:nvPr>
            <p:ph type="subTitle" idx="1"/>
          </p:nvPr>
        </p:nvSpPr>
        <p:spPr>
          <a:xfrm>
            <a:off x="1524000" y="4160838"/>
            <a:ext cx="9144000" cy="1655762"/>
          </a:xfrm>
        </p:spPr>
        <p:txBody>
          <a:bodyPr/>
          <a:lstStyle/>
          <a:p>
            <a:r>
              <a:rPr lang="vi-VN"/>
              <a:t>Module: BOOTCAMP WEB-BACKEND DEVELOPMENT</a:t>
            </a:r>
            <a:endParaRPr lang="vi-VN" dirty="0"/>
          </a:p>
        </p:txBody>
      </p:sp>
    </p:spTree>
    <p:extLst>
      <p:ext uri="{BB962C8B-B14F-4D97-AF65-F5344CB8AC3E}">
        <p14:creationId xmlns:p14="http://schemas.microsoft.com/office/powerpoint/2010/main" val="569914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Khởi tạo đối tượng: Ví dụ</a:t>
            </a:r>
          </a:p>
        </p:txBody>
      </p:sp>
      <p:sp>
        <p:nvSpPr>
          <p:cNvPr id="3" name="Content Placeholder 2"/>
          <p:cNvSpPr>
            <a:spLocks noGrp="1"/>
          </p:cNvSpPr>
          <p:nvPr>
            <p:ph idx="1"/>
          </p:nvPr>
        </p:nvSpPr>
        <p:spPr/>
        <p:txBody>
          <a:bodyPr/>
          <a:lstStyle/>
          <a:p>
            <a:r>
              <a:rPr lang="en-US" noProof="1"/>
              <a:t>Ví dụ:</a:t>
            </a:r>
          </a:p>
          <a:p>
            <a:pPr marL="0" indent="0">
              <a:buNone/>
            </a:pPr>
            <a:endParaRPr lang="en-US" noProof="1"/>
          </a:p>
          <a:p>
            <a:pPr marL="457200" lvl="1" indent="0">
              <a:lnSpc>
                <a:spcPct val="150000"/>
              </a:lnSpc>
              <a:buNone/>
            </a:pPr>
            <a:r>
              <a:rPr lang="en-US" noProof="1"/>
              <a:t>Trong đó:</a:t>
            </a:r>
          </a:p>
          <a:p>
            <a:pPr lvl="2"/>
            <a:r>
              <a:rPr lang="en-US" sz="2200" noProof="1"/>
              <a:t>Biểu thức new Person() ở phía bên phải cấp phát bộ nhớ tại thời điểm thực thi</a:t>
            </a:r>
          </a:p>
          <a:p>
            <a:pPr lvl="2"/>
            <a:r>
              <a:rPr lang="en-US" sz="2200" noProof="1"/>
              <a:t>Sau khi vùng nhớ đã được cấp phát thì một tham chiếu đến vùng nhớ đó được trả về và gán cho biến </a:t>
            </a:r>
            <a:r>
              <a:rPr lang="en-US" sz="2200" noProof="1" smtClean="0"/>
              <a:t>personObj</a:t>
            </a:r>
            <a:endParaRPr lang="en-US" sz="2200" noProof="1"/>
          </a:p>
          <a:p>
            <a:pPr>
              <a:lnSpc>
                <a:spcPct val="200000"/>
              </a:lnSpc>
            </a:pPr>
            <a:r>
              <a:rPr lang="en-US" noProof="1"/>
              <a:t>Có thể tách rời việc khai báo biến và khởi tạo đối tượng, ví dụ:</a:t>
            </a:r>
          </a:p>
        </p:txBody>
      </p:sp>
      <p:sp>
        <p:nvSpPr>
          <p:cNvPr id="4" name="Rectangle 3"/>
          <p:cNvSpPr/>
          <p:nvPr/>
        </p:nvSpPr>
        <p:spPr>
          <a:xfrm>
            <a:off x="2157965" y="1537845"/>
            <a:ext cx="4436984" cy="461665"/>
          </a:xfrm>
          <a:prstGeom prst="rect">
            <a:avLst/>
          </a:prstGeom>
        </p:spPr>
        <p:txBody>
          <a:bodyPr wrap="none">
            <a:spAutoFit/>
          </a:bodyPr>
          <a:lstStyle/>
          <a:p>
            <a:r>
              <a:rPr lang="en-US" sz="2400" noProof="1"/>
              <a:t>Person personObj = </a:t>
            </a:r>
            <a:r>
              <a:rPr lang="en-US" sz="2400" b="1" noProof="1">
                <a:solidFill>
                  <a:srgbClr val="000080"/>
                </a:solidFill>
                <a:effectLst/>
              </a:rPr>
              <a:t>new </a:t>
            </a:r>
            <a:r>
              <a:rPr lang="en-US" sz="2400" noProof="1"/>
              <a:t>Person();</a:t>
            </a:r>
          </a:p>
        </p:txBody>
      </p:sp>
      <p:sp>
        <p:nvSpPr>
          <p:cNvPr id="5" name="Rectangle 4"/>
          <p:cNvSpPr/>
          <p:nvPr/>
        </p:nvSpPr>
        <p:spPr>
          <a:xfrm>
            <a:off x="2157965" y="5010836"/>
            <a:ext cx="6096000" cy="830997"/>
          </a:xfrm>
          <a:prstGeom prst="rect">
            <a:avLst/>
          </a:prstGeom>
        </p:spPr>
        <p:txBody>
          <a:bodyPr>
            <a:spAutoFit/>
          </a:bodyPr>
          <a:lstStyle/>
          <a:p>
            <a:r>
              <a:rPr lang="en-US" sz="2400" noProof="1"/>
              <a:t>Person personObj;</a:t>
            </a:r>
            <a:br>
              <a:rPr lang="en-US" sz="2400" noProof="1"/>
            </a:br>
            <a:r>
              <a:rPr lang="en-US" sz="2400" noProof="1"/>
              <a:t>personObj = </a:t>
            </a:r>
            <a:r>
              <a:rPr lang="en-US" sz="2400" b="1" noProof="1">
                <a:solidFill>
                  <a:srgbClr val="000080"/>
                </a:solidFill>
                <a:effectLst/>
              </a:rPr>
              <a:t>new </a:t>
            </a:r>
            <a:r>
              <a:rPr lang="en-US" sz="2400" noProof="1"/>
              <a:t>Person();</a:t>
            </a:r>
          </a:p>
        </p:txBody>
      </p:sp>
    </p:spTree>
    <p:extLst>
      <p:ext uri="{BB962C8B-B14F-4D97-AF65-F5344CB8AC3E}">
        <p14:creationId xmlns:p14="http://schemas.microsoft.com/office/powerpoint/2010/main" val="20671477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Demo</a:t>
            </a:r>
            <a:endParaRPr lang="en-US" dirty="0"/>
          </a:p>
        </p:txBody>
      </p:sp>
      <p:sp>
        <p:nvSpPr>
          <p:cNvPr id="5" name="Text Placeholder 4"/>
          <p:cNvSpPr>
            <a:spLocks noGrp="1"/>
          </p:cNvSpPr>
          <p:nvPr>
            <p:ph type="body" idx="1"/>
          </p:nvPr>
        </p:nvSpPr>
        <p:spPr>
          <a:xfrm>
            <a:off x="831850" y="4589463"/>
            <a:ext cx="10515600" cy="1896004"/>
          </a:xfrm>
        </p:spPr>
        <p:txBody>
          <a:bodyPr>
            <a:normAutofit/>
          </a:bodyPr>
          <a:lstStyle/>
          <a:p>
            <a:r>
              <a:rPr lang="vi-VN" dirty="0" smtClean="0"/>
              <a:t>Tạo lớp và đối tượng</a:t>
            </a:r>
            <a:endParaRPr lang="en-US" dirty="0"/>
          </a:p>
        </p:txBody>
      </p:sp>
    </p:spTree>
    <p:extLst>
      <p:ext uri="{BB962C8B-B14F-4D97-AF65-F5344CB8AC3E}">
        <p14:creationId xmlns:p14="http://schemas.microsoft.com/office/powerpoint/2010/main" val="567067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134"/>
            <a:ext cx="10515600" cy="814187"/>
          </a:xfrm>
        </p:spPr>
        <p:txBody>
          <a:bodyPr/>
          <a:lstStyle/>
          <a:p>
            <a:r>
              <a:rPr lang="en-US" noProof="1"/>
              <a:t>Quá trình khởi tạo đối tượng - 1</a:t>
            </a:r>
          </a:p>
        </p:txBody>
      </p:sp>
      <p:sp>
        <p:nvSpPr>
          <p:cNvPr id="3" name="Content Placeholder 2"/>
          <p:cNvSpPr>
            <a:spLocks noGrp="1"/>
          </p:cNvSpPr>
          <p:nvPr>
            <p:ph idx="1"/>
          </p:nvPr>
        </p:nvSpPr>
        <p:spPr>
          <a:xfrm>
            <a:off x="838200" y="1213338"/>
            <a:ext cx="10515600" cy="4511590"/>
          </a:xfrm>
        </p:spPr>
        <p:txBody>
          <a:bodyPr/>
          <a:lstStyle/>
          <a:p>
            <a:r>
              <a:rPr lang="en-US" noProof="1"/>
              <a:t>Bước 1: Khai báo biến:</a:t>
            </a:r>
          </a:p>
          <a:p>
            <a:endParaRPr lang="en-US" noProof="1"/>
          </a:p>
          <a:p>
            <a:endParaRPr lang="en-US" noProof="1"/>
          </a:p>
          <a:p>
            <a:pPr lvl="1"/>
            <a:r>
              <a:rPr lang="en-US" noProof="1"/>
              <a:t>Biến personObj được khai báo và không trỏ đến bất kỳ đối tượng nào</a:t>
            </a:r>
          </a:p>
          <a:p>
            <a:pPr lvl="1"/>
            <a:r>
              <a:rPr lang="en-US" noProof="1"/>
              <a:t>Biến personObj có giá trị null</a:t>
            </a:r>
          </a:p>
          <a:p>
            <a:pPr lvl="1"/>
            <a:r>
              <a:rPr lang="en-US" noProof="1"/>
              <a:t>Nếu sử dụng biến personObj để truy cập các phương thức hoặc thuộc tính của lớp Person tại thời điểm này, sẽ có lỗi xảy ra</a:t>
            </a:r>
          </a:p>
        </p:txBody>
      </p:sp>
      <p:sp>
        <p:nvSpPr>
          <p:cNvPr id="4" name="Rectangle 3"/>
          <p:cNvSpPr/>
          <p:nvPr/>
        </p:nvSpPr>
        <p:spPr>
          <a:xfrm>
            <a:off x="2254190" y="1887812"/>
            <a:ext cx="4898059" cy="461665"/>
          </a:xfrm>
          <a:prstGeom prst="rect">
            <a:avLst/>
          </a:prstGeom>
        </p:spPr>
        <p:txBody>
          <a:bodyPr wrap="square">
            <a:spAutoFit/>
          </a:bodyPr>
          <a:lstStyle/>
          <a:p>
            <a:r>
              <a:rPr lang="en-US" sz="2400" noProof="1"/>
              <a:t>Person personObj;</a:t>
            </a:r>
          </a:p>
        </p:txBody>
      </p:sp>
      <p:grpSp>
        <p:nvGrpSpPr>
          <p:cNvPr id="9" name="Group 8"/>
          <p:cNvGrpSpPr/>
          <p:nvPr/>
        </p:nvGrpSpPr>
        <p:grpSpPr>
          <a:xfrm>
            <a:off x="3141784" y="4465845"/>
            <a:ext cx="5908431" cy="2060965"/>
            <a:chOff x="3141784" y="4465845"/>
            <a:chExt cx="5908431" cy="2060965"/>
          </a:xfrm>
        </p:grpSpPr>
        <p:sp>
          <p:nvSpPr>
            <p:cNvPr id="5" name="Rounded Rectangle 4"/>
            <p:cNvSpPr/>
            <p:nvPr/>
          </p:nvSpPr>
          <p:spPr>
            <a:xfrm>
              <a:off x="3141784" y="4465845"/>
              <a:ext cx="5908431" cy="20609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sp>
          <p:nvSpPr>
            <p:cNvPr id="6" name="TextBox 5"/>
            <p:cNvSpPr txBox="1"/>
            <p:nvPr/>
          </p:nvSpPr>
          <p:spPr>
            <a:xfrm>
              <a:off x="3334043" y="4585470"/>
              <a:ext cx="914400" cy="369332"/>
            </a:xfrm>
            <a:prstGeom prst="rect">
              <a:avLst/>
            </a:prstGeom>
            <a:noFill/>
          </p:spPr>
          <p:txBody>
            <a:bodyPr wrap="square" rtlCol="0">
              <a:spAutoFit/>
            </a:bodyPr>
            <a:lstStyle/>
            <a:p>
              <a:r>
                <a:rPr lang="en-US" noProof="1"/>
                <a:t>Bộ nhớ</a:t>
              </a:r>
            </a:p>
          </p:txBody>
        </p:sp>
        <p:sp>
          <p:nvSpPr>
            <p:cNvPr id="7" name="Rectangle 6"/>
            <p:cNvSpPr/>
            <p:nvPr/>
          </p:nvSpPr>
          <p:spPr>
            <a:xfrm>
              <a:off x="3530951" y="5307336"/>
              <a:ext cx="1434984" cy="43609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t>null</a:t>
              </a:r>
            </a:p>
          </p:txBody>
        </p:sp>
        <p:sp>
          <p:nvSpPr>
            <p:cNvPr id="8" name="TextBox 7"/>
            <p:cNvSpPr txBox="1"/>
            <p:nvPr/>
          </p:nvSpPr>
          <p:spPr>
            <a:xfrm>
              <a:off x="3633607" y="5743435"/>
              <a:ext cx="1548617" cy="369332"/>
            </a:xfrm>
            <a:prstGeom prst="rect">
              <a:avLst/>
            </a:prstGeom>
            <a:noFill/>
          </p:spPr>
          <p:txBody>
            <a:bodyPr wrap="square" rtlCol="0">
              <a:spAutoFit/>
            </a:bodyPr>
            <a:lstStyle/>
            <a:p>
              <a:r>
                <a:rPr lang="en-US" noProof="1"/>
                <a:t>personObj</a:t>
              </a:r>
            </a:p>
          </p:txBody>
        </p:sp>
      </p:grpSp>
    </p:spTree>
    <p:extLst>
      <p:ext uri="{BB962C8B-B14F-4D97-AF65-F5344CB8AC3E}">
        <p14:creationId xmlns:p14="http://schemas.microsoft.com/office/powerpoint/2010/main" val="2513009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83845"/>
            <a:ext cx="10515600" cy="814187"/>
          </a:xfrm>
        </p:spPr>
        <p:txBody>
          <a:bodyPr/>
          <a:lstStyle/>
          <a:p>
            <a:r>
              <a:rPr lang="en-US" noProof="1"/>
              <a:t>Quá trình khởi tạo đối tượng - 2</a:t>
            </a:r>
          </a:p>
        </p:txBody>
      </p:sp>
      <p:sp>
        <p:nvSpPr>
          <p:cNvPr id="3" name="Content Placeholder 2"/>
          <p:cNvSpPr>
            <a:spLocks noGrp="1"/>
          </p:cNvSpPr>
          <p:nvPr>
            <p:ph idx="1"/>
          </p:nvPr>
        </p:nvSpPr>
        <p:spPr>
          <a:xfrm>
            <a:off x="838199" y="1171570"/>
            <a:ext cx="10515600" cy="4455569"/>
          </a:xfrm>
        </p:spPr>
        <p:txBody>
          <a:bodyPr/>
          <a:lstStyle/>
          <a:p>
            <a:r>
              <a:rPr lang="en-US" noProof="1"/>
              <a:t>Bước 2: Khởi tạo đối tượng: </a:t>
            </a:r>
          </a:p>
          <a:p>
            <a:endParaRPr lang="en-US" noProof="1"/>
          </a:p>
          <a:p>
            <a:endParaRPr lang="en-US" noProof="1"/>
          </a:p>
          <a:p>
            <a:pPr lvl="1"/>
            <a:r>
              <a:rPr lang="en-US" noProof="1"/>
              <a:t>Một đối tượng của lớp Person được khởi tạo và lưu vào một vùng nhớ (chẳng hạn có địa chỉ là 0X9FFF)</a:t>
            </a:r>
          </a:p>
          <a:p>
            <a:pPr lvl="1"/>
            <a:r>
              <a:rPr lang="en-US" noProof="1"/>
              <a:t>Địa chỉ vùng nhớ được gán cho biến personObj</a:t>
            </a:r>
          </a:p>
        </p:txBody>
      </p:sp>
      <p:sp>
        <p:nvSpPr>
          <p:cNvPr id="4" name="Rectangle 3"/>
          <p:cNvSpPr/>
          <p:nvPr/>
        </p:nvSpPr>
        <p:spPr>
          <a:xfrm>
            <a:off x="2650190" y="1938169"/>
            <a:ext cx="3515450" cy="461665"/>
          </a:xfrm>
          <a:prstGeom prst="rect">
            <a:avLst/>
          </a:prstGeom>
        </p:spPr>
        <p:txBody>
          <a:bodyPr wrap="none">
            <a:spAutoFit/>
          </a:bodyPr>
          <a:lstStyle/>
          <a:p>
            <a:r>
              <a:rPr lang="en-US" sz="2400" noProof="1"/>
              <a:t>personObj = </a:t>
            </a:r>
            <a:r>
              <a:rPr lang="en-US" sz="2400" b="1" noProof="1">
                <a:solidFill>
                  <a:srgbClr val="000080"/>
                </a:solidFill>
                <a:effectLst/>
              </a:rPr>
              <a:t>new </a:t>
            </a:r>
            <a:r>
              <a:rPr lang="en-US" sz="2400" noProof="1"/>
              <a:t>Person();</a:t>
            </a:r>
          </a:p>
        </p:txBody>
      </p:sp>
      <p:grpSp>
        <p:nvGrpSpPr>
          <p:cNvPr id="11" name="Group 10"/>
          <p:cNvGrpSpPr/>
          <p:nvPr/>
        </p:nvGrpSpPr>
        <p:grpSpPr>
          <a:xfrm>
            <a:off x="3141784" y="4396105"/>
            <a:ext cx="5908431" cy="2060965"/>
            <a:chOff x="3141784" y="4396105"/>
            <a:chExt cx="5908431" cy="2060965"/>
          </a:xfrm>
        </p:grpSpPr>
        <p:sp>
          <p:nvSpPr>
            <p:cNvPr id="5" name="Rounded Rectangle 4"/>
            <p:cNvSpPr/>
            <p:nvPr/>
          </p:nvSpPr>
          <p:spPr>
            <a:xfrm>
              <a:off x="3141784" y="4396105"/>
              <a:ext cx="5908431" cy="20609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sp>
          <p:nvSpPr>
            <p:cNvPr id="6" name="TextBox 5"/>
            <p:cNvSpPr txBox="1"/>
            <p:nvPr/>
          </p:nvSpPr>
          <p:spPr>
            <a:xfrm>
              <a:off x="3334043" y="4515730"/>
              <a:ext cx="914400" cy="369332"/>
            </a:xfrm>
            <a:prstGeom prst="rect">
              <a:avLst/>
            </a:prstGeom>
            <a:noFill/>
          </p:spPr>
          <p:txBody>
            <a:bodyPr wrap="square" rtlCol="0">
              <a:spAutoFit/>
            </a:bodyPr>
            <a:lstStyle/>
            <a:p>
              <a:r>
                <a:rPr lang="en-US" noProof="1"/>
                <a:t>Bộ nhớ</a:t>
              </a:r>
            </a:p>
          </p:txBody>
        </p:sp>
        <p:sp>
          <p:nvSpPr>
            <p:cNvPr id="7" name="Rectangle 6"/>
            <p:cNvSpPr/>
            <p:nvPr/>
          </p:nvSpPr>
          <p:spPr>
            <a:xfrm>
              <a:off x="3530951" y="5237596"/>
              <a:ext cx="1434984" cy="43609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noProof="1"/>
                <a:t>0X9FFF</a:t>
              </a:r>
            </a:p>
          </p:txBody>
        </p:sp>
        <p:sp>
          <p:nvSpPr>
            <p:cNvPr id="8" name="TextBox 7"/>
            <p:cNvSpPr txBox="1"/>
            <p:nvPr/>
          </p:nvSpPr>
          <p:spPr>
            <a:xfrm>
              <a:off x="3633607" y="5673695"/>
              <a:ext cx="1548617" cy="369332"/>
            </a:xfrm>
            <a:prstGeom prst="rect">
              <a:avLst/>
            </a:prstGeom>
            <a:noFill/>
          </p:spPr>
          <p:txBody>
            <a:bodyPr wrap="square" rtlCol="0">
              <a:spAutoFit/>
            </a:bodyPr>
            <a:lstStyle/>
            <a:p>
              <a:r>
                <a:rPr lang="en-US" noProof="1"/>
                <a:t>personObj</a:t>
              </a:r>
            </a:p>
          </p:txBody>
        </p:sp>
        <p:sp>
          <p:nvSpPr>
            <p:cNvPr id="9" name="Cube 8"/>
            <p:cNvSpPr/>
            <p:nvPr/>
          </p:nvSpPr>
          <p:spPr>
            <a:xfrm>
              <a:off x="6810200" y="4824366"/>
              <a:ext cx="1473631" cy="1031184"/>
            </a:xfrm>
            <a:prstGeom prst="cub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p>
          </p:txBody>
        </p:sp>
        <p:sp>
          <p:nvSpPr>
            <p:cNvPr id="10" name="TextBox 9"/>
            <p:cNvSpPr txBox="1"/>
            <p:nvPr/>
          </p:nvSpPr>
          <p:spPr>
            <a:xfrm>
              <a:off x="6836897" y="5940197"/>
              <a:ext cx="1828834" cy="369332"/>
            </a:xfrm>
            <a:prstGeom prst="rect">
              <a:avLst/>
            </a:prstGeom>
            <a:noFill/>
          </p:spPr>
          <p:txBody>
            <a:bodyPr wrap="none" rtlCol="0">
              <a:spAutoFit/>
            </a:bodyPr>
            <a:lstStyle/>
            <a:p>
              <a:r>
                <a:rPr lang="en-US" noProof="1"/>
                <a:t>Đối tượng Person</a:t>
              </a:r>
            </a:p>
          </p:txBody>
        </p:sp>
        <p:cxnSp>
          <p:nvCxnSpPr>
            <p:cNvPr id="12" name="Straight Arrow Connector 11"/>
            <p:cNvCxnSpPr>
              <a:stCxn id="7" idx="3"/>
              <a:endCxn id="9" idx="2"/>
            </p:cNvCxnSpPr>
            <p:nvPr/>
          </p:nvCxnSpPr>
          <p:spPr>
            <a:xfrm>
              <a:off x="4965935" y="5455646"/>
              <a:ext cx="1844265" cy="132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rot="16200000">
              <a:off x="7746683" y="5153830"/>
              <a:ext cx="856325" cy="369332"/>
            </a:xfrm>
            <a:prstGeom prst="rect">
              <a:avLst/>
            </a:prstGeom>
          </p:spPr>
          <p:txBody>
            <a:bodyPr wrap="none">
              <a:spAutoFit/>
            </a:bodyPr>
            <a:lstStyle/>
            <a:p>
              <a:r>
                <a:rPr lang="en-US" noProof="1"/>
                <a:t>0X9FFF</a:t>
              </a:r>
            </a:p>
          </p:txBody>
        </p:sp>
      </p:grpSp>
    </p:spTree>
    <p:extLst>
      <p:ext uri="{BB962C8B-B14F-4D97-AF65-F5344CB8AC3E}">
        <p14:creationId xmlns:p14="http://schemas.microsoft.com/office/powerpoint/2010/main" val="1937039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2360"/>
            <a:ext cx="10515600" cy="814187"/>
          </a:xfrm>
        </p:spPr>
        <p:txBody>
          <a:bodyPr/>
          <a:lstStyle/>
          <a:p>
            <a:r>
              <a:rPr lang="en-US" noProof="1"/>
              <a:t>Khai báo thuộc tính</a:t>
            </a:r>
          </a:p>
        </p:txBody>
      </p:sp>
      <p:sp>
        <p:nvSpPr>
          <p:cNvPr id="3" name="Content Placeholder 2"/>
          <p:cNvSpPr>
            <a:spLocks noGrp="1"/>
          </p:cNvSpPr>
          <p:nvPr>
            <p:ph idx="1"/>
          </p:nvPr>
        </p:nvSpPr>
        <p:spPr>
          <a:xfrm>
            <a:off x="838200" y="1257178"/>
            <a:ext cx="10515600" cy="4579511"/>
          </a:xfrm>
        </p:spPr>
        <p:txBody>
          <a:bodyPr/>
          <a:lstStyle/>
          <a:p>
            <a:r>
              <a:rPr lang="en-US" noProof="1"/>
              <a:t>Các thuộc tính mô tả các đặc điểm của đối tượng</a:t>
            </a:r>
          </a:p>
          <a:p>
            <a:r>
              <a:rPr lang="en-US" noProof="1"/>
              <a:t>Thuộc tính còn được gọi là instance variable (biến của đối tượng)</a:t>
            </a:r>
          </a:p>
          <a:p>
            <a:r>
              <a:rPr lang="en-US" noProof="1"/>
              <a:t>Cú pháp:</a:t>
            </a:r>
          </a:p>
          <a:p>
            <a:endParaRPr lang="en-US" noProof="1"/>
          </a:p>
          <a:p>
            <a:r>
              <a:rPr lang="en-US" noProof="1"/>
              <a:t>Ví dụ:</a:t>
            </a:r>
          </a:p>
        </p:txBody>
      </p:sp>
      <p:sp>
        <p:nvSpPr>
          <p:cNvPr id="10" name="Rectangle 9"/>
          <p:cNvSpPr/>
          <p:nvPr/>
        </p:nvSpPr>
        <p:spPr>
          <a:xfrm>
            <a:off x="1898638" y="3103947"/>
            <a:ext cx="7511993" cy="461665"/>
          </a:xfrm>
          <a:prstGeom prst="rect">
            <a:avLst/>
          </a:prstGeom>
        </p:spPr>
        <p:txBody>
          <a:bodyPr wrap="none">
            <a:spAutoFit/>
          </a:bodyPr>
          <a:lstStyle/>
          <a:p>
            <a:r>
              <a:rPr lang="en-US" sz="2400" b="1" noProof="1">
                <a:solidFill>
                  <a:srgbClr val="660033"/>
                </a:solidFill>
                <a:latin typeface="Courier New" charset="0"/>
                <a:ea typeface="ＭＳ Ｐゴシック" charset="0"/>
              </a:rPr>
              <a:t>access_modifier </a:t>
            </a:r>
            <a:r>
              <a:rPr lang="en-US" sz="2400" b="1" noProof="1">
                <a:solidFill>
                  <a:srgbClr val="CC0000"/>
                </a:solidFill>
                <a:latin typeface="Courier New" charset="0"/>
                <a:ea typeface="ＭＳ Ｐゴシック" charset="0"/>
              </a:rPr>
              <a:t>data_type </a:t>
            </a:r>
            <a:r>
              <a:rPr lang="en-US" sz="2400" b="1" noProof="1">
                <a:solidFill>
                  <a:srgbClr val="000000"/>
                </a:solidFill>
                <a:latin typeface="Courier New" charset="0"/>
                <a:ea typeface="ＭＳ Ｐゴシック" charset="0"/>
              </a:rPr>
              <a:t>property_name</a:t>
            </a:r>
          </a:p>
        </p:txBody>
      </p:sp>
      <p:grpSp>
        <p:nvGrpSpPr>
          <p:cNvPr id="17" name="Group 16"/>
          <p:cNvGrpSpPr/>
          <p:nvPr/>
        </p:nvGrpSpPr>
        <p:grpSpPr>
          <a:xfrm>
            <a:off x="2195623" y="3763008"/>
            <a:ext cx="8179300" cy="2901560"/>
            <a:chOff x="1749918" y="3817306"/>
            <a:chExt cx="7779656" cy="2667000"/>
          </a:xfrm>
        </p:grpSpPr>
        <p:grpSp>
          <p:nvGrpSpPr>
            <p:cNvPr id="4" name="Group 3"/>
            <p:cNvGrpSpPr/>
            <p:nvPr/>
          </p:nvGrpSpPr>
          <p:grpSpPr>
            <a:xfrm>
              <a:off x="1749918" y="3817306"/>
              <a:ext cx="7779656" cy="2667000"/>
              <a:chOff x="751113" y="3639460"/>
              <a:chExt cx="7779656" cy="2667000"/>
            </a:xfrm>
          </p:grpSpPr>
          <p:sp>
            <p:nvSpPr>
              <p:cNvPr id="5" name="Text Box 9"/>
              <p:cNvSpPr txBox="1">
                <a:spLocks noChangeArrowheads="1"/>
              </p:cNvSpPr>
              <p:nvPr/>
            </p:nvSpPr>
            <p:spPr bwMode="auto">
              <a:xfrm>
                <a:off x="4492169" y="3639460"/>
                <a:ext cx="4038600" cy="26670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438150" indent="-319088"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80000"/>
                  </a:lnSpc>
                  <a:buClr>
                    <a:schemeClr val="accent1"/>
                  </a:buClr>
                  <a:buSzPct val="80000"/>
                  <a:buFont typeface="Wingdings 2" charset="0"/>
                  <a:buNone/>
                  <a:defRPr/>
                </a:pPr>
                <a:r>
                  <a:rPr lang="en-US" sz="1400" b="1" dirty="0">
                    <a:solidFill>
                      <a:srgbClr val="660033"/>
                    </a:solidFill>
                    <a:latin typeface="Courier New" charset="0"/>
                    <a:cs typeface="+mn-cs"/>
                  </a:rPr>
                  <a:t>public</a:t>
                </a:r>
                <a:r>
                  <a:rPr lang="en-US" sz="1400" b="1" dirty="0">
                    <a:solidFill>
                      <a:srgbClr val="000000"/>
                    </a:solidFill>
                    <a:latin typeface="Courier New" charset="0"/>
                    <a:cs typeface="+mn-cs"/>
                  </a:rPr>
                  <a:t> </a:t>
                </a:r>
                <a:r>
                  <a:rPr lang="en-US" sz="1400" b="1" dirty="0">
                    <a:solidFill>
                      <a:srgbClr val="CC0000"/>
                    </a:solidFill>
                    <a:latin typeface="Courier New" charset="0"/>
                    <a:cs typeface="+mn-cs"/>
                  </a:rPr>
                  <a:t>class</a:t>
                </a:r>
                <a:r>
                  <a:rPr lang="en-US" sz="1400" b="1" dirty="0">
                    <a:solidFill>
                      <a:srgbClr val="000000"/>
                    </a:solidFill>
                    <a:latin typeface="Courier New" charset="0"/>
                    <a:cs typeface="+mn-cs"/>
                  </a:rPr>
                  <a:t> Person {</a:t>
                </a:r>
              </a:p>
              <a:p>
                <a:pPr eaLnBrk="1" hangingPunct="1">
                  <a:lnSpc>
                    <a:spcPct val="80000"/>
                  </a:lnSpc>
                  <a:buClr>
                    <a:schemeClr val="accent1"/>
                  </a:buClr>
                  <a:buSzPct val="80000"/>
                  <a:buFont typeface="Wingdings 2" charset="0"/>
                  <a:buNone/>
                  <a:defRPr/>
                </a:pPr>
                <a:r>
                  <a:rPr lang="en-US" sz="1400" b="1" dirty="0">
                    <a:solidFill>
                      <a:srgbClr val="000000"/>
                    </a:solidFill>
                    <a:latin typeface="Courier New" charset="0"/>
                    <a:cs typeface="+mn-cs"/>
                  </a:rPr>
                  <a:t>    </a:t>
                </a:r>
                <a:r>
                  <a:rPr lang="en-US" sz="1400" b="1" dirty="0">
                    <a:solidFill>
                      <a:srgbClr val="000099"/>
                    </a:solidFill>
                    <a:latin typeface="Courier New" charset="0"/>
                    <a:cs typeface="+mn-cs"/>
                  </a:rPr>
                  <a:t>/**</a:t>
                </a:r>
              </a:p>
              <a:p>
                <a:pPr eaLnBrk="1" hangingPunct="1">
                  <a:lnSpc>
                    <a:spcPct val="80000"/>
                  </a:lnSpc>
                  <a:buClr>
                    <a:schemeClr val="accent1"/>
                  </a:buClr>
                  <a:buSzPct val="80000"/>
                  <a:buFont typeface="Wingdings 2" charset="0"/>
                  <a:buNone/>
                  <a:defRPr/>
                </a:pPr>
                <a:r>
                  <a:rPr lang="en-US" sz="1400" b="1" dirty="0">
                    <a:solidFill>
                      <a:srgbClr val="000099"/>
                    </a:solidFill>
                    <a:latin typeface="Courier New" charset="0"/>
                    <a:cs typeface="+mn-cs"/>
                  </a:rPr>
                  <a:t>     * Fields</a:t>
                </a:r>
              </a:p>
              <a:p>
                <a:pPr eaLnBrk="1" hangingPunct="1">
                  <a:lnSpc>
                    <a:spcPct val="80000"/>
                  </a:lnSpc>
                  <a:buClr>
                    <a:schemeClr val="accent1"/>
                  </a:buClr>
                  <a:buSzPct val="80000"/>
                  <a:buFont typeface="Wingdings 2" charset="0"/>
                  <a:buNone/>
                  <a:defRPr/>
                </a:pPr>
                <a:r>
                  <a:rPr lang="en-US" sz="1400" b="1" dirty="0">
                    <a:solidFill>
                      <a:srgbClr val="000099"/>
                    </a:solidFill>
                    <a:latin typeface="Courier New" charset="0"/>
                    <a:cs typeface="+mn-cs"/>
                  </a:rPr>
                  <a:t>     */</a:t>
                </a:r>
                <a:endParaRPr lang="en-US" sz="1400" b="1" dirty="0">
                  <a:solidFill>
                    <a:srgbClr val="000000"/>
                  </a:solidFill>
                  <a:latin typeface="Courier New" charset="0"/>
                  <a:cs typeface="+mn-cs"/>
                </a:endParaRPr>
              </a:p>
              <a:p>
                <a:pPr eaLnBrk="1" hangingPunct="1">
                  <a:lnSpc>
                    <a:spcPct val="80000"/>
                  </a:lnSpc>
                  <a:buClr>
                    <a:schemeClr val="accent1"/>
                  </a:buClr>
                  <a:buSzPct val="80000"/>
                  <a:buFont typeface="Wingdings 2" charset="0"/>
                  <a:buNone/>
                  <a:defRPr/>
                </a:pPr>
                <a:r>
                  <a:rPr lang="en-US" sz="1400" b="1" dirty="0">
                    <a:solidFill>
                      <a:srgbClr val="000000"/>
                    </a:solidFill>
                    <a:latin typeface="Courier New" charset="0"/>
                    <a:cs typeface="+mn-cs"/>
                  </a:rPr>
                  <a:t>    </a:t>
                </a:r>
                <a:r>
                  <a:rPr lang="en-US" sz="1400" b="1" dirty="0">
                    <a:solidFill>
                      <a:srgbClr val="660033"/>
                    </a:solidFill>
                    <a:latin typeface="Courier New" charset="0"/>
                    <a:cs typeface="+mn-cs"/>
                  </a:rPr>
                  <a:t>public</a:t>
                </a:r>
                <a:r>
                  <a:rPr lang="en-US" sz="1400" b="1" dirty="0">
                    <a:solidFill>
                      <a:srgbClr val="000000"/>
                    </a:solidFill>
                    <a:latin typeface="Courier New" charset="0"/>
                    <a:cs typeface="+mn-cs"/>
                  </a:rPr>
                  <a:t> String name;</a:t>
                </a:r>
              </a:p>
              <a:p>
                <a:pPr eaLnBrk="1" hangingPunct="1">
                  <a:lnSpc>
                    <a:spcPct val="80000"/>
                  </a:lnSpc>
                  <a:buClr>
                    <a:schemeClr val="accent1"/>
                  </a:buClr>
                  <a:buSzPct val="80000"/>
                  <a:buFont typeface="Wingdings 2" charset="0"/>
                  <a:buNone/>
                  <a:defRPr/>
                </a:pPr>
                <a:r>
                  <a:rPr lang="en-US" sz="1400" b="1" dirty="0">
                    <a:solidFill>
                      <a:srgbClr val="000000"/>
                    </a:solidFill>
                    <a:latin typeface="Courier New" charset="0"/>
                    <a:cs typeface="+mn-cs"/>
                  </a:rPr>
                  <a:t>    </a:t>
                </a:r>
                <a:r>
                  <a:rPr lang="en-US" sz="1400" b="1" dirty="0">
                    <a:solidFill>
                      <a:srgbClr val="660033"/>
                    </a:solidFill>
                    <a:latin typeface="Courier New" charset="0"/>
                    <a:cs typeface="+mn-cs"/>
                  </a:rPr>
                  <a:t>public</a:t>
                </a:r>
                <a:r>
                  <a:rPr lang="en-US" sz="1400" b="1" dirty="0">
                    <a:solidFill>
                      <a:srgbClr val="000000"/>
                    </a:solidFill>
                    <a:latin typeface="Courier New" charset="0"/>
                    <a:cs typeface="+mn-cs"/>
                  </a:rPr>
                  <a:t> </a:t>
                </a:r>
                <a:r>
                  <a:rPr lang="en-US" sz="1400" b="1" dirty="0" err="1">
                    <a:solidFill>
                      <a:srgbClr val="CC0000"/>
                    </a:solidFill>
                    <a:latin typeface="Courier New" charset="0"/>
                    <a:cs typeface="+mn-cs"/>
                  </a:rPr>
                  <a:t>int</a:t>
                </a:r>
                <a:r>
                  <a:rPr lang="en-US" sz="1400" b="1" dirty="0">
                    <a:solidFill>
                      <a:srgbClr val="000000"/>
                    </a:solidFill>
                    <a:latin typeface="Courier New" charset="0"/>
                    <a:cs typeface="+mn-cs"/>
                  </a:rPr>
                  <a:t> age;</a:t>
                </a:r>
              </a:p>
              <a:p>
                <a:pPr eaLnBrk="1" hangingPunct="1">
                  <a:lnSpc>
                    <a:spcPct val="80000"/>
                  </a:lnSpc>
                  <a:buClr>
                    <a:schemeClr val="accent1"/>
                  </a:buClr>
                  <a:buSzPct val="80000"/>
                  <a:buFont typeface="Wingdings 2" charset="0"/>
                  <a:buNone/>
                  <a:defRPr/>
                </a:pPr>
                <a:r>
                  <a:rPr lang="en-US" sz="1400" b="1" dirty="0">
                    <a:solidFill>
                      <a:srgbClr val="000000"/>
                    </a:solidFill>
                    <a:latin typeface="Courier New" charset="0"/>
                    <a:cs typeface="+mn-cs"/>
                  </a:rPr>
                  <a:t>    </a:t>
                </a:r>
                <a:r>
                  <a:rPr lang="en-US" sz="1400" b="1" dirty="0">
                    <a:solidFill>
                      <a:srgbClr val="000099"/>
                    </a:solidFill>
                    <a:latin typeface="Courier New" charset="0"/>
                    <a:cs typeface="+mn-cs"/>
                  </a:rPr>
                  <a:t>/**</a:t>
                </a:r>
              </a:p>
              <a:p>
                <a:pPr eaLnBrk="1" hangingPunct="1">
                  <a:lnSpc>
                    <a:spcPct val="80000"/>
                  </a:lnSpc>
                  <a:buClr>
                    <a:schemeClr val="accent1"/>
                  </a:buClr>
                  <a:buSzPct val="80000"/>
                  <a:buFont typeface="Wingdings 2" charset="0"/>
                  <a:buNone/>
                  <a:defRPr/>
                </a:pPr>
                <a:r>
                  <a:rPr lang="en-US" sz="1400" b="1" dirty="0">
                    <a:solidFill>
                      <a:srgbClr val="000099"/>
                    </a:solidFill>
                    <a:latin typeface="Courier New" charset="0"/>
                    <a:cs typeface="+mn-cs"/>
                  </a:rPr>
                  <a:t>     * Constructors</a:t>
                </a:r>
              </a:p>
              <a:p>
                <a:pPr eaLnBrk="1" hangingPunct="1">
                  <a:lnSpc>
                    <a:spcPct val="80000"/>
                  </a:lnSpc>
                  <a:buClr>
                    <a:schemeClr val="accent1"/>
                  </a:buClr>
                  <a:buSzPct val="80000"/>
                  <a:buFont typeface="Wingdings 2" charset="0"/>
                  <a:buNone/>
                  <a:defRPr/>
                </a:pPr>
                <a:r>
                  <a:rPr lang="en-US" sz="1400" b="1" dirty="0">
                    <a:solidFill>
                      <a:srgbClr val="000099"/>
                    </a:solidFill>
                    <a:latin typeface="Courier New" charset="0"/>
                    <a:cs typeface="+mn-cs"/>
                  </a:rPr>
                  <a:t>     */</a:t>
                </a:r>
                <a:endParaRPr lang="en-US" sz="1400" b="1" dirty="0">
                  <a:solidFill>
                    <a:srgbClr val="000000"/>
                  </a:solidFill>
                  <a:latin typeface="Courier New" charset="0"/>
                  <a:cs typeface="+mn-cs"/>
                </a:endParaRPr>
              </a:p>
              <a:p>
                <a:pPr eaLnBrk="1" hangingPunct="1">
                  <a:lnSpc>
                    <a:spcPct val="80000"/>
                  </a:lnSpc>
                  <a:buClr>
                    <a:schemeClr val="accent1"/>
                  </a:buClr>
                  <a:buSzPct val="80000"/>
                  <a:buFont typeface="Wingdings 2" charset="0"/>
                  <a:buNone/>
                  <a:defRPr/>
                </a:pPr>
                <a:r>
                  <a:rPr lang="en-US" sz="1400" b="1" dirty="0">
                    <a:solidFill>
                      <a:srgbClr val="000000"/>
                    </a:solidFill>
                    <a:latin typeface="Courier New" charset="0"/>
                    <a:cs typeface="+mn-cs"/>
                  </a:rPr>
                  <a:t>    </a:t>
                </a:r>
                <a:r>
                  <a:rPr lang="en-US" sz="1400" b="1" dirty="0">
                    <a:solidFill>
                      <a:srgbClr val="660033"/>
                    </a:solidFill>
                    <a:latin typeface="Courier New" charset="0"/>
                    <a:cs typeface="+mn-cs"/>
                  </a:rPr>
                  <a:t>public</a:t>
                </a:r>
                <a:r>
                  <a:rPr lang="en-US" sz="1400" b="1" dirty="0">
                    <a:solidFill>
                      <a:srgbClr val="000000"/>
                    </a:solidFill>
                    <a:latin typeface="Courier New" charset="0"/>
                    <a:cs typeface="+mn-cs"/>
                  </a:rPr>
                  <a:t> Person() {</a:t>
                </a:r>
              </a:p>
              <a:p>
                <a:pPr eaLnBrk="1" hangingPunct="1">
                  <a:lnSpc>
                    <a:spcPct val="80000"/>
                  </a:lnSpc>
                  <a:buClr>
                    <a:schemeClr val="accent1"/>
                  </a:buClr>
                  <a:buSzPct val="80000"/>
                  <a:buFont typeface="Wingdings 2" charset="0"/>
                  <a:buNone/>
                  <a:defRPr/>
                </a:pPr>
                <a:r>
                  <a:rPr lang="en-US" sz="1400" b="1" dirty="0">
                    <a:solidFill>
                      <a:srgbClr val="000000"/>
                    </a:solidFill>
                    <a:latin typeface="Courier New" charset="0"/>
                    <a:cs typeface="+mn-cs"/>
                  </a:rPr>
                  <a:t>    }</a:t>
                </a:r>
              </a:p>
              <a:p>
                <a:pPr eaLnBrk="1" hangingPunct="1">
                  <a:lnSpc>
                    <a:spcPct val="80000"/>
                  </a:lnSpc>
                  <a:buClr>
                    <a:schemeClr val="accent1"/>
                  </a:buClr>
                  <a:buSzPct val="80000"/>
                  <a:buFont typeface="Wingdings 2" charset="0"/>
                  <a:buNone/>
                  <a:defRPr/>
                </a:pPr>
                <a:r>
                  <a:rPr lang="en-US" sz="1400" b="1" dirty="0">
                    <a:solidFill>
                      <a:srgbClr val="000000"/>
                    </a:solidFill>
                    <a:latin typeface="Courier New" charset="0"/>
                    <a:cs typeface="+mn-cs"/>
                  </a:rPr>
                  <a:t>}</a:t>
                </a:r>
              </a:p>
            </p:txBody>
          </p:sp>
          <p:pic>
            <p:nvPicPr>
              <p:cNvPr id="6"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05531" y="3923622"/>
                <a:ext cx="1367564" cy="131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7" name="AutoShape 11"/>
              <p:cNvSpPr>
                <a:spLocks noChangeArrowheads="1"/>
              </p:cNvSpPr>
              <p:nvPr/>
            </p:nvSpPr>
            <p:spPr bwMode="auto">
              <a:xfrm>
                <a:off x="751113" y="4352247"/>
                <a:ext cx="1676400" cy="457200"/>
              </a:xfrm>
              <a:prstGeom prst="roundRect">
                <a:avLst>
                  <a:gd name="adj" fmla="val 16667"/>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 name="AutoShape 12"/>
              <p:cNvSpPr>
                <a:spLocks noChangeArrowheads="1"/>
              </p:cNvSpPr>
              <p:nvPr/>
            </p:nvSpPr>
            <p:spPr bwMode="auto">
              <a:xfrm>
                <a:off x="4952815" y="4269842"/>
                <a:ext cx="2434954" cy="457200"/>
              </a:xfrm>
              <a:prstGeom prst="roundRect">
                <a:avLst>
                  <a:gd name="adj" fmla="val 16667"/>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cxnSp>
            <p:nvCxnSpPr>
              <p:cNvPr id="9" name="AutoShape 13"/>
              <p:cNvCxnSpPr>
                <a:cxnSpLocks noChangeShapeType="1"/>
                <a:endCxn id="8" idx="1"/>
              </p:cNvCxnSpPr>
              <p:nvPr/>
            </p:nvCxnSpPr>
            <p:spPr bwMode="auto">
              <a:xfrm flipV="1">
                <a:off x="2427513" y="4498441"/>
                <a:ext cx="2525302" cy="1588"/>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11" name="AutoShape 11"/>
            <p:cNvSpPr>
              <a:spLocks noChangeArrowheads="1"/>
            </p:cNvSpPr>
            <p:nvPr/>
          </p:nvSpPr>
          <p:spPr bwMode="auto">
            <a:xfrm>
              <a:off x="1749918" y="5070636"/>
              <a:ext cx="1676400" cy="457200"/>
            </a:xfrm>
            <a:prstGeom prst="roundRect">
              <a:avLst>
                <a:gd name="adj" fmla="val 16667"/>
              </a:avLst>
            </a:prstGeom>
            <a:noFill/>
            <a:ln w="28575">
              <a:solidFill>
                <a:srgbClr val="00B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FFFF00"/>
                </a:solidFill>
                <a:cs typeface="+mn-cs"/>
              </a:endParaRPr>
            </a:p>
          </p:txBody>
        </p:sp>
        <p:sp>
          <p:nvSpPr>
            <p:cNvPr id="12" name="AutoShape 11"/>
            <p:cNvSpPr>
              <a:spLocks noChangeArrowheads="1"/>
            </p:cNvSpPr>
            <p:nvPr/>
          </p:nvSpPr>
          <p:spPr bwMode="auto">
            <a:xfrm>
              <a:off x="5951620" y="5201814"/>
              <a:ext cx="2434953" cy="457200"/>
            </a:xfrm>
            <a:prstGeom prst="roundRect">
              <a:avLst>
                <a:gd name="adj" fmla="val 16667"/>
              </a:avLst>
            </a:prstGeom>
            <a:noFill/>
            <a:ln w="28575">
              <a:solidFill>
                <a:srgbClr val="00B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rgbClr val="FFFF00"/>
                </a:solidFill>
                <a:cs typeface="+mn-cs"/>
              </a:endParaRPr>
            </a:p>
          </p:txBody>
        </p:sp>
        <p:cxnSp>
          <p:nvCxnSpPr>
            <p:cNvPr id="14" name="AutoShape 13"/>
            <p:cNvCxnSpPr>
              <a:cxnSpLocks noChangeShapeType="1"/>
              <a:endCxn id="12" idx="1"/>
            </p:cNvCxnSpPr>
            <p:nvPr/>
          </p:nvCxnSpPr>
          <p:spPr bwMode="auto">
            <a:xfrm>
              <a:off x="3426318" y="5201814"/>
              <a:ext cx="2525302" cy="22860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433667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Khai báo phương thức</a:t>
            </a:r>
          </a:p>
        </p:txBody>
      </p:sp>
      <p:sp>
        <p:nvSpPr>
          <p:cNvPr id="3" name="Content Placeholder 2"/>
          <p:cNvSpPr>
            <a:spLocks noGrp="1"/>
          </p:cNvSpPr>
          <p:nvPr>
            <p:ph idx="1"/>
          </p:nvPr>
        </p:nvSpPr>
        <p:spPr/>
        <p:txBody>
          <a:bodyPr/>
          <a:lstStyle/>
          <a:p>
            <a:r>
              <a:rPr lang="en-US" noProof="1"/>
              <a:t>Phương thức mô tả các hành vi mà đối tượng có thể thực hiện</a:t>
            </a:r>
          </a:p>
          <a:p>
            <a:r>
              <a:rPr lang="en-US" noProof="1"/>
              <a:t>Phương thức còn được gọi là instance method (phương thức của đối tượng)</a:t>
            </a:r>
          </a:p>
          <a:p>
            <a:r>
              <a:rPr lang="en-US" noProof="1"/>
              <a:t>Ví dụ:</a:t>
            </a:r>
          </a:p>
          <a:p>
            <a:endParaRPr lang="en-US" noProof="1"/>
          </a:p>
        </p:txBody>
      </p:sp>
      <p:grpSp>
        <p:nvGrpSpPr>
          <p:cNvPr id="14" name="Group 13"/>
          <p:cNvGrpSpPr/>
          <p:nvPr/>
        </p:nvGrpSpPr>
        <p:grpSpPr>
          <a:xfrm>
            <a:off x="2071102" y="3066808"/>
            <a:ext cx="7264400" cy="3289543"/>
            <a:chOff x="2071102" y="2887421"/>
            <a:chExt cx="7264400" cy="3289543"/>
          </a:xfrm>
        </p:grpSpPr>
        <p:grpSp>
          <p:nvGrpSpPr>
            <p:cNvPr id="4" name="Group 3"/>
            <p:cNvGrpSpPr/>
            <p:nvPr/>
          </p:nvGrpSpPr>
          <p:grpSpPr>
            <a:xfrm>
              <a:off x="2071102" y="2887421"/>
              <a:ext cx="7264400" cy="3289543"/>
              <a:chOff x="1422400" y="1225270"/>
              <a:chExt cx="7264400" cy="3289543"/>
            </a:xfrm>
          </p:grpSpPr>
          <p:grpSp>
            <p:nvGrpSpPr>
              <p:cNvPr id="5" name="Group 4"/>
              <p:cNvGrpSpPr/>
              <p:nvPr/>
            </p:nvGrpSpPr>
            <p:grpSpPr>
              <a:xfrm>
                <a:off x="1422400" y="1225270"/>
                <a:ext cx="7264400" cy="3289543"/>
                <a:chOff x="1422400" y="1168396"/>
                <a:chExt cx="7264400" cy="3289543"/>
              </a:xfrm>
            </p:grpSpPr>
            <p:pic>
              <p:nvPicPr>
                <p:cNvPr id="7"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46237" y="2507473"/>
                  <a:ext cx="1774825" cy="1494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8" name="Text Box 5"/>
                <p:cNvSpPr txBox="1">
                  <a:spLocks noChangeArrowheads="1"/>
                </p:cNvSpPr>
                <p:nvPr/>
              </p:nvSpPr>
              <p:spPr bwMode="auto">
                <a:xfrm>
                  <a:off x="4800600" y="1168396"/>
                  <a:ext cx="3886200" cy="3289543"/>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438150" indent="-319088"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80000"/>
                    </a:lnSpc>
                    <a:buClr>
                      <a:schemeClr val="accent1"/>
                    </a:buClr>
                    <a:buSzPct val="80000"/>
                    <a:buFont typeface="Wingdings 2" charset="0"/>
                    <a:buNone/>
                    <a:defRPr/>
                  </a:pPr>
                  <a:r>
                    <a:rPr lang="en-US" sz="1400" b="1" noProof="1">
                      <a:solidFill>
                        <a:srgbClr val="660033"/>
                      </a:solidFill>
                      <a:latin typeface="Courier New" charset="0"/>
                      <a:cs typeface="+mn-cs"/>
                    </a:rPr>
                    <a:t>public</a:t>
                  </a:r>
                  <a:r>
                    <a:rPr lang="en-US" sz="1400" b="1" noProof="1">
                      <a:solidFill>
                        <a:srgbClr val="000000"/>
                      </a:solidFill>
                      <a:latin typeface="Courier New" charset="0"/>
                      <a:cs typeface="+mn-cs"/>
                    </a:rPr>
                    <a:t> </a:t>
                  </a:r>
                  <a:r>
                    <a:rPr lang="en-US" sz="1400" b="1" noProof="1">
                      <a:solidFill>
                        <a:srgbClr val="CC0000"/>
                      </a:solidFill>
                      <a:latin typeface="Courier New" charset="0"/>
                      <a:cs typeface="+mn-cs"/>
                    </a:rPr>
                    <a:t>class</a:t>
                  </a:r>
                  <a:r>
                    <a:rPr lang="en-US" sz="1400" b="1" noProof="1">
                      <a:solidFill>
                        <a:srgbClr val="000000"/>
                      </a:solidFill>
                      <a:latin typeface="Courier New" charset="0"/>
                      <a:cs typeface="+mn-cs"/>
                    </a:rPr>
                    <a:t> Person {</a:t>
                  </a:r>
                </a:p>
                <a:p>
                  <a:pPr eaLnBrk="1" hangingPunct="1">
                    <a:lnSpc>
                      <a:spcPct val="80000"/>
                    </a:lnSpc>
                    <a:buClr>
                      <a:schemeClr val="accent1"/>
                    </a:buClr>
                    <a:buSzPct val="80000"/>
                    <a:buFont typeface="Wingdings 2" charset="0"/>
                    <a:buNone/>
                    <a:defRPr/>
                  </a:pPr>
                  <a:r>
                    <a:rPr lang="en-US" sz="1400" b="1" noProof="1">
                      <a:solidFill>
                        <a:srgbClr val="000000"/>
                      </a:solidFill>
                      <a:latin typeface="Courier New" charset="0"/>
                      <a:cs typeface="+mn-cs"/>
                    </a:rPr>
                    <a:t>    </a:t>
                  </a:r>
                  <a:r>
                    <a:rPr lang="en-US" sz="1400" b="1" noProof="1">
                      <a:solidFill>
                        <a:srgbClr val="000099"/>
                      </a:solidFill>
                      <a:latin typeface="Courier New" charset="0"/>
                      <a:cs typeface="+mn-cs"/>
                    </a:rPr>
                    <a:t>/**</a:t>
                  </a:r>
                </a:p>
                <a:p>
                  <a:pPr eaLnBrk="1" hangingPunct="1">
                    <a:lnSpc>
                      <a:spcPct val="80000"/>
                    </a:lnSpc>
                    <a:buClr>
                      <a:schemeClr val="accent1"/>
                    </a:buClr>
                    <a:buSzPct val="80000"/>
                    <a:buFont typeface="Wingdings 2" charset="0"/>
                    <a:buNone/>
                    <a:defRPr/>
                  </a:pPr>
                  <a:r>
                    <a:rPr lang="en-US" sz="1400" b="1" noProof="1">
                      <a:solidFill>
                        <a:srgbClr val="000099"/>
                      </a:solidFill>
                      <a:latin typeface="Courier New" charset="0"/>
                      <a:cs typeface="+mn-cs"/>
                    </a:rPr>
                    <a:t>     * Fields</a:t>
                  </a:r>
                </a:p>
                <a:p>
                  <a:pPr eaLnBrk="1" hangingPunct="1">
                    <a:lnSpc>
                      <a:spcPct val="80000"/>
                    </a:lnSpc>
                    <a:buClr>
                      <a:schemeClr val="accent1"/>
                    </a:buClr>
                    <a:buSzPct val="80000"/>
                    <a:buFont typeface="Wingdings 2" charset="0"/>
                    <a:buNone/>
                    <a:defRPr/>
                  </a:pPr>
                  <a:r>
                    <a:rPr lang="en-US" sz="1400" b="1" noProof="1">
                      <a:solidFill>
                        <a:srgbClr val="000099"/>
                      </a:solidFill>
                      <a:latin typeface="Courier New" charset="0"/>
                      <a:cs typeface="+mn-cs"/>
                    </a:rPr>
                    <a:t>     */</a:t>
                  </a:r>
                  <a:endParaRPr lang="en-US" sz="1400" b="1" noProof="1">
                    <a:solidFill>
                      <a:srgbClr val="000000"/>
                    </a:solidFill>
                    <a:latin typeface="Courier New" charset="0"/>
                    <a:cs typeface="+mn-cs"/>
                  </a:endParaRPr>
                </a:p>
                <a:p>
                  <a:pPr eaLnBrk="1" hangingPunct="1">
                    <a:lnSpc>
                      <a:spcPct val="80000"/>
                    </a:lnSpc>
                    <a:buClr>
                      <a:schemeClr val="accent1"/>
                    </a:buClr>
                    <a:buSzPct val="80000"/>
                    <a:buFont typeface="Wingdings 2" charset="0"/>
                    <a:buNone/>
                    <a:defRPr/>
                  </a:pPr>
                  <a:r>
                    <a:rPr lang="en-US" sz="1400" b="1" noProof="1">
                      <a:solidFill>
                        <a:srgbClr val="000000"/>
                      </a:solidFill>
                      <a:latin typeface="Courier New" charset="0"/>
                      <a:cs typeface="+mn-cs"/>
                    </a:rPr>
                    <a:t>    </a:t>
                  </a:r>
                  <a:r>
                    <a:rPr lang="en-US" sz="1400" b="1" noProof="1">
                      <a:solidFill>
                        <a:srgbClr val="660033"/>
                      </a:solidFill>
                      <a:latin typeface="Courier New" charset="0"/>
                      <a:cs typeface="+mn-cs"/>
                    </a:rPr>
                    <a:t>public </a:t>
                  </a:r>
                  <a:r>
                    <a:rPr lang="en-US" sz="1400" b="1" noProof="1">
                      <a:solidFill>
                        <a:srgbClr val="000000"/>
                      </a:solidFill>
                      <a:latin typeface="Courier New" charset="0"/>
                      <a:cs typeface="+mn-cs"/>
                    </a:rPr>
                    <a:t>String name;</a:t>
                  </a:r>
                </a:p>
                <a:p>
                  <a:pPr eaLnBrk="1" hangingPunct="1">
                    <a:lnSpc>
                      <a:spcPct val="80000"/>
                    </a:lnSpc>
                    <a:buClr>
                      <a:schemeClr val="accent1"/>
                    </a:buClr>
                    <a:buSzPct val="80000"/>
                    <a:buFont typeface="Wingdings 2" charset="0"/>
                    <a:buNone/>
                    <a:defRPr/>
                  </a:pPr>
                  <a:r>
                    <a:rPr lang="en-US" sz="1400" b="1" noProof="1">
                      <a:solidFill>
                        <a:srgbClr val="000000"/>
                      </a:solidFill>
                      <a:latin typeface="Courier New" charset="0"/>
                      <a:cs typeface="+mn-cs"/>
                    </a:rPr>
                    <a:t>    </a:t>
                  </a:r>
                  <a:r>
                    <a:rPr lang="en-US" sz="1400" b="1" noProof="1">
                      <a:solidFill>
                        <a:srgbClr val="660033"/>
                      </a:solidFill>
                      <a:latin typeface="Courier New" charset="0"/>
                      <a:cs typeface="+mn-cs"/>
                    </a:rPr>
                    <a:t>public </a:t>
                  </a:r>
                  <a:r>
                    <a:rPr lang="en-US" sz="1400" b="1" noProof="1">
                      <a:solidFill>
                        <a:srgbClr val="CC0000"/>
                      </a:solidFill>
                      <a:latin typeface="Courier New" charset="0"/>
                      <a:cs typeface="+mn-cs"/>
                    </a:rPr>
                    <a:t>int</a:t>
                  </a:r>
                  <a:r>
                    <a:rPr lang="en-US" sz="1400" b="1" noProof="1">
                      <a:solidFill>
                        <a:srgbClr val="000000"/>
                      </a:solidFill>
                      <a:latin typeface="Courier New" charset="0"/>
                      <a:cs typeface="+mn-cs"/>
                    </a:rPr>
                    <a:t> age;</a:t>
                  </a:r>
                </a:p>
                <a:p>
                  <a:pPr eaLnBrk="1" hangingPunct="1">
                    <a:lnSpc>
                      <a:spcPct val="80000"/>
                    </a:lnSpc>
                    <a:buClr>
                      <a:schemeClr val="accent1"/>
                    </a:buClr>
                    <a:buSzPct val="80000"/>
                    <a:buFont typeface="Wingdings 2" charset="0"/>
                    <a:buNone/>
                    <a:defRPr/>
                  </a:pPr>
                  <a:r>
                    <a:rPr lang="en-US" sz="1400" b="1" noProof="1">
                      <a:solidFill>
                        <a:srgbClr val="000000"/>
                      </a:solidFill>
                      <a:latin typeface="Courier New" charset="0"/>
                      <a:cs typeface="+mn-cs"/>
                    </a:rPr>
                    <a:t>    </a:t>
                  </a:r>
                  <a:r>
                    <a:rPr lang="en-US" sz="1400" b="1" noProof="1">
                      <a:solidFill>
                        <a:srgbClr val="000099"/>
                      </a:solidFill>
                      <a:latin typeface="Courier New" charset="0"/>
                      <a:cs typeface="+mn-cs"/>
                    </a:rPr>
                    <a:t>/**</a:t>
                  </a:r>
                </a:p>
                <a:p>
                  <a:pPr eaLnBrk="1" hangingPunct="1">
                    <a:lnSpc>
                      <a:spcPct val="80000"/>
                    </a:lnSpc>
                    <a:buClr>
                      <a:schemeClr val="accent1"/>
                    </a:buClr>
                    <a:buSzPct val="80000"/>
                    <a:buFont typeface="Wingdings 2" charset="0"/>
                    <a:buNone/>
                    <a:defRPr/>
                  </a:pPr>
                  <a:r>
                    <a:rPr lang="en-US" sz="1400" b="1" noProof="1">
                      <a:solidFill>
                        <a:srgbClr val="000099"/>
                      </a:solidFill>
                      <a:latin typeface="Courier New" charset="0"/>
                      <a:cs typeface="+mn-cs"/>
                    </a:rPr>
                    <a:t>     * Constructors</a:t>
                  </a:r>
                </a:p>
                <a:p>
                  <a:pPr eaLnBrk="1" hangingPunct="1">
                    <a:lnSpc>
                      <a:spcPct val="80000"/>
                    </a:lnSpc>
                    <a:buClr>
                      <a:schemeClr val="accent1"/>
                    </a:buClr>
                    <a:buSzPct val="80000"/>
                    <a:buFont typeface="Wingdings 2" charset="0"/>
                    <a:buNone/>
                    <a:defRPr/>
                  </a:pPr>
                  <a:r>
                    <a:rPr lang="en-US" sz="1400" b="1" noProof="1">
                      <a:solidFill>
                        <a:srgbClr val="000099"/>
                      </a:solidFill>
                      <a:latin typeface="Courier New" charset="0"/>
                      <a:cs typeface="+mn-cs"/>
                    </a:rPr>
                    <a:t>     */</a:t>
                  </a:r>
                  <a:endParaRPr lang="en-US" sz="1400" b="1" noProof="1">
                    <a:solidFill>
                      <a:srgbClr val="000000"/>
                    </a:solidFill>
                    <a:latin typeface="Courier New" charset="0"/>
                    <a:cs typeface="+mn-cs"/>
                  </a:endParaRPr>
                </a:p>
                <a:p>
                  <a:pPr eaLnBrk="1" hangingPunct="1">
                    <a:lnSpc>
                      <a:spcPct val="80000"/>
                    </a:lnSpc>
                    <a:buClr>
                      <a:schemeClr val="accent1"/>
                    </a:buClr>
                    <a:buSzPct val="80000"/>
                    <a:buFont typeface="Wingdings 2" charset="0"/>
                    <a:buNone/>
                    <a:defRPr/>
                  </a:pPr>
                  <a:r>
                    <a:rPr lang="en-US" sz="1400" b="1" noProof="1">
                      <a:solidFill>
                        <a:srgbClr val="000000"/>
                      </a:solidFill>
                      <a:latin typeface="Courier New" charset="0"/>
                      <a:cs typeface="+mn-cs"/>
                    </a:rPr>
                    <a:t>    </a:t>
                  </a:r>
                  <a:r>
                    <a:rPr lang="en-US" sz="1400" b="1" noProof="1">
                      <a:solidFill>
                        <a:srgbClr val="660033"/>
                      </a:solidFill>
                      <a:latin typeface="Courier New" charset="0"/>
                      <a:cs typeface="+mn-cs"/>
                    </a:rPr>
                    <a:t>public</a:t>
                  </a:r>
                  <a:r>
                    <a:rPr lang="en-US" sz="1400" b="1" noProof="1">
                      <a:solidFill>
                        <a:srgbClr val="000000"/>
                      </a:solidFill>
                      <a:latin typeface="Courier New" charset="0"/>
                      <a:cs typeface="+mn-cs"/>
                    </a:rPr>
                    <a:t> Person() {</a:t>
                  </a:r>
                </a:p>
                <a:p>
                  <a:pPr eaLnBrk="1" hangingPunct="1">
                    <a:lnSpc>
                      <a:spcPct val="80000"/>
                    </a:lnSpc>
                    <a:buClr>
                      <a:schemeClr val="accent1"/>
                    </a:buClr>
                    <a:buSzPct val="80000"/>
                    <a:buFont typeface="Wingdings 2" charset="0"/>
                    <a:buNone/>
                    <a:defRPr/>
                  </a:pPr>
                  <a:r>
                    <a:rPr lang="en-US" sz="1400" b="1" noProof="1">
                      <a:solidFill>
                        <a:srgbClr val="000000"/>
                      </a:solidFill>
                      <a:latin typeface="Courier New" charset="0"/>
                      <a:cs typeface="+mn-cs"/>
                    </a:rPr>
                    <a:t>    }</a:t>
                  </a:r>
                </a:p>
                <a:p>
                  <a:pPr eaLnBrk="1" hangingPunct="1">
                    <a:lnSpc>
                      <a:spcPct val="80000"/>
                    </a:lnSpc>
                    <a:buClr>
                      <a:schemeClr val="accent1"/>
                    </a:buClr>
                    <a:buSzPct val="80000"/>
                    <a:buFont typeface="Wingdings 2" charset="0"/>
                    <a:buNone/>
                    <a:defRPr/>
                  </a:pPr>
                  <a:r>
                    <a:rPr lang="en-US" sz="1400" b="1" noProof="1">
                      <a:solidFill>
                        <a:srgbClr val="000000"/>
                      </a:solidFill>
                      <a:latin typeface="Courier New" charset="0"/>
                      <a:cs typeface="+mn-cs"/>
                    </a:rPr>
                    <a:t>    </a:t>
                  </a:r>
                  <a:r>
                    <a:rPr lang="en-US" sz="1400" b="1" noProof="1">
                      <a:solidFill>
                        <a:srgbClr val="000099"/>
                      </a:solidFill>
                      <a:latin typeface="Courier New" charset="0"/>
                      <a:cs typeface="+mn-cs"/>
                    </a:rPr>
                    <a:t>/**</a:t>
                  </a:r>
                </a:p>
                <a:p>
                  <a:pPr eaLnBrk="1" hangingPunct="1">
                    <a:lnSpc>
                      <a:spcPct val="80000"/>
                    </a:lnSpc>
                    <a:buClr>
                      <a:schemeClr val="accent1"/>
                    </a:buClr>
                    <a:buSzPct val="80000"/>
                    <a:buFont typeface="Wingdings 2" charset="0"/>
                    <a:buNone/>
                    <a:defRPr/>
                  </a:pPr>
                  <a:r>
                    <a:rPr lang="en-US" sz="1400" b="1" noProof="1">
                      <a:solidFill>
                        <a:srgbClr val="000099"/>
                      </a:solidFill>
                      <a:latin typeface="Courier New" charset="0"/>
                      <a:cs typeface="+mn-cs"/>
                    </a:rPr>
                    <a:t>     * Methods</a:t>
                  </a:r>
                </a:p>
                <a:p>
                  <a:pPr eaLnBrk="1" hangingPunct="1">
                    <a:lnSpc>
                      <a:spcPct val="80000"/>
                    </a:lnSpc>
                    <a:buClr>
                      <a:schemeClr val="accent1"/>
                    </a:buClr>
                    <a:buSzPct val="80000"/>
                    <a:buFont typeface="Wingdings 2" charset="0"/>
                    <a:buNone/>
                    <a:defRPr/>
                  </a:pPr>
                  <a:r>
                    <a:rPr lang="en-US" sz="1400" b="1" noProof="1">
                      <a:solidFill>
                        <a:srgbClr val="000099"/>
                      </a:solidFill>
                      <a:latin typeface="Courier New" charset="0"/>
                      <a:cs typeface="+mn-cs"/>
                    </a:rPr>
                    <a:t>     */</a:t>
                  </a:r>
                  <a:endParaRPr lang="en-US" sz="1400" b="1" noProof="1">
                    <a:solidFill>
                      <a:srgbClr val="000000"/>
                    </a:solidFill>
                    <a:latin typeface="Courier New" charset="0"/>
                    <a:cs typeface="+mn-cs"/>
                  </a:endParaRPr>
                </a:p>
                <a:p>
                  <a:pPr eaLnBrk="1" hangingPunct="1">
                    <a:lnSpc>
                      <a:spcPct val="80000"/>
                    </a:lnSpc>
                    <a:buClr>
                      <a:schemeClr val="accent1"/>
                    </a:buClr>
                    <a:buSzPct val="80000"/>
                    <a:buFont typeface="Wingdings 2" charset="0"/>
                    <a:buNone/>
                    <a:defRPr/>
                  </a:pPr>
                  <a:r>
                    <a:rPr lang="en-US" sz="1400" b="1" noProof="1">
                      <a:solidFill>
                        <a:srgbClr val="000000"/>
                      </a:solidFill>
                      <a:latin typeface="Courier New" charset="0"/>
                      <a:cs typeface="+mn-cs"/>
                    </a:rPr>
                    <a:t>    </a:t>
                  </a:r>
                  <a:r>
                    <a:rPr lang="en-US" sz="1400" b="1" noProof="1">
                      <a:solidFill>
                        <a:srgbClr val="660033"/>
                      </a:solidFill>
                      <a:latin typeface="Courier New" charset="0"/>
                      <a:cs typeface="+mn-cs"/>
                    </a:rPr>
                    <a:t>public</a:t>
                  </a:r>
                  <a:r>
                    <a:rPr lang="en-US" sz="1400" b="1" noProof="1">
                      <a:solidFill>
                        <a:srgbClr val="000000"/>
                      </a:solidFill>
                      <a:latin typeface="Courier New" charset="0"/>
                      <a:cs typeface="+mn-cs"/>
                    </a:rPr>
                    <a:t> String sayHello() {</a:t>
                  </a:r>
                </a:p>
                <a:p>
                  <a:pPr eaLnBrk="1" hangingPunct="1">
                    <a:lnSpc>
                      <a:spcPct val="80000"/>
                    </a:lnSpc>
                    <a:buClr>
                      <a:schemeClr val="accent1"/>
                    </a:buClr>
                    <a:buSzPct val="80000"/>
                    <a:buFont typeface="Wingdings 2" charset="0"/>
                    <a:buNone/>
                    <a:defRPr/>
                  </a:pPr>
                  <a:r>
                    <a:rPr lang="en-US" sz="1400" b="1" noProof="1">
                      <a:solidFill>
                        <a:srgbClr val="000000"/>
                      </a:solidFill>
                      <a:latin typeface="Courier New" charset="0"/>
                      <a:cs typeface="+mn-cs"/>
                    </a:rPr>
                    <a:t>        </a:t>
                  </a:r>
                  <a:r>
                    <a:rPr lang="en-US" sz="1400" b="1" noProof="1">
                      <a:solidFill>
                        <a:srgbClr val="660033"/>
                      </a:solidFill>
                      <a:latin typeface="Courier New" charset="0"/>
                      <a:cs typeface="+mn-cs"/>
                    </a:rPr>
                    <a:t>return</a:t>
                  </a:r>
                  <a:r>
                    <a:rPr lang="en-US" sz="1400" b="1" noProof="1">
                      <a:solidFill>
                        <a:srgbClr val="000000"/>
                      </a:solidFill>
                      <a:latin typeface="Courier New" charset="0"/>
                      <a:cs typeface="+mn-cs"/>
                    </a:rPr>
                    <a:t> </a:t>
                  </a:r>
                  <a:r>
                    <a:rPr lang="en-US" sz="1400" b="1" noProof="1">
                      <a:solidFill>
                        <a:srgbClr val="006600"/>
                      </a:solidFill>
                      <a:latin typeface="Courier New" charset="0"/>
                      <a:cs typeface="+mn-cs"/>
                    </a:rPr>
                    <a:t>"Hello World"</a:t>
                  </a:r>
                  <a:r>
                    <a:rPr lang="en-US" sz="1400" b="1" noProof="1">
                      <a:solidFill>
                        <a:srgbClr val="000000"/>
                      </a:solidFill>
                      <a:latin typeface="Courier New" charset="0"/>
                      <a:cs typeface="+mn-cs"/>
                    </a:rPr>
                    <a:t>;</a:t>
                  </a:r>
                </a:p>
                <a:p>
                  <a:pPr eaLnBrk="1" hangingPunct="1">
                    <a:lnSpc>
                      <a:spcPct val="80000"/>
                    </a:lnSpc>
                    <a:buClr>
                      <a:schemeClr val="accent1"/>
                    </a:buClr>
                    <a:buSzPct val="80000"/>
                    <a:buFont typeface="Wingdings 2" charset="0"/>
                    <a:buNone/>
                    <a:defRPr/>
                  </a:pPr>
                  <a:r>
                    <a:rPr lang="en-US" sz="1400" b="1" noProof="1">
                      <a:solidFill>
                        <a:srgbClr val="000000"/>
                      </a:solidFill>
                      <a:latin typeface="Courier New" charset="0"/>
                      <a:cs typeface="+mn-cs"/>
                    </a:rPr>
                    <a:t>    }</a:t>
                  </a:r>
                </a:p>
                <a:p>
                  <a:pPr eaLnBrk="1" hangingPunct="1">
                    <a:lnSpc>
                      <a:spcPct val="80000"/>
                    </a:lnSpc>
                    <a:buClr>
                      <a:schemeClr val="accent1"/>
                    </a:buClr>
                    <a:buSzPct val="80000"/>
                    <a:buFont typeface="Wingdings 2" charset="0"/>
                    <a:buNone/>
                    <a:defRPr/>
                  </a:pPr>
                  <a:r>
                    <a:rPr lang="en-US" sz="1400" b="1" noProof="1">
                      <a:solidFill>
                        <a:srgbClr val="000000"/>
                      </a:solidFill>
                      <a:latin typeface="Courier New" charset="0"/>
                      <a:cs typeface="+mn-cs"/>
                    </a:rPr>
                    <a:t>}</a:t>
                  </a:r>
                </a:p>
              </p:txBody>
            </p:sp>
            <p:sp>
              <p:nvSpPr>
                <p:cNvPr id="9" name="AutoShape 7"/>
                <p:cNvSpPr>
                  <a:spLocks noChangeArrowheads="1"/>
                </p:cNvSpPr>
                <p:nvPr/>
              </p:nvSpPr>
              <p:spPr bwMode="auto">
                <a:xfrm>
                  <a:off x="1422400" y="3672373"/>
                  <a:ext cx="2286000" cy="458533"/>
                </a:xfrm>
                <a:prstGeom prst="roundRect">
                  <a:avLst>
                    <a:gd name="adj" fmla="val 16667"/>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noProof="1">
                    <a:cs typeface="+mn-cs"/>
                  </a:endParaRPr>
                </a:p>
              </p:txBody>
            </p:sp>
          </p:grpSp>
          <p:sp>
            <p:nvSpPr>
              <p:cNvPr id="6" name="AutoShape 8"/>
              <p:cNvSpPr>
                <a:spLocks noChangeArrowheads="1"/>
              </p:cNvSpPr>
              <p:nvPr/>
            </p:nvSpPr>
            <p:spPr bwMode="auto">
              <a:xfrm>
                <a:off x="4902199" y="3510266"/>
                <a:ext cx="3581400" cy="695100"/>
              </a:xfrm>
              <a:prstGeom prst="roundRect">
                <a:avLst>
                  <a:gd name="adj" fmla="val 16667"/>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noProof="1">
                  <a:cs typeface="+mn-cs"/>
                </a:endParaRPr>
              </a:p>
            </p:txBody>
          </p:sp>
        </p:grpSp>
        <p:cxnSp>
          <p:nvCxnSpPr>
            <p:cNvPr id="10" name="AutoShape 13"/>
            <p:cNvCxnSpPr>
              <a:cxnSpLocks noChangeShapeType="1"/>
            </p:cNvCxnSpPr>
            <p:nvPr/>
          </p:nvCxnSpPr>
          <p:spPr bwMode="auto">
            <a:xfrm flipV="1">
              <a:off x="4220784" y="5646570"/>
              <a:ext cx="1716258" cy="1"/>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871423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Constructor</a:t>
            </a:r>
          </a:p>
        </p:txBody>
      </p:sp>
      <p:sp>
        <p:nvSpPr>
          <p:cNvPr id="3" name="Content Placeholder 2"/>
          <p:cNvSpPr>
            <a:spLocks noGrp="1"/>
          </p:cNvSpPr>
          <p:nvPr>
            <p:ph idx="1"/>
          </p:nvPr>
        </p:nvSpPr>
        <p:spPr/>
        <p:txBody>
          <a:bodyPr/>
          <a:lstStyle/>
          <a:p>
            <a:r>
              <a:rPr lang="en-US" noProof="1"/>
              <a:t>Constructor là một phương thức đặc biệt giúp khởi tạo đối tượng</a:t>
            </a:r>
          </a:p>
          <a:p>
            <a:r>
              <a:rPr lang="en-US" noProof="1"/>
              <a:t>Constructor có tên trùng với tên của lớp</a:t>
            </a:r>
          </a:p>
          <a:p>
            <a:r>
              <a:rPr lang="en-US" noProof="1"/>
              <a:t>Một lớp có thể có nhiều constructor</a:t>
            </a:r>
          </a:p>
          <a:p>
            <a:r>
              <a:rPr lang="en-US" noProof="1"/>
              <a:t>Nếu không khai báo constructor cho lớp thì mặc định lớp đó có một constructor không có tham số</a:t>
            </a:r>
          </a:p>
          <a:p>
            <a:r>
              <a:rPr lang="en-US" noProof="1"/>
              <a:t>Ví dụ:</a:t>
            </a:r>
          </a:p>
        </p:txBody>
      </p:sp>
      <p:sp>
        <p:nvSpPr>
          <p:cNvPr id="4" name="Rectangle 12"/>
          <p:cNvSpPr>
            <a:spLocks noChangeArrowheads="1"/>
          </p:cNvSpPr>
          <p:nvPr/>
        </p:nvSpPr>
        <p:spPr bwMode="auto">
          <a:xfrm>
            <a:off x="785445" y="4483767"/>
            <a:ext cx="4491073" cy="14478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438150" indent="-319088">
              <a:buClr>
                <a:schemeClr val="accent1"/>
              </a:buClr>
              <a:buSzPct val="80000"/>
              <a:buFont typeface="Wingdings 2" charset="0"/>
              <a:buNone/>
              <a:defRPr/>
            </a:pPr>
            <a:r>
              <a:rPr lang="en-US" sz="2400" b="1" dirty="0">
                <a:solidFill>
                  <a:srgbClr val="660033"/>
                </a:solidFill>
                <a:latin typeface="Courier New" charset="0"/>
                <a:cs typeface="+mn-cs"/>
              </a:rPr>
              <a:t>public</a:t>
            </a:r>
            <a:r>
              <a:rPr lang="en-US" sz="2400" b="1" dirty="0">
                <a:solidFill>
                  <a:srgbClr val="000000"/>
                </a:solidFill>
                <a:latin typeface="Courier New" charset="0"/>
                <a:cs typeface="+mn-cs"/>
              </a:rPr>
              <a:t> Person() {</a:t>
            </a:r>
          </a:p>
          <a:p>
            <a:pPr marL="438150" indent="-319088">
              <a:buClr>
                <a:schemeClr val="accent1"/>
              </a:buClr>
              <a:buSzPct val="80000"/>
              <a:buFont typeface="Wingdings 2" charset="0"/>
              <a:buNone/>
              <a:defRPr/>
            </a:pPr>
            <a:r>
              <a:rPr lang="en-US" sz="2400" b="1" dirty="0">
                <a:solidFill>
                  <a:srgbClr val="000000"/>
                </a:solidFill>
                <a:latin typeface="Courier New" charset="0"/>
                <a:cs typeface="+mn-cs"/>
              </a:rPr>
              <a:t>		name = "No name";</a:t>
            </a:r>
          </a:p>
          <a:p>
            <a:pPr marL="438150" indent="-319088">
              <a:buClr>
                <a:schemeClr val="accent1"/>
              </a:buClr>
              <a:buSzPct val="80000"/>
              <a:buFont typeface="Wingdings 2" charset="0"/>
              <a:buNone/>
              <a:defRPr/>
            </a:pPr>
            <a:r>
              <a:rPr lang="en-US" sz="2400" b="1" dirty="0">
                <a:solidFill>
                  <a:srgbClr val="000000"/>
                </a:solidFill>
                <a:latin typeface="Courier New" charset="0"/>
                <a:cs typeface="+mn-cs"/>
              </a:rPr>
              <a:t>		age = 10;</a:t>
            </a:r>
          </a:p>
          <a:p>
            <a:pPr marL="438150" indent="-319088">
              <a:buClr>
                <a:schemeClr val="accent1"/>
              </a:buClr>
              <a:buSzPct val="80000"/>
              <a:buFont typeface="Wingdings 2" charset="0"/>
              <a:buNone/>
              <a:defRPr/>
            </a:pPr>
            <a:r>
              <a:rPr lang="en-US" sz="2400" b="1" dirty="0">
                <a:solidFill>
                  <a:srgbClr val="000000"/>
                </a:solidFill>
                <a:latin typeface="Courier New" charset="0"/>
                <a:cs typeface="+mn-cs"/>
              </a:rPr>
              <a:t>}</a:t>
            </a:r>
          </a:p>
          <a:p>
            <a:pPr marL="438150" indent="-319088">
              <a:buClr>
                <a:schemeClr val="accent1"/>
              </a:buClr>
              <a:buSzPct val="80000"/>
              <a:buFont typeface="Wingdings 2" charset="0"/>
              <a:buNone/>
              <a:defRPr/>
            </a:pPr>
            <a:endParaRPr lang="en-US" sz="2400" b="1" dirty="0">
              <a:cs typeface="+mn-cs"/>
            </a:endParaRPr>
          </a:p>
        </p:txBody>
      </p:sp>
      <p:sp>
        <p:nvSpPr>
          <p:cNvPr id="5" name="Rectangle 13"/>
          <p:cNvSpPr>
            <a:spLocks noChangeArrowheads="1"/>
          </p:cNvSpPr>
          <p:nvPr/>
        </p:nvSpPr>
        <p:spPr bwMode="auto">
          <a:xfrm>
            <a:off x="5713861" y="4483767"/>
            <a:ext cx="6226091" cy="14478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438150" indent="-319088">
              <a:buClr>
                <a:schemeClr val="accent1"/>
              </a:buClr>
              <a:buSzPct val="80000"/>
              <a:buFont typeface="Wingdings 2" charset="0"/>
              <a:buNone/>
              <a:defRPr/>
            </a:pPr>
            <a:r>
              <a:rPr lang="en-US" sz="2400" b="1" dirty="0">
                <a:solidFill>
                  <a:srgbClr val="660033"/>
                </a:solidFill>
                <a:latin typeface="Courier New" charset="0"/>
                <a:cs typeface="+mn-cs"/>
              </a:rPr>
              <a:t>public</a:t>
            </a:r>
            <a:r>
              <a:rPr lang="en-US" sz="2400" b="1" dirty="0">
                <a:solidFill>
                  <a:srgbClr val="000000"/>
                </a:solidFill>
                <a:latin typeface="Courier New" charset="0"/>
                <a:cs typeface="+mn-cs"/>
              </a:rPr>
              <a:t> Person(String s, </a:t>
            </a:r>
            <a:r>
              <a:rPr lang="en-US" sz="2400" b="1" dirty="0" err="1">
                <a:solidFill>
                  <a:srgbClr val="000000"/>
                </a:solidFill>
                <a:latin typeface="Courier New" charset="0"/>
                <a:cs typeface="+mn-cs"/>
              </a:rPr>
              <a:t>int</a:t>
            </a:r>
            <a:r>
              <a:rPr lang="en-US" sz="2400" b="1" dirty="0">
                <a:solidFill>
                  <a:srgbClr val="000000"/>
                </a:solidFill>
                <a:latin typeface="Courier New" charset="0"/>
                <a:cs typeface="+mn-cs"/>
              </a:rPr>
              <a:t> n</a:t>
            </a:r>
            <a:r>
              <a:rPr lang="en-US" sz="2400" b="1" dirty="0" smtClean="0">
                <a:solidFill>
                  <a:srgbClr val="000000"/>
                </a:solidFill>
                <a:latin typeface="Courier New" charset="0"/>
                <a:cs typeface="+mn-cs"/>
              </a:rPr>
              <a:t>) {</a:t>
            </a:r>
            <a:endParaRPr lang="en-US" sz="2400" b="1" dirty="0">
              <a:solidFill>
                <a:srgbClr val="000000"/>
              </a:solidFill>
              <a:latin typeface="Courier New" charset="0"/>
              <a:cs typeface="+mn-cs"/>
            </a:endParaRPr>
          </a:p>
          <a:p>
            <a:pPr marL="438150" indent="-319088">
              <a:buClr>
                <a:schemeClr val="accent1"/>
              </a:buClr>
              <a:buSzPct val="80000"/>
              <a:buFont typeface="Wingdings 2" charset="0"/>
              <a:buNone/>
              <a:defRPr/>
            </a:pPr>
            <a:r>
              <a:rPr lang="en-US" sz="2400" b="1" dirty="0">
                <a:solidFill>
                  <a:srgbClr val="000000"/>
                </a:solidFill>
                <a:latin typeface="Courier New" charset="0"/>
                <a:cs typeface="+mn-cs"/>
              </a:rPr>
              <a:t>		name = s;</a:t>
            </a:r>
          </a:p>
          <a:p>
            <a:pPr marL="438150" indent="-319088">
              <a:buClr>
                <a:schemeClr val="accent1"/>
              </a:buClr>
              <a:buSzPct val="80000"/>
              <a:buFont typeface="Wingdings 2" charset="0"/>
              <a:buNone/>
              <a:defRPr/>
            </a:pPr>
            <a:r>
              <a:rPr lang="en-US" sz="2400" b="1" dirty="0">
                <a:solidFill>
                  <a:srgbClr val="000000"/>
                </a:solidFill>
                <a:latin typeface="Courier New" charset="0"/>
                <a:cs typeface="+mn-cs"/>
              </a:rPr>
              <a:t>		age = n;</a:t>
            </a:r>
          </a:p>
          <a:p>
            <a:pPr marL="438150" indent="-319088">
              <a:buClr>
                <a:schemeClr val="accent1"/>
              </a:buClr>
              <a:buSzPct val="80000"/>
              <a:buFont typeface="Wingdings 2" charset="0"/>
              <a:buNone/>
              <a:defRPr/>
            </a:pPr>
            <a:r>
              <a:rPr lang="en-US" sz="2400" b="1" dirty="0">
                <a:solidFill>
                  <a:srgbClr val="000000"/>
                </a:solidFill>
                <a:latin typeface="Courier New" charset="0"/>
                <a:cs typeface="+mn-cs"/>
              </a:rPr>
              <a:t>}</a:t>
            </a:r>
          </a:p>
          <a:p>
            <a:pPr marL="438150" indent="-319088">
              <a:buClr>
                <a:schemeClr val="accent1"/>
              </a:buClr>
              <a:buSzPct val="80000"/>
              <a:buFont typeface="Wingdings 2" charset="0"/>
              <a:buNone/>
              <a:defRPr/>
            </a:pPr>
            <a:endParaRPr lang="en-US" sz="2400" b="1" dirty="0">
              <a:cs typeface="+mn-cs"/>
            </a:endParaRPr>
          </a:p>
        </p:txBody>
      </p:sp>
    </p:spTree>
    <p:extLst>
      <p:ext uri="{BB962C8B-B14F-4D97-AF65-F5344CB8AC3E}">
        <p14:creationId xmlns:p14="http://schemas.microsoft.com/office/powerpoint/2010/main" val="1913821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308"/>
            <a:ext cx="10515600" cy="814187"/>
          </a:xfrm>
        </p:spPr>
        <p:txBody>
          <a:bodyPr/>
          <a:lstStyle/>
          <a:p>
            <a:r>
              <a:rPr lang="en-US" noProof="1"/>
              <a:t>Sử dụng constructor</a:t>
            </a:r>
          </a:p>
        </p:txBody>
      </p:sp>
      <p:sp>
        <p:nvSpPr>
          <p:cNvPr id="3" name="Content Placeholder 2"/>
          <p:cNvSpPr>
            <a:spLocks noGrp="1"/>
          </p:cNvSpPr>
          <p:nvPr>
            <p:ph idx="1"/>
          </p:nvPr>
        </p:nvSpPr>
        <p:spPr>
          <a:xfrm>
            <a:off x="838200" y="1143000"/>
            <a:ext cx="10515600" cy="4404806"/>
          </a:xfrm>
        </p:spPr>
        <p:txBody>
          <a:bodyPr/>
          <a:lstStyle/>
          <a:p>
            <a:r>
              <a:rPr lang="en-US" noProof="1"/>
              <a:t>Có thể lựa chọn sử dụng các constructor khác nhau bằng cách truyền vào tham số khác nhau</a:t>
            </a:r>
          </a:p>
          <a:p>
            <a:r>
              <a:rPr lang="en-US" noProof="1"/>
              <a:t>Ví dụ:</a:t>
            </a:r>
          </a:p>
        </p:txBody>
      </p:sp>
      <p:sp>
        <p:nvSpPr>
          <p:cNvPr id="4" name="Rectangle 3"/>
          <p:cNvSpPr/>
          <p:nvPr/>
        </p:nvSpPr>
        <p:spPr>
          <a:xfrm>
            <a:off x="7182445" y="3448438"/>
            <a:ext cx="2965427" cy="400110"/>
          </a:xfrm>
          <a:prstGeom prst="rect">
            <a:avLst/>
          </a:prstGeom>
        </p:spPr>
        <p:txBody>
          <a:bodyPr wrap="none">
            <a:spAutoFit/>
          </a:bodyPr>
          <a:lstStyle/>
          <a:p>
            <a:r>
              <a:rPr lang="en-US" sz="2000" noProof="1"/>
              <a:t>personObj = </a:t>
            </a:r>
            <a:r>
              <a:rPr lang="en-US" sz="2000" b="1" noProof="1">
                <a:solidFill>
                  <a:srgbClr val="000080"/>
                </a:solidFill>
                <a:effectLst/>
              </a:rPr>
              <a:t>new </a:t>
            </a:r>
            <a:r>
              <a:rPr lang="en-US" sz="2000" noProof="1"/>
              <a:t>Person();</a:t>
            </a:r>
          </a:p>
        </p:txBody>
      </p:sp>
      <p:sp>
        <p:nvSpPr>
          <p:cNvPr id="5" name="Rectangle 4"/>
          <p:cNvSpPr/>
          <p:nvPr/>
        </p:nvSpPr>
        <p:spPr>
          <a:xfrm>
            <a:off x="7182445" y="5229311"/>
            <a:ext cx="4069897" cy="400110"/>
          </a:xfrm>
          <a:prstGeom prst="rect">
            <a:avLst/>
          </a:prstGeom>
        </p:spPr>
        <p:txBody>
          <a:bodyPr wrap="none">
            <a:spAutoFit/>
          </a:bodyPr>
          <a:lstStyle/>
          <a:p>
            <a:r>
              <a:rPr lang="en-US" sz="2000" noProof="1"/>
              <a:t>personObj = </a:t>
            </a:r>
            <a:r>
              <a:rPr lang="en-US" sz="2000" b="1" noProof="1">
                <a:solidFill>
                  <a:srgbClr val="000080"/>
                </a:solidFill>
                <a:effectLst/>
              </a:rPr>
              <a:t>new </a:t>
            </a:r>
            <a:r>
              <a:rPr lang="en-US" sz="2000" noProof="1"/>
              <a:t>Person(</a:t>
            </a:r>
            <a:r>
              <a:rPr lang="en-US" sz="2000" b="1" noProof="1">
                <a:solidFill>
                  <a:srgbClr val="008000"/>
                </a:solidFill>
                <a:effectLst/>
              </a:rPr>
              <a:t>"John"</a:t>
            </a:r>
            <a:r>
              <a:rPr lang="en-US" sz="2000" noProof="1"/>
              <a:t>, </a:t>
            </a:r>
            <a:r>
              <a:rPr lang="en-US" sz="2000" noProof="1">
                <a:solidFill>
                  <a:srgbClr val="0000FF"/>
                </a:solidFill>
                <a:effectLst/>
              </a:rPr>
              <a:t>20</a:t>
            </a:r>
            <a:r>
              <a:rPr lang="en-US" sz="2000" noProof="1"/>
              <a:t>);</a:t>
            </a:r>
          </a:p>
        </p:txBody>
      </p:sp>
      <p:sp>
        <p:nvSpPr>
          <p:cNvPr id="6" name="Rectangle 12"/>
          <p:cNvSpPr>
            <a:spLocks noChangeArrowheads="1"/>
          </p:cNvSpPr>
          <p:nvPr/>
        </p:nvSpPr>
        <p:spPr bwMode="auto">
          <a:xfrm>
            <a:off x="838200" y="2924593"/>
            <a:ext cx="4531487" cy="1447800"/>
          </a:xfrm>
          <a:prstGeom prst="rect">
            <a:avLst/>
          </a:prstGeom>
          <a:noFill/>
          <a:ln>
            <a:noFill/>
          </a:ln>
          <a:effectLst/>
          <a:extLst/>
        </p:spPr>
        <p:txBody>
          <a:bodyPr/>
          <a:lstStyle/>
          <a:p>
            <a:pPr marL="438150" indent="-319088">
              <a:buClr>
                <a:schemeClr val="accent1"/>
              </a:buClr>
              <a:buSzPct val="80000"/>
              <a:buFont typeface="Wingdings 2" charset="0"/>
              <a:buNone/>
              <a:defRPr/>
            </a:pPr>
            <a:r>
              <a:rPr lang="en-US" sz="2000" b="1" noProof="1">
                <a:solidFill>
                  <a:srgbClr val="660033"/>
                </a:solidFill>
                <a:latin typeface="Courier New" charset="0"/>
                <a:cs typeface="+mn-cs"/>
              </a:rPr>
              <a:t>public</a:t>
            </a:r>
            <a:r>
              <a:rPr lang="en-US" sz="2000" b="1" noProof="1">
                <a:solidFill>
                  <a:srgbClr val="000000"/>
                </a:solidFill>
                <a:latin typeface="Courier New" charset="0"/>
                <a:cs typeface="+mn-cs"/>
              </a:rPr>
              <a:t> Person() {</a:t>
            </a:r>
          </a:p>
          <a:p>
            <a:pPr marL="438150" indent="-319088">
              <a:buClr>
                <a:schemeClr val="accent1"/>
              </a:buClr>
              <a:buSzPct val="80000"/>
              <a:buFont typeface="Wingdings 2" charset="0"/>
              <a:buNone/>
              <a:defRPr/>
            </a:pPr>
            <a:r>
              <a:rPr lang="en-US" sz="2000" b="1" noProof="1">
                <a:solidFill>
                  <a:srgbClr val="000000"/>
                </a:solidFill>
                <a:latin typeface="Courier New" charset="0"/>
                <a:cs typeface="+mn-cs"/>
              </a:rPr>
              <a:t>		name = "No name";</a:t>
            </a:r>
          </a:p>
          <a:p>
            <a:pPr marL="438150" indent="-319088">
              <a:buClr>
                <a:schemeClr val="accent1"/>
              </a:buClr>
              <a:buSzPct val="80000"/>
              <a:buFont typeface="Wingdings 2" charset="0"/>
              <a:buNone/>
              <a:defRPr/>
            </a:pPr>
            <a:r>
              <a:rPr lang="en-US" sz="2000" b="1" noProof="1">
                <a:solidFill>
                  <a:srgbClr val="000000"/>
                </a:solidFill>
                <a:latin typeface="Courier New" charset="0"/>
                <a:cs typeface="+mn-cs"/>
              </a:rPr>
              <a:t>		age = 10;</a:t>
            </a:r>
          </a:p>
          <a:p>
            <a:pPr marL="438150" indent="-319088">
              <a:buClr>
                <a:schemeClr val="accent1"/>
              </a:buClr>
              <a:buSzPct val="80000"/>
              <a:buFont typeface="Wingdings 2" charset="0"/>
              <a:buNone/>
              <a:defRPr/>
            </a:pPr>
            <a:r>
              <a:rPr lang="en-US" sz="2000" b="1" noProof="1">
                <a:solidFill>
                  <a:srgbClr val="000000"/>
                </a:solidFill>
                <a:latin typeface="Courier New" charset="0"/>
                <a:cs typeface="+mn-cs"/>
              </a:rPr>
              <a:t>}</a:t>
            </a:r>
          </a:p>
          <a:p>
            <a:pPr marL="438150" indent="-319088">
              <a:buClr>
                <a:schemeClr val="accent1"/>
              </a:buClr>
              <a:buSzPct val="80000"/>
              <a:buFont typeface="Wingdings 2" charset="0"/>
              <a:buNone/>
              <a:defRPr/>
            </a:pPr>
            <a:endParaRPr lang="en-US" sz="2000" b="1" noProof="1">
              <a:cs typeface="+mn-cs"/>
            </a:endParaRPr>
          </a:p>
        </p:txBody>
      </p:sp>
      <p:sp>
        <p:nvSpPr>
          <p:cNvPr id="7" name="Rectangle 13"/>
          <p:cNvSpPr>
            <a:spLocks noChangeArrowheads="1"/>
          </p:cNvSpPr>
          <p:nvPr/>
        </p:nvSpPr>
        <p:spPr bwMode="auto">
          <a:xfrm>
            <a:off x="838200" y="4705466"/>
            <a:ext cx="6344245" cy="1447800"/>
          </a:xfrm>
          <a:prstGeom prst="rect">
            <a:avLst/>
          </a:prstGeom>
          <a:noFill/>
          <a:ln>
            <a:noFill/>
          </a:ln>
          <a:effectLst/>
          <a:extLst/>
        </p:spPr>
        <p:txBody>
          <a:bodyPr/>
          <a:lstStyle/>
          <a:p>
            <a:pPr marL="438150" indent="-319088">
              <a:buClr>
                <a:schemeClr val="accent1"/>
              </a:buClr>
              <a:buSzPct val="80000"/>
              <a:buFont typeface="Wingdings 2" charset="0"/>
              <a:buNone/>
              <a:defRPr/>
            </a:pPr>
            <a:r>
              <a:rPr lang="en-US" sz="2000" b="1" noProof="1">
                <a:solidFill>
                  <a:srgbClr val="660033"/>
                </a:solidFill>
                <a:latin typeface="Courier New" charset="0"/>
                <a:cs typeface="+mn-cs"/>
              </a:rPr>
              <a:t>public</a:t>
            </a:r>
            <a:r>
              <a:rPr lang="en-US" sz="2000" b="1" noProof="1">
                <a:solidFill>
                  <a:srgbClr val="000000"/>
                </a:solidFill>
                <a:latin typeface="Courier New" charset="0"/>
                <a:cs typeface="+mn-cs"/>
              </a:rPr>
              <a:t> Person(String s, int n) {</a:t>
            </a:r>
          </a:p>
          <a:p>
            <a:pPr marL="438150" indent="-319088">
              <a:buClr>
                <a:schemeClr val="accent1"/>
              </a:buClr>
              <a:buSzPct val="80000"/>
              <a:buFont typeface="Wingdings 2" charset="0"/>
              <a:buNone/>
              <a:defRPr/>
            </a:pPr>
            <a:r>
              <a:rPr lang="en-US" sz="2000" b="1" noProof="1">
                <a:solidFill>
                  <a:srgbClr val="000000"/>
                </a:solidFill>
                <a:latin typeface="Courier New" charset="0"/>
                <a:cs typeface="+mn-cs"/>
              </a:rPr>
              <a:t>		name = s;</a:t>
            </a:r>
          </a:p>
          <a:p>
            <a:pPr marL="438150" indent="-319088">
              <a:buClr>
                <a:schemeClr val="accent1"/>
              </a:buClr>
              <a:buSzPct val="80000"/>
              <a:buFont typeface="Wingdings 2" charset="0"/>
              <a:buNone/>
              <a:defRPr/>
            </a:pPr>
            <a:r>
              <a:rPr lang="en-US" sz="2000" b="1" noProof="1">
                <a:solidFill>
                  <a:srgbClr val="000000"/>
                </a:solidFill>
                <a:latin typeface="Courier New" charset="0"/>
                <a:cs typeface="+mn-cs"/>
              </a:rPr>
              <a:t>		age = n;</a:t>
            </a:r>
          </a:p>
          <a:p>
            <a:pPr marL="438150" indent="-319088">
              <a:buClr>
                <a:schemeClr val="accent1"/>
              </a:buClr>
              <a:buSzPct val="80000"/>
              <a:buFont typeface="Wingdings 2" charset="0"/>
              <a:buNone/>
              <a:defRPr/>
            </a:pPr>
            <a:r>
              <a:rPr lang="en-US" sz="2000" b="1" noProof="1">
                <a:solidFill>
                  <a:srgbClr val="000000"/>
                </a:solidFill>
                <a:latin typeface="Courier New" charset="0"/>
                <a:cs typeface="+mn-cs"/>
              </a:rPr>
              <a:t>}</a:t>
            </a:r>
          </a:p>
          <a:p>
            <a:pPr marL="438150" indent="-319088">
              <a:buClr>
                <a:schemeClr val="accent1"/>
              </a:buClr>
              <a:buSzPct val="80000"/>
              <a:buFont typeface="Wingdings 2" charset="0"/>
              <a:buNone/>
              <a:defRPr/>
            </a:pPr>
            <a:endParaRPr lang="en-US" sz="2000" b="1" noProof="1">
              <a:cs typeface="+mn-cs"/>
            </a:endParaRPr>
          </a:p>
        </p:txBody>
      </p:sp>
      <p:cxnSp>
        <p:nvCxnSpPr>
          <p:cNvPr id="9" name="Straight Arrow Connector 8"/>
          <p:cNvCxnSpPr/>
          <p:nvPr/>
        </p:nvCxnSpPr>
        <p:spPr>
          <a:xfrm>
            <a:off x="4764505" y="3648493"/>
            <a:ext cx="21145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868779" y="5444322"/>
            <a:ext cx="21145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552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Demo</a:t>
            </a:r>
            <a:endParaRPr lang="en-US" dirty="0"/>
          </a:p>
        </p:txBody>
      </p:sp>
      <p:sp>
        <p:nvSpPr>
          <p:cNvPr id="5" name="Text Placeholder 4"/>
          <p:cNvSpPr>
            <a:spLocks noGrp="1"/>
          </p:cNvSpPr>
          <p:nvPr>
            <p:ph type="body" idx="1"/>
          </p:nvPr>
        </p:nvSpPr>
        <p:spPr>
          <a:xfrm>
            <a:off x="831850" y="4589463"/>
            <a:ext cx="10515600" cy="1896004"/>
          </a:xfrm>
        </p:spPr>
        <p:txBody>
          <a:bodyPr>
            <a:normAutofit/>
          </a:bodyPr>
          <a:lstStyle/>
          <a:p>
            <a:r>
              <a:rPr lang="vi-VN" dirty="0" smtClean="0"/>
              <a:t>Tạo lớp với các loại constructor</a:t>
            </a:r>
          </a:p>
          <a:p>
            <a:r>
              <a:rPr lang="vi-VN" dirty="0" smtClean="0"/>
              <a:t>Tạo đối tượng </a:t>
            </a:r>
            <a:endParaRPr lang="en-US" dirty="0"/>
          </a:p>
        </p:txBody>
      </p:sp>
    </p:spTree>
    <p:extLst>
      <p:ext uri="{BB962C8B-B14F-4D97-AF65-F5344CB8AC3E}">
        <p14:creationId xmlns:p14="http://schemas.microsoft.com/office/powerpoint/2010/main" val="1817443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308"/>
            <a:ext cx="10515600" cy="814187"/>
          </a:xfrm>
        </p:spPr>
        <p:txBody>
          <a:bodyPr/>
          <a:lstStyle/>
          <a:p>
            <a:r>
              <a:rPr lang="en-US" noProof="1"/>
              <a:t>D</a:t>
            </a:r>
            <a:r>
              <a:rPr lang="en-US" dirty="0" err="1" smtClean="0"/>
              <a:t>estructor</a:t>
            </a:r>
            <a:endParaRPr lang="en-US" noProof="1"/>
          </a:p>
        </p:txBody>
      </p:sp>
      <p:sp>
        <p:nvSpPr>
          <p:cNvPr id="3" name="Content Placeholder 2"/>
          <p:cNvSpPr>
            <a:spLocks noGrp="1"/>
          </p:cNvSpPr>
          <p:nvPr>
            <p:ph idx="1"/>
          </p:nvPr>
        </p:nvSpPr>
        <p:spPr>
          <a:xfrm>
            <a:off x="838200" y="1143000"/>
            <a:ext cx="10515600" cy="4404806"/>
          </a:xfrm>
        </p:spPr>
        <p:txBody>
          <a:bodyPr/>
          <a:lstStyle/>
          <a:p>
            <a:r>
              <a:rPr lang="en-US" dirty="0" smtClean="0"/>
              <a:t>Destructor </a:t>
            </a:r>
            <a:r>
              <a:rPr lang="en-US" dirty="0" err="1" smtClean="0"/>
              <a:t>là</a:t>
            </a:r>
            <a:r>
              <a:rPr lang="en-US" dirty="0" smtClean="0"/>
              <a:t> 1 </a:t>
            </a:r>
            <a:r>
              <a:rPr lang="en-US" dirty="0" err="1" smtClean="0"/>
              <a:t>thành</a:t>
            </a:r>
            <a:r>
              <a:rPr lang="en-US" dirty="0" smtClean="0"/>
              <a:t> </a:t>
            </a:r>
            <a:r>
              <a:rPr lang="en-US" dirty="0" err="1" smtClean="0"/>
              <a:t>phần</a:t>
            </a:r>
            <a:r>
              <a:rPr lang="en-US" dirty="0" smtClean="0"/>
              <a:t> </a:t>
            </a:r>
            <a:r>
              <a:rPr lang="en-US" dirty="0" err="1" smtClean="0"/>
              <a:t>đặc</a:t>
            </a:r>
            <a:r>
              <a:rPr lang="en-US" dirty="0" smtClean="0"/>
              <a:t> </a:t>
            </a:r>
            <a:r>
              <a:rPr lang="en-US" dirty="0" err="1" smtClean="0"/>
              <a:t>biệt</a:t>
            </a:r>
            <a:r>
              <a:rPr lang="en-US" dirty="0" smtClean="0"/>
              <a:t> </a:t>
            </a:r>
            <a:r>
              <a:rPr lang="en-US" dirty="0" err="1" smtClean="0"/>
              <a:t>của</a:t>
            </a:r>
            <a:r>
              <a:rPr lang="en-US" dirty="0" smtClean="0"/>
              <a:t> </a:t>
            </a:r>
            <a:r>
              <a:rPr lang="en-US" dirty="0" err="1" smtClean="0"/>
              <a:t>lớp</a:t>
            </a:r>
            <a:r>
              <a:rPr lang="en-US" dirty="0" smtClean="0"/>
              <a:t>, </a:t>
            </a:r>
            <a:r>
              <a:rPr lang="en-US" dirty="0" err="1" smtClean="0"/>
              <a:t>dùng</a:t>
            </a:r>
            <a:r>
              <a:rPr lang="en-US" dirty="0" smtClean="0"/>
              <a:t> </a:t>
            </a:r>
            <a:r>
              <a:rPr lang="en-US" dirty="0" err="1" smtClean="0"/>
              <a:t>để</a:t>
            </a:r>
            <a:r>
              <a:rPr lang="en-US" dirty="0" smtClean="0"/>
              <a:t> </a:t>
            </a:r>
            <a:r>
              <a:rPr lang="en-US" dirty="0" err="1" smtClean="0"/>
              <a:t>thực</a:t>
            </a:r>
            <a:r>
              <a:rPr lang="en-US" dirty="0" smtClean="0"/>
              <a:t> </a:t>
            </a:r>
            <a:r>
              <a:rPr lang="en-US" dirty="0" err="1" smtClean="0"/>
              <a:t>thi</a:t>
            </a:r>
            <a:r>
              <a:rPr lang="en-US" dirty="0" smtClean="0"/>
              <a:t> </a:t>
            </a:r>
            <a:r>
              <a:rPr lang="en-US" dirty="0" err="1" smtClean="0"/>
              <a:t>giải</a:t>
            </a:r>
            <a:r>
              <a:rPr lang="en-US" dirty="0" smtClean="0"/>
              <a:t> </a:t>
            </a:r>
            <a:r>
              <a:rPr lang="en-US" dirty="0" err="1" smtClean="0"/>
              <a:t>pháp</a:t>
            </a:r>
            <a:r>
              <a:rPr lang="en-US" dirty="0" smtClean="0"/>
              <a:t> </a:t>
            </a:r>
            <a:r>
              <a:rPr lang="en-US" dirty="0" err="1" smtClean="0"/>
              <a:t>lớp</a:t>
            </a:r>
            <a:r>
              <a:rPr lang="en-US" dirty="0" smtClean="0"/>
              <a:t> </a:t>
            </a:r>
          </a:p>
          <a:p>
            <a:r>
              <a:rPr lang="en-US" dirty="0" smtClean="0"/>
              <a:t>Destructor </a:t>
            </a:r>
            <a:r>
              <a:rPr lang="en-US" dirty="0" err="1" smtClean="0"/>
              <a:t>hữu</a:t>
            </a:r>
            <a:r>
              <a:rPr lang="en-US" dirty="0" smtClean="0"/>
              <a:t> </a:t>
            </a:r>
            <a:r>
              <a:rPr lang="en-US" dirty="0" err="1" smtClean="0"/>
              <a:t>dụng</a:t>
            </a:r>
            <a:r>
              <a:rPr lang="en-US" dirty="0" smtClean="0"/>
              <a:t> </a:t>
            </a:r>
            <a:r>
              <a:rPr lang="en-US" dirty="0" err="1" smtClean="0"/>
              <a:t>khi</a:t>
            </a:r>
            <a:r>
              <a:rPr lang="en-US" dirty="0" smtClean="0"/>
              <a:t> </a:t>
            </a:r>
            <a:r>
              <a:rPr lang="en-US" dirty="0" err="1" smtClean="0"/>
              <a:t>dùng</a:t>
            </a:r>
            <a:r>
              <a:rPr lang="en-US" dirty="0" smtClean="0"/>
              <a:t> </a:t>
            </a:r>
            <a:r>
              <a:rPr lang="en-US" dirty="0" err="1" smtClean="0"/>
              <a:t>để</a:t>
            </a:r>
            <a:r>
              <a:rPr lang="en-US" dirty="0" smtClean="0"/>
              <a:t> </a:t>
            </a:r>
            <a:r>
              <a:rPr lang="en-US" dirty="0" err="1" smtClean="0"/>
              <a:t>giải</a:t>
            </a:r>
            <a:r>
              <a:rPr lang="en-US" dirty="0" smtClean="0"/>
              <a:t> </a:t>
            </a:r>
            <a:r>
              <a:rPr lang="en-US" dirty="0" err="1" smtClean="0"/>
              <a:t>phóng</a:t>
            </a:r>
            <a:r>
              <a:rPr lang="en-US" dirty="0" smtClean="0"/>
              <a:t> </a:t>
            </a:r>
            <a:r>
              <a:rPr lang="en-US" dirty="0" err="1" smtClean="0"/>
              <a:t>bộ</a:t>
            </a:r>
            <a:r>
              <a:rPr lang="en-US" dirty="0" smtClean="0"/>
              <a:t> </a:t>
            </a:r>
            <a:r>
              <a:rPr lang="en-US" dirty="0" err="1" smtClean="0"/>
              <a:t>nhớ</a:t>
            </a:r>
            <a:r>
              <a:rPr lang="en-US" dirty="0" smtClean="0"/>
              <a:t> </a:t>
            </a:r>
            <a:r>
              <a:rPr lang="en-US" dirty="0" err="1" smtClean="0"/>
              <a:t>trước</a:t>
            </a:r>
            <a:r>
              <a:rPr lang="en-US" dirty="0" smtClean="0"/>
              <a:t> </a:t>
            </a:r>
            <a:r>
              <a:rPr lang="en-US" dirty="0" err="1" smtClean="0"/>
              <a:t>khi</a:t>
            </a:r>
            <a:r>
              <a:rPr lang="en-US" dirty="0" smtClean="0"/>
              <a:t> </a:t>
            </a:r>
            <a:r>
              <a:rPr lang="en-US" dirty="0" err="1" smtClean="0"/>
              <a:t>thoát</a:t>
            </a:r>
            <a:r>
              <a:rPr lang="en-US" dirty="0" smtClean="0"/>
              <a:t> </a:t>
            </a:r>
            <a:r>
              <a:rPr lang="en-US" dirty="0" err="1" smtClean="0"/>
              <a:t>khỏi</a:t>
            </a:r>
            <a:r>
              <a:rPr lang="en-US" dirty="0" smtClean="0"/>
              <a:t>  1 </a:t>
            </a:r>
            <a:r>
              <a:rPr lang="en-US" dirty="0" err="1" smtClean="0"/>
              <a:t>chương</a:t>
            </a:r>
            <a:r>
              <a:rPr lang="en-US" dirty="0" smtClean="0"/>
              <a:t> </a:t>
            </a:r>
            <a:r>
              <a:rPr lang="en-US" dirty="0" err="1" smtClean="0"/>
              <a:t>trình</a:t>
            </a:r>
            <a:r>
              <a:rPr lang="en-US" dirty="0" smtClean="0"/>
              <a:t> </a:t>
            </a:r>
            <a:r>
              <a:rPr lang="en-US" dirty="0" err="1" smtClean="0"/>
              <a:t>bất</a:t>
            </a:r>
            <a:r>
              <a:rPr lang="en-US" dirty="0" smtClean="0"/>
              <a:t> </a:t>
            </a:r>
            <a:r>
              <a:rPr lang="en-US" dirty="0" err="1" smtClean="0"/>
              <a:t>kỳ</a:t>
            </a:r>
            <a:endParaRPr lang="en-US" dirty="0" smtClean="0"/>
          </a:p>
          <a:p>
            <a:r>
              <a:rPr lang="en-US" dirty="0" err="1" smtClean="0"/>
              <a:t>Cú</a:t>
            </a:r>
            <a:r>
              <a:rPr lang="en-US" dirty="0" smtClean="0"/>
              <a:t> </a:t>
            </a:r>
            <a:r>
              <a:rPr lang="en-US" dirty="0" err="1" smtClean="0"/>
              <a:t>pháp</a:t>
            </a:r>
            <a:r>
              <a:rPr lang="en-US" dirty="0" smtClean="0"/>
              <a:t>:  </a:t>
            </a:r>
          </a:p>
          <a:p>
            <a:endParaRPr lang="en-US" dirty="0" smtClean="0"/>
          </a:p>
          <a:p>
            <a:endParaRPr lang="en-US" b="1" dirty="0"/>
          </a:p>
          <a:p>
            <a:endParaRPr lang="en-US" b="1" dirty="0" smtClean="0"/>
          </a:p>
          <a:p>
            <a:r>
              <a:rPr lang="en-US" noProof="1" smtClean="0"/>
              <a:t>Ví </a:t>
            </a:r>
            <a:r>
              <a:rPr lang="en-US" noProof="1"/>
              <a:t>dụ:</a:t>
            </a:r>
          </a:p>
        </p:txBody>
      </p:sp>
      <p:sp>
        <p:nvSpPr>
          <p:cNvPr id="8" name="Rectangle 7"/>
          <p:cNvSpPr/>
          <p:nvPr/>
        </p:nvSpPr>
        <p:spPr>
          <a:xfrm>
            <a:off x="1820779" y="3474046"/>
            <a:ext cx="3752118" cy="1015663"/>
          </a:xfrm>
          <a:prstGeom prst="rect">
            <a:avLst/>
          </a:prstGeom>
        </p:spPr>
        <p:txBody>
          <a:bodyPr wrap="square">
            <a:spAutoFit/>
          </a:bodyPr>
          <a:lstStyle/>
          <a:p>
            <a:r>
              <a:rPr lang="en-US" sz="2000" dirty="0" smtClean="0">
                <a:solidFill>
                  <a:srgbClr val="666600"/>
                </a:solidFill>
              </a:rPr>
              <a:t>~</a:t>
            </a:r>
            <a:r>
              <a:rPr lang="en-US" sz="2000" dirty="0" smtClean="0">
                <a:solidFill>
                  <a:srgbClr val="7F0055"/>
                </a:solidFill>
              </a:rPr>
              <a:t>&lt;</a:t>
            </a:r>
            <a:r>
              <a:rPr lang="en-US" sz="2000" dirty="0" err="1">
                <a:solidFill>
                  <a:srgbClr val="7F0055"/>
                </a:solidFill>
              </a:rPr>
              <a:t>C</a:t>
            </a:r>
            <a:r>
              <a:rPr lang="en-US" sz="2000" dirty="0" err="1" smtClean="0">
                <a:solidFill>
                  <a:srgbClr val="7F0055"/>
                </a:solidFill>
              </a:rPr>
              <a:t>lassname</a:t>
            </a:r>
            <a:r>
              <a:rPr lang="en-US" sz="2000" dirty="0" smtClean="0">
                <a:solidFill>
                  <a:srgbClr val="7F0055"/>
                </a:solidFill>
              </a:rPr>
              <a:t>&gt;</a:t>
            </a:r>
            <a:r>
              <a:rPr lang="en-US" sz="2000" dirty="0" smtClean="0">
                <a:solidFill>
                  <a:srgbClr val="666600"/>
                </a:solidFill>
              </a:rPr>
              <a:t>()</a:t>
            </a:r>
            <a:r>
              <a:rPr lang="en-US" sz="2000" dirty="0" smtClean="0"/>
              <a:t> </a:t>
            </a:r>
            <a:r>
              <a:rPr lang="en-US" sz="2000" dirty="0">
                <a:solidFill>
                  <a:srgbClr val="666600"/>
                </a:solidFill>
              </a:rPr>
              <a:t>{</a:t>
            </a:r>
            <a:r>
              <a:rPr lang="en-US" sz="2000" dirty="0"/>
              <a:t> </a:t>
            </a:r>
            <a:endParaRPr lang="en-US" sz="2000" dirty="0" smtClean="0"/>
          </a:p>
          <a:p>
            <a:r>
              <a:rPr lang="en-US" sz="2000" dirty="0">
                <a:solidFill>
                  <a:srgbClr val="880000"/>
                </a:solidFill>
              </a:rPr>
              <a:t>	</a:t>
            </a:r>
            <a:r>
              <a:rPr lang="en-US" sz="2000" dirty="0" smtClean="0">
                <a:solidFill>
                  <a:srgbClr val="880000"/>
                </a:solidFill>
              </a:rPr>
              <a:t>//</a:t>
            </a:r>
            <a:r>
              <a:rPr lang="en-US" sz="2000" dirty="0">
                <a:solidFill>
                  <a:srgbClr val="880000"/>
                </a:solidFill>
              </a:rPr>
              <a:t>destructor</a:t>
            </a:r>
            <a:r>
              <a:rPr lang="en-US" sz="2000" dirty="0"/>
              <a:t> </a:t>
            </a:r>
            <a:r>
              <a:rPr lang="en-US" sz="2000" dirty="0" smtClean="0">
                <a:solidFill>
                  <a:srgbClr val="7F0055"/>
                </a:solidFill>
              </a:rPr>
              <a:t>body</a:t>
            </a:r>
            <a:r>
              <a:rPr lang="en-US" sz="2000" dirty="0" smtClean="0">
                <a:solidFill>
                  <a:srgbClr val="666600"/>
                </a:solidFill>
              </a:rPr>
              <a:t>;</a:t>
            </a:r>
            <a:r>
              <a:rPr lang="en-US" sz="2000" dirty="0" smtClean="0"/>
              <a:t> </a:t>
            </a:r>
          </a:p>
          <a:p>
            <a:r>
              <a:rPr lang="en-US" sz="2000" dirty="0" smtClean="0">
                <a:solidFill>
                  <a:srgbClr val="666600"/>
                </a:solidFill>
              </a:rPr>
              <a:t>}</a:t>
            </a:r>
            <a:endParaRPr lang="en-US" sz="2000" dirty="0"/>
          </a:p>
        </p:txBody>
      </p:sp>
      <p:sp>
        <p:nvSpPr>
          <p:cNvPr id="11" name="Rectangle 10"/>
          <p:cNvSpPr/>
          <p:nvPr/>
        </p:nvSpPr>
        <p:spPr>
          <a:xfrm>
            <a:off x="902152" y="5522856"/>
            <a:ext cx="6750908" cy="1200329"/>
          </a:xfrm>
          <a:prstGeom prst="rect">
            <a:avLst/>
          </a:prstGeom>
        </p:spPr>
        <p:txBody>
          <a:bodyPr wrap="square">
            <a:spAutoFit/>
          </a:bodyPr>
          <a:lstStyle/>
          <a:p>
            <a:r>
              <a:rPr lang="en-US" dirty="0">
                <a:solidFill>
                  <a:srgbClr val="666600"/>
                </a:solidFill>
              </a:rPr>
              <a:t>~</a:t>
            </a:r>
            <a:r>
              <a:rPr lang="en-US" dirty="0">
                <a:solidFill>
                  <a:srgbClr val="7F0055"/>
                </a:solidFill>
              </a:rPr>
              <a:t>Line</a:t>
            </a:r>
            <a:r>
              <a:rPr lang="en-US" dirty="0">
                <a:solidFill>
                  <a:srgbClr val="666600"/>
                </a:solidFill>
              </a:rPr>
              <a:t>()</a:t>
            </a:r>
            <a:r>
              <a:rPr lang="en-US" dirty="0"/>
              <a:t> </a:t>
            </a:r>
            <a:r>
              <a:rPr lang="en-US" dirty="0">
                <a:solidFill>
                  <a:srgbClr val="666600"/>
                </a:solidFill>
              </a:rPr>
              <a:t>{</a:t>
            </a:r>
            <a:r>
              <a:rPr lang="en-US" dirty="0"/>
              <a:t> </a:t>
            </a:r>
            <a:endParaRPr lang="en-US" dirty="0" smtClean="0"/>
          </a:p>
          <a:p>
            <a:r>
              <a:rPr lang="en-US" dirty="0">
                <a:solidFill>
                  <a:srgbClr val="880000"/>
                </a:solidFill>
              </a:rPr>
              <a:t>	</a:t>
            </a:r>
            <a:r>
              <a:rPr lang="en-US" dirty="0" smtClean="0">
                <a:solidFill>
                  <a:srgbClr val="880000"/>
                </a:solidFill>
              </a:rPr>
              <a:t>//</a:t>
            </a:r>
            <a:r>
              <a:rPr lang="en-US" dirty="0">
                <a:solidFill>
                  <a:srgbClr val="880000"/>
                </a:solidFill>
              </a:rPr>
              <a:t>destructor</a:t>
            </a:r>
            <a:r>
              <a:rPr lang="en-US" dirty="0"/>
              <a:t> </a:t>
            </a:r>
            <a:endParaRPr lang="en-US" dirty="0" smtClean="0"/>
          </a:p>
          <a:p>
            <a:r>
              <a:rPr lang="en-US" dirty="0">
                <a:solidFill>
                  <a:srgbClr val="7F0055"/>
                </a:solidFill>
              </a:rPr>
              <a:t>	</a:t>
            </a:r>
            <a:r>
              <a:rPr lang="en-US" dirty="0" err="1" smtClean="0">
                <a:solidFill>
                  <a:srgbClr val="7F0055"/>
                </a:solidFill>
              </a:rPr>
              <a:t>Console</a:t>
            </a:r>
            <a:r>
              <a:rPr lang="en-US" dirty="0" err="1" smtClean="0">
                <a:solidFill>
                  <a:srgbClr val="666600"/>
                </a:solidFill>
              </a:rPr>
              <a:t>.</a:t>
            </a:r>
            <a:r>
              <a:rPr lang="en-US" dirty="0" err="1" smtClean="0">
                <a:solidFill>
                  <a:srgbClr val="7F0055"/>
                </a:solidFill>
              </a:rPr>
              <a:t>WriteLine</a:t>
            </a:r>
            <a:r>
              <a:rPr lang="en-US" dirty="0">
                <a:solidFill>
                  <a:srgbClr val="666600"/>
                </a:solidFill>
              </a:rPr>
              <a:t>(</a:t>
            </a:r>
            <a:r>
              <a:rPr lang="en-US" dirty="0">
                <a:solidFill>
                  <a:srgbClr val="008800"/>
                </a:solidFill>
              </a:rPr>
              <a:t>"Object is being deleted"</a:t>
            </a:r>
            <a:r>
              <a:rPr lang="en-US" dirty="0">
                <a:solidFill>
                  <a:srgbClr val="666600"/>
                </a:solidFill>
              </a:rPr>
              <a:t>);</a:t>
            </a:r>
            <a:r>
              <a:rPr lang="en-US" dirty="0"/>
              <a:t> </a:t>
            </a:r>
            <a:endParaRPr lang="en-US" dirty="0" smtClean="0"/>
          </a:p>
          <a:p>
            <a:r>
              <a:rPr lang="en-US" dirty="0" smtClean="0">
                <a:solidFill>
                  <a:srgbClr val="666600"/>
                </a:solidFill>
              </a:rPr>
              <a:t>}</a:t>
            </a:r>
            <a:endParaRPr lang="en-US" dirty="0"/>
          </a:p>
        </p:txBody>
      </p:sp>
      <p:pic>
        <p:nvPicPr>
          <p:cNvPr id="12" name="Picture 11"/>
          <p:cNvPicPr>
            <a:picLocks noChangeAspect="1"/>
          </p:cNvPicPr>
          <p:nvPr/>
        </p:nvPicPr>
        <p:blipFill>
          <a:blip r:embed="rId3"/>
          <a:stretch>
            <a:fillRect/>
          </a:stretch>
        </p:blipFill>
        <p:spPr>
          <a:xfrm>
            <a:off x="6487297" y="2505917"/>
            <a:ext cx="5437659" cy="4352083"/>
          </a:xfrm>
          <a:prstGeom prst="rect">
            <a:avLst/>
          </a:prstGeom>
        </p:spPr>
      </p:pic>
    </p:spTree>
    <p:extLst>
      <p:ext uri="{BB962C8B-B14F-4D97-AF65-F5344CB8AC3E}">
        <p14:creationId xmlns:p14="http://schemas.microsoft.com/office/powerpoint/2010/main" val="1654649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Kiểm tra bài trước</a:t>
            </a:r>
            <a:endParaRPr lang="vi-VN" dirty="0"/>
          </a:p>
        </p:txBody>
      </p:sp>
      <p:sp>
        <p:nvSpPr>
          <p:cNvPr id="5" name="Text Placeholder 4"/>
          <p:cNvSpPr>
            <a:spLocks noGrp="1"/>
          </p:cNvSpPr>
          <p:nvPr>
            <p:ph type="body" idx="1"/>
          </p:nvPr>
        </p:nvSpPr>
        <p:spPr/>
        <p:txBody>
          <a:bodyPr>
            <a:normAutofit/>
          </a:bodyPr>
          <a:lstStyle/>
          <a:p>
            <a:r>
              <a:rPr lang="vi-VN" dirty="0" smtClean="0"/>
              <a:t>Hỏi và trao đổi về các khó khăn gặp phải trong bài “Ngôn ngữ lập trình </a:t>
            </a:r>
            <a:r>
              <a:rPr lang="uk-UA" dirty="0" smtClean="0"/>
              <a:t>C#</a:t>
            </a:r>
            <a:r>
              <a:rPr lang="vi-VN" dirty="0" smtClean="0"/>
              <a:t>"</a:t>
            </a:r>
          </a:p>
          <a:p>
            <a:r>
              <a:rPr lang="vi-VN" dirty="0" smtClean="0"/>
              <a:t>Tóm tắt lại các phần đã học từ bài </a:t>
            </a:r>
            <a:r>
              <a:rPr lang="vi-VN" dirty="0"/>
              <a:t>“Ngôn ngữ lập trình </a:t>
            </a:r>
            <a:r>
              <a:rPr lang="uk-UA" dirty="0" smtClean="0"/>
              <a:t>C#</a:t>
            </a:r>
            <a:r>
              <a:rPr lang="vi-VN" dirty="0" smtClean="0"/>
              <a:t>”</a:t>
            </a:r>
            <a:endParaRPr lang="vi-VN" dirty="0"/>
          </a:p>
        </p:txBody>
      </p:sp>
    </p:spTree>
    <p:extLst>
      <p:ext uri="{BB962C8B-B14F-4D97-AF65-F5344CB8AC3E}">
        <p14:creationId xmlns:p14="http://schemas.microsoft.com/office/powerpoint/2010/main" val="11315399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noProof="1" smtClean="0"/>
              <a:t>Thảo luận</a:t>
            </a:r>
            <a:endParaRPr lang="en-US" noProof="1"/>
          </a:p>
        </p:txBody>
      </p:sp>
      <p:sp>
        <p:nvSpPr>
          <p:cNvPr id="5" name="Text Placeholder 4"/>
          <p:cNvSpPr>
            <a:spLocks noGrp="1"/>
          </p:cNvSpPr>
          <p:nvPr>
            <p:ph type="body" idx="1"/>
          </p:nvPr>
        </p:nvSpPr>
        <p:spPr/>
        <p:txBody>
          <a:bodyPr/>
          <a:lstStyle/>
          <a:p>
            <a:r>
              <a:rPr lang="en-US" noProof="1"/>
              <a:t>Truy xuất các thuộc tính</a:t>
            </a:r>
          </a:p>
          <a:p>
            <a:r>
              <a:rPr lang="en-US" noProof="1"/>
              <a:t>Gọi các phương thức</a:t>
            </a:r>
          </a:p>
        </p:txBody>
      </p:sp>
    </p:spTree>
    <p:extLst>
      <p:ext uri="{BB962C8B-B14F-4D97-AF65-F5344CB8AC3E}">
        <p14:creationId xmlns:p14="http://schemas.microsoft.com/office/powerpoint/2010/main" val="514916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3997"/>
            <a:ext cx="10515600" cy="814187"/>
          </a:xfrm>
        </p:spPr>
        <p:txBody>
          <a:bodyPr/>
          <a:lstStyle/>
          <a:p>
            <a:r>
              <a:rPr lang="en-US" noProof="1"/>
              <a:t>Truy xuất thuộc tính của đối tượng</a:t>
            </a:r>
          </a:p>
        </p:txBody>
      </p:sp>
      <p:sp>
        <p:nvSpPr>
          <p:cNvPr id="3" name="Content Placeholder 2"/>
          <p:cNvSpPr>
            <a:spLocks noGrp="1"/>
          </p:cNvSpPr>
          <p:nvPr>
            <p:ph idx="1"/>
          </p:nvPr>
        </p:nvSpPr>
        <p:spPr>
          <a:xfrm>
            <a:off x="838200" y="1125415"/>
            <a:ext cx="10515600" cy="2214129"/>
          </a:xfrm>
        </p:spPr>
        <p:txBody>
          <a:bodyPr/>
          <a:lstStyle/>
          <a:p>
            <a:r>
              <a:rPr lang="en-US" noProof="1"/>
              <a:t>Có thể truy xuất các thành phần của đối tượng thông qua biến trỏ đến đối tượng</a:t>
            </a:r>
          </a:p>
          <a:p>
            <a:r>
              <a:rPr lang="en-US" noProof="1"/>
              <a:t>Sử dụng dấu chấm (.) để truy xuất thuộc tính của đối tượng</a:t>
            </a:r>
          </a:p>
          <a:p>
            <a:r>
              <a:rPr lang="en-US" noProof="1"/>
              <a:t>Ví dụ:</a:t>
            </a:r>
          </a:p>
          <a:p>
            <a:endParaRPr lang="en-US" noProof="1"/>
          </a:p>
        </p:txBody>
      </p:sp>
      <p:sp>
        <p:nvSpPr>
          <p:cNvPr id="5" name="Rectangle 4"/>
          <p:cNvSpPr/>
          <p:nvPr/>
        </p:nvSpPr>
        <p:spPr>
          <a:xfrm>
            <a:off x="2310062" y="3124839"/>
            <a:ext cx="8422106" cy="1938992"/>
          </a:xfrm>
          <a:prstGeom prst="rect">
            <a:avLst/>
          </a:prstGeom>
        </p:spPr>
        <p:txBody>
          <a:bodyPr wrap="square">
            <a:spAutoFit/>
          </a:bodyPr>
          <a:lstStyle/>
          <a:p>
            <a:r>
              <a:rPr lang="en-US" sz="2400" noProof="1"/>
              <a:t>Person personObj;</a:t>
            </a:r>
            <a:br>
              <a:rPr lang="en-US" sz="2400" noProof="1"/>
            </a:br>
            <a:r>
              <a:rPr lang="en-US" sz="2400" noProof="1"/>
              <a:t>personObj = </a:t>
            </a:r>
            <a:r>
              <a:rPr lang="en-US" sz="2400" b="1" noProof="1">
                <a:solidFill>
                  <a:srgbClr val="000080"/>
                </a:solidFill>
                <a:effectLst/>
              </a:rPr>
              <a:t>new </a:t>
            </a:r>
            <a:r>
              <a:rPr lang="en-US" sz="2400" noProof="1"/>
              <a:t>Person(</a:t>
            </a:r>
            <a:r>
              <a:rPr lang="en-US" sz="2400" b="1" noProof="1">
                <a:solidFill>
                  <a:srgbClr val="008000"/>
                </a:solidFill>
                <a:effectLst/>
              </a:rPr>
              <a:t>"John"</a:t>
            </a:r>
            <a:r>
              <a:rPr lang="en-US" sz="2400" noProof="1"/>
              <a:t>, </a:t>
            </a:r>
            <a:r>
              <a:rPr lang="en-US" sz="2400" noProof="1">
                <a:solidFill>
                  <a:srgbClr val="0000FF"/>
                </a:solidFill>
                <a:effectLst/>
              </a:rPr>
              <a:t>20</a:t>
            </a:r>
            <a:r>
              <a:rPr lang="en-US" sz="2400" noProof="1"/>
              <a:t>);</a:t>
            </a:r>
            <a:br>
              <a:rPr lang="en-US" sz="2400" noProof="1"/>
            </a:br>
            <a:r>
              <a:rPr lang="en-US" sz="2400" noProof="1"/>
              <a:t/>
            </a:r>
            <a:br>
              <a:rPr lang="en-US" sz="2400" noProof="1"/>
            </a:br>
            <a:r>
              <a:rPr lang="en-US" sz="2400" dirty="0" err="1" smtClean="0">
                <a:solidFill>
                  <a:srgbClr val="7F0055"/>
                </a:solidFill>
              </a:rPr>
              <a:t>Console</a:t>
            </a:r>
            <a:r>
              <a:rPr lang="en-US" sz="2400" dirty="0" err="1" smtClean="0">
                <a:solidFill>
                  <a:srgbClr val="666600"/>
                </a:solidFill>
              </a:rPr>
              <a:t>.</a:t>
            </a:r>
            <a:r>
              <a:rPr lang="en-US" sz="2400" dirty="0" err="1" smtClean="0">
                <a:solidFill>
                  <a:srgbClr val="7F0055"/>
                </a:solidFill>
              </a:rPr>
              <a:t>WriteLine</a:t>
            </a:r>
            <a:r>
              <a:rPr lang="en-US" sz="2400" noProof="1" smtClean="0"/>
              <a:t>(</a:t>
            </a:r>
            <a:r>
              <a:rPr lang="en-US" sz="2400" b="1" noProof="1" smtClean="0">
                <a:solidFill>
                  <a:srgbClr val="008000"/>
                </a:solidFill>
                <a:effectLst/>
              </a:rPr>
              <a:t>"</a:t>
            </a:r>
            <a:r>
              <a:rPr lang="en-US" sz="2400" b="1" noProof="1">
                <a:solidFill>
                  <a:srgbClr val="008000"/>
                </a:solidFill>
                <a:effectLst/>
              </a:rPr>
              <a:t>My name is: " </a:t>
            </a:r>
            <a:r>
              <a:rPr lang="en-US" sz="2400" noProof="1"/>
              <a:t>+ </a:t>
            </a:r>
            <a:r>
              <a:rPr lang="en-US" sz="2400" noProof="1" smtClean="0"/>
              <a:t>personObj.Name</a:t>
            </a:r>
            <a:r>
              <a:rPr lang="en-US" sz="2400" noProof="1"/>
              <a:t>);</a:t>
            </a:r>
            <a:br>
              <a:rPr lang="en-US" sz="2400" noProof="1"/>
            </a:br>
            <a:r>
              <a:rPr lang="en-US" sz="2400" dirty="0" err="1" smtClean="0">
                <a:solidFill>
                  <a:srgbClr val="7F0055"/>
                </a:solidFill>
              </a:rPr>
              <a:t>Console</a:t>
            </a:r>
            <a:r>
              <a:rPr lang="en-US" sz="2400" dirty="0" err="1" smtClean="0">
                <a:solidFill>
                  <a:srgbClr val="666600"/>
                </a:solidFill>
              </a:rPr>
              <a:t>.</a:t>
            </a:r>
            <a:r>
              <a:rPr lang="en-US" sz="2400" dirty="0" err="1" smtClean="0">
                <a:solidFill>
                  <a:srgbClr val="7F0055"/>
                </a:solidFill>
              </a:rPr>
              <a:t>WriteLine</a:t>
            </a:r>
            <a:r>
              <a:rPr lang="en-US" sz="2400" noProof="1" smtClean="0"/>
              <a:t>(</a:t>
            </a:r>
            <a:r>
              <a:rPr lang="en-US" sz="2400" b="1" noProof="1" smtClean="0">
                <a:solidFill>
                  <a:srgbClr val="008000"/>
                </a:solidFill>
                <a:effectLst/>
              </a:rPr>
              <a:t>"</a:t>
            </a:r>
            <a:r>
              <a:rPr lang="en-US" sz="2400" b="1" noProof="1">
                <a:solidFill>
                  <a:srgbClr val="008000"/>
                </a:solidFill>
                <a:effectLst/>
              </a:rPr>
              <a:t>My age is: " </a:t>
            </a:r>
            <a:r>
              <a:rPr lang="en-US" sz="2400" noProof="1"/>
              <a:t>+ </a:t>
            </a:r>
            <a:r>
              <a:rPr lang="en-US" sz="2400" noProof="1" smtClean="0"/>
              <a:t>personObj.Age</a:t>
            </a:r>
            <a:r>
              <a:rPr lang="en-US" sz="2400" noProof="1"/>
              <a:t>);</a:t>
            </a:r>
          </a:p>
        </p:txBody>
      </p:sp>
      <p:sp>
        <p:nvSpPr>
          <p:cNvPr id="7" name="TextBox 6"/>
          <p:cNvSpPr txBox="1"/>
          <p:nvPr/>
        </p:nvSpPr>
        <p:spPr>
          <a:xfrm>
            <a:off x="838200" y="5496199"/>
            <a:ext cx="10515600" cy="830997"/>
          </a:xfrm>
          <a:prstGeom prst="rect">
            <a:avLst/>
          </a:prstGeom>
          <a:solidFill>
            <a:schemeClr val="accent1"/>
          </a:solidFill>
        </p:spPr>
        <p:txBody>
          <a:bodyPr wrap="square" rtlCol="0">
            <a:spAutoFit/>
          </a:bodyPr>
          <a:lstStyle/>
          <a:p>
            <a:r>
              <a:rPr lang="en-US" sz="2400" b="1" noProof="1">
                <a:solidFill>
                  <a:schemeClr val="bg1"/>
                </a:solidFill>
              </a:rPr>
              <a:t>Lưu ý:</a:t>
            </a:r>
            <a:r>
              <a:rPr lang="en-US" sz="2400" noProof="1">
                <a:solidFill>
                  <a:schemeClr val="bg1"/>
                </a:solidFill>
              </a:rPr>
              <a:t> Quyền truy xuất đến các thành phần của đối tượng được quy định bởi access modifier (public/private/protected/default), sẽ được đề cập đến sau.</a:t>
            </a:r>
          </a:p>
        </p:txBody>
      </p:sp>
    </p:spTree>
    <p:extLst>
      <p:ext uri="{BB962C8B-B14F-4D97-AF65-F5344CB8AC3E}">
        <p14:creationId xmlns:p14="http://schemas.microsoft.com/office/powerpoint/2010/main" val="696756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Gọi phương thức</a:t>
            </a:r>
          </a:p>
        </p:txBody>
      </p:sp>
      <p:sp>
        <p:nvSpPr>
          <p:cNvPr id="3" name="Content Placeholder 2"/>
          <p:cNvSpPr>
            <a:spLocks noGrp="1"/>
          </p:cNvSpPr>
          <p:nvPr>
            <p:ph idx="1"/>
          </p:nvPr>
        </p:nvSpPr>
        <p:spPr/>
        <p:txBody>
          <a:bodyPr/>
          <a:lstStyle/>
          <a:p>
            <a:r>
              <a:rPr lang="en-US" noProof="1"/>
              <a:t>Sử dụng dấu chấm (.) để gọi phương thức của đối tượng</a:t>
            </a:r>
          </a:p>
          <a:p>
            <a:r>
              <a:rPr lang="en-US" noProof="1"/>
              <a:t>Ví dụ:</a:t>
            </a:r>
          </a:p>
        </p:txBody>
      </p:sp>
      <p:sp>
        <p:nvSpPr>
          <p:cNvPr id="4" name="Rectangle 3"/>
          <p:cNvSpPr/>
          <p:nvPr/>
        </p:nvSpPr>
        <p:spPr>
          <a:xfrm>
            <a:off x="2240547" y="2131308"/>
            <a:ext cx="6096000" cy="1200329"/>
          </a:xfrm>
          <a:prstGeom prst="rect">
            <a:avLst/>
          </a:prstGeom>
        </p:spPr>
        <p:txBody>
          <a:bodyPr>
            <a:spAutoFit/>
          </a:bodyPr>
          <a:lstStyle/>
          <a:p>
            <a:r>
              <a:rPr lang="en-US" sz="2400" noProof="1"/>
              <a:t>Person personObj;</a:t>
            </a:r>
            <a:br>
              <a:rPr lang="en-US" sz="2400" noProof="1"/>
            </a:br>
            <a:r>
              <a:rPr lang="en-US" sz="2400" noProof="1"/>
              <a:t>personObj = </a:t>
            </a:r>
            <a:r>
              <a:rPr lang="en-US" sz="2400" b="1" noProof="1"/>
              <a:t>new </a:t>
            </a:r>
            <a:r>
              <a:rPr lang="en-US" sz="2400" noProof="1"/>
              <a:t>Person();</a:t>
            </a:r>
            <a:br>
              <a:rPr lang="en-US" sz="2400" noProof="1"/>
            </a:br>
            <a:r>
              <a:rPr lang="en-US" sz="2400" noProof="1"/>
              <a:t>String greeting = </a:t>
            </a:r>
            <a:r>
              <a:rPr lang="en-US" sz="2400" noProof="1" smtClean="0"/>
              <a:t>personObj.SayHello</a:t>
            </a:r>
            <a:r>
              <a:rPr lang="en-US" sz="2400" noProof="1"/>
              <a:t>();</a:t>
            </a:r>
          </a:p>
        </p:txBody>
      </p:sp>
    </p:spTree>
    <p:extLst>
      <p:ext uri="{BB962C8B-B14F-4D97-AF65-F5344CB8AC3E}">
        <p14:creationId xmlns:p14="http://schemas.microsoft.com/office/powerpoint/2010/main" val="165256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Thảo luận</a:t>
            </a:r>
            <a:endParaRPr lang="en-US" dirty="0"/>
          </a:p>
        </p:txBody>
      </p:sp>
      <p:sp>
        <p:nvSpPr>
          <p:cNvPr id="5" name="Text Placeholder 4"/>
          <p:cNvSpPr>
            <a:spLocks noGrp="1"/>
          </p:cNvSpPr>
          <p:nvPr>
            <p:ph type="body" idx="1"/>
          </p:nvPr>
        </p:nvSpPr>
        <p:spPr/>
        <p:txBody>
          <a:bodyPr/>
          <a:lstStyle/>
          <a:p>
            <a:r>
              <a:rPr lang="en-US" dirty="0"/>
              <a:t>Getter </a:t>
            </a:r>
            <a:r>
              <a:rPr lang="en-US" dirty="0" err="1"/>
              <a:t>và</a:t>
            </a:r>
            <a:r>
              <a:rPr lang="en-US" dirty="0"/>
              <a:t> Setter</a:t>
            </a:r>
          </a:p>
        </p:txBody>
      </p:sp>
    </p:spTree>
    <p:extLst>
      <p:ext uri="{BB962C8B-B14F-4D97-AF65-F5344CB8AC3E}">
        <p14:creationId xmlns:p14="http://schemas.microsoft.com/office/powerpoint/2010/main" val="94983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Truy cập trực tiếp vào các trường dữ liệu</a:t>
            </a:r>
            <a:endParaRPr lang="en-US" noProof="1"/>
          </a:p>
        </p:txBody>
      </p:sp>
      <p:sp>
        <p:nvSpPr>
          <p:cNvPr id="3" name="Content Placeholder 2"/>
          <p:cNvSpPr>
            <a:spLocks noGrp="1"/>
          </p:cNvSpPr>
          <p:nvPr>
            <p:ph idx="1"/>
          </p:nvPr>
        </p:nvSpPr>
        <p:spPr/>
        <p:txBody>
          <a:bodyPr/>
          <a:lstStyle/>
          <a:p>
            <a:r>
              <a:rPr lang="en-US" noProof="1" smtClean="0"/>
              <a:t>Sử dụng từ khoá public khi khai báo thuộc tính sẽ cho phép truy cập trực tiếp vào các thuộc tính đó</a:t>
            </a:r>
          </a:p>
          <a:p>
            <a:r>
              <a:rPr lang="en-US" noProof="1" smtClean="0"/>
              <a:t>Ví dụ:</a:t>
            </a:r>
          </a:p>
          <a:p>
            <a:pPr marL="457200" lvl="1" indent="0">
              <a:buNone/>
            </a:pPr>
            <a:r>
              <a:rPr lang="en-US" noProof="1" smtClean="0"/>
              <a:t>Khai báo lớp Person sau cho phép truy cập trực tiếp vào trường name</a:t>
            </a:r>
          </a:p>
          <a:p>
            <a:pPr lvl="1"/>
            <a:endParaRPr lang="en-US" noProof="1" smtClean="0"/>
          </a:p>
          <a:p>
            <a:pPr lvl="1"/>
            <a:endParaRPr lang="en-US" noProof="1" smtClean="0"/>
          </a:p>
          <a:p>
            <a:pPr lvl="1"/>
            <a:endParaRPr lang="en-US" noProof="1" smtClean="0"/>
          </a:p>
          <a:p>
            <a:pPr lvl="1"/>
            <a:endParaRPr lang="en-US" noProof="1" smtClean="0"/>
          </a:p>
          <a:p>
            <a:r>
              <a:rPr lang="en-US" noProof="1" smtClean="0"/>
              <a:t>Nhược điểm:</a:t>
            </a:r>
          </a:p>
          <a:p>
            <a:pPr lvl="1"/>
            <a:r>
              <a:rPr lang="en-US" noProof="1" smtClean="0"/>
              <a:t>Không kiểm soát được truy cập vào thuộc tính</a:t>
            </a:r>
          </a:p>
          <a:p>
            <a:pPr lvl="1"/>
            <a:r>
              <a:rPr lang="en-US" noProof="1" smtClean="0"/>
              <a:t>Gây khó khăn cho việc duy trì, dễ phát sinh bug</a:t>
            </a:r>
            <a:endParaRPr lang="en-US" noProof="1"/>
          </a:p>
        </p:txBody>
      </p:sp>
      <p:sp>
        <p:nvSpPr>
          <p:cNvPr id="4" name="Rectangle 3"/>
          <p:cNvSpPr/>
          <p:nvPr/>
        </p:nvSpPr>
        <p:spPr>
          <a:xfrm>
            <a:off x="1205947" y="3132524"/>
            <a:ext cx="3087757" cy="1200329"/>
          </a:xfrm>
          <a:prstGeom prst="rect">
            <a:avLst/>
          </a:prstGeom>
        </p:spPr>
        <p:txBody>
          <a:bodyPr wrap="square">
            <a:spAutoFit/>
          </a:bodyPr>
          <a:lstStyle/>
          <a:p>
            <a:r>
              <a:rPr lang="en-US" sz="2400" b="1" noProof="1" smtClean="0">
                <a:solidFill>
                  <a:srgbClr val="000080"/>
                </a:solidFill>
                <a:effectLst/>
              </a:rPr>
              <a:t>class </a:t>
            </a:r>
            <a:r>
              <a:rPr lang="en-US" sz="2400" noProof="1" smtClean="0"/>
              <a:t>Person{</a:t>
            </a:r>
            <a:br>
              <a:rPr lang="en-US" sz="2400" noProof="1" smtClean="0"/>
            </a:br>
            <a:r>
              <a:rPr lang="en-US" sz="2400" noProof="1" smtClean="0"/>
              <a:t>    </a:t>
            </a:r>
            <a:r>
              <a:rPr lang="en-US" sz="2400" b="1" noProof="1" smtClean="0">
                <a:solidFill>
                  <a:srgbClr val="000080"/>
                </a:solidFill>
                <a:effectLst/>
              </a:rPr>
              <a:t>public </a:t>
            </a:r>
            <a:r>
              <a:rPr lang="en-US" sz="2400" noProof="1" smtClean="0"/>
              <a:t>String </a:t>
            </a:r>
            <a:r>
              <a:rPr lang="en-US" sz="2400" b="1" noProof="1" smtClean="0">
                <a:solidFill>
                  <a:srgbClr val="660E7A"/>
                </a:solidFill>
                <a:effectLst/>
              </a:rPr>
              <a:t>name</a:t>
            </a:r>
            <a:r>
              <a:rPr lang="en-US" sz="2400" noProof="1" smtClean="0"/>
              <a:t>;</a:t>
            </a:r>
            <a:br>
              <a:rPr lang="en-US" sz="2400" noProof="1" smtClean="0"/>
            </a:br>
            <a:r>
              <a:rPr lang="en-US" sz="2400" noProof="1" smtClean="0"/>
              <a:t>}</a:t>
            </a:r>
            <a:endParaRPr lang="en-US" sz="2400" noProof="1"/>
          </a:p>
        </p:txBody>
      </p:sp>
      <p:sp>
        <p:nvSpPr>
          <p:cNvPr id="5" name="Rectangle 4"/>
          <p:cNvSpPr/>
          <p:nvPr/>
        </p:nvSpPr>
        <p:spPr>
          <a:xfrm>
            <a:off x="6692347" y="3100473"/>
            <a:ext cx="4240696" cy="830997"/>
          </a:xfrm>
          <a:prstGeom prst="rect">
            <a:avLst/>
          </a:prstGeom>
        </p:spPr>
        <p:txBody>
          <a:bodyPr wrap="square">
            <a:spAutoFit/>
          </a:bodyPr>
          <a:lstStyle/>
          <a:p>
            <a:r>
              <a:rPr lang="en-US" sz="2400" noProof="1" smtClean="0"/>
              <a:t>Person person = </a:t>
            </a:r>
            <a:r>
              <a:rPr lang="en-US" sz="2400" b="1" noProof="1" smtClean="0">
                <a:solidFill>
                  <a:srgbClr val="000080"/>
                </a:solidFill>
                <a:effectLst/>
              </a:rPr>
              <a:t>new </a:t>
            </a:r>
            <a:r>
              <a:rPr lang="en-US" sz="2400" noProof="1" smtClean="0"/>
              <a:t>Person();</a:t>
            </a:r>
            <a:br>
              <a:rPr lang="en-US" sz="2400" noProof="1" smtClean="0"/>
            </a:br>
            <a:r>
              <a:rPr lang="en-US" sz="2400" noProof="1" smtClean="0"/>
              <a:t>person.</a:t>
            </a:r>
            <a:r>
              <a:rPr lang="en-US" sz="2400" b="1" noProof="1" smtClean="0">
                <a:solidFill>
                  <a:srgbClr val="660E7A"/>
                </a:solidFill>
                <a:effectLst/>
              </a:rPr>
              <a:t>name </a:t>
            </a:r>
            <a:r>
              <a:rPr lang="en-US" sz="2400" noProof="1" smtClean="0"/>
              <a:t>= </a:t>
            </a:r>
            <a:r>
              <a:rPr lang="en-US" sz="2400" b="1" noProof="1" smtClean="0">
                <a:solidFill>
                  <a:srgbClr val="008000"/>
                </a:solidFill>
                <a:effectLst/>
              </a:rPr>
              <a:t>"John"</a:t>
            </a:r>
            <a:r>
              <a:rPr lang="en-US" sz="2400" noProof="1" smtClean="0"/>
              <a:t>;</a:t>
            </a:r>
            <a:endParaRPr lang="en-US" sz="2400" noProof="1"/>
          </a:p>
        </p:txBody>
      </p:sp>
    </p:spTree>
    <p:extLst>
      <p:ext uri="{BB962C8B-B14F-4D97-AF65-F5344CB8AC3E}">
        <p14:creationId xmlns:p14="http://schemas.microsoft.com/office/powerpoint/2010/main" val="1393262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Data field encapsulation</a:t>
            </a:r>
            <a:endParaRPr lang="en-US" noProof="1"/>
          </a:p>
        </p:txBody>
      </p:sp>
      <p:sp>
        <p:nvSpPr>
          <p:cNvPr id="3" name="Content Placeholder 2"/>
          <p:cNvSpPr>
            <a:spLocks noGrp="1"/>
          </p:cNvSpPr>
          <p:nvPr>
            <p:ph idx="1"/>
          </p:nvPr>
        </p:nvSpPr>
        <p:spPr/>
        <p:txBody>
          <a:bodyPr/>
          <a:lstStyle/>
          <a:p>
            <a:r>
              <a:rPr lang="en-US" noProof="1" smtClean="0"/>
              <a:t>Data field encapsulation (bao gói trường dữ liệu) là hình thức hạn chế quyền truy cập trực tiếp vào các thuộc tính của đối tượng bằng cách sử dụng từ khoá private</a:t>
            </a:r>
          </a:p>
          <a:p>
            <a:r>
              <a:rPr lang="en-US" noProof="1" smtClean="0"/>
              <a:t>Khai báo các phương thức để kiểm soát việc truy cập vào các thuộc tính của đối tượng</a:t>
            </a:r>
          </a:p>
          <a:p>
            <a:r>
              <a:rPr lang="en-US" noProof="1" smtClean="0"/>
              <a:t>Các phương thức cho phép thay đổi giá trị của thuộc tính được gọi là setter, các phương thức cho phép lấy về giá trị của thuộc tính được gọi là getter</a:t>
            </a:r>
          </a:p>
          <a:p>
            <a:r>
              <a:rPr lang="en-US" noProof="1" smtClean="0"/>
              <a:t>Ví dụ getter: Name, Age, Date, IsAvailable</a:t>
            </a:r>
            <a:r>
              <a:rPr lang="mr-IN" noProof="1" smtClean="0"/>
              <a:t>…</a:t>
            </a:r>
            <a:endParaRPr lang="en-US" noProof="1" smtClean="0"/>
          </a:p>
          <a:p>
            <a:r>
              <a:rPr lang="en-US" noProof="1" smtClean="0"/>
              <a:t>Ví dụ setter: Name(), Age(), Address()</a:t>
            </a:r>
            <a:r>
              <a:rPr lang="mr-IN" noProof="1" smtClean="0"/>
              <a:t>…</a:t>
            </a:r>
            <a:endParaRPr lang="en-US" noProof="1"/>
          </a:p>
        </p:txBody>
      </p:sp>
    </p:spTree>
    <p:extLst>
      <p:ext uri="{BB962C8B-B14F-4D97-AF65-F5344CB8AC3E}">
        <p14:creationId xmlns:p14="http://schemas.microsoft.com/office/powerpoint/2010/main" val="74314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Khai báo getter/setter</a:t>
            </a:r>
            <a:endParaRPr lang="en-US" noProof="1"/>
          </a:p>
        </p:txBody>
      </p:sp>
      <p:sp>
        <p:nvSpPr>
          <p:cNvPr id="3" name="Content Placeholder 2"/>
          <p:cNvSpPr>
            <a:spLocks noGrp="1"/>
          </p:cNvSpPr>
          <p:nvPr>
            <p:ph idx="1"/>
          </p:nvPr>
        </p:nvSpPr>
        <p:spPr/>
        <p:txBody>
          <a:bodyPr/>
          <a:lstStyle/>
          <a:p>
            <a:r>
              <a:rPr lang="en-US" noProof="1" smtClean="0"/>
              <a:t>Cú pháp khai báo getter/setter:</a:t>
            </a:r>
          </a:p>
          <a:p>
            <a:endParaRPr lang="en-US" noProof="1" smtClean="0"/>
          </a:p>
          <a:p>
            <a:pPr lvl="1"/>
            <a:endParaRPr lang="en-US" noProof="1" smtClean="0"/>
          </a:p>
          <a:p>
            <a:pPr lvl="1"/>
            <a:endParaRPr lang="en-US" noProof="1" smtClean="0"/>
          </a:p>
        </p:txBody>
      </p:sp>
      <p:pic>
        <p:nvPicPr>
          <p:cNvPr id="8" name="Picture 7"/>
          <p:cNvPicPr>
            <a:picLocks noChangeAspect="1"/>
          </p:cNvPicPr>
          <p:nvPr/>
        </p:nvPicPr>
        <p:blipFill>
          <a:blip r:embed="rId3"/>
          <a:stretch>
            <a:fillRect/>
          </a:stretch>
        </p:blipFill>
        <p:spPr>
          <a:xfrm>
            <a:off x="5838912" y="2368359"/>
            <a:ext cx="6353088" cy="3955021"/>
          </a:xfrm>
          <a:prstGeom prst="rect">
            <a:avLst/>
          </a:prstGeom>
        </p:spPr>
      </p:pic>
      <p:sp>
        <p:nvSpPr>
          <p:cNvPr id="9" name="Rectangle 8"/>
          <p:cNvSpPr/>
          <p:nvPr/>
        </p:nvSpPr>
        <p:spPr>
          <a:xfrm>
            <a:off x="1013254" y="1853514"/>
            <a:ext cx="8130746" cy="1569660"/>
          </a:xfrm>
          <a:prstGeom prst="rect">
            <a:avLst/>
          </a:prstGeom>
        </p:spPr>
        <p:txBody>
          <a:bodyPr wrap="square">
            <a:spAutoFit/>
          </a:bodyPr>
          <a:lstStyle/>
          <a:p>
            <a:r>
              <a:rPr lang="en-US" sz="2400" dirty="0" smtClean="0"/>
              <a:t>&lt;access&gt; &lt;</a:t>
            </a:r>
            <a:r>
              <a:rPr lang="en-US" sz="2400" dirty="0" err="1" smtClean="0"/>
              <a:t>dataType</a:t>
            </a:r>
            <a:r>
              <a:rPr lang="en-US" sz="2400" dirty="0" smtClean="0"/>
              <a:t>&gt; &lt;</a:t>
            </a:r>
            <a:r>
              <a:rPr lang="en-US" sz="2400" dirty="0" err="1" smtClean="0"/>
              <a:t>PropertyName</a:t>
            </a:r>
            <a:r>
              <a:rPr lang="en-US" sz="2400" dirty="0" smtClean="0"/>
              <a:t>&gt;{ </a:t>
            </a:r>
          </a:p>
          <a:p>
            <a:r>
              <a:rPr lang="en-US" sz="2400" dirty="0" smtClean="0"/>
              <a:t>        </a:t>
            </a:r>
            <a:r>
              <a:rPr lang="en-US" sz="2400" dirty="0"/>
              <a:t>get { return </a:t>
            </a:r>
            <a:r>
              <a:rPr lang="en-US" sz="2400" dirty="0" smtClean="0"/>
              <a:t>&lt;</a:t>
            </a:r>
            <a:r>
              <a:rPr lang="en-US" sz="2400" dirty="0" err="1" smtClean="0"/>
              <a:t>propertyName</a:t>
            </a:r>
            <a:r>
              <a:rPr lang="en-US" sz="2400" dirty="0" smtClean="0"/>
              <a:t>&gt;; </a:t>
            </a:r>
            <a:r>
              <a:rPr lang="en-US" sz="2400" dirty="0"/>
              <a:t>}        </a:t>
            </a:r>
            <a:endParaRPr lang="en-US" sz="2400" dirty="0" smtClean="0"/>
          </a:p>
          <a:p>
            <a:r>
              <a:rPr lang="en-US" sz="2400" dirty="0"/>
              <a:t> </a:t>
            </a:r>
            <a:r>
              <a:rPr lang="en-US" sz="2400" dirty="0" smtClean="0"/>
              <a:t>       </a:t>
            </a:r>
            <a:r>
              <a:rPr lang="en-US" sz="2400" dirty="0"/>
              <a:t>set { </a:t>
            </a:r>
            <a:r>
              <a:rPr lang="en-US" sz="2400" dirty="0" smtClean="0"/>
              <a:t>&lt;</a:t>
            </a:r>
            <a:r>
              <a:rPr lang="en-US" sz="2400" dirty="0" err="1" smtClean="0"/>
              <a:t>propertyName</a:t>
            </a:r>
            <a:r>
              <a:rPr lang="en-US" sz="2400" dirty="0" smtClean="0"/>
              <a:t>&gt;= </a:t>
            </a:r>
            <a:r>
              <a:rPr lang="en-US" sz="2400" dirty="0"/>
              <a:t>value; }     </a:t>
            </a:r>
            <a:endParaRPr lang="en-US" sz="2400" dirty="0" smtClean="0"/>
          </a:p>
          <a:p>
            <a:r>
              <a:rPr lang="en-US" sz="2400" dirty="0" smtClean="0"/>
              <a:t>}</a:t>
            </a:r>
            <a:endParaRPr lang="en-US" sz="2400" dirty="0"/>
          </a:p>
        </p:txBody>
      </p:sp>
      <p:sp>
        <p:nvSpPr>
          <p:cNvPr id="10" name="Rectangle 9"/>
          <p:cNvSpPr/>
          <p:nvPr/>
        </p:nvSpPr>
        <p:spPr>
          <a:xfrm>
            <a:off x="1013254" y="3684051"/>
            <a:ext cx="8130746" cy="1569660"/>
          </a:xfrm>
          <a:prstGeom prst="rect">
            <a:avLst/>
          </a:prstGeom>
        </p:spPr>
        <p:txBody>
          <a:bodyPr wrap="square">
            <a:spAutoFit/>
          </a:bodyPr>
          <a:lstStyle/>
          <a:p>
            <a:r>
              <a:rPr lang="en-US" sz="2400" dirty="0" smtClean="0"/>
              <a:t>public </a:t>
            </a:r>
            <a:r>
              <a:rPr lang="en-US" sz="2400" dirty="0"/>
              <a:t>double </a:t>
            </a:r>
            <a:r>
              <a:rPr lang="en-US" sz="2400" dirty="0" smtClean="0"/>
              <a:t>Seconds{ </a:t>
            </a:r>
          </a:p>
          <a:p>
            <a:r>
              <a:rPr lang="en-US" sz="2400" dirty="0" smtClean="0"/>
              <a:t>        </a:t>
            </a:r>
            <a:r>
              <a:rPr lang="en-US" sz="2400" dirty="0"/>
              <a:t>get { return _seconds; }        </a:t>
            </a:r>
            <a:endParaRPr lang="en-US" sz="2400" dirty="0" smtClean="0"/>
          </a:p>
          <a:p>
            <a:r>
              <a:rPr lang="en-US" sz="2400" dirty="0"/>
              <a:t> </a:t>
            </a:r>
            <a:r>
              <a:rPr lang="en-US" sz="2400" dirty="0" smtClean="0"/>
              <a:t>       </a:t>
            </a:r>
            <a:r>
              <a:rPr lang="en-US" sz="2400" dirty="0"/>
              <a:t>set { _seconds = value; }     </a:t>
            </a:r>
            <a:endParaRPr lang="en-US" sz="2400" dirty="0" smtClean="0"/>
          </a:p>
          <a:p>
            <a:r>
              <a:rPr lang="en-US" sz="2400" dirty="0" smtClean="0"/>
              <a:t>}</a:t>
            </a:r>
            <a:endParaRPr lang="en-US" sz="2400" dirty="0"/>
          </a:p>
        </p:txBody>
      </p:sp>
    </p:spTree>
    <p:extLst>
      <p:ext uri="{BB962C8B-B14F-4D97-AF65-F5344CB8AC3E}">
        <p14:creationId xmlns:p14="http://schemas.microsoft.com/office/powerpoint/2010/main" val="1861029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Getter and setter </a:t>
            </a:r>
            <a:endParaRPr lang="en-US" dirty="0"/>
          </a:p>
        </p:txBody>
      </p:sp>
      <p:sp>
        <p:nvSpPr>
          <p:cNvPr id="3" name="Content Placeholder 2"/>
          <p:cNvSpPr>
            <a:spLocks noGrp="1"/>
          </p:cNvSpPr>
          <p:nvPr>
            <p:ph idx="1"/>
          </p:nvPr>
        </p:nvSpPr>
        <p:spPr>
          <a:xfrm>
            <a:off x="838200" y="1120022"/>
            <a:ext cx="2983832" cy="5056942"/>
          </a:xfrm>
        </p:spPr>
        <p:txBody>
          <a:bodyPr/>
          <a:lstStyle/>
          <a:p>
            <a:r>
              <a:rPr lang="en-US" dirty="0" err="1" smtClean="0"/>
              <a:t>Một</a:t>
            </a:r>
            <a:r>
              <a:rPr lang="en-US" dirty="0" smtClean="0"/>
              <a:t> </a:t>
            </a:r>
            <a:r>
              <a:rPr lang="en-US" dirty="0" err="1" smtClean="0"/>
              <a:t>số</a:t>
            </a:r>
            <a:r>
              <a:rPr lang="en-US" dirty="0" smtClean="0"/>
              <a:t> </a:t>
            </a:r>
            <a:r>
              <a:rPr lang="en-US" dirty="0" err="1" smtClean="0"/>
              <a:t>cách</a:t>
            </a:r>
            <a:r>
              <a:rPr lang="en-US" dirty="0" smtClean="0"/>
              <a:t> </a:t>
            </a:r>
            <a:r>
              <a:rPr lang="en-US" dirty="0" err="1" smtClean="0"/>
              <a:t>khác</a:t>
            </a:r>
            <a:r>
              <a:rPr lang="en-US" dirty="0" smtClean="0"/>
              <a:t> </a:t>
            </a:r>
            <a:r>
              <a:rPr lang="en-US" dirty="0" err="1" smtClean="0"/>
              <a:t>để</a:t>
            </a:r>
            <a:r>
              <a:rPr lang="en-US" dirty="0" smtClean="0"/>
              <a:t> </a:t>
            </a:r>
            <a:r>
              <a:rPr lang="en-US" dirty="0" err="1" smtClean="0"/>
              <a:t>khai</a:t>
            </a:r>
            <a:r>
              <a:rPr lang="en-US" dirty="0" smtClean="0"/>
              <a:t> </a:t>
            </a:r>
            <a:r>
              <a:rPr lang="en-US" dirty="0" err="1" smtClean="0"/>
              <a:t>báo</a:t>
            </a:r>
            <a:r>
              <a:rPr lang="en-US" dirty="0" smtClean="0"/>
              <a:t> Getter </a:t>
            </a:r>
            <a:r>
              <a:rPr lang="en-US" dirty="0" err="1" smtClean="0"/>
              <a:t>và</a:t>
            </a:r>
            <a:r>
              <a:rPr lang="en-US" dirty="0" smtClean="0"/>
              <a:t> Setter</a:t>
            </a:r>
          </a:p>
          <a:p>
            <a:r>
              <a:rPr lang="en-US" dirty="0" err="1" smtClean="0"/>
              <a:t>Cách</a:t>
            </a:r>
            <a:r>
              <a:rPr lang="en-US" dirty="0" smtClean="0"/>
              <a:t> </a:t>
            </a:r>
            <a:r>
              <a:rPr lang="en-US" dirty="0" err="1" smtClean="0"/>
              <a:t>khai</a:t>
            </a:r>
            <a:r>
              <a:rPr lang="en-US" dirty="0" smtClean="0"/>
              <a:t> </a:t>
            </a:r>
            <a:r>
              <a:rPr lang="en-US" dirty="0" err="1" smtClean="0"/>
              <a:t>báo</a:t>
            </a:r>
            <a:r>
              <a:rPr lang="en-US" dirty="0" smtClean="0"/>
              <a:t> property </a:t>
            </a:r>
            <a:r>
              <a:rPr lang="en-US" dirty="0" err="1" smtClean="0"/>
              <a:t>và</a:t>
            </a:r>
            <a:r>
              <a:rPr lang="en-US" dirty="0" smtClean="0"/>
              <a:t> </a:t>
            </a:r>
            <a:r>
              <a:rPr lang="en-US" dirty="0" err="1" smtClean="0"/>
              <a:t>khai</a:t>
            </a:r>
            <a:r>
              <a:rPr lang="en-US" dirty="0" smtClean="0"/>
              <a:t> </a:t>
            </a:r>
            <a:r>
              <a:rPr lang="en-US" dirty="0" err="1" smtClean="0"/>
              <a:t>báo</a:t>
            </a:r>
            <a:r>
              <a:rPr lang="en-US" dirty="0" smtClean="0"/>
              <a:t> field</a:t>
            </a:r>
          </a:p>
          <a:p>
            <a:endParaRPr lang="en-US" dirty="0" smtClean="0"/>
          </a:p>
        </p:txBody>
      </p:sp>
      <p:pic>
        <p:nvPicPr>
          <p:cNvPr id="4" name="Picture 3"/>
          <p:cNvPicPr>
            <a:picLocks noChangeAspect="1"/>
          </p:cNvPicPr>
          <p:nvPr/>
        </p:nvPicPr>
        <p:blipFill>
          <a:blip r:embed="rId2"/>
          <a:stretch>
            <a:fillRect/>
          </a:stretch>
        </p:blipFill>
        <p:spPr>
          <a:xfrm>
            <a:off x="4971021" y="0"/>
            <a:ext cx="7220979" cy="6575013"/>
          </a:xfrm>
          <a:prstGeom prst="rect">
            <a:avLst/>
          </a:prstGeom>
        </p:spPr>
      </p:pic>
    </p:spTree>
    <p:extLst>
      <p:ext uri="{BB962C8B-B14F-4D97-AF65-F5344CB8AC3E}">
        <p14:creationId xmlns:p14="http://schemas.microsoft.com/office/powerpoint/2010/main" val="12203539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Từ khoá this</a:t>
            </a:r>
            <a:endParaRPr lang="en-US" noProof="1"/>
          </a:p>
        </p:txBody>
      </p:sp>
      <p:sp>
        <p:nvSpPr>
          <p:cNvPr id="3" name="Content Placeholder 2"/>
          <p:cNvSpPr>
            <a:spLocks noGrp="1"/>
          </p:cNvSpPr>
          <p:nvPr>
            <p:ph idx="1"/>
          </p:nvPr>
        </p:nvSpPr>
        <p:spPr/>
        <p:txBody>
          <a:bodyPr/>
          <a:lstStyle/>
          <a:p>
            <a:r>
              <a:rPr lang="en-US" noProof="1" smtClean="0"/>
              <a:t>Từ khoá </a:t>
            </a:r>
            <a:r>
              <a:rPr lang="en-US" i="1" noProof="1" smtClean="0"/>
              <a:t>this</a:t>
            </a:r>
            <a:r>
              <a:rPr lang="en-US" noProof="1" smtClean="0"/>
              <a:t> được sử dụng để đại diện cho đối tượng hiện tại, phiên bản C# mới không khuyến khích sử dụng this, có thể gọi trực tiếp thuộc tính,phương thức trong khai báo class.</a:t>
            </a:r>
          </a:p>
        </p:txBody>
      </p:sp>
      <p:sp>
        <p:nvSpPr>
          <p:cNvPr id="4" name="Rectangle 3"/>
          <p:cNvSpPr/>
          <p:nvPr/>
        </p:nvSpPr>
        <p:spPr>
          <a:xfrm>
            <a:off x="838200" y="3729457"/>
            <a:ext cx="6096000" cy="2677656"/>
          </a:xfrm>
          <a:prstGeom prst="rect">
            <a:avLst/>
          </a:prstGeom>
        </p:spPr>
        <p:txBody>
          <a:bodyPr>
            <a:spAutoFit/>
          </a:bodyPr>
          <a:lstStyle/>
          <a:p>
            <a:r>
              <a:rPr lang="en-US" sz="2400" b="1" noProof="1" smtClean="0">
                <a:solidFill>
                  <a:srgbClr val="000080"/>
                </a:solidFill>
                <a:effectLst/>
              </a:rPr>
              <a:t>class </a:t>
            </a:r>
            <a:r>
              <a:rPr lang="en-US" sz="2400" noProof="1" smtClean="0"/>
              <a:t>Person{</a:t>
            </a:r>
            <a:br>
              <a:rPr lang="en-US" sz="2400" noProof="1" smtClean="0"/>
            </a:br>
            <a:r>
              <a:rPr lang="en-US" sz="2400" noProof="1" smtClean="0"/>
              <a:t>    </a:t>
            </a:r>
            <a:r>
              <a:rPr lang="en-US" sz="2400" b="1" noProof="1" smtClean="0">
                <a:solidFill>
                  <a:srgbClr val="000080"/>
                </a:solidFill>
                <a:effectLst/>
              </a:rPr>
              <a:t>private </a:t>
            </a:r>
            <a:r>
              <a:rPr lang="en-US" sz="2400" noProof="1" smtClean="0"/>
              <a:t>String </a:t>
            </a:r>
            <a:r>
              <a:rPr lang="en-US" sz="2400" b="1" noProof="1" smtClean="0">
                <a:solidFill>
                  <a:srgbClr val="660E7A"/>
                </a:solidFill>
                <a:effectLst/>
              </a:rPr>
              <a:t>name</a:t>
            </a:r>
            <a:r>
              <a:rPr lang="en-US" sz="2400" noProof="1" smtClean="0"/>
              <a:t>;</a:t>
            </a:r>
            <a:br>
              <a:rPr lang="en-US" sz="2400" noProof="1" smtClean="0"/>
            </a:br>
            <a:r>
              <a:rPr lang="en-US" sz="2400" noProof="1" smtClean="0"/>
              <a:t>    </a:t>
            </a:r>
            <a:br>
              <a:rPr lang="en-US" sz="2400" noProof="1" smtClean="0"/>
            </a:br>
            <a:r>
              <a:rPr lang="en-US" sz="2400" noProof="1" smtClean="0"/>
              <a:t>    </a:t>
            </a:r>
            <a:r>
              <a:rPr lang="en-US" sz="2400" b="1" noProof="1" smtClean="0">
                <a:solidFill>
                  <a:srgbClr val="000080"/>
                </a:solidFill>
                <a:effectLst/>
              </a:rPr>
              <a:t>public void </a:t>
            </a:r>
            <a:r>
              <a:rPr lang="en-US" sz="2400" noProof="1" smtClean="0"/>
              <a:t>setName(String name){</a:t>
            </a:r>
            <a:br>
              <a:rPr lang="en-US" sz="2400" noProof="1" smtClean="0"/>
            </a:br>
            <a:r>
              <a:rPr lang="en-US" sz="2400" noProof="1" smtClean="0"/>
              <a:t>        </a:t>
            </a:r>
            <a:r>
              <a:rPr lang="en-US" sz="2400" b="1" noProof="1" smtClean="0">
                <a:solidFill>
                  <a:srgbClr val="660E7A"/>
                </a:solidFill>
                <a:effectLst/>
              </a:rPr>
              <a:t>name </a:t>
            </a:r>
            <a:r>
              <a:rPr lang="en-US" sz="2400" noProof="1" smtClean="0"/>
              <a:t>= name;</a:t>
            </a:r>
            <a:br>
              <a:rPr lang="en-US" sz="2400" noProof="1" smtClean="0"/>
            </a:br>
            <a:r>
              <a:rPr lang="en-US" sz="2400" noProof="1" smtClean="0"/>
              <a:t>    }</a:t>
            </a:r>
            <a:br>
              <a:rPr lang="en-US" sz="2400" noProof="1" smtClean="0"/>
            </a:br>
            <a:r>
              <a:rPr lang="en-US" sz="2400" noProof="1" smtClean="0"/>
              <a:t>}</a:t>
            </a:r>
            <a:endParaRPr lang="en-US" sz="2400" noProof="1"/>
          </a:p>
        </p:txBody>
      </p:sp>
      <p:sp>
        <p:nvSpPr>
          <p:cNvPr id="11" name="Rectangle 10"/>
          <p:cNvSpPr/>
          <p:nvPr/>
        </p:nvSpPr>
        <p:spPr>
          <a:xfrm>
            <a:off x="6244244" y="2390629"/>
            <a:ext cx="6096000" cy="2677656"/>
          </a:xfrm>
          <a:prstGeom prst="rect">
            <a:avLst/>
          </a:prstGeom>
        </p:spPr>
        <p:txBody>
          <a:bodyPr>
            <a:spAutoFit/>
          </a:bodyPr>
          <a:lstStyle/>
          <a:p>
            <a:r>
              <a:rPr lang="en-US" sz="2400" b="1" noProof="1" smtClean="0">
                <a:solidFill>
                  <a:srgbClr val="000080"/>
                </a:solidFill>
                <a:effectLst/>
              </a:rPr>
              <a:t>class </a:t>
            </a:r>
            <a:r>
              <a:rPr lang="en-US" sz="2400" noProof="1" smtClean="0"/>
              <a:t>Person{</a:t>
            </a:r>
            <a:br>
              <a:rPr lang="en-US" sz="2400" noProof="1" smtClean="0"/>
            </a:br>
            <a:r>
              <a:rPr lang="en-US" sz="2400" noProof="1" smtClean="0"/>
              <a:t>    </a:t>
            </a:r>
            <a:r>
              <a:rPr lang="en-US" sz="2400" b="1" noProof="1" smtClean="0">
                <a:solidFill>
                  <a:srgbClr val="000080"/>
                </a:solidFill>
                <a:effectLst/>
              </a:rPr>
              <a:t>private </a:t>
            </a:r>
            <a:r>
              <a:rPr lang="en-US" sz="2400" noProof="1" smtClean="0"/>
              <a:t>String </a:t>
            </a:r>
            <a:r>
              <a:rPr lang="en-US" sz="2400" b="1" noProof="1" smtClean="0">
                <a:solidFill>
                  <a:srgbClr val="660E7A"/>
                </a:solidFill>
                <a:effectLst/>
              </a:rPr>
              <a:t>name</a:t>
            </a:r>
            <a:r>
              <a:rPr lang="en-US" sz="2400" noProof="1" smtClean="0"/>
              <a:t>;</a:t>
            </a:r>
            <a:br>
              <a:rPr lang="en-US" sz="2400" noProof="1" smtClean="0"/>
            </a:br>
            <a:r>
              <a:rPr lang="en-US" sz="2400" noProof="1" smtClean="0"/>
              <a:t>    </a:t>
            </a:r>
            <a:br>
              <a:rPr lang="en-US" sz="2400" noProof="1" smtClean="0"/>
            </a:br>
            <a:r>
              <a:rPr lang="en-US" sz="2400" noProof="1" smtClean="0"/>
              <a:t>    </a:t>
            </a:r>
            <a:r>
              <a:rPr lang="en-US" sz="2400" b="1" noProof="1" smtClean="0">
                <a:solidFill>
                  <a:srgbClr val="000080"/>
                </a:solidFill>
                <a:effectLst/>
              </a:rPr>
              <a:t>public void </a:t>
            </a:r>
            <a:r>
              <a:rPr lang="en-US" sz="2400" noProof="1" smtClean="0"/>
              <a:t>setName(String name){</a:t>
            </a:r>
            <a:br>
              <a:rPr lang="en-US" sz="2400" noProof="1" smtClean="0"/>
            </a:br>
            <a:r>
              <a:rPr lang="en-US" sz="2400" noProof="1" smtClean="0"/>
              <a:t>        this.</a:t>
            </a:r>
            <a:r>
              <a:rPr lang="en-US" sz="2400" b="1" noProof="1" smtClean="0">
                <a:solidFill>
                  <a:srgbClr val="660E7A"/>
                </a:solidFill>
                <a:effectLst/>
              </a:rPr>
              <a:t>name </a:t>
            </a:r>
            <a:r>
              <a:rPr lang="en-US" sz="2400" noProof="1" smtClean="0"/>
              <a:t>= name;</a:t>
            </a:r>
            <a:br>
              <a:rPr lang="en-US" sz="2400" noProof="1" smtClean="0"/>
            </a:br>
            <a:r>
              <a:rPr lang="en-US" sz="2400" noProof="1" smtClean="0"/>
              <a:t>    }</a:t>
            </a:r>
            <a:br>
              <a:rPr lang="en-US" sz="2400" noProof="1" smtClean="0"/>
            </a:br>
            <a:r>
              <a:rPr lang="en-US" sz="2400" noProof="1" smtClean="0"/>
              <a:t>}</a:t>
            </a:r>
            <a:endParaRPr lang="en-US" sz="2400" noProof="1"/>
          </a:p>
        </p:txBody>
      </p:sp>
    </p:spTree>
    <p:extLst>
      <p:ext uri="{BB962C8B-B14F-4D97-AF65-F5344CB8AC3E}">
        <p14:creationId xmlns:p14="http://schemas.microsoft.com/office/powerpoint/2010/main" val="223192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Demo</a:t>
            </a:r>
            <a:endParaRPr lang="en-US" dirty="0"/>
          </a:p>
        </p:txBody>
      </p:sp>
      <p:sp>
        <p:nvSpPr>
          <p:cNvPr id="5" name="Text Placeholder 4"/>
          <p:cNvSpPr>
            <a:spLocks noGrp="1"/>
          </p:cNvSpPr>
          <p:nvPr>
            <p:ph type="body" idx="1"/>
          </p:nvPr>
        </p:nvSpPr>
        <p:spPr>
          <a:xfrm>
            <a:off x="831850" y="4589463"/>
            <a:ext cx="10515600" cy="1896004"/>
          </a:xfrm>
        </p:spPr>
        <p:txBody>
          <a:bodyPr>
            <a:normAutofit/>
          </a:bodyPr>
          <a:lstStyle/>
          <a:p>
            <a:r>
              <a:rPr lang="vi-VN" dirty="0" smtClean="0"/>
              <a:t>Sử dụng getter/setter</a:t>
            </a:r>
          </a:p>
          <a:p>
            <a:r>
              <a:rPr lang="vi-VN" dirty="0" smtClean="0"/>
              <a:t>Sử dụng this</a:t>
            </a:r>
            <a:endParaRPr lang="en-US" dirty="0"/>
          </a:p>
        </p:txBody>
      </p:sp>
    </p:spTree>
    <p:extLst>
      <p:ext uri="{BB962C8B-B14F-4D97-AF65-F5344CB8AC3E}">
        <p14:creationId xmlns:p14="http://schemas.microsoft.com/office/powerpoint/2010/main" val="1047781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Mục tiêu</a:t>
            </a:r>
            <a:endParaRPr lang="en-US" dirty="0"/>
          </a:p>
        </p:txBody>
      </p:sp>
      <p:sp>
        <p:nvSpPr>
          <p:cNvPr id="3" name="Content Placeholder 2"/>
          <p:cNvSpPr>
            <a:spLocks noGrp="1"/>
          </p:cNvSpPr>
          <p:nvPr>
            <p:ph idx="1"/>
          </p:nvPr>
        </p:nvSpPr>
        <p:spPr>
          <a:xfrm>
            <a:off x="838200" y="1288149"/>
            <a:ext cx="10515600" cy="4447973"/>
          </a:xfrm>
        </p:spPr>
        <p:txBody>
          <a:bodyPr>
            <a:normAutofit lnSpcReduction="10000"/>
          </a:bodyPr>
          <a:lstStyle/>
          <a:p>
            <a:pPr algn="just"/>
            <a:r>
              <a:rPr lang="en-US" sz="3200" noProof="1"/>
              <a:t>Trình bày được mô hình lập trình hướng đối tượng</a:t>
            </a:r>
          </a:p>
          <a:p>
            <a:pPr algn="just"/>
            <a:r>
              <a:rPr lang="en-US" sz="3200" noProof="1"/>
              <a:t>Trình bày được các khái niệm lớp, đối tượng, phương thức, thuộc tính, hàm tạo</a:t>
            </a:r>
          </a:p>
          <a:p>
            <a:pPr algn="just"/>
            <a:r>
              <a:rPr lang="en-US" sz="3200" noProof="1"/>
              <a:t>Trình bày được cú pháp khái báo lớp</a:t>
            </a:r>
          </a:p>
          <a:p>
            <a:pPr algn="just"/>
            <a:r>
              <a:rPr lang="en-US" sz="3200" noProof="1"/>
              <a:t>Trình bày được cú pháp khởi tạo đối tượng</a:t>
            </a:r>
          </a:p>
          <a:p>
            <a:pPr algn="just"/>
            <a:r>
              <a:rPr lang="en-US" sz="3200" noProof="1"/>
              <a:t>Trình bày được cách truy xuất thuộc tính, phương thức của lớp</a:t>
            </a:r>
          </a:p>
          <a:p>
            <a:pPr algn="just"/>
            <a:r>
              <a:rPr lang="en-US" sz="3200" noProof="1"/>
              <a:t>Tạo và sử dụng được các đối tượng đơn giản</a:t>
            </a:r>
          </a:p>
          <a:p>
            <a:pPr algn="just"/>
            <a:r>
              <a:rPr lang="en-US" sz="3200" noProof="1"/>
              <a:t>Mô tả được lớp bằng biểu đồ</a:t>
            </a:r>
          </a:p>
        </p:txBody>
      </p:sp>
    </p:spTree>
    <p:extLst>
      <p:ext uri="{BB962C8B-B14F-4D97-AF65-F5344CB8AC3E}">
        <p14:creationId xmlns:p14="http://schemas.microsoft.com/office/powerpoint/2010/main" val="10353137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noProof="1" smtClean="0"/>
              <a:t>Tóm tắt bài học</a:t>
            </a:r>
            <a:endParaRPr lang="en-US" noProof="1"/>
          </a:p>
        </p:txBody>
      </p:sp>
      <p:sp>
        <p:nvSpPr>
          <p:cNvPr id="3" name="Content Placeholder 2"/>
          <p:cNvSpPr>
            <a:spLocks noGrp="1"/>
          </p:cNvSpPr>
          <p:nvPr>
            <p:ph idx="1"/>
          </p:nvPr>
        </p:nvSpPr>
        <p:spPr/>
        <p:txBody>
          <a:bodyPr>
            <a:normAutofit fontScale="85000" lnSpcReduction="10000"/>
          </a:bodyPr>
          <a:lstStyle/>
          <a:p>
            <a:pPr algn="just"/>
            <a:r>
              <a:rPr lang="en-US" noProof="1"/>
              <a:t>Lập trình hướng đối tượng (OOP) là mô hình lập trình phổ biến hiện nay</a:t>
            </a:r>
          </a:p>
          <a:p>
            <a:pPr algn="just"/>
            <a:r>
              <a:rPr lang="en-US" noProof="1"/>
              <a:t>OOP mô phỏng các đối tượng trong thế giới thực vào trong thế giới lập trình</a:t>
            </a:r>
          </a:p>
          <a:p>
            <a:pPr algn="just"/>
            <a:r>
              <a:rPr lang="en-US" noProof="1"/>
              <a:t>Từ khoá </a:t>
            </a:r>
            <a:r>
              <a:rPr lang="en-US" i="1" noProof="1"/>
              <a:t>class</a:t>
            </a:r>
            <a:r>
              <a:rPr lang="en-US" noProof="1"/>
              <a:t> được sử dụng để khai báo lớp</a:t>
            </a:r>
          </a:p>
          <a:p>
            <a:pPr algn="just"/>
            <a:r>
              <a:rPr lang="en-US" noProof="1"/>
              <a:t>Từ khoá </a:t>
            </a:r>
            <a:r>
              <a:rPr lang="en-US" i="1" noProof="1"/>
              <a:t>new</a:t>
            </a:r>
            <a:r>
              <a:rPr lang="en-US" noProof="1"/>
              <a:t> được sử dụng để khởi tạo đối tượng</a:t>
            </a:r>
          </a:p>
          <a:p>
            <a:pPr algn="just"/>
            <a:r>
              <a:rPr lang="en-US" noProof="1"/>
              <a:t>Thuộc tính mô tả các đặc điểm của đối tượng</a:t>
            </a:r>
          </a:p>
          <a:p>
            <a:pPr algn="just"/>
            <a:r>
              <a:rPr lang="en-US" noProof="1"/>
              <a:t>Phương thức mô tả các hành vi của đối tượng</a:t>
            </a:r>
          </a:p>
          <a:p>
            <a:pPr algn="just"/>
            <a:r>
              <a:rPr lang="en-US" noProof="1"/>
              <a:t>Phương thức khởi tạo (constructor) là phương thức giúp khởi tạo các đối tượng</a:t>
            </a:r>
          </a:p>
          <a:p>
            <a:pPr algn="just"/>
            <a:r>
              <a:rPr lang="en-US" noProof="1"/>
              <a:t>Nếu không khai báo constructor thì mặc định các lớp đều có một constructor không tham số</a:t>
            </a:r>
          </a:p>
          <a:p>
            <a:pPr algn="just"/>
            <a:r>
              <a:rPr lang="en-US" noProof="1"/>
              <a:t>Có thể mô tả lớp bằng các ký hiệu UML</a:t>
            </a:r>
          </a:p>
          <a:p>
            <a:pPr algn="just"/>
            <a:r>
              <a:rPr lang="en-US" noProof="1"/>
              <a:t>Có thể truy xuất các thành phần của lớp thông qua dấu chấm (.)</a:t>
            </a:r>
          </a:p>
        </p:txBody>
      </p:sp>
    </p:spTree>
    <p:extLst>
      <p:ext uri="{BB962C8B-B14F-4D97-AF65-F5344CB8AC3E}">
        <p14:creationId xmlns:p14="http://schemas.microsoft.com/office/powerpoint/2010/main" val="2747045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Hướng dẫn</a:t>
            </a:r>
            <a:endParaRPr lang="vi-VN" i="1" dirty="0"/>
          </a:p>
        </p:txBody>
      </p:sp>
      <p:sp>
        <p:nvSpPr>
          <p:cNvPr id="5" name="Text Placeholder 4"/>
          <p:cNvSpPr>
            <a:spLocks noGrp="1"/>
          </p:cNvSpPr>
          <p:nvPr>
            <p:ph type="body" idx="1"/>
          </p:nvPr>
        </p:nvSpPr>
        <p:spPr/>
        <p:txBody>
          <a:bodyPr/>
          <a:lstStyle/>
          <a:p>
            <a:r>
              <a:rPr lang="vi-VN" dirty="0" smtClean="0"/>
              <a:t>Hướng dẫn làm bài thực hành và bài tập</a:t>
            </a:r>
          </a:p>
          <a:p>
            <a:r>
              <a:rPr lang="vi-VN" dirty="0" smtClean="0"/>
              <a:t>Chuẩn bị bài tiếp theo: </a:t>
            </a:r>
            <a:r>
              <a:rPr lang="vi-VN" dirty="0"/>
              <a:t>Access modifier, static method, static property</a:t>
            </a:r>
            <a:endParaRPr lang="vi-VN" i="1" dirty="0"/>
          </a:p>
        </p:txBody>
      </p:sp>
    </p:spTree>
    <p:extLst>
      <p:ext uri="{BB962C8B-B14F-4D97-AF65-F5344CB8AC3E}">
        <p14:creationId xmlns:p14="http://schemas.microsoft.com/office/powerpoint/2010/main" val="10796368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Thảo luận</a:t>
            </a:r>
            <a:endParaRPr lang="en-US" dirty="0"/>
          </a:p>
        </p:txBody>
      </p:sp>
      <p:sp>
        <p:nvSpPr>
          <p:cNvPr id="5" name="Text Placeholder 4"/>
          <p:cNvSpPr>
            <a:spLocks noGrp="1"/>
          </p:cNvSpPr>
          <p:nvPr>
            <p:ph type="body" idx="1"/>
          </p:nvPr>
        </p:nvSpPr>
        <p:spPr>
          <a:xfrm>
            <a:off x="831850" y="4589463"/>
            <a:ext cx="10515600" cy="1896004"/>
          </a:xfrm>
        </p:spPr>
        <p:txBody>
          <a:bodyPr>
            <a:normAutofit/>
          </a:bodyPr>
          <a:lstStyle/>
          <a:p>
            <a:r>
              <a:rPr lang="vi-VN" dirty="0" smtClean="0"/>
              <a:t>Đối tượng</a:t>
            </a:r>
          </a:p>
          <a:p>
            <a:r>
              <a:rPr lang="vi-VN" dirty="0" smtClean="0"/>
              <a:t>Lớp</a:t>
            </a:r>
            <a:endParaRPr lang="en-US" dirty="0"/>
          </a:p>
        </p:txBody>
      </p:sp>
    </p:spTree>
    <p:extLst>
      <p:ext uri="{BB962C8B-B14F-4D97-AF65-F5344CB8AC3E}">
        <p14:creationId xmlns:p14="http://schemas.microsoft.com/office/powerpoint/2010/main" val="1431071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Khai báo lớp</a:t>
            </a:r>
          </a:p>
        </p:txBody>
      </p:sp>
      <p:sp>
        <p:nvSpPr>
          <p:cNvPr id="3" name="Content Placeholder 2"/>
          <p:cNvSpPr>
            <a:spLocks noGrp="1"/>
          </p:cNvSpPr>
          <p:nvPr>
            <p:ph idx="1"/>
          </p:nvPr>
        </p:nvSpPr>
        <p:spPr/>
        <p:txBody>
          <a:bodyPr>
            <a:normAutofit/>
          </a:bodyPr>
          <a:lstStyle/>
          <a:p>
            <a:r>
              <a:rPr lang="en-US" b="1" noProof="1"/>
              <a:t>Lớp</a:t>
            </a:r>
            <a:r>
              <a:rPr lang="en-US" noProof="1"/>
              <a:t> là đơn vị thực thi cơ bản trong ngôn ngữ </a:t>
            </a:r>
            <a:r>
              <a:rPr lang="uk-UA" noProof="1" smtClean="0"/>
              <a:t>C#</a:t>
            </a:r>
            <a:endParaRPr lang="en-US" noProof="1"/>
          </a:p>
          <a:p>
            <a:r>
              <a:rPr lang="en-US" noProof="1"/>
              <a:t>Lớp quy định hình thức và các khả năng của các đối tượng</a:t>
            </a:r>
          </a:p>
          <a:p>
            <a:r>
              <a:rPr lang="en-US" noProof="1"/>
              <a:t>Khai báo lớp đồng thời cũng là khai báo một kiểu dữ liệu mới để có thể khởi tạo các đối tượng thuộc kiểu dữ liệu </a:t>
            </a:r>
            <a:r>
              <a:rPr lang="en-US" noProof="1" smtClean="0"/>
              <a:t>đó</a:t>
            </a:r>
            <a:endParaRPr lang="en-US" noProof="1"/>
          </a:p>
        </p:txBody>
      </p:sp>
    </p:spTree>
    <p:extLst>
      <p:ext uri="{BB962C8B-B14F-4D97-AF65-F5344CB8AC3E}">
        <p14:creationId xmlns:p14="http://schemas.microsoft.com/office/powerpoint/2010/main" val="178483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846"/>
            <a:ext cx="10515600" cy="814187"/>
          </a:xfrm>
        </p:spPr>
        <p:txBody>
          <a:bodyPr/>
          <a:lstStyle/>
          <a:p>
            <a:r>
              <a:rPr lang="en-US" noProof="1"/>
              <a:t>Cú pháp khai báo lớp</a:t>
            </a:r>
          </a:p>
        </p:txBody>
      </p:sp>
      <p:sp>
        <p:nvSpPr>
          <p:cNvPr id="3" name="Content Placeholder 2"/>
          <p:cNvSpPr>
            <a:spLocks noGrp="1"/>
          </p:cNvSpPr>
          <p:nvPr>
            <p:ph idx="1"/>
          </p:nvPr>
        </p:nvSpPr>
        <p:spPr/>
        <p:txBody>
          <a:bodyPr/>
          <a:lstStyle/>
          <a:p>
            <a:r>
              <a:rPr lang="en-US" noProof="1"/>
              <a:t>Cú pháp:</a:t>
            </a:r>
          </a:p>
          <a:p>
            <a:endParaRPr lang="en-US" noProof="1"/>
          </a:p>
          <a:p>
            <a:endParaRPr lang="en-US" noProof="1"/>
          </a:p>
          <a:p>
            <a:pPr marL="457200" lvl="1" indent="0">
              <a:lnSpc>
                <a:spcPct val="150000"/>
              </a:lnSpc>
              <a:buNone/>
            </a:pPr>
            <a:r>
              <a:rPr lang="en-US" noProof="1"/>
              <a:t>Trong đó:</a:t>
            </a:r>
          </a:p>
          <a:p>
            <a:pPr lvl="2"/>
            <a:r>
              <a:rPr lang="en-US" sz="2200" i="1" noProof="1"/>
              <a:t>class</a:t>
            </a:r>
            <a:r>
              <a:rPr lang="en-US" sz="2200" noProof="1"/>
              <a:t> là từ khoá được dùng để khai báo biến</a:t>
            </a:r>
          </a:p>
          <a:p>
            <a:pPr lvl="2"/>
            <a:r>
              <a:rPr lang="en-US" sz="2200" i="1" noProof="1" smtClean="0"/>
              <a:t>Class_name</a:t>
            </a:r>
            <a:r>
              <a:rPr lang="en-US" sz="2200" noProof="1" smtClean="0"/>
              <a:t> là </a:t>
            </a:r>
            <a:r>
              <a:rPr lang="en-US" sz="2200" noProof="1"/>
              <a:t>tên của lớp</a:t>
            </a:r>
          </a:p>
          <a:p>
            <a:pPr lvl="2"/>
            <a:r>
              <a:rPr lang="en-US" sz="2400" b="1" noProof="1">
                <a:solidFill>
                  <a:srgbClr val="000080"/>
                </a:solidFill>
              </a:rPr>
              <a:t>// Fields, properties, methods and events go here</a:t>
            </a:r>
            <a:r>
              <a:rPr lang="en-US" sz="2400" b="1" noProof="1" smtClean="0">
                <a:solidFill>
                  <a:srgbClr val="000080"/>
                </a:solidFill>
              </a:rPr>
              <a:t>.. </a:t>
            </a:r>
            <a:r>
              <a:rPr lang="en-US" sz="2200" noProof="1" smtClean="0"/>
              <a:t>là </a:t>
            </a:r>
            <a:r>
              <a:rPr lang="en-US" sz="2200" noProof="1"/>
              <a:t>phần thân của lớp: nơi khai báo các thành phần của lớp như các trường (field), các phương thức (method) và các phương thức khởi tạo (constructor)</a:t>
            </a:r>
          </a:p>
          <a:p>
            <a:r>
              <a:rPr lang="en-US" noProof="1"/>
              <a:t>Constructor </a:t>
            </a:r>
            <a:r>
              <a:rPr lang="mr-IN" noProof="1"/>
              <a:t>–</a:t>
            </a:r>
            <a:r>
              <a:rPr lang="en-US" noProof="1"/>
              <a:t> phương thức khởi tạo: là một phương thức đặc biệt được sử dụng để khởi tạo các đối tượng của một lớp</a:t>
            </a:r>
          </a:p>
        </p:txBody>
      </p:sp>
      <p:sp>
        <p:nvSpPr>
          <p:cNvPr id="4" name="Rectangle 3"/>
          <p:cNvSpPr/>
          <p:nvPr/>
        </p:nvSpPr>
        <p:spPr>
          <a:xfrm>
            <a:off x="2794781" y="1408000"/>
            <a:ext cx="9006694" cy="1569660"/>
          </a:xfrm>
          <a:prstGeom prst="rect">
            <a:avLst/>
          </a:prstGeom>
        </p:spPr>
        <p:txBody>
          <a:bodyPr wrap="square">
            <a:spAutoFit/>
          </a:bodyPr>
          <a:lstStyle/>
          <a:p>
            <a:r>
              <a:rPr lang="en-US" sz="2400" b="1" noProof="1">
                <a:solidFill>
                  <a:srgbClr val="000080"/>
                </a:solidFill>
              </a:rPr>
              <a:t>//[access modifier] - [class] - [identifier</a:t>
            </a:r>
            <a:r>
              <a:rPr lang="en-US" sz="2400" b="1" noProof="1" smtClean="0">
                <a:solidFill>
                  <a:srgbClr val="000080"/>
                </a:solidFill>
              </a:rPr>
              <a:t>]</a:t>
            </a:r>
          </a:p>
          <a:p>
            <a:r>
              <a:rPr lang="en-US" sz="2400" b="1" noProof="1" smtClean="0">
                <a:solidFill>
                  <a:srgbClr val="000080"/>
                </a:solidFill>
              </a:rPr>
              <a:t>public </a:t>
            </a:r>
            <a:r>
              <a:rPr lang="en-US" sz="2400" b="1" noProof="1">
                <a:solidFill>
                  <a:srgbClr val="000080"/>
                </a:solidFill>
              </a:rPr>
              <a:t>class </a:t>
            </a:r>
            <a:r>
              <a:rPr lang="en-US" sz="2400" i="1" noProof="1" smtClean="0"/>
              <a:t>Class_name</a:t>
            </a:r>
            <a:r>
              <a:rPr lang="en-US" sz="2400" noProof="1" smtClean="0"/>
              <a:t> </a:t>
            </a:r>
            <a:r>
              <a:rPr lang="en-US" sz="2400" b="1" noProof="1" smtClean="0">
                <a:solidFill>
                  <a:srgbClr val="000080"/>
                </a:solidFill>
              </a:rPr>
              <a:t>{   </a:t>
            </a:r>
          </a:p>
          <a:p>
            <a:r>
              <a:rPr lang="en-US" sz="2400" b="1" noProof="1" smtClean="0">
                <a:solidFill>
                  <a:srgbClr val="000080"/>
                </a:solidFill>
              </a:rPr>
              <a:t>       // </a:t>
            </a:r>
            <a:r>
              <a:rPr lang="en-US" sz="2400" b="1" noProof="1">
                <a:solidFill>
                  <a:srgbClr val="000080"/>
                </a:solidFill>
              </a:rPr>
              <a:t>Fields, properties, methods and events go here</a:t>
            </a:r>
            <a:r>
              <a:rPr lang="en-US" sz="2400" b="1" noProof="1" smtClean="0">
                <a:solidFill>
                  <a:srgbClr val="000080"/>
                </a:solidFill>
              </a:rPr>
              <a:t>...</a:t>
            </a:r>
          </a:p>
          <a:p>
            <a:r>
              <a:rPr lang="en-US" sz="2400" b="1" noProof="1" smtClean="0">
                <a:solidFill>
                  <a:srgbClr val="000080"/>
                </a:solidFill>
              </a:rPr>
              <a:t>}</a:t>
            </a:r>
            <a:endParaRPr lang="en-US" sz="2400" noProof="1"/>
          </a:p>
        </p:txBody>
      </p:sp>
    </p:spTree>
    <p:extLst>
      <p:ext uri="{BB962C8B-B14F-4D97-AF65-F5344CB8AC3E}">
        <p14:creationId xmlns:p14="http://schemas.microsoft.com/office/powerpoint/2010/main" val="20751062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Đặt tên lớp</a:t>
            </a:r>
            <a:endParaRPr lang="en-US"/>
          </a:p>
        </p:txBody>
      </p:sp>
      <p:sp>
        <p:nvSpPr>
          <p:cNvPr id="3" name="Content Placeholder 2"/>
          <p:cNvSpPr>
            <a:spLocks noGrp="1"/>
          </p:cNvSpPr>
          <p:nvPr>
            <p:ph idx="1"/>
          </p:nvPr>
        </p:nvSpPr>
        <p:spPr/>
        <p:txBody>
          <a:bodyPr/>
          <a:lstStyle/>
          <a:p>
            <a:r>
              <a:rPr lang="en-US" noProof="1"/>
              <a:t>Một số quy ước khi đặt tên lớp:</a:t>
            </a:r>
          </a:p>
          <a:p>
            <a:pPr lvl="1"/>
            <a:r>
              <a:rPr lang="en-US" noProof="1"/>
              <a:t>Tên lớp nên là một danh từ</a:t>
            </a:r>
          </a:p>
          <a:p>
            <a:pPr lvl="1"/>
            <a:r>
              <a:rPr lang="en-US" noProof="1"/>
              <a:t>Tên lớp nên tuân theo quy tắc Camel</a:t>
            </a:r>
          </a:p>
          <a:p>
            <a:pPr lvl="1"/>
            <a:r>
              <a:rPr lang="en-US" noProof="1"/>
              <a:t>Tên lớp nên đơn giản, có nghĩa</a:t>
            </a:r>
          </a:p>
          <a:p>
            <a:pPr lvl="1"/>
            <a:r>
              <a:rPr lang="en-US" noProof="1"/>
              <a:t>Tên lớp không thể trùng với các từ khoá trong </a:t>
            </a:r>
            <a:r>
              <a:rPr lang="uk-UA" noProof="1" smtClean="0"/>
              <a:t>C#</a:t>
            </a:r>
            <a:endParaRPr lang="en-US" noProof="1"/>
          </a:p>
          <a:p>
            <a:pPr lvl="1"/>
            <a:r>
              <a:rPr lang="en-US" noProof="1"/>
              <a:t>Tên lớp không được bắt đầu bằng chữ số. Có thể bắt đầu bằng ký tự dollar ($) hoặc dấu gạch dưới </a:t>
            </a:r>
            <a:r>
              <a:rPr lang="en-US" noProof="1" smtClean="0"/>
              <a:t>(_)</a:t>
            </a:r>
            <a:endParaRPr lang="en-US" noProof="1"/>
          </a:p>
        </p:txBody>
      </p:sp>
    </p:spTree>
    <p:extLst>
      <p:ext uri="{BB962C8B-B14F-4D97-AF65-F5344CB8AC3E}">
        <p14:creationId xmlns:p14="http://schemas.microsoft.com/office/powerpoint/2010/main" val="10517404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Khai</a:t>
            </a:r>
            <a:r>
              <a:rPr lang="en-US" dirty="0"/>
              <a:t> </a:t>
            </a:r>
            <a:r>
              <a:rPr lang="en-US" dirty="0" err="1"/>
              <a:t>báo</a:t>
            </a:r>
            <a:r>
              <a:rPr lang="en-US" dirty="0"/>
              <a:t> </a:t>
            </a:r>
            <a:r>
              <a:rPr lang="en-US" dirty="0" err="1"/>
              <a:t>lớp</a:t>
            </a:r>
            <a:r>
              <a:rPr lang="en-US" dirty="0"/>
              <a:t>: </a:t>
            </a:r>
            <a:r>
              <a:rPr lang="en-US" dirty="0" err="1"/>
              <a:t>Ví</a:t>
            </a:r>
            <a:r>
              <a:rPr lang="en-US" dirty="0"/>
              <a:t> </a:t>
            </a:r>
            <a:r>
              <a:rPr lang="en-US" dirty="0" err="1"/>
              <a:t>dụ</a:t>
            </a:r>
            <a:endParaRPr lang="en-US" dirty="0"/>
          </a:p>
        </p:txBody>
      </p:sp>
      <p:grpSp>
        <p:nvGrpSpPr>
          <p:cNvPr id="7" name="Group 6"/>
          <p:cNvGrpSpPr/>
          <p:nvPr/>
        </p:nvGrpSpPr>
        <p:grpSpPr>
          <a:xfrm>
            <a:off x="1623011" y="1769011"/>
            <a:ext cx="8980511" cy="3928403"/>
            <a:chOff x="441325" y="1600200"/>
            <a:chExt cx="8263618" cy="3581400"/>
          </a:xfrm>
        </p:grpSpPr>
        <p:sp>
          <p:nvSpPr>
            <p:cNvPr id="8" name="Text Box 18"/>
            <p:cNvSpPr txBox="1">
              <a:spLocks noChangeArrowheads="1"/>
            </p:cNvSpPr>
            <p:nvPr/>
          </p:nvSpPr>
          <p:spPr>
            <a:xfrm>
              <a:off x="4666343" y="1600200"/>
              <a:ext cx="4038600" cy="3581400"/>
            </a:xfrm>
            <a:prstGeom prst="rect">
              <a:avLst/>
            </a:prstGeom>
            <a:solidFill>
              <a:srgbClr val="CCECFF"/>
            </a:solid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a:lstStyle>
              <a:lvl1pPr marL="342900" indent="-342900" algn="l" rtl="0" eaLnBrk="0" fontAlgn="base" hangingPunct="0">
                <a:spcBef>
                  <a:spcPct val="20000"/>
                </a:spcBef>
                <a:spcAft>
                  <a:spcPct val="0"/>
                </a:spcAft>
                <a:buChar char="•"/>
                <a:defRPr sz="25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har char="–"/>
                <a:defRPr sz="20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0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1500">
                  <a:solidFill>
                    <a:schemeClr val="tx1"/>
                  </a:solidFill>
                  <a:latin typeface="+mn-lt"/>
                  <a:ea typeface="Arial" charset="0"/>
                  <a:cs typeface="+mn-cs"/>
                </a:defRPr>
              </a:lvl5pPr>
              <a:lvl6pPr marL="2514600" indent="-228600" algn="l" rtl="0" eaLnBrk="1" fontAlgn="base" hangingPunct="1">
                <a:spcBef>
                  <a:spcPct val="20000"/>
                </a:spcBef>
                <a:spcAft>
                  <a:spcPct val="0"/>
                </a:spcAft>
                <a:buChar char="»"/>
                <a:defRPr sz="1500">
                  <a:solidFill>
                    <a:schemeClr val="tx1"/>
                  </a:solidFill>
                  <a:latin typeface="+mn-lt"/>
                  <a:cs typeface="+mn-cs"/>
                </a:defRPr>
              </a:lvl6pPr>
              <a:lvl7pPr marL="2971800" indent="-228600" algn="l" rtl="0" eaLnBrk="1" fontAlgn="base" hangingPunct="1">
                <a:spcBef>
                  <a:spcPct val="20000"/>
                </a:spcBef>
                <a:spcAft>
                  <a:spcPct val="0"/>
                </a:spcAft>
                <a:buChar char="»"/>
                <a:defRPr sz="1500">
                  <a:solidFill>
                    <a:schemeClr val="tx1"/>
                  </a:solidFill>
                  <a:latin typeface="+mn-lt"/>
                  <a:cs typeface="+mn-cs"/>
                </a:defRPr>
              </a:lvl7pPr>
              <a:lvl8pPr marL="3429000" indent="-228600" algn="l" rtl="0" eaLnBrk="1" fontAlgn="base" hangingPunct="1">
                <a:spcBef>
                  <a:spcPct val="20000"/>
                </a:spcBef>
                <a:spcAft>
                  <a:spcPct val="0"/>
                </a:spcAft>
                <a:buChar char="»"/>
                <a:defRPr sz="1500">
                  <a:solidFill>
                    <a:schemeClr val="tx1"/>
                  </a:solidFill>
                  <a:latin typeface="+mn-lt"/>
                  <a:cs typeface="+mn-cs"/>
                </a:defRPr>
              </a:lvl8pPr>
              <a:lvl9pPr marL="3886200" indent="-228600" algn="l" rtl="0" eaLnBrk="1" fontAlgn="base" hangingPunct="1">
                <a:spcBef>
                  <a:spcPct val="20000"/>
                </a:spcBef>
                <a:spcAft>
                  <a:spcPct val="0"/>
                </a:spcAft>
                <a:buChar char="»"/>
                <a:defRPr sz="1500">
                  <a:solidFill>
                    <a:schemeClr val="tx1"/>
                  </a:solidFill>
                  <a:latin typeface="+mn-lt"/>
                  <a:cs typeface="+mn-cs"/>
                </a:defRPr>
              </a:lvl9pPr>
            </a:lstStyle>
            <a:p>
              <a:pPr eaLnBrk="1" hangingPunct="1">
                <a:lnSpc>
                  <a:spcPct val="80000"/>
                </a:lnSpc>
                <a:buFont typeface="Wingdings 2" charset="0"/>
                <a:buNone/>
              </a:pPr>
              <a:r>
                <a:rPr lang="en-US" sz="1400" b="1" dirty="0">
                  <a:solidFill>
                    <a:srgbClr val="000099"/>
                  </a:solidFill>
                  <a:latin typeface="Courier New" charset="0"/>
                </a:rPr>
                <a:t>/**</a:t>
              </a:r>
            </a:p>
            <a:p>
              <a:pPr eaLnBrk="1" hangingPunct="1">
                <a:lnSpc>
                  <a:spcPct val="80000"/>
                </a:lnSpc>
                <a:buFont typeface="Wingdings 2" charset="0"/>
                <a:buNone/>
              </a:pPr>
              <a:r>
                <a:rPr lang="en-US" sz="1400" b="1" dirty="0">
                  <a:solidFill>
                    <a:srgbClr val="000099"/>
                  </a:solidFill>
                  <a:latin typeface="Courier New" charset="0"/>
                </a:rPr>
                <a:t> * Write a description of class Person here.</a:t>
              </a:r>
            </a:p>
            <a:p>
              <a:pPr eaLnBrk="1" hangingPunct="1">
                <a:lnSpc>
                  <a:spcPct val="80000"/>
                </a:lnSpc>
                <a:buFont typeface="Wingdings 2" charset="0"/>
                <a:buNone/>
              </a:pPr>
              <a:r>
                <a:rPr lang="en-US" sz="1400" b="1" dirty="0">
                  <a:solidFill>
                    <a:srgbClr val="000099"/>
                  </a:solidFill>
                  <a:latin typeface="Courier New" charset="0"/>
                </a:rPr>
                <a:t> * </a:t>
              </a:r>
            </a:p>
            <a:p>
              <a:pPr eaLnBrk="1" hangingPunct="1">
                <a:lnSpc>
                  <a:spcPct val="80000"/>
                </a:lnSpc>
                <a:buFont typeface="Wingdings 2" charset="0"/>
                <a:buNone/>
              </a:pPr>
              <a:r>
                <a:rPr lang="en-US" sz="1400" b="1" dirty="0">
                  <a:solidFill>
                    <a:srgbClr val="000099"/>
                  </a:solidFill>
                  <a:latin typeface="Courier New" charset="0"/>
                </a:rPr>
                <a:t> * @author CodeGym</a:t>
              </a:r>
            </a:p>
            <a:p>
              <a:pPr eaLnBrk="1" hangingPunct="1">
                <a:lnSpc>
                  <a:spcPct val="80000"/>
                </a:lnSpc>
                <a:buFont typeface="Wingdings 2" charset="0"/>
                <a:buNone/>
              </a:pPr>
              <a:r>
                <a:rPr lang="en-US" sz="1400" b="1" dirty="0">
                  <a:solidFill>
                    <a:srgbClr val="000099"/>
                  </a:solidFill>
                  <a:latin typeface="Courier New" charset="0"/>
                </a:rPr>
                <a:t> * @version 1/1/2018</a:t>
              </a:r>
            </a:p>
            <a:p>
              <a:pPr eaLnBrk="1" hangingPunct="1">
                <a:lnSpc>
                  <a:spcPct val="80000"/>
                </a:lnSpc>
                <a:buFont typeface="Wingdings 2" charset="0"/>
                <a:buNone/>
              </a:pPr>
              <a:r>
                <a:rPr lang="en-US" sz="1400" b="1" dirty="0">
                  <a:solidFill>
                    <a:srgbClr val="000099"/>
                  </a:solidFill>
                  <a:latin typeface="Courier New" charset="0"/>
                </a:rPr>
                <a:t> *</a:t>
              </a:r>
            </a:p>
            <a:p>
              <a:pPr eaLnBrk="1" hangingPunct="1">
                <a:lnSpc>
                  <a:spcPct val="80000"/>
                </a:lnSpc>
                <a:buFont typeface="Wingdings 2" charset="0"/>
                <a:buNone/>
              </a:pPr>
              <a:r>
                <a:rPr lang="en-US" sz="1400" b="1" dirty="0">
                  <a:solidFill>
                    <a:srgbClr val="000099"/>
                  </a:solidFill>
                  <a:latin typeface="Courier New" charset="0"/>
                </a:rPr>
                <a:t> */</a:t>
              </a:r>
              <a:endParaRPr lang="en-US" sz="1400" b="1" dirty="0">
                <a:solidFill>
                  <a:srgbClr val="000000"/>
                </a:solidFill>
                <a:latin typeface="Courier New" charset="0"/>
              </a:endParaRPr>
            </a:p>
            <a:p>
              <a:pPr eaLnBrk="1" hangingPunct="1">
                <a:lnSpc>
                  <a:spcPct val="80000"/>
                </a:lnSpc>
                <a:buFont typeface="Wingdings 2" charset="0"/>
                <a:buNone/>
              </a:pPr>
              <a:r>
                <a:rPr lang="en-US" sz="1400" b="1" dirty="0">
                  <a:solidFill>
                    <a:srgbClr val="660033"/>
                  </a:solidFill>
                  <a:latin typeface="Courier New" charset="0"/>
                </a:rPr>
                <a:t>public</a:t>
              </a:r>
              <a:r>
                <a:rPr lang="en-US" sz="1400" b="1" dirty="0">
                  <a:solidFill>
                    <a:srgbClr val="000000"/>
                  </a:solidFill>
                  <a:latin typeface="Courier New" charset="0"/>
                </a:rPr>
                <a:t> </a:t>
              </a:r>
              <a:r>
                <a:rPr lang="en-US" sz="1400" b="1" dirty="0">
                  <a:solidFill>
                    <a:srgbClr val="CC0000"/>
                  </a:solidFill>
                  <a:latin typeface="Courier New" charset="0"/>
                </a:rPr>
                <a:t>class</a:t>
              </a:r>
              <a:r>
                <a:rPr lang="en-US" sz="1400" b="1" dirty="0">
                  <a:solidFill>
                    <a:srgbClr val="000000"/>
                  </a:solidFill>
                  <a:latin typeface="Courier New" charset="0"/>
                </a:rPr>
                <a:t> Person {</a:t>
              </a:r>
            </a:p>
            <a:p>
              <a:pPr eaLnBrk="1" hangingPunct="1">
                <a:lnSpc>
                  <a:spcPct val="80000"/>
                </a:lnSpc>
                <a:buFont typeface="Wingdings 2" charset="0"/>
                <a:buNone/>
              </a:pPr>
              <a:r>
                <a:rPr lang="en-US" sz="1400" b="1" dirty="0">
                  <a:solidFill>
                    <a:srgbClr val="000000"/>
                  </a:solidFill>
                  <a:latin typeface="Courier New" charset="0"/>
                </a:rPr>
                <a:t>    </a:t>
              </a:r>
              <a:r>
                <a:rPr lang="en-US" sz="1400" b="1" dirty="0">
                  <a:solidFill>
                    <a:srgbClr val="000099"/>
                  </a:solidFill>
                  <a:latin typeface="Courier New" charset="0"/>
                </a:rPr>
                <a:t>/**</a:t>
              </a:r>
            </a:p>
            <a:p>
              <a:pPr eaLnBrk="1" hangingPunct="1">
                <a:lnSpc>
                  <a:spcPct val="80000"/>
                </a:lnSpc>
                <a:buFont typeface="Wingdings 2" charset="0"/>
                <a:buNone/>
              </a:pPr>
              <a:r>
                <a:rPr lang="en-US" sz="1400" b="1" dirty="0">
                  <a:solidFill>
                    <a:srgbClr val="000099"/>
                  </a:solidFill>
                  <a:latin typeface="Courier New" charset="0"/>
                </a:rPr>
                <a:t>     * </a:t>
              </a:r>
              <a:r>
                <a:rPr lang="en-US" sz="1400" b="1" dirty="0" err="1">
                  <a:solidFill>
                    <a:srgbClr val="000099"/>
                  </a:solidFill>
                  <a:latin typeface="Courier New" charset="0"/>
                </a:rPr>
                <a:t>Hàm</a:t>
              </a:r>
              <a:r>
                <a:rPr lang="en-US" sz="1400" b="1" dirty="0">
                  <a:solidFill>
                    <a:srgbClr val="000099"/>
                  </a:solidFill>
                  <a:latin typeface="Courier New" charset="0"/>
                </a:rPr>
                <a:t> </a:t>
              </a:r>
              <a:r>
                <a:rPr lang="en-US" sz="1400" b="1" dirty="0" err="1">
                  <a:solidFill>
                    <a:srgbClr val="000099"/>
                  </a:solidFill>
                  <a:latin typeface="Courier New" charset="0"/>
                </a:rPr>
                <a:t>tạo</a:t>
              </a:r>
              <a:r>
                <a:rPr lang="en-US" sz="1400" b="1" dirty="0">
                  <a:solidFill>
                    <a:srgbClr val="000099"/>
                  </a:solidFill>
                  <a:latin typeface="Courier New" charset="0"/>
                </a:rPr>
                <a:t> </a:t>
              </a:r>
              <a:r>
                <a:rPr lang="en-US" sz="1400" b="1" dirty="0" err="1">
                  <a:solidFill>
                    <a:srgbClr val="000099"/>
                  </a:solidFill>
                  <a:latin typeface="Courier New" charset="0"/>
                </a:rPr>
                <a:t>đối</a:t>
              </a:r>
              <a:r>
                <a:rPr lang="en-US" sz="1400" b="1" dirty="0">
                  <a:solidFill>
                    <a:srgbClr val="000099"/>
                  </a:solidFill>
                  <a:latin typeface="Courier New" charset="0"/>
                </a:rPr>
                <a:t> </a:t>
              </a:r>
              <a:r>
                <a:rPr lang="en-US" sz="1400" b="1" dirty="0" err="1">
                  <a:solidFill>
                    <a:srgbClr val="000099"/>
                  </a:solidFill>
                  <a:latin typeface="Courier New" charset="0"/>
                </a:rPr>
                <a:t>tượng</a:t>
              </a:r>
              <a:r>
                <a:rPr lang="en-US" sz="1400" b="1" dirty="0">
                  <a:solidFill>
                    <a:srgbClr val="000099"/>
                  </a:solidFill>
                  <a:latin typeface="Courier New" charset="0"/>
                </a:rPr>
                <a:t> </a:t>
              </a:r>
              <a:r>
                <a:rPr lang="en-US" sz="1400" b="1" dirty="0" err="1">
                  <a:solidFill>
                    <a:srgbClr val="000099"/>
                  </a:solidFill>
                  <a:latin typeface="Courier New" charset="0"/>
                </a:rPr>
                <a:t>của</a:t>
              </a:r>
              <a:r>
                <a:rPr lang="en-US" sz="1400" b="1" dirty="0">
                  <a:solidFill>
                    <a:srgbClr val="000099"/>
                  </a:solidFill>
                  <a:latin typeface="Courier New" charset="0"/>
                </a:rPr>
                <a:t> </a:t>
              </a:r>
              <a:r>
                <a:rPr lang="en-US" sz="1400" b="1" dirty="0" err="1">
                  <a:solidFill>
                    <a:srgbClr val="000099"/>
                  </a:solidFill>
                  <a:latin typeface="Courier New" charset="0"/>
                </a:rPr>
                <a:t>lớp</a:t>
              </a:r>
              <a:endParaRPr lang="en-US" sz="1400" b="1" dirty="0">
                <a:solidFill>
                  <a:srgbClr val="000099"/>
                </a:solidFill>
                <a:latin typeface="Courier New" charset="0"/>
              </a:endParaRPr>
            </a:p>
            <a:p>
              <a:pPr eaLnBrk="1" hangingPunct="1">
                <a:lnSpc>
                  <a:spcPct val="80000"/>
                </a:lnSpc>
                <a:buFont typeface="Wingdings 2" charset="0"/>
                <a:buNone/>
              </a:pPr>
              <a:r>
                <a:rPr lang="en-US" sz="1400" b="1" dirty="0">
                  <a:solidFill>
                    <a:srgbClr val="000099"/>
                  </a:solidFill>
                  <a:latin typeface="Courier New" charset="0"/>
                </a:rPr>
                <a:t>     */</a:t>
              </a:r>
              <a:endParaRPr lang="en-US" sz="1400" b="1" dirty="0">
                <a:solidFill>
                  <a:srgbClr val="000000"/>
                </a:solidFill>
                <a:latin typeface="Courier New" charset="0"/>
              </a:endParaRPr>
            </a:p>
            <a:p>
              <a:pPr eaLnBrk="1" hangingPunct="1">
                <a:lnSpc>
                  <a:spcPct val="80000"/>
                </a:lnSpc>
                <a:buFont typeface="Wingdings 2" charset="0"/>
                <a:buNone/>
              </a:pPr>
              <a:r>
                <a:rPr lang="en-US" sz="1400" b="1" dirty="0">
                  <a:solidFill>
                    <a:srgbClr val="000000"/>
                  </a:solidFill>
                  <a:latin typeface="Courier New" charset="0"/>
                </a:rPr>
                <a:t>    </a:t>
              </a:r>
              <a:r>
                <a:rPr lang="en-US" sz="1400" b="1" dirty="0">
                  <a:solidFill>
                    <a:srgbClr val="660033"/>
                  </a:solidFill>
                  <a:latin typeface="Courier New" charset="0"/>
                </a:rPr>
                <a:t>public</a:t>
              </a:r>
              <a:r>
                <a:rPr lang="en-US" sz="1400" b="1" dirty="0">
                  <a:solidFill>
                    <a:srgbClr val="000000"/>
                  </a:solidFill>
                  <a:latin typeface="Courier New" charset="0"/>
                </a:rPr>
                <a:t> Person() {</a:t>
              </a:r>
            </a:p>
            <a:p>
              <a:pPr eaLnBrk="1" hangingPunct="1">
                <a:lnSpc>
                  <a:spcPct val="80000"/>
                </a:lnSpc>
                <a:buFont typeface="Wingdings 2" charset="0"/>
                <a:buNone/>
              </a:pPr>
              <a:r>
                <a:rPr lang="en-US" sz="1400" b="1" dirty="0">
                  <a:solidFill>
                    <a:srgbClr val="000000"/>
                  </a:solidFill>
                  <a:latin typeface="Courier New" charset="0"/>
                </a:rPr>
                <a:t>        </a:t>
              </a:r>
              <a:r>
                <a:rPr lang="en-US" sz="1400" b="1" dirty="0">
                  <a:solidFill>
                    <a:srgbClr val="999999"/>
                  </a:solidFill>
                  <a:latin typeface="Courier New" charset="0"/>
                </a:rPr>
                <a:t>// </a:t>
              </a:r>
              <a:r>
                <a:rPr lang="en-US" sz="1400" b="1" dirty="0" err="1">
                  <a:solidFill>
                    <a:srgbClr val="999999"/>
                  </a:solidFill>
                  <a:latin typeface="Courier New" charset="0"/>
                </a:rPr>
                <a:t>Khởi</a:t>
              </a:r>
              <a:r>
                <a:rPr lang="en-US" sz="1400" b="1" dirty="0">
                  <a:solidFill>
                    <a:srgbClr val="999999"/>
                  </a:solidFill>
                  <a:latin typeface="Courier New" charset="0"/>
                </a:rPr>
                <a:t> </a:t>
              </a:r>
              <a:r>
                <a:rPr lang="en-US" sz="1400" b="1" dirty="0" err="1">
                  <a:solidFill>
                    <a:srgbClr val="999999"/>
                  </a:solidFill>
                  <a:latin typeface="Courier New" charset="0"/>
                </a:rPr>
                <a:t>tạo</a:t>
              </a:r>
              <a:r>
                <a:rPr lang="en-US" sz="1400" b="1" dirty="0">
                  <a:solidFill>
                    <a:srgbClr val="999999"/>
                  </a:solidFill>
                  <a:latin typeface="Courier New" charset="0"/>
                </a:rPr>
                <a:t> </a:t>
              </a:r>
              <a:r>
                <a:rPr lang="en-US" sz="1400" b="1" dirty="0" err="1">
                  <a:solidFill>
                    <a:srgbClr val="999999"/>
                  </a:solidFill>
                  <a:latin typeface="Courier New" charset="0"/>
                </a:rPr>
                <a:t>đối</a:t>
              </a:r>
              <a:r>
                <a:rPr lang="en-US" sz="1400" b="1" dirty="0">
                  <a:solidFill>
                    <a:srgbClr val="999999"/>
                  </a:solidFill>
                  <a:latin typeface="Courier New" charset="0"/>
                </a:rPr>
                <a:t> </a:t>
              </a:r>
              <a:r>
                <a:rPr lang="en-US" sz="1400" b="1" dirty="0" err="1">
                  <a:solidFill>
                    <a:srgbClr val="999999"/>
                  </a:solidFill>
                  <a:latin typeface="Courier New" charset="0"/>
                </a:rPr>
                <a:t>tượng</a:t>
              </a:r>
              <a:r>
                <a:rPr lang="en-US" sz="1400" b="1" dirty="0">
                  <a:solidFill>
                    <a:srgbClr val="999999"/>
                  </a:solidFill>
                  <a:latin typeface="Courier New" charset="0"/>
                </a:rPr>
                <a:t>:</a:t>
              </a:r>
            </a:p>
            <a:p>
              <a:pPr eaLnBrk="1" hangingPunct="1">
                <a:lnSpc>
                  <a:spcPct val="80000"/>
                </a:lnSpc>
                <a:buFont typeface="Wingdings 2" charset="0"/>
                <a:buNone/>
              </a:pPr>
              <a:r>
                <a:rPr lang="en-US" sz="1400" b="1" dirty="0">
                  <a:solidFill>
                    <a:srgbClr val="000000"/>
                  </a:solidFill>
                  <a:latin typeface="Courier New" charset="0"/>
                </a:rPr>
                <a:t>    }</a:t>
              </a:r>
            </a:p>
            <a:p>
              <a:pPr eaLnBrk="1" hangingPunct="1">
                <a:lnSpc>
                  <a:spcPct val="80000"/>
                </a:lnSpc>
                <a:buFont typeface="Wingdings 2" charset="0"/>
                <a:buNone/>
              </a:pPr>
              <a:r>
                <a:rPr lang="en-US" sz="1400" b="1" dirty="0">
                  <a:solidFill>
                    <a:srgbClr val="000000"/>
                  </a:solidFill>
                  <a:latin typeface="Courier New" charset="0"/>
                </a:rPr>
                <a:t>}</a:t>
              </a:r>
            </a:p>
          </p:txBody>
        </p:sp>
        <p:sp>
          <p:nvSpPr>
            <p:cNvPr id="9" name="Rectangle 3"/>
            <p:cNvSpPr>
              <a:spLocks noChangeArrowheads="1"/>
            </p:cNvSpPr>
            <p:nvPr/>
          </p:nvSpPr>
          <p:spPr bwMode="auto">
            <a:xfrm>
              <a:off x="3124200" y="2284413"/>
              <a:ext cx="11049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dirty="0">
                  <a:solidFill>
                    <a:srgbClr val="000000"/>
                  </a:solidFill>
                </a:rPr>
                <a:t>Class Name</a:t>
              </a:r>
              <a:endParaRPr lang="en-US" sz="1600" dirty="0"/>
            </a:p>
          </p:txBody>
        </p:sp>
        <p:sp>
          <p:nvSpPr>
            <p:cNvPr id="10" name="Freeform 4"/>
            <p:cNvSpPr>
              <a:spLocks/>
            </p:cNvSpPr>
            <p:nvPr/>
          </p:nvSpPr>
          <p:spPr bwMode="auto">
            <a:xfrm>
              <a:off x="2286000" y="2644775"/>
              <a:ext cx="195263" cy="646113"/>
            </a:xfrm>
            <a:custGeom>
              <a:avLst/>
              <a:gdLst>
                <a:gd name="T0" fmla="*/ 0 w 1200"/>
                <a:gd name="T1" fmla="*/ 0 h 3975"/>
                <a:gd name="T2" fmla="*/ 2147483647 w 1200"/>
                <a:gd name="T3" fmla="*/ 2147483647 h 3975"/>
                <a:gd name="T4" fmla="*/ 2147483647 w 1200"/>
                <a:gd name="T5" fmla="*/ 2147483647 h 3975"/>
                <a:gd name="T6" fmla="*/ 2147483647 w 1200"/>
                <a:gd name="T7" fmla="*/ 2147483647 h 3975"/>
                <a:gd name="T8" fmla="*/ 2147483647 w 1200"/>
                <a:gd name="T9" fmla="*/ 2147483647 h 3975"/>
                <a:gd name="T10" fmla="*/ 2147483647 w 1200"/>
                <a:gd name="T11" fmla="*/ 2147483647 h 3975"/>
                <a:gd name="T12" fmla="*/ 0 w 1200"/>
                <a:gd name="T13" fmla="*/ 2147483647 h 397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00" h="3975">
                  <a:moveTo>
                    <a:pt x="0" y="0"/>
                  </a:moveTo>
                  <a:cubicBezTo>
                    <a:pt x="331" y="0"/>
                    <a:pt x="600" y="148"/>
                    <a:pt x="600" y="331"/>
                  </a:cubicBezTo>
                  <a:lnTo>
                    <a:pt x="600" y="1656"/>
                  </a:lnTo>
                  <a:cubicBezTo>
                    <a:pt x="600" y="1839"/>
                    <a:pt x="868" y="1987"/>
                    <a:pt x="1200" y="1987"/>
                  </a:cubicBezTo>
                  <a:cubicBezTo>
                    <a:pt x="868" y="1987"/>
                    <a:pt x="600" y="2136"/>
                    <a:pt x="600" y="2319"/>
                  </a:cubicBezTo>
                  <a:lnTo>
                    <a:pt x="600" y="3644"/>
                  </a:lnTo>
                  <a:cubicBezTo>
                    <a:pt x="600" y="3826"/>
                    <a:pt x="331" y="3975"/>
                    <a:pt x="0" y="3975"/>
                  </a:cubicBezTo>
                </a:path>
              </a:pathLst>
            </a:cu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 name="Freeform 6"/>
            <p:cNvSpPr>
              <a:spLocks/>
            </p:cNvSpPr>
            <p:nvPr/>
          </p:nvSpPr>
          <p:spPr bwMode="auto">
            <a:xfrm>
              <a:off x="2286000" y="2208213"/>
              <a:ext cx="195263" cy="390525"/>
            </a:xfrm>
            <a:custGeom>
              <a:avLst/>
              <a:gdLst>
                <a:gd name="T0" fmla="*/ 0 w 1200"/>
                <a:gd name="T1" fmla="*/ 0 h 2408"/>
                <a:gd name="T2" fmla="*/ 2147483647 w 1200"/>
                <a:gd name="T3" fmla="*/ 2147483647 h 2408"/>
                <a:gd name="T4" fmla="*/ 2147483647 w 1200"/>
                <a:gd name="T5" fmla="*/ 2147483647 h 2408"/>
                <a:gd name="T6" fmla="*/ 2147483647 w 1200"/>
                <a:gd name="T7" fmla="*/ 2147483647 h 2408"/>
                <a:gd name="T8" fmla="*/ 2147483647 w 1200"/>
                <a:gd name="T9" fmla="*/ 2147483647 h 2408"/>
                <a:gd name="T10" fmla="*/ 2147483647 w 1200"/>
                <a:gd name="T11" fmla="*/ 2147483647 h 2408"/>
                <a:gd name="T12" fmla="*/ 0 w 1200"/>
                <a:gd name="T13" fmla="*/ 2147483647 h 24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00" h="2408">
                  <a:moveTo>
                    <a:pt x="0" y="0"/>
                  </a:moveTo>
                  <a:cubicBezTo>
                    <a:pt x="331" y="0"/>
                    <a:pt x="600" y="90"/>
                    <a:pt x="600" y="201"/>
                  </a:cubicBezTo>
                  <a:lnTo>
                    <a:pt x="600" y="1004"/>
                  </a:lnTo>
                  <a:cubicBezTo>
                    <a:pt x="600" y="1114"/>
                    <a:pt x="868" y="1204"/>
                    <a:pt x="1200" y="1204"/>
                  </a:cubicBezTo>
                  <a:cubicBezTo>
                    <a:pt x="868" y="1204"/>
                    <a:pt x="600" y="1294"/>
                    <a:pt x="600" y="1405"/>
                  </a:cubicBezTo>
                  <a:lnTo>
                    <a:pt x="600" y="2208"/>
                  </a:lnTo>
                  <a:cubicBezTo>
                    <a:pt x="600" y="2319"/>
                    <a:pt x="331" y="2408"/>
                    <a:pt x="0" y="2408"/>
                  </a:cubicBezTo>
                </a:path>
              </a:pathLst>
            </a:custGeom>
            <a:noFill/>
            <a:ln w="793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Line 13"/>
            <p:cNvSpPr>
              <a:spLocks noChangeShapeType="1"/>
            </p:cNvSpPr>
            <p:nvPr/>
          </p:nvSpPr>
          <p:spPr bwMode="auto">
            <a:xfrm flipV="1">
              <a:off x="2498725" y="2360613"/>
              <a:ext cx="5492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3" name="Line 14"/>
            <p:cNvSpPr>
              <a:spLocks noChangeShapeType="1"/>
            </p:cNvSpPr>
            <p:nvPr/>
          </p:nvSpPr>
          <p:spPr bwMode="auto">
            <a:xfrm>
              <a:off x="2498725" y="2970213"/>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4" name="Text Box 16"/>
            <p:cNvSpPr txBox="1">
              <a:spLocks noChangeArrowheads="1"/>
            </p:cNvSpPr>
            <p:nvPr/>
          </p:nvSpPr>
          <p:spPr bwMode="auto">
            <a:xfrm>
              <a:off x="3032125" y="2817813"/>
              <a:ext cx="12350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sz="1600">
                  <a:cs typeface="+mn-cs"/>
                </a:rPr>
                <a:t>Constructor</a:t>
              </a:r>
            </a:p>
          </p:txBody>
        </p:sp>
        <p:pic>
          <p:nvPicPr>
            <p:cNvPr id="15"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325" y="2208213"/>
              <a:ext cx="1600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6" name="Line 22"/>
            <p:cNvSpPr>
              <a:spLocks noChangeShapeType="1"/>
            </p:cNvSpPr>
            <p:nvPr/>
          </p:nvSpPr>
          <p:spPr bwMode="auto">
            <a:xfrm>
              <a:off x="1219200" y="3367088"/>
              <a:ext cx="1588" cy="2667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7" name="AutoShape 23"/>
            <p:cNvSpPr>
              <a:spLocks noChangeArrowheads="1"/>
            </p:cNvSpPr>
            <p:nvPr/>
          </p:nvSpPr>
          <p:spPr bwMode="auto">
            <a:xfrm>
              <a:off x="914400" y="3810000"/>
              <a:ext cx="628650" cy="71278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cs typeface="+mn-cs"/>
                </a:rPr>
                <a:t>File</a:t>
              </a:r>
            </a:p>
          </p:txBody>
        </p:sp>
        <p:sp>
          <p:nvSpPr>
            <p:cNvPr id="18" name="Text Box 24"/>
            <p:cNvSpPr txBox="1">
              <a:spLocks noChangeArrowheads="1"/>
            </p:cNvSpPr>
            <p:nvPr/>
          </p:nvSpPr>
          <p:spPr bwMode="auto">
            <a:xfrm>
              <a:off x="533400" y="4572000"/>
              <a:ext cx="1184751" cy="336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b="1" dirty="0" err="1" smtClean="0">
                  <a:cs typeface="+mn-cs"/>
                </a:rPr>
                <a:t>Person.cs</a:t>
              </a:r>
              <a:endParaRPr lang="en-US" b="1" dirty="0">
                <a:cs typeface="+mn-cs"/>
              </a:endParaRPr>
            </a:p>
          </p:txBody>
        </p:sp>
        <p:sp>
          <p:nvSpPr>
            <p:cNvPr id="19" name="Text Box 25"/>
            <p:cNvSpPr txBox="1">
              <a:spLocks noChangeArrowheads="1"/>
            </p:cNvSpPr>
            <p:nvPr/>
          </p:nvSpPr>
          <p:spPr bwMode="auto">
            <a:xfrm>
              <a:off x="1371600" y="3352800"/>
              <a:ext cx="704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a:cs typeface="+mn-cs"/>
                </a:rPr>
                <a:t>Save</a:t>
              </a:r>
            </a:p>
          </p:txBody>
        </p:sp>
      </p:grpSp>
    </p:spTree>
    <p:extLst>
      <p:ext uri="{BB962C8B-B14F-4D97-AF65-F5344CB8AC3E}">
        <p14:creationId xmlns:p14="http://schemas.microsoft.com/office/powerpoint/2010/main" val="15569862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Khởi tạo đối tượng</a:t>
            </a:r>
          </a:p>
        </p:txBody>
      </p:sp>
      <p:sp>
        <p:nvSpPr>
          <p:cNvPr id="3" name="Content Placeholder 2"/>
          <p:cNvSpPr>
            <a:spLocks noGrp="1"/>
          </p:cNvSpPr>
          <p:nvPr>
            <p:ph idx="1"/>
          </p:nvPr>
        </p:nvSpPr>
        <p:spPr>
          <a:xfrm>
            <a:off x="838200" y="1255869"/>
            <a:ext cx="10515600" cy="5056942"/>
          </a:xfrm>
        </p:spPr>
        <p:txBody>
          <a:bodyPr/>
          <a:lstStyle/>
          <a:p>
            <a:r>
              <a:rPr lang="en-US" noProof="1" smtClean="0"/>
              <a:t>Có thể khởi tạo đối tượng của một lớp sau khi lớp đó được khai báo</a:t>
            </a:r>
          </a:p>
          <a:p>
            <a:r>
              <a:rPr lang="en-US" noProof="1" smtClean="0"/>
              <a:t>Sử dụng từ khoá </a:t>
            </a:r>
            <a:r>
              <a:rPr lang="en-US" i="1" noProof="1" smtClean="0"/>
              <a:t>new</a:t>
            </a:r>
            <a:r>
              <a:rPr lang="en-US" noProof="1" smtClean="0"/>
              <a:t> để khởi tạo đối tượng</a:t>
            </a:r>
          </a:p>
          <a:p>
            <a:r>
              <a:rPr lang="en-US" noProof="1" smtClean="0"/>
              <a:t>Cú pháp:</a:t>
            </a:r>
          </a:p>
          <a:p>
            <a:endParaRPr lang="en-US" noProof="1" smtClean="0"/>
          </a:p>
          <a:p>
            <a:endParaRPr lang="en-US" noProof="1" smtClean="0"/>
          </a:p>
          <a:p>
            <a:pPr marL="457200" lvl="1" indent="0">
              <a:buNone/>
            </a:pPr>
            <a:endParaRPr lang="en-US" noProof="1" smtClean="0"/>
          </a:p>
          <a:p>
            <a:pPr marL="457200" lvl="1" indent="0">
              <a:buNone/>
            </a:pPr>
            <a:r>
              <a:rPr lang="en-US" noProof="1" smtClean="0"/>
              <a:t>Trong đó:</a:t>
            </a:r>
          </a:p>
          <a:p>
            <a:pPr lvl="2"/>
            <a:r>
              <a:rPr lang="en-US" sz="2400" noProof="1" smtClean="0"/>
              <a:t>class_name là tên của lớp</a:t>
            </a:r>
          </a:p>
          <a:p>
            <a:pPr lvl="2"/>
            <a:r>
              <a:rPr lang="en-US" sz="2400" i="1" noProof="1" smtClean="0"/>
              <a:t>new</a:t>
            </a:r>
            <a:r>
              <a:rPr lang="en-US" sz="2400" noProof="1" smtClean="0"/>
              <a:t> là từ khoá để khởi tạo đối tượng</a:t>
            </a:r>
          </a:p>
          <a:p>
            <a:pPr lvl="2"/>
            <a:r>
              <a:rPr lang="en-US" sz="2400" i="1" noProof="1" smtClean="0"/>
              <a:t>object_name</a:t>
            </a:r>
            <a:r>
              <a:rPr lang="en-US" sz="2400" noProof="1" smtClean="0"/>
              <a:t> là tên biến chứa tham chiếu trỏ đến đối tượng</a:t>
            </a:r>
            <a:endParaRPr lang="en-US" sz="2400" noProof="1"/>
          </a:p>
        </p:txBody>
      </p:sp>
      <p:sp>
        <p:nvSpPr>
          <p:cNvPr id="4" name="Rectangle 3"/>
          <p:cNvSpPr/>
          <p:nvPr/>
        </p:nvSpPr>
        <p:spPr>
          <a:xfrm>
            <a:off x="1937618" y="2994778"/>
            <a:ext cx="6970563" cy="461665"/>
          </a:xfrm>
          <a:prstGeom prst="rect">
            <a:avLst/>
          </a:prstGeom>
          <a:ln>
            <a:solidFill>
              <a:schemeClr val="accent1"/>
            </a:solidFill>
          </a:ln>
        </p:spPr>
        <p:txBody>
          <a:bodyPr wrap="none">
            <a:spAutoFit/>
          </a:bodyPr>
          <a:lstStyle/>
          <a:p>
            <a:r>
              <a:rPr lang="en-US" sz="2400" noProof="1"/>
              <a:t>&lt;</a:t>
            </a:r>
            <a:r>
              <a:rPr lang="en-US" sz="2400" noProof="1">
                <a:solidFill>
                  <a:srgbClr val="20999D"/>
                </a:solidFill>
                <a:effectLst/>
              </a:rPr>
              <a:t>class_name</a:t>
            </a:r>
            <a:r>
              <a:rPr lang="en-US" sz="2400" noProof="1"/>
              <a:t>&gt; &lt;</a:t>
            </a:r>
            <a:r>
              <a:rPr lang="en-US" sz="2400" noProof="1">
                <a:solidFill>
                  <a:srgbClr val="20999D"/>
                </a:solidFill>
                <a:effectLst/>
              </a:rPr>
              <a:t>object_name</a:t>
            </a:r>
            <a:r>
              <a:rPr lang="en-US" sz="2400" noProof="1"/>
              <a:t>&gt; = </a:t>
            </a:r>
            <a:r>
              <a:rPr lang="en-US" sz="2400" b="1" noProof="1">
                <a:solidFill>
                  <a:srgbClr val="000080"/>
                </a:solidFill>
                <a:effectLst/>
              </a:rPr>
              <a:t>new </a:t>
            </a:r>
            <a:r>
              <a:rPr lang="en-US" sz="2400" noProof="1"/>
              <a:t>&lt;</a:t>
            </a:r>
            <a:r>
              <a:rPr lang="en-US" sz="2400" noProof="1">
                <a:solidFill>
                  <a:srgbClr val="20999D"/>
                </a:solidFill>
                <a:effectLst/>
              </a:rPr>
              <a:t>class_name</a:t>
            </a:r>
            <a:r>
              <a:rPr lang="en-US" sz="2400" noProof="1"/>
              <a:t>&gt; ();</a:t>
            </a:r>
          </a:p>
        </p:txBody>
      </p:sp>
      <p:sp>
        <p:nvSpPr>
          <p:cNvPr id="6" name="Rectangle 5"/>
          <p:cNvSpPr/>
          <p:nvPr/>
        </p:nvSpPr>
        <p:spPr>
          <a:xfrm>
            <a:off x="1937618" y="3594699"/>
            <a:ext cx="5806207" cy="400110"/>
          </a:xfrm>
          <a:prstGeom prst="rect">
            <a:avLst/>
          </a:prstGeom>
        </p:spPr>
        <p:txBody>
          <a:bodyPr wrap="square">
            <a:spAutoFit/>
          </a:bodyPr>
          <a:lstStyle/>
          <a:p>
            <a:r>
              <a:rPr lang="en-US" sz="2000" dirty="0"/>
              <a:t>Customer object1 = new Customer();</a:t>
            </a:r>
          </a:p>
        </p:txBody>
      </p:sp>
    </p:spTree>
    <p:extLst>
      <p:ext uri="{BB962C8B-B14F-4D97-AF65-F5344CB8AC3E}">
        <p14:creationId xmlns:p14="http://schemas.microsoft.com/office/powerpoint/2010/main" val="910461139"/>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deTheme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lideTheme2" id="{921D18D6-D65F-794D-ADD9-75A89E35E7BD}" vid="{1072CA7A-7E18-B04E-9305-FF69DB3564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SlideTheme2</Template>
  <TotalTime>387</TotalTime>
  <Words>3359</Words>
  <Application>Microsoft Office PowerPoint</Application>
  <PresentationFormat>Widescreen</PresentationFormat>
  <Paragraphs>375</Paragraphs>
  <Slides>31</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ＭＳ Ｐゴシック</vt:lpstr>
      <vt:lpstr>Arial</vt:lpstr>
      <vt:lpstr>Calibri</vt:lpstr>
      <vt:lpstr>Courier New</vt:lpstr>
      <vt:lpstr>Mangal</vt:lpstr>
      <vt:lpstr>Myriad Pro</vt:lpstr>
      <vt:lpstr>Myriad Pro Semibold</vt:lpstr>
      <vt:lpstr>Wingdings 2</vt:lpstr>
      <vt:lpstr>SlideTheme2</vt:lpstr>
      <vt:lpstr>Bài 2 Lớp và Đối tượng</vt:lpstr>
      <vt:lpstr>Kiểm tra bài trước</vt:lpstr>
      <vt:lpstr>Mục tiêu</vt:lpstr>
      <vt:lpstr>Thảo luận</vt:lpstr>
      <vt:lpstr>Khai báo lớp</vt:lpstr>
      <vt:lpstr>Cú pháp khai báo lớp</vt:lpstr>
      <vt:lpstr>Đặt tên lớp</vt:lpstr>
      <vt:lpstr>Khai báo lớp: Ví dụ</vt:lpstr>
      <vt:lpstr>Khởi tạo đối tượng</vt:lpstr>
      <vt:lpstr>Khởi tạo đối tượng: Ví dụ</vt:lpstr>
      <vt:lpstr>Demo</vt:lpstr>
      <vt:lpstr>Quá trình khởi tạo đối tượng - 1</vt:lpstr>
      <vt:lpstr>Quá trình khởi tạo đối tượng - 2</vt:lpstr>
      <vt:lpstr>Khai báo thuộc tính</vt:lpstr>
      <vt:lpstr>Khai báo phương thức</vt:lpstr>
      <vt:lpstr>Constructor</vt:lpstr>
      <vt:lpstr>Sử dụng constructor</vt:lpstr>
      <vt:lpstr>Demo</vt:lpstr>
      <vt:lpstr>Destructor</vt:lpstr>
      <vt:lpstr>Thảo luận</vt:lpstr>
      <vt:lpstr>Truy xuất thuộc tính của đối tượng</vt:lpstr>
      <vt:lpstr>Gọi phương thức</vt:lpstr>
      <vt:lpstr>Thảo luận</vt:lpstr>
      <vt:lpstr>Truy cập trực tiếp vào các trường dữ liệu</vt:lpstr>
      <vt:lpstr>Data field encapsulation</vt:lpstr>
      <vt:lpstr>Khai báo getter/setter</vt:lpstr>
      <vt:lpstr>Getter and setter </vt:lpstr>
      <vt:lpstr>Từ khoá this</vt:lpstr>
      <vt:lpstr>Demo</vt:lpstr>
      <vt:lpstr>Tóm tắt bài học</vt:lpstr>
      <vt:lpstr>Hướng dẫn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15 Access modifier, static method, static property</dc:title>
  <dc:creator>Nhật Nguyễn Khắc</dc:creator>
  <cp:lastModifiedBy>Bảo Hoàng</cp:lastModifiedBy>
  <cp:revision>85</cp:revision>
  <dcterms:created xsi:type="dcterms:W3CDTF">2018-02-22T06:48:04Z</dcterms:created>
  <dcterms:modified xsi:type="dcterms:W3CDTF">2019-09-04T03:19:46Z</dcterms:modified>
</cp:coreProperties>
</file>