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Open Sans SemiBold"/>
      <p:regular r:id="rId35"/>
      <p:bold r:id="rId36"/>
      <p:italic r:id="rId37"/>
      <p:boldItalic r:id="rId38"/>
    </p:embeddedFont>
    <p:embeddedFont>
      <p:font typeface="Quattrocento Sans"/>
      <p:regular r:id="rId39"/>
      <p:bold r:id="rId40"/>
      <p:italic r:id="rId41"/>
      <p:boldItalic r:id="rId42"/>
    </p:embeddedFont>
    <p:embeddedFont>
      <p:font typeface="Helvetica Neue Light"/>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gMbJBfz1a3riSEAh+Ed883TjSF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7E83FAE-5BA1-4F52-9F94-1EF0321157C8}">
  <a:tblStyle styleId="{77E83FAE-5BA1-4F52-9F94-1EF0321157C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44" Type="http://schemas.openxmlformats.org/officeDocument/2006/relationships/font" Target="fonts/HelveticaNeueLight-bold.fntdata"/><Relationship Id="rId43" Type="http://schemas.openxmlformats.org/officeDocument/2006/relationships/font" Target="fonts/HelveticaNeueLight-regular.fntdata"/><Relationship Id="rId46" Type="http://schemas.openxmlformats.org/officeDocument/2006/relationships/font" Target="fonts/HelveticaNeueLight-boldItalic.fntdata"/><Relationship Id="rId45" Type="http://schemas.openxmlformats.org/officeDocument/2006/relationships/font" Target="fonts/HelveticaNeue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OpenSansSemiBold-regular.fntdata"/><Relationship Id="rId34" Type="http://schemas.openxmlformats.org/officeDocument/2006/relationships/slide" Target="slides/slide29.xml"/><Relationship Id="rId37" Type="http://schemas.openxmlformats.org/officeDocument/2006/relationships/font" Target="fonts/OpenSansSemiBold-italic.fntdata"/><Relationship Id="rId36" Type="http://schemas.openxmlformats.org/officeDocument/2006/relationships/font" Target="fonts/OpenSansSemiBold-bold.fntdata"/><Relationship Id="rId39" Type="http://schemas.openxmlformats.org/officeDocument/2006/relationships/font" Target="fonts/QuattrocentoSans-regular.fntdata"/><Relationship Id="rId38" Type="http://schemas.openxmlformats.org/officeDocument/2006/relationships/font" Target="fonts/OpenSansSemiBold-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4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0"/>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41"/>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1"/>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3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3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35"/>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3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38"/>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3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39"/>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3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30"/>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30"/>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tutlane.com/tutorial/csharp/csharp-classes-and-objects-with-examples" TargetMode="External"/><Relationship Id="rId4" Type="http://schemas.openxmlformats.org/officeDocument/2006/relationships/hyperlink" Target="https://www.tutlane.com/tutorial/csharp/csharp-classes-and-objects-with-examples" TargetMode="External"/><Relationship Id="rId9" Type="http://schemas.openxmlformats.org/officeDocument/2006/relationships/hyperlink" Target="https://www.tutlane.com/tutorial/csharp/csharp-classes-and-objects-with-examples" TargetMode="External"/><Relationship Id="rId5" Type="http://schemas.openxmlformats.org/officeDocument/2006/relationships/hyperlink" Target="https://www.tutlane.com/tutorial/csharp/csharp-classes-and-objects-with-examples" TargetMode="External"/><Relationship Id="rId6" Type="http://schemas.openxmlformats.org/officeDocument/2006/relationships/hyperlink" Target="https://www.tutlane.com/tutorial/csharp/csharp-classes-and-objects-with-examples" TargetMode="External"/><Relationship Id="rId7" Type="http://schemas.openxmlformats.org/officeDocument/2006/relationships/hyperlink" Target="https://www.tutlane.com/tutorial/csharp/csharp-classes-and-objects-with-examples" TargetMode="External"/><Relationship Id="rId8" Type="http://schemas.openxmlformats.org/officeDocument/2006/relationships/hyperlink" Target="https://www.tutlane.com/tutorial/csharp/csharp-classes-and-objects-with-exampl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
          <p:cNvSpPr txBox="1"/>
          <p:nvPr>
            <p:ph type="ctrTitle"/>
          </p:nvPr>
        </p:nvSpPr>
        <p:spPr>
          <a:xfrm>
            <a:off x="1524000" y="1122362"/>
            <a:ext cx="9144000" cy="299906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SemiBold"/>
              <a:buNone/>
            </a:pPr>
            <a:r>
              <a:rPr lang="en-US"/>
              <a:t>Bài 3</a:t>
            </a:r>
            <a:br>
              <a:rPr lang="en-US"/>
            </a:br>
            <a:r>
              <a:rPr b="1" lang="en-US"/>
              <a:t>Access modifier, static method, static property</a:t>
            </a:r>
            <a:endParaRPr/>
          </a:p>
        </p:txBody>
      </p:sp>
      <p:sp>
        <p:nvSpPr>
          <p:cNvPr id="91" name="Google Shape;91;p1"/>
          <p:cNvSpPr txBox="1"/>
          <p:nvPr>
            <p:ph idx="1" type="subTitle"/>
          </p:nvPr>
        </p:nvSpPr>
        <p:spPr>
          <a:xfrm>
            <a:off x="1524000" y="4333460"/>
            <a:ext cx="9144000" cy="92433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BOOTCAMP WEB-BACKEND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156" name="Google Shape;156;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Access modifier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Access modifier</a:t>
            </a:r>
            <a:endParaRPr/>
          </a:p>
        </p:txBody>
      </p:sp>
      <p:sp>
        <p:nvSpPr>
          <p:cNvPr id="162" name="Google Shape;162;p11"/>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Access modifier là các từ khoá được sử dụng để quy định mức độ truy cập đến lớp và các thành phần của lớp</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t/>
            </a:r>
            <a:endParaRPr/>
          </a:p>
        </p:txBody>
      </p:sp>
      <p:graphicFrame>
        <p:nvGraphicFramePr>
          <p:cNvPr id="168" name="Google Shape;168;p12"/>
          <p:cNvGraphicFramePr/>
          <p:nvPr/>
        </p:nvGraphicFramePr>
        <p:xfrm>
          <a:off x="838200" y="973605"/>
          <a:ext cx="3000000" cy="3000000"/>
        </p:xfrm>
        <a:graphic>
          <a:graphicData uri="http://schemas.openxmlformats.org/drawingml/2006/table">
            <a:tbl>
              <a:tblPr>
                <a:noFill/>
                <a:tableStyleId>{77E83FAE-5BA1-4F52-9F94-1EF0321157C8}</a:tableStyleId>
              </a:tblPr>
              <a:tblGrid>
                <a:gridCol w="1871750"/>
                <a:gridCol w="5623225"/>
              </a:tblGrid>
              <a:tr h="539625">
                <a:tc>
                  <a:txBody>
                    <a:bodyPr/>
                    <a:lstStyle/>
                    <a:p>
                      <a:pPr indent="0" lvl="0" marL="0" marR="0" rtl="0" algn="l">
                        <a:spcBef>
                          <a:spcPts val="0"/>
                        </a:spcBef>
                        <a:spcAft>
                          <a:spcPts val="0"/>
                        </a:spcAft>
                        <a:buNone/>
                      </a:pPr>
                      <a:r>
                        <a:rPr b="1" lang="en-US" sz="1600" u="none" cap="none" strike="noStrike"/>
                        <a:t>Độ truy cập</a:t>
                      </a:r>
                      <a:br>
                        <a:rPr b="1" lang="en-US" sz="1600" u="none" cap="none" strike="noStrike"/>
                      </a:br>
                      <a:r>
                        <a:rPr b="1" lang="en-US" sz="1600" u="none" cap="none" strike="noStrike"/>
                        <a:t>(Modifier)</a:t>
                      </a:r>
                      <a:endParaRPr sz="1600"/>
                    </a:p>
                  </a:txBody>
                  <a:tcPr marT="49225" marB="49225" marR="49225" marL="49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b="1" lang="en-US" sz="1600"/>
                        <a:t>Mô tả</a:t>
                      </a:r>
                      <a:endParaRPr sz="1600"/>
                    </a:p>
                  </a:txBody>
                  <a:tcPr marT="49225" marB="49225" marR="49225" marL="49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r>
              <a:tr h="1197325">
                <a:tc>
                  <a:txBody>
                    <a:bodyPr/>
                    <a:lstStyle/>
                    <a:p>
                      <a:pPr indent="0" lvl="0" marL="0" marR="0" rtl="0" algn="l">
                        <a:spcBef>
                          <a:spcPts val="0"/>
                        </a:spcBef>
                        <a:spcAft>
                          <a:spcPts val="0"/>
                        </a:spcAft>
                        <a:buNone/>
                      </a:pPr>
                      <a:r>
                        <a:rPr lang="en-US" sz="1600"/>
                        <a:t>private</a:t>
                      </a:r>
                      <a:endParaRPr/>
                    </a:p>
                  </a:txBody>
                  <a:tcPr marT="49225" marB="49225" marR="49225" marL="49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1600"/>
                        <a:t>Truy cập bị hạn chế trong phạm vi của định nghĩa Class. Đây là loại phạm vi truy cập mặc định nếu không được chính thức chỉ định</a:t>
                      </a:r>
                      <a:endParaRPr sz="1600"/>
                    </a:p>
                  </a:txBody>
                  <a:tcPr marT="49225" marB="49225" marR="49225" marL="49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r>
              <a:tr h="978100">
                <a:tc>
                  <a:txBody>
                    <a:bodyPr/>
                    <a:lstStyle/>
                    <a:p>
                      <a:pPr indent="0" lvl="0" marL="0" marR="0" rtl="0" algn="l">
                        <a:spcBef>
                          <a:spcPts val="0"/>
                        </a:spcBef>
                        <a:spcAft>
                          <a:spcPts val="0"/>
                        </a:spcAft>
                        <a:buNone/>
                      </a:pPr>
                      <a:r>
                        <a:rPr lang="en-US" sz="1600"/>
                        <a:t>protected</a:t>
                      </a:r>
                      <a:endParaRPr/>
                    </a:p>
                  </a:txBody>
                  <a:tcPr marT="49225" marB="49225" marR="49225" marL="49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1600"/>
                        <a:t>Truy cập bị giới hạn trong phạm vi định nghĩa của Class và bất kỳ các class con thừa kế từ class này.</a:t>
                      </a:r>
                      <a:endParaRPr/>
                    </a:p>
                  </a:txBody>
                  <a:tcPr marT="49225" marB="49225" marR="49225" marL="49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r>
              <a:tr h="758875">
                <a:tc>
                  <a:txBody>
                    <a:bodyPr/>
                    <a:lstStyle/>
                    <a:p>
                      <a:pPr indent="0" lvl="0" marL="0" marR="0" rtl="0" algn="l">
                        <a:spcBef>
                          <a:spcPts val="0"/>
                        </a:spcBef>
                        <a:spcAft>
                          <a:spcPts val="0"/>
                        </a:spcAft>
                        <a:buNone/>
                      </a:pPr>
                      <a:r>
                        <a:rPr lang="en-US" sz="1600"/>
                        <a:t>internal</a:t>
                      </a:r>
                      <a:endParaRPr/>
                    </a:p>
                  </a:txBody>
                  <a:tcPr marT="49225" marB="49225" marR="49225" marL="49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1600"/>
                        <a:t>Truy cập bị giới hạn trong phạm vi Assembly của dự án hiện tại.</a:t>
                      </a:r>
                      <a:endParaRPr/>
                    </a:p>
                  </a:txBody>
                  <a:tcPr marT="49225" marB="49225" marR="49225" marL="49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r>
              <a:tr h="978100">
                <a:tc>
                  <a:txBody>
                    <a:bodyPr/>
                    <a:lstStyle/>
                    <a:p>
                      <a:pPr indent="0" lvl="0" marL="0" marR="0" rtl="0" algn="l">
                        <a:spcBef>
                          <a:spcPts val="0"/>
                        </a:spcBef>
                        <a:spcAft>
                          <a:spcPts val="0"/>
                        </a:spcAft>
                        <a:buNone/>
                      </a:pPr>
                      <a:r>
                        <a:rPr lang="en-US" sz="1600"/>
                        <a:t>protected internal</a:t>
                      </a:r>
                      <a:endParaRPr/>
                    </a:p>
                  </a:txBody>
                  <a:tcPr marT="49225" marB="49225" marR="49225" marL="49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1600"/>
                        <a:t>Truy cập bị giới hạn trong phạm vi Assembly hiện tại và trong class định nghĩa hoặc các class con. </a:t>
                      </a:r>
                      <a:endParaRPr/>
                    </a:p>
                  </a:txBody>
                  <a:tcPr marT="49225" marB="49225" marR="49225" marL="49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r>
              <a:tr h="758875">
                <a:tc>
                  <a:txBody>
                    <a:bodyPr/>
                    <a:lstStyle/>
                    <a:p>
                      <a:pPr indent="0" lvl="0" marL="0" marR="0" rtl="0" algn="l">
                        <a:spcBef>
                          <a:spcPts val="0"/>
                        </a:spcBef>
                        <a:spcAft>
                          <a:spcPts val="0"/>
                        </a:spcAft>
                        <a:buNone/>
                      </a:pPr>
                      <a:r>
                        <a:rPr lang="en-US" sz="1600"/>
                        <a:t>public</a:t>
                      </a:r>
                      <a:endParaRPr/>
                    </a:p>
                  </a:txBody>
                  <a:tcPr marT="49225" marB="49225" marR="49225" marL="49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1600"/>
                        <a:t>Không có bất kỳ giới hạn nào khi truy cập vào các thành viên công khai (public)</a:t>
                      </a:r>
                      <a:endParaRPr/>
                    </a:p>
                  </a:txBody>
                  <a:tcPr marT="49225" marB="49225" marR="49225" marL="49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r>
            </a:tbl>
          </a:graphicData>
        </a:graphic>
      </p:graphicFrame>
      <p:sp>
        <p:nvSpPr>
          <p:cNvPr id="169" name="Google Shape;169;p12"/>
          <p:cNvSpPr/>
          <p:nvPr/>
        </p:nvSpPr>
        <p:spPr>
          <a:xfrm>
            <a:off x="8645236" y="968007"/>
            <a:ext cx="3158836"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rgbClr val="000000"/>
                </a:solidFill>
                <a:latin typeface="Helvetica Neue Light"/>
                <a:ea typeface="Helvetica Neue Light"/>
                <a:cs typeface="Helvetica Neue Light"/>
                <a:sym typeface="Helvetica Neue Light"/>
              </a:rPr>
              <a:t>Một </a:t>
            </a:r>
            <a:r>
              <a:rPr b="1" i="1" lang="en-US" sz="1600">
                <a:solidFill>
                  <a:srgbClr val="000000"/>
                </a:solidFill>
                <a:latin typeface="Helvetica Neue Light"/>
                <a:ea typeface="Helvetica Neue Light"/>
                <a:cs typeface="Helvetica Neue Light"/>
                <a:sym typeface="Helvetica Neue Light"/>
              </a:rPr>
              <a:t>Assembly </a:t>
            </a:r>
            <a:r>
              <a:rPr i="1" lang="en-US" sz="1600">
                <a:solidFill>
                  <a:srgbClr val="000000"/>
                </a:solidFill>
                <a:latin typeface="Helvetica Neue Light"/>
                <a:ea typeface="Helvetica Neue Light"/>
                <a:cs typeface="Helvetica Neue Light"/>
                <a:sym typeface="Helvetica Neue Light"/>
              </a:rPr>
              <a:t>là chính là sản phẩm đã biên dịch của mã của bạn, thường là một </a:t>
            </a:r>
            <a:r>
              <a:rPr b="1" i="1" lang="en-US" sz="1600">
                <a:solidFill>
                  <a:srgbClr val="000000"/>
                </a:solidFill>
                <a:latin typeface="Helvetica Neue Light"/>
                <a:ea typeface="Helvetica Neue Light"/>
                <a:cs typeface="Helvetica Neue Light"/>
                <a:sym typeface="Helvetica Neue Light"/>
              </a:rPr>
              <a:t>DLL</a:t>
            </a:r>
            <a:r>
              <a:rPr i="1" lang="en-US" sz="1600">
                <a:solidFill>
                  <a:srgbClr val="000000"/>
                </a:solidFill>
                <a:latin typeface="Helvetica Neue Light"/>
                <a:ea typeface="Helvetica Neue Light"/>
                <a:cs typeface="Helvetica Neue Light"/>
                <a:sym typeface="Helvetica Neue Light"/>
              </a:rPr>
              <a:t>, nhưng </a:t>
            </a:r>
            <a:r>
              <a:rPr b="1" i="1" lang="en-US" sz="1600">
                <a:solidFill>
                  <a:srgbClr val="000000"/>
                </a:solidFill>
                <a:latin typeface="Helvetica Neue Light"/>
                <a:ea typeface="Helvetica Neue Light"/>
                <a:cs typeface="Helvetica Neue Light"/>
                <a:sym typeface="Helvetica Neue Light"/>
              </a:rPr>
              <a:t>EXE </a:t>
            </a:r>
            <a:r>
              <a:rPr i="1" lang="en-US" sz="1600">
                <a:solidFill>
                  <a:srgbClr val="000000"/>
                </a:solidFill>
                <a:latin typeface="Helvetica Neue Light"/>
                <a:ea typeface="Helvetica Neue Light"/>
                <a:cs typeface="Helvetica Neue Light"/>
                <a:sym typeface="Helvetica Neue Light"/>
              </a:rPr>
              <a:t>cũng có thể coi là một </a:t>
            </a:r>
            <a:r>
              <a:rPr b="1" i="1" lang="en-US" sz="1600">
                <a:solidFill>
                  <a:srgbClr val="000000"/>
                </a:solidFill>
                <a:latin typeface="Helvetica Neue Light"/>
                <a:ea typeface="Helvetica Neue Light"/>
                <a:cs typeface="Helvetica Neue Light"/>
                <a:sym typeface="Helvetica Neue Light"/>
              </a:rPr>
              <a:t>assembly</a:t>
            </a:r>
            <a:r>
              <a:rPr i="1" lang="en-US" sz="1600">
                <a:solidFill>
                  <a:srgbClr val="000000"/>
                </a:solidFill>
                <a:latin typeface="Helvetica Neue Light"/>
                <a:ea typeface="Helvetica Neue Light"/>
                <a:cs typeface="Helvetica Neue Light"/>
                <a:sym typeface="Helvetica Neue Light"/>
              </a:rPr>
              <a:t>. Nó là đơn vị nhỏ nhất của việc triển khai cho bất kỳ dự án </a:t>
            </a:r>
            <a:r>
              <a:rPr b="1" i="1" lang="en-US" sz="1600">
                <a:solidFill>
                  <a:srgbClr val="000000"/>
                </a:solidFill>
                <a:latin typeface="Helvetica Neue Light"/>
                <a:ea typeface="Helvetica Neue Light"/>
                <a:cs typeface="Helvetica Neue Light"/>
                <a:sym typeface="Helvetica Neue Light"/>
              </a:rPr>
              <a:t>.NET</a:t>
            </a:r>
            <a:r>
              <a:rPr i="1" lang="en-US" sz="1600">
                <a:solidFill>
                  <a:srgbClr val="000000"/>
                </a:solidFill>
                <a:latin typeface="Helvetica Neue Light"/>
                <a:ea typeface="Helvetica Neue Light"/>
                <a:cs typeface="Helvetica Neue Light"/>
                <a:sym typeface="Helvetica Neue Light"/>
              </a:rPr>
              <a:t> nào.</a:t>
            </a:r>
            <a:br>
              <a:rPr lang="en-US" sz="1600">
                <a:solidFill>
                  <a:schemeClr val="dk1"/>
                </a:solidFill>
                <a:latin typeface="Calibri"/>
                <a:ea typeface="Calibri"/>
                <a:cs typeface="Calibri"/>
                <a:sym typeface="Calibri"/>
              </a:rPr>
            </a:br>
            <a:br>
              <a:rPr lang="en-US" sz="1600">
                <a:solidFill>
                  <a:schemeClr val="dk1"/>
                </a:solidFill>
                <a:latin typeface="Calibri"/>
                <a:ea typeface="Calibri"/>
                <a:cs typeface="Calibri"/>
                <a:sym typeface="Calibri"/>
              </a:rPr>
            </a:br>
            <a:r>
              <a:rPr b="1" i="1" lang="en-US" sz="1600">
                <a:solidFill>
                  <a:srgbClr val="000000"/>
                </a:solidFill>
                <a:latin typeface="Helvetica Neue Light"/>
                <a:ea typeface="Helvetica Neue Light"/>
                <a:cs typeface="Helvetica Neue Light"/>
                <a:sym typeface="Helvetica Neue Light"/>
              </a:rPr>
              <a:t>Assembly </a:t>
            </a:r>
            <a:r>
              <a:rPr i="1" lang="en-US" sz="1600">
                <a:solidFill>
                  <a:srgbClr val="000000"/>
                </a:solidFill>
                <a:latin typeface="Helvetica Neue Light"/>
                <a:ea typeface="Helvetica Neue Light"/>
                <a:cs typeface="Helvetica Neue Light"/>
                <a:sym typeface="Helvetica Neue Light"/>
              </a:rPr>
              <a:t>một cách cụ thể chứa mã </a:t>
            </a:r>
            <a:r>
              <a:rPr b="1" i="1" lang="en-US" sz="1600">
                <a:solidFill>
                  <a:srgbClr val="000000"/>
                </a:solidFill>
                <a:latin typeface="Helvetica Neue Light"/>
                <a:ea typeface="Helvetica Neue Light"/>
                <a:cs typeface="Helvetica Neue Light"/>
                <a:sym typeface="Helvetica Neue Light"/>
              </a:rPr>
              <a:t>.NET</a:t>
            </a:r>
            <a:r>
              <a:rPr i="1" lang="en-US" sz="1600">
                <a:solidFill>
                  <a:srgbClr val="000000"/>
                </a:solidFill>
                <a:latin typeface="Helvetica Neue Light"/>
                <a:ea typeface="Helvetica Neue Light"/>
                <a:cs typeface="Helvetica Neue Light"/>
                <a:sym typeface="Helvetica Neue Light"/>
              </a:rPr>
              <a:t> theo </a:t>
            </a:r>
            <a:r>
              <a:rPr b="1" i="1" lang="en-US" sz="1600">
                <a:solidFill>
                  <a:srgbClr val="000000"/>
                </a:solidFill>
                <a:latin typeface="Helvetica Neue Light"/>
                <a:ea typeface="Helvetica Neue Light"/>
                <a:cs typeface="Helvetica Neue Light"/>
                <a:sym typeface="Helvetica Neue Light"/>
              </a:rPr>
              <a:t>MSIL </a:t>
            </a:r>
            <a:r>
              <a:rPr i="1" lang="en-US" sz="1600">
                <a:solidFill>
                  <a:srgbClr val="000000"/>
                </a:solidFill>
                <a:latin typeface="Helvetica Neue Light"/>
                <a:ea typeface="Helvetica Neue Light"/>
                <a:cs typeface="Helvetica Neue Light"/>
                <a:sym typeface="Helvetica Neue Light"/>
              </a:rPr>
              <a:t>(</a:t>
            </a:r>
            <a:r>
              <a:rPr b="1" i="1" lang="en-US" sz="1600">
                <a:solidFill>
                  <a:srgbClr val="000000"/>
                </a:solidFill>
                <a:latin typeface="Helvetica Neue Light"/>
                <a:ea typeface="Helvetica Neue Light"/>
                <a:cs typeface="Helvetica Neue Light"/>
                <a:sym typeface="Helvetica Neue Light"/>
              </a:rPr>
              <a:t>Microsoft Intermediate language - Một ngôn ngữ trung gian</a:t>
            </a:r>
            <a:r>
              <a:rPr i="1" lang="en-US" sz="1600">
                <a:solidFill>
                  <a:srgbClr val="000000"/>
                </a:solidFill>
                <a:latin typeface="Helvetica Neue Light"/>
                <a:ea typeface="Helvetica Neue Light"/>
                <a:cs typeface="Helvetica Neue Light"/>
                <a:sym typeface="Helvetica Neue Light"/>
              </a:rPr>
              <a:t>) sẽ được biên dịch thành mã máy tính (Native code) (</a:t>
            </a:r>
            <a:r>
              <a:rPr b="1" i="1" lang="en-US" sz="1600">
                <a:solidFill>
                  <a:srgbClr val="000000"/>
                </a:solidFill>
                <a:latin typeface="Helvetica Neue Light"/>
                <a:ea typeface="Helvetica Neue Light"/>
                <a:cs typeface="Helvetica Neue Light"/>
                <a:sym typeface="Helvetica Neue Light"/>
              </a:rPr>
              <a:t>"JITted"</a:t>
            </a:r>
            <a:r>
              <a:rPr i="1" lang="en-US" sz="1600">
                <a:solidFill>
                  <a:srgbClr val="000000"/>
                </a:solidFill>
                <a:latin typeface="Helvetica Neue Light"/>
                <a:ea typeface="Helvetica Neue Light"/>
                <a:cs typeface="Helvetica Neue Light"/>
                <a:sym typeface="Helvetica Neue Light"/>
              </a:rPr>
              <a:t> - Được biên dịch bởi các trình biên dịch </a:t>
            </a:r>
            <a:r>
              <a:rPr b="1" i="1" lang="en-US" sz="1600">
                <a:solidFill>
                  <a:srgbClr val="000000"/>
                </a:solidFill>
                <a:latin typeface="Helvetica Neue Light"/>
                <a:ea typeface="Helvetica Neue Light"/>
                <a:cs typeface="Helvetica Neue Light"/>
                <a:sym typeface="Helvetica Neue Light"/>
              </a:rPr>
              <a:t>Just-In-Time</a:t>
            </a:r>
            <a:r>
              <a:rPr i="1" lang="en-US" sz="1600">
                <a:solidFill>
                  <a:srgbClr val="000000"/>
                </a:solidFill>
                <a:latin typeface="Helvetica Neue Light"/>
                <a:ea typeface="Helvetica Neue Light"/>
                <a:cs typeface="Helvetica Neue Light"/>
                <a:sym typeface="Helvetica Neue Light"/>
              </a:rPr>
              <a:t>) trong lần đầu tiên nó được thực thi trên máy tính,. Đó là mã đã được biên dịch cũng sẽ được lưu trữ trong </a:t>
            </a:r>
            <a:r>
              <a:rPr b="1" i="1" lang="en-US" sz="1600">
                <a:solidFill>
                  <a:srgbClr val="000000"/>
                </a:solidFill>
                <a:latin typeface="Helvetica Neue Light"/>
                <a:ea typeface="Helvetica Neue Light"/>
                <a:cs typeface="Helvetica Neue Light"/>
                <a:sym typeface="Helvetica Neue Light"/>
              </a:rPr>
              <a:t>Assembly </a:t>
            </a:r>
            <a:r>
              <a:rPr i="1" lang="en-US" sz="1600">
                <a:solidFill>
                  <a:srgbClr val="000000"/>
                </a:solidFill>
                <a:latin typeface="Helvetica Neue Light"/>
                <a:ea typeface="Helvetica Neue Light"/>
                <a:cs typeface="Helvetica Neue Light"/>
                <a:sym typeface="Helvetica Neue Light"/>
              </a:rPr>
              <a:t>và tái sử dụng cho các lần gọi tiếp theo.</a:t>
            </a:r>
            <a:endParaRPr sz="1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Tổng hợp các mức truy cập</a:t>
            </a:r>
            <a:endParaRPr/>
          </a:p>
        </p:txBody>
      </p:sp>
      <p:graphicFrame>
        <p:nvGraphicFramePr>
          <p:cNvPr id="175" name="Google Shape;175;p13"/>
          <p:cNvGraphicFramePr/>
          <p:nvPr/>
        </p:nvGraphicFramePr>
        <p:xfrm>
          <a:off x="838198" y="1832768"/>
          <a:ext cx="3000000" cy="3000000"/>
        </p:xfrm>
        <a:graphic>
          <a:graphicData uri="http://schemas.openxmlformats.org/drawingml/2006/table">
            <a:tbl>
              <a:tblPr>
                <a:noFill/>
                <a:tableStyleId>{77E83FAE-5BA1-4F52-9F94-1EF0321157C8}</a:tableStyleId>
              </a:tblPr>
              <a:tblGrid>
                <a:gridCol w="1783300"/>
                <a:gridCol w="1783300"/>
                <a:gridCol w="1783300"/>
                <a:gridCol w="1783300"/>
                <a:gridCol w="1783300"/>
                <a:gridCol w="1783300"/>
              </a:tblGrid>
              <a:tr h="493725">
                <a:tc rowSpan="2">
                  <a:txBody>
                    <a:bodyPr/>
                    <a:lstStyle/>
                    <a:p>
                      <a:pPr indent="0" lvl="0" marL="0" marR="0" rtl="0" algn="l">
                        <a:spcBef>
                          <a:spcPts val="0"/>
                        </a:spcBef>
                        <a:spcAft>
                          <a:spcPts val="0"/>
                        </a:spcAft>
                        <a:buNone/>
                      </a:pPr>
                      <a:r>
                        <a:rPr lang="en-US" sz="2000"/>
                        <a:t> </a:t>
                      </a:r>
                      <a:endParaRPr/>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gridSpan="3">
                  <a:txBody>
                    <a:bodyPr/>
                    <a:lstStyle/>
                    <a:p>
                      <a:pPr indent="0" lvl="0" marL="0" marR="0" rtl="0" algn="l">
                        <a:spcBef>
                          <a:spcPts val="0"/>
                        </a:spcBef>
                        <a:spcAft>
                          <a:spcPts val="0"/>
                        </a:spcAft>
                        <a:buNone/>
                      </a:pPr>
                      <a:r>
                        <a:rPr lang="en-US" sz="2000"/>
                        <a:t>Cùng Assembly</a:t>
                      </a:r>
                      <a:endParaRPr/>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hMerge="1"/>
                <a:tc hMerge="1"/>
                <a:tc gridSpan="2">
                  <a:txBody>
                    <a:bodyPr/>
                    <a:lstStyle/>
                    <a:p>
                      <a:pPr indent="0" lvl="0" marL="0" marR="0" rtl="0" algn="l">
                        <a:spcBef>
                          <a:spcPts val="0"/>
                        </a:spcBef>
                        <a:spcAft>
                          <a:spcPts val="0"/>
                        </a:spcAft>
                        <a:buNone/>
                      </a:pPr>
                      <a:r>
                        <a:rPr lang="en-US" sz="2000"/>
                        <a:t>Khác Assembly</a:t>
                      </a:r>
                      <a:endParaRPr/>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hMerge="1"/>
              </a:tr>
              <a:tr h="1190725">
                <a:tc vMerge="1"/>
                <a:tc>
                  <a:txBody>
                    <a:bodyPr/>
                    <a:lstStyle/>
                    <a:p>
                      <a:pPr indent="0" lvl="0" marL="0" marR="0" rtl="0" algn="l">
                        <a:spcBef>
                          <a:spcPts val="0"/>
                        </a:spcBef>
                        <a:spcAft>
                          <a:spcPts val="0"/>
                        </a:spcAft>
                        <a:buNone/>
                      </a:pPr>
                      <a:r>
                        <a:rPr lang="en-US" sz="2000"/>
                        <a:t>Trong class định nghĩa?</a:t>
                      </a:r>
                      <a:endParaRPr/>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Trong class con</a:t>
                      </a:r>
                      <a:endParaRPr/>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Ngoài class định nghĩa, ngoài class con</a:t>
                      </a:r>
                      <a:endParaRPr/>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Trong class con</a:t>
                      </a:r>
                      <a:endParaRPr/>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Ngoài class con</a:t>
                      </a:r>
                      <a:endParaRPr/>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r>
              <a:tr h="493725">
                <a:tc>
                  <a:txBody>
                    <a:bodyPr/>
                    <a:lstStyle/>
                    <a:p>
                      <a:pPr indent="0" lvl="0" marL="0" marR="0" rtl="0" algn="l">
                        <a:spcBef>
                          <a:spcPts val="0"/>
                        </a:spcBef>
                        <a:spcAft>
                          <a:spcPts val="0"/>
                        </a:spcAft>
                        <a:buNone/>
                      </a:pPr>
                      <a:r>
                        <a:rPr b="1" lang="en-US" sz="2000"/>
                        <a:t>private</a:t>
                      </a:r>
                      <a:endParaRPr sz="2000"/>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Y</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 </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 </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 </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 </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r>
              <a:tr h="493725">
                <a:tc>
                  <a:txBody>
                    <a:bodyPr/>
                    <a:lstStyle/>
                    <a:p>
                      <a:pPr indent="0" lvl="0" marL="0" marR="0" rtl="0" algn="l">
                        <a:spcBef>
                          <a:spcPts val="0"/>
                        </a:spcBef>
                        <a:spcAft>
                          <a:spcPts val="0"/>
                        </a:spcAft>
                        <a:buNone/>
                      </a:pPr>
                      <a:r>
                        <a:rPr b="1" lang="en-US" sz="2000"/>
                        <a:t>protected</a:t>
                      </a:r>
                      <a:endParaRPr sz="2000"/>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Y</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Y</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 </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Y</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 </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r>
              <a:tr h="493725">
                <a:tc>
                  <a:txBody>
                    <a:bodyPr/>
                    <a:lstStyle/>
                    <a:p>
                      <a:pPr indent="0" lvl="0" marL="0" marR="0" rtl="0" algn="l">
                        <a:spcBef>
                          <a:spcPts val="0"/>
                        </a:spcBef>
                        <a:spcAft>
                          <a:spcPts val="0"/>
                        </a:spcAft>
                        <a:buNone/>
                      </a:pPr>
                      <a:r>
                        <a:rPr b="1" lang="en-US" sz="2000"/>
                        <a:t>internal</a:t>
                      </a:r>
                      <a:endParaRPr sz="2000"/>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Y</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Y</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Y</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 </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 </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r>
              <a:tr h="842225">
                <a:tc>
                  <a:txBody>
                    <a:bodyPr/>
                    <a:lstStyle/>
                    <a:p>
                      <a:pPr indent="0" lvl="0" marL="0" marR="0" rtl="0" algn="l">
                        <a:spcBef>
                          <a:spcPts val="0"/>
                        </a:spcBef>
                        <a:spcAft>
                          <a:spcPts val="0"/>
                        </a:spcAft>
                        <a:buNone/>
                      </a:pPr>
                      <a:r>
                        <a:rPr b="1" lang="en-US" sz="2000"/>
                        <a:t>protected internal</a:t>
                      </a:r>
                      <a:endParaRPr sz="2000"/>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Y</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Y</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Y</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 </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 </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r>
              <a:tr h="493725">
                <a:tc>
                  <a:txBody>
                    <a:bodyPr/>
                    <a:lstStyle/>
                    <a:p>
                      <a:pPr indent="0" lvl="0" marL="0" marR="0" rtl="0" algn="l">
                        <a:spcBef>
                          <a:spcPts val="0"/>
                        </a:spcBef>
                        <a:spcAft>
                          <a:spcPts val="0"/>
                        </a:spcAft>
                        <a:buNone/>
                      </a:pPr>
                      <a:r>
                        <a:rPr b="1" lang="en-US" sz="2000"/>
                        <a:t>public</a:t>
                      </a:r>
                      <a:endParaRPr sz="2000"/>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Y</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Y</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Y</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Y</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c>
                  <a:txBody>
                    <a:bodyPr/>
                    <a:lstStyle/>
                    <a:p>
                      <a:pPr indent="0" lvl="0" marL="0" marR="0" rtl="0" algn="l">
                        <a:spcBef>
                          <a:spcPts val="0"/>
                        </a:spcBef>
                        <a:spcAft>
                          <a:spcPts val="0"/>
                        </a:spcAft>
                        <a:buNone/>
                      </a:pPr>
                      <a:r>
                        <a:rPr lang="en-US" sz="2000"/>
                        <a:t>Y</a:t>
                      </a:r>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6F6F5"/>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Demo</a:t>
            </a:r>
            <a:endParaRPr/>
          </a:p>
        </p:txBody>
      </p:sp>
      <p:sp>
        <p:nvSpPr>
          <p:cNvPr id="181" name="Google Shape;181;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Access modifier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187" name="Google Shape;187;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Package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Namespace</a:t>
            </a:r>
            <a:endParaRPr/>
          </a:p>
        </p:txBody>
      </p:sp>
      <p:sp>
        <p:nvSpPr>
          <p:cNvPr id="193" name="Google Shape;193;p16"/>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Một </a:t>
            </a:r>
            <a:r>
              <a:rPr b="1" lang="en-US"/>
              <a:t>namespace</a:t>
            </a:r>
            <a:r>
              <a:rPr lang="en-US"/>
              <a:t> trong C# được thiết kế để cung cấp một cách để giữ một tập hợp các tên được phân biệt riêng rẽ nhau. Các tên lớp được khai báo trong một namespace không xung đột với cùng tên đó của lớp được khai báo trong namespace khác.</a:t>
            </a:r>
            <a:endParaRPr/>
          </a:p>
          <a:p>
            <a:pPr indent="-228600" lvl="0" marL="228600" rtl="0" algn="l">
              <a:lnSpc>
                <a:spcPct val="90000"/>
              </a:lnSpc>
              <a:spcBef>
                <a:spcPts val="1000"/>
              </a:spcBef>
              <a:spcAft>
                <a:spcPts val="0"/>
              </a:spcAft>
              <a:buClr>
                <a:schemeClr val="dk1"/>
              </a:buClr>
              <a:buSzPts val="2800"/>
              <a:buChar char="•"/>
            </a:pPr>
            <a:r>
              <a:rPr lang="en-US"/>
              <a:t>Một định nghĩa namespace trong C# bắt đầu với từ khóa </a:t>
            </a:r>
            <a:r>
              <a:rPr b="1" lang="en-US"/>
              <a:t>namespace</a:t>
            </a:r>
            <a:r>
              <a:rPr lang="en-US"/>
              <a:t> được theo sau bởi tên của namespace đó, như sau:</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194" name="Google Shape;194;p16"/>
          <p:cNvPicPr preferRelativeResize="0"/>
          <p:nvPr/>
        </p:nvPicPr>
        <p:blipFill rotWithShape="1">
          <a:blip r:embed="rId3">
            <a:alphaModFix/>
          </a:blip>
          <a:srcRect b="0" l="0" r="0" t="0"/>
          <a:stretch/>
        </p:blipFill>
        <p:spPr>
          <a:xfrm>
            <a:off x="1151607" y="4546748"/>
            <a:ext cx="3136900" cy="1041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Tính chất của namespace</a:t>
            </a:r>
            <a:endParaRPr/>
          </a:p>
        </p:txBody>
      </p:sp>
      <p:sp>
        <p:nvSpPr>
          <p:cNvPr id="200" name="Google Shape;200;p17"/>
          <p:cNvSpPr txBox="1"/>
          <p:nvPr>
            <p:ph idx="1" type="body"/>
          </p:nvPr>
        </p:nvSpPr>
        <p:spPr>
          <a:xfrm>
            <a:off x="838200" y="1120025"/>
            <a:ext cx="6437700" cy="50670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Có thể khai báo các namespace con – namespace trong namespace</a:t>
            </a:r>
            <a:endParaRPr sz="2590"/>
          </a:p>
          <a:p>
            <a:pPr indent="-228600" lvl="0" marL="228600" rtl="0" algn="l">
              <a:lnSpc>
                <a:spcPct val="80000"/>
              </a:lnSpc>
              <a:spcBef>
                <a:spcPts val="1000"/>
              </a:spcBef>
              <a:spcAft>
                <a:spcPts val="0"/>
              </a:spcAft>
              <a:buClr>
                <a:schemeClr val="dk1"/>
              </a:buClr>
              <a:buSzPts val="2590"/>
              <a:buChar char="•"/>
            </a:pPr>
            <a:r>
              <a:rPr lang="en-US" sz="2590"/>
              <a:t>Không thể có 2 lớp có cùng tên trong cùng 1 namespace </a:t>
            </a:r>
            <a:endParaRPr sz="2590"/>
          </a:p>
          <a:p>
            <a:pPr indent="-228600" lvl="0" marL="228600" rtl="0" algn="l">
              <a:lnSpc>
                <a:spcPct val="80000"/>
              </a:lnSpc>
              <a:spcBef>
                <a:spcPts val="1000"/>
              </a:spcBef>
              <a:spcAft>
                <a:spcPts val="0"/>
              </a:spcAft>
              <a:buClr>
                <a:schemeClr val="dk1"/>
              </a:buClr>
              <a:buSzPts val="2590"/>
              <a:buChar char="•"/>
            </a:pPr>
            <a:r>
              <a:rPr lang="en-US" sz="2590"/>
              <a:t>Khi một lớp được khai báo bên trong một namespace thì cần phải sử dụng tên của namespace nếu muốn truy cập đến lớp đó</a:t>
            </a:r>
            <a:endParaRPr/>
          </a:p>
          <a:p>
            <a:pPr indent="-228600" lvl="0" marL="228600" rtl="0" algn="l">
              <a:lnSpc>
                <a:spcPct val="80000"/>
              </a:lnSpc>
              <a:spcBef>
                <a:spcPts val="1000"/>
              </a:spcBef>
              <a:spcAft>
                <a:spcPts val="0"/>
              </a:spcAft>
              <a:buClr>
                <a:schemeClr val="dk1"/>
              </a:buClr>
              <a:buSzPts val="2590"/>
              <a:buChar char="•"/>
            </a:pPr>
            <a:r>
              <a:rPr lang="en-US" sz="2590"/>
              <a:t>Tên của gói được viết theo quy chuẩn Camel</a:t>
            </a:r>
            <a:endParaRPr/>
          </a:p>
          <a:p>
            <a:pPr indent="-228600" lvl="0" marL="228600" rtl="0" algn="l">
              <a:lnSpc>
                <a:spcPct val="80000"/>
              </a:lnSpc>
              <a:spcBef>
                <a:spcPts val="1000"/>
              </a:spcBef>
              <a:spcAft>
                <a:spcPts val="0"/>
              </a:spcAft>
              <a:buClr>
                <a:schemeClr val="dk1"/>
              </a:buClr>
              <a:buSzPts val="2590"/>
              <a:buChar char="•"/>
            </a:pPr>
            <a:r>
              <a:rPr lang="en-US" sz="2590"/>
              <a:t> </a:t>
            </a:r>
            <a:r>
              <a:rPr b="1" lang="en-US" sz="2590"/>
              <a:t>System</a:t>
            </a:r>
            <a:r>
              <a:rPr lang="en-US" sz="2590"/>
              <a:t> namespace là ví dụ cụ thể thông dụng nhất của .net, ngoài ra còn nhiều namespace khác của hệ thống .net framework</a:t>
            </a:r>
            <a:endParaRPr/>
          </a:p>
          <a:p>
            <a:pPr indent="-64135" lvl="0" marL="22860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p:txBody>
      </p:sp>
      <p:graphicFrame>
        <p:nvGraphicFramePr>
          <p:cNvPr id="201" name="Google Shape;201;p17"/>
          <p:cNvGraphicFramePr/>
          <p:nvPr/>
        </p:nvGraphicFramePr>
        <p:xfrm>
          <a:off x="7077284" y="1120022"/>
          <a:ext cx="3000000" cy="3000000"/>
        </p:xfrm>
        <a:graphic>
          <a:graphicData uri="http://schemas.openxmlformats.org/drawingml/2006/table">
            <a:tbl>
              <a:tblPr>
                <a:noFill/>
                <a:tableStyleId>{77E83FAE-5BA1-4F52-9F94-1EF0321157C8}</a:tableStyleId>
              </a:tblPr>
              <a:tblGrid>
                <a:gridCol w="2396650"/>
                <a:gridCol w="2396650"/>
              </a:tblGrid>
              <a:tr h="216100">
                <a:tc>
                  <a:txBody>
                    <a:bodyPr/>
                    <a:lstStyle/>
                    <a:p>
                      <a:pPr indent="0" lvl="0" marL="0" marR="0" rtl="0" algn="l">
                        <a:spcBef>
                          <a:spcPts val="0"/>
                        </a:spcBef>
                        <a:spcAft>
                          <a:spcPts val="0"/>
                        </a:spcAft>
                        <a:buNone/>
                      </a:pPr>
                      <a:r>
                        <a:rPr lang="en-US" sz="1400">
                          <a:solidFill>
                            <a:srgbClr val="FFFFFF"/>
                          </a:solidFill>
                        </a:rPr>
                        <a:t>Namespace</a:t>
                      </a:r>
                      <a:endParaRPr/>
                    </a:p>
                  </a:txBody>
                  <a:tcPr marT="26775" marB="26775" marR="26775" marL="26775" anchor="b">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07D85"/>
                      </a:solidFill>
                      <a:prstDash val="solid"/>
                      <a:round/>
                      <a:headEnd len="sm" w="sm" type="none"/>
                      <a:tailEnd len="sm" w="sm" type="none"/>
                    </a:lnT>
                    <a:lnB cap="flat" cmpd="sng" w="9525">
                      <a:solidFill>
                        <a:srgbClr val="DDDDDD"/>
                      </a:solidFill>
                      <a:prstDash val="solid"/>
                      <a:round/>
                      <a:headEnd len="sm" w="sm" type="none"/>
                      <a:tailEnd len="sm" w="sm" type="none"/>
                    </a:lnB>
                    <a:solidFill>
                      <a:srgbClr val="0088CC"/>
                    </a:solidFill>
                  </a:tcPr>
                </a:tc>
                <a:tc>
                  <a:txBody>
                    <a:bodyPr/>
                    <a:lstStyle/>
                    <a:p>
                      <a:pPr indent="0" lvl="0" marL="0" marR="0" rtl="0" algn="l">
                        <a:spcBef>
                          <a:spcPts val="0"/>
                        </a:spcBef>
                        <a:spcAft>
                          <a:spcPts val="0"/>
                        </a:spcAft>
                        <a:buNone/>
                      </a:pPr>
                      <a:r>
                        <a:rPr lang="en-US" sz="1400">
                          <a:solidFill>
                            <a:srgbClr val="FFFFFF"/>
                          </a:solidFill>
                        </a:rPr>
                        <a:t>Description</a:t>
                      </a:r>
                      <a:endParaRPr/>
                    </a:p>
                  </a:txBody>
                  <a:tcPr marT="26775" marB="26775" marR="26775" marL="26775" anchor="b">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20EF9E"/>
                      </a:solidFill>
                      <a:prstDash val="solid"/>
                      <a:round/>
                      <a:headEnd len="sm" w="sm" type="none"/>
                      <a:tailEnd len="sm" w="sm" type="none"/>
                    </a:lnT>
                    <a:lnB cap="flat" cmpd="sng" w="9525">
                      <a:solidFill>
                        <a:srgbClr val="DDDDDD"/>
                      </a:solidFill>
                      <a:prstDash val="solid"/>
                      <a:round/>
                      <a:headEnd len="sm" w="sm" type="none"/>
                      <a:tailEnd len="sm" w="sm" type="none"/>
                    </a:lnB>
                    <a:solidFill>
                      <a:srgbClr val="0088CC"/>
                    </a:solidFill>
                  </a:tcPr>
                </a:tc>
              </a:tr>
              <a:tr h="1162275">
                <a:tc>
                  <a:txBody>
                    <a:bodyPr/>
                    <a:lstStyle/>
                    <a:p>
                      <a:pPr indent="0" lvl="0" marL="0" marR="0" rtl="0" algn="l">
                        <a:spcBef>
                          <a:spcPts val="0"/>
                        </a:spcBef>
                        <a:spcAft>
                          <a:spcPts val="0"/>
                        </a:spcAft>
                        <a:buNone/>
                      </a:pPr>
                      <a:r>
                        <a:rPr lang="en-US" sz="1400"/>
                        <a:t>System</a:t>
                      </a:r>
                      <a:endParaRPr/>
                    </a:p>
                  </a:txBody>
                  <a:tcPr marT="26775" marB="26775" marR="26775" marL="26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400"/>
                        <a:t>It contains a </a:t>
                      </a:r>
                      <a:r>
                        <a:rPr lang="en-US" sz="1400" u="sng" strike="noStrike">
                          <a:solidFill>
                            <a:srgbClr val="0088CC"/>
                          </a:solidFill>
                          <a:latin typeface="Quattrocento Sans"/>
                          <a:ea typeface="Quattrocento Sans"/>
                          <a:cs typeface="Quattrocento Sans"/>
                          <a:sym typeface="Quattrocento Sans"/>
                          <a:hlinkClick r:id="rId3"/>
                        </a:rPr>
                        <a:t>classes</a:t>
                      </a:r>
                      <a:r>
                        <a:rPr lang="en-US" sz="1400"/>
                        <a:t> that allows you to perform basic operations such as mathematical operation and data conversation.</a:t>
                      </a:r>
                      <a:endParaRPr/>
                    </a:p>
                  </a:txBody>
                  <a:tcPr marT="26775" marB="26775" marR="26775" marL="26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531500">
                <a:tc>
                  <a:txBody>
                    <a:bodyPr/>
                    <a:lstStyle/>
                    <a:p>
                      <a:pPr indent="0" lvl="0" marL="0" marR="0" rtl="0" algn="l">
                        <a:spcBef>
                          <a:spcPts val="0"/>
                        </a:spcBef>
                        <a:spcAft>
                          <a:spcPts val="0"/>
                        </a:spcAft>
                        <a:buNone/>
                      </a:pPr>
                      <a:r>
                        <a:rPr lang="en-US" sz="1400"/>
                        <a:t>System.IO</a:t>
                      </a:r>
                      <a:endParaRPr/>
                    </a:p>
                  </a:txBody>
                  <a:tcPr marT="26775" marB="26775" marR="26775" marL="26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a:t>It contains a </a:t>
                      </a:r>
                      <a:r>
                        <a:rPr lang="en-US" sz="1400" u="sng" strike="noStrike">
                          <a:solidFill>
                            <a:srgbClr val="0088CC"/>
                          </a:solidFill>
                          <a:latin typeface="Quattrocento Sans"/>
                          <a:ea typeface="Quattrocento Sans"/>
                          <a:cs typeface="Quattrocento Sans"/>
                          <a:sym typeface="Quattrocento Sans"/>
                          <a:hlinkClick r:id="rId4"/>
                        </a:rPr>
                        <a:t>classes</a:t>
                      </a:r>
                      <a:r>
                        <a:rPr lang="en-US" sz="1400"/>
                        <a:t> to perform Input and Output operations.</a:t>
                      </a:r>
                      <a:endParaRPr/>
                    </a:p>
                  </a:txBody>
                  <a:tcPr marT="26775" marB="26775" marR="26775" marL="26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89200">
                <a:tc>
                  <a:txBody>
                    <a:bodyPr/>
                    <a:lstStyle/>
                    <a:p>
                      <a:pPr indent="0" lvl="0" marL="0" marR="0" rtl="0" algn="l">
                        <a:spcBef>
                          <a:spcPts val="0"/>
                        </a:spcBef>
                        <a:spcAft>
                          <a:spcPts val="0"/>
                        </a:spcAft>
                        <a:buNone/>
                      </a:pPr>
                      <a:r>
                        <a:rPr lang="en-US" sz="1400"/>
                        <a:t>System.Net</a:t>
                      </a:r>
                      <a:endParaRPr/>
                    </a:p>
                  </a:txBody>
                  <a:tcPr marT="26775" marB="26775" marR="26775" marL="26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400"/>
                        <a:t>It contains a </a:t>
                      </a:r>
                      <a:r>
                        <a:rPr lang="en-US" sz="1400" u="sng" strike="noStrike">
                          <a:solidFill>
                            <a:srgbClr val="0088CC"/>
                          </a:solidFill>
                          <a:latin typeface="Quattrocento Sans"/>
                          <a:ea typeface="Quattrocento Sans"/>
                          <a:cs typeface="Quattrocento Sans"/>
                          <a:sym typeface="Quattrocento Sans"/>
                          <a:hlinkClick r:id="rId5"/>
                        </a:rPr>
                        <a:t>classes</a:t>
                      </a:r>
                      <a:r>
                        <a:rPr lang="en-US" sz="1400"/>
                        <a:t> that are useful to with network protocols.</a:t>
                      </a:r>
                      <a:endParaRPr/>
                    </a:p>
                  </a:txBody>
                  <a:tcPr marT="26775" marB="26775" marR="26775" marL="26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689200">
                <a:tc>
                  <a:txBody>
                    <a:bodyPr/>
                    <a:lstStyle/>
                    <a:p>
                      <a:pPr indent="0" lvl="0" marL="0" marR="0" rtl="0" algn="l">
                        <a:spcBef>
                          <a:spcPts val="0"/>
                        </a:spcBef>
                        <a:spcAft>
                          <a:spcPts val="0"/>
                        </a:spcAft>
                        <a:buNone/>
                      </a:pPr>
                      <a:r>
                        <a:rPr lang="en-US" sz="1400"/>
                        <a:t>System.Data</a:t>
                      </a:r>
                      <a:endParaRPr/>
                    </a:p>
                  </a:txBody>
                  <a:tcPr marT="26775" marB="26775" marR="26775" marL="26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a:t>It contains a </a:t>
                      </a:r>
                      <a:r>
                        <a:rPr lang="en-US" sz="1400" u="sng" strike="noStrike">
                          <a:solidFill>
                            <a:srgbClr val="0088CC"/>
                          </a:solidFill>
                          <a:latin typeface="Quattrocento Sans"/>
                          <a:ea typeface="Quattrocento Sans"/>
                          <a:cs typeface="Quattrocento Sans"/>
                          <a:sym typeface="Quattrocento Sans"/>
                          <a:hlinkClick r:id="rId6"/>
                        </a:rPr>
                        <a:t>classes</a:t>
                      </a:r>
                      <a:r>
                        <a:rPr lang="en-US" sz="1400"/>
                        <a:t> that are useful to work with ADO.Net architecture.</a:t>
                      </a:r>
                      <a:endParaRPr/>
                    </a:p>
                  </a:txBody>
                  <a:tcPr marT="26775" marB="26775" marR="26775" marL="26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846900">
                <a:tc>
                  <a:txBody>
                    <a:bodyPr/>
                    <a:lstStyle/>
                    <a:p>
                      <a:pPr indent="0" lvl="0" marL="0" marR="0" rtl="0" algn="l">
                        <a:spcBef>
                          <a:spcPts val="0"/>
                        </a:spcBef>
                        <a:spcAft>
                          <a:spcPts val="0"/>
                        </a:spcAft>
                        <a:buNone/>
                      </a:pPr>
                      <a:r>
                        <a:rPr lang="en-US" sz="1400"/>
                        <a:t>System.Collection</a:t>
                      </a:r>
                      <a:endParaRPr/>
                    </a:p>
                  </a:txBody>
                  <a:tcPr marT="26775" marB="26775" marR="26775" marL="26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400"/>
                        <a:t>It contains a </a:t>
                      </a:r>
                      <a:r>
                        <a:rPr lang="en-US" sz="1400" u="sng" strike="noStrike">
                          <a:solidFill>
                            <a:srgbClr val="0088CC"/>
                          </a:solidFill>
                          <a:latin typeface="Quattrocento Sans"/>
                          <a:ea typeface="Quattrocento Sans"/>
                          <a:cs typeface="Quattrocento Sans"/>
                          <a:sym typeface="Quattrocento Sans"/>
                          <a:hlinkClick r:id="rId7"/>
                        </a:rPr>
                        <a:t>classes</a:t>
                      </a:r>
                      <a:r>
                        <a:rPr lang="en-US" sz="1400"/>
                        <a:t> that are useful to implement the collection of objects such as lists.</a:t>
                      </a:r>
                      <a:endParaRPr/>
                    </a:p>
                  </a:txBody>
                  <a:tcPr marT="26775" marB="26775" marR="26775" marL="26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689200">
                <a:tc>
                  <a:txBody>
                    <a:bodyPr/>
                    <a:lstStyle/>
                    <a:p>
                      <a:pPr indent="0" lvl="0" marL="0" marR="0" rtl="0" algn="l">
                        <a:spcBef>
                          <a:spcPts val="0"/>
                        </a:spcBef>
                        <a:spcAft>
                          <a:spcPts val="0"/>
                        </a:spcAft>
                        <a:buNone/>
                      </a:pPr>
                      <a:r>
                        <a:rPr lang="en-US" sz="1400"/>
                        <a:t>System.Drawing</a:t>
                      </a:r>
                      <a:endParaRPr/>
                    </a:p>
                  </a:txBody>
                  <a:tcPr marT="26775" marB="26775" marR="26775" marL="26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a:t>It contains a </a:t>
                      </a:r>
                      <a:r>
                        <a:rPr lang="en-US" sz="1400" u="sng" strike="noStrike">
                          <a:solidFill>
                            <a:srgbClr val="0088CC"/>
                          </a:solidFill>
                          <a:latin typeface="Quattrocento Sans"/>
                          <a:ea typeface="Quattrocento Sans"/>
                          <a:cs typeface="Quattrocento Sans"/>
                          <a:sym typeface="Quattrocento Sans"/>
                          <a:hlinkClick r:id="rId8"/>
                        </a:rPr>
                        <a:t>classes</a:t>
                      </a:r>
                      <a:r>
                        <a:rPr lang="en-US" sz="1400"/>
                        <a:t> that are useful to implement GUI functionalities.</a:t>
                      </a:r>
                      <a:endParaRPr/>
                    </a:p>
                  </a:txBody>
                  <a:tcPr marT="26775" marB="26775" marR="26775" marL="26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89200">
                <a:tc>
                  <a:txBody>
                    <a:bodyPr/>
                    <a:lstStyle/>
                    <a:p>
                      <a:pPr indent="0" lvl="0" marL="0" marR="0" rtl="0" algn="l">
                        <a:spcBef>
                          <a:spcPts val="0"/>
                        </a:spcBef>
                        <a:spcAft>
                          <a:spcPts val="0"/>
                        </a:spcAft>
                        <a:buNone/>
                      </a:pPr>
                      <a:r>
                        <a:rPr lang="en-US" sz="1400"/>
                        <a:t>System.Web</a:t>
                      </a:r>
                      <a:endParaRPr/>
                    </a:p>
                  </a:txBody>
                  <a:tcPr marT="26775" marB="26775" marR="26775" marL="26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400"/>
                        <a:t>It contains a </a:t>
                      </a:r>
                      <a:r>
                        <a:rPr lang="en-US" sz="1400" u="sng" strike="noStrike">
                          <a:solidFill>
                            <a:srgbClr val="0088CC"/>
                          </a:solidFill>
                          <a:latin typeface="Quattrocento Sans"/>
                          <a:ea typeface="Quattrocento Sans"/>
                          <a:cs typeface="Quattrocento Sans"/>
                          <a:sym typeface="Quattrocento Sans"/>
                          <a:hlinkClick r:id="rId9"/>
                        </a:rPr>
                        <a:t>classes</a:t>
                      </a:r>
                      <a:r>
                        <a:rPr lang="en-US" sz="1400"/>
                        <a:t> that are helpful to perform HTTP requests.</a:t>
                      </a:r>
                      <a:endParaRPr/>
                    </a:p>
                  </a:txBody>
                  <a:tcPr marT="26775" marB="26775" marR="26775" marL="267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Khai báo package</a:t>
            </a:r>
            <a:endParaRPr/>
          </a:p>
        </p:txBody>
      </p:sp>
      <p:sp>
        <p:nvSpPr>
          <p:cNvPr id="207" name="Google Shape;207;p18"/>
          <p:cNvSpPr txBox="1"/>
          <p:nvPr>
            <p:ph idx="1" type="body"/>
          </p:nvPr>
        </p:nvSpPr>
        <p:spPr>
          <a:xfrm>
            <a:off x="838200" y="1120021"/>
            <a:ext cx="5257800" cy="5701651"/>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Cú pháp:</a:t>
            </a:r>
            <a:endParaRPr/>
          </a:p>
          <a:p>
            <a:pPr indent="-508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Char char="•"/>
            </a:pPr>
            <a:r>
              <a:rPr lang="en-US"/>
              <a:t>Có thể khai báo multi namespace</a:t>
            </a:r>
            <a:endParaRPr/>
          </a:p>
          <a:p>
            <a:pPr indent="-228600" lvl="0" marL="228600" rtl="0" algn="l">
              <a:lnSpc>
                <a:spcPct val="80000"/>
              </a:lnSpc>
              <a:spcBef>
                <a:spcPts val="1000"/>
              </a:spcBef>
              <a:spcAft>
                <a:spcPts val="0"/>
              </a:spcAft>
              <a:buClr>
                <a:schemeClr val="dk1"/>
              </a:buClr>
              <a:buSzPts val="2800"/>
              <a:buChar char="•"/>
            </a:pPr>
            <a:r>
              <a:rPr lang="en-US"/>
              <a:t>Namespace chồng namespace</a:t>
            </a:r>
            <a:endParaRPr/>
          </a:p>
          <a:p>
            <a:pPr indent="-508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Char char="•"/>
            </a:pPr>
            <a:r>
              <a:rPr lang="en-US"/>
              <a:t>Sử dụng namespace dùng từ khoá </a:t>
            </a:r>
            <a:r>
              <a:rPr lang="en-US">
                <a:solidFill>
                  <a:srgbClr val="3E4CFF"/>
                </a:solidFill>
              </a:rPr>
              <a:t>using</a:t>
            </a:r>
            <a:r>
              <a:rPr lang="en-US"/>
              <a:t> </a:t>
            </a:r>
            <a:endParaRPr/>
          </a:p>
        </p:txBody>
      </p:sp>
      <p:pic>
        <p:nvPicPr>
          <p:cNvPr id="208" name="Google Shape;208;p18"/>
          <p:cNvPicPr preferRelativeResize="0"/>
          <p:nvPr/>
        </p:nvPicPr>
        <p:blipFill rotWithShape="1">
          <a:blip r:embed="rId3">
            <a:alphaModFix/>
          </a:blip>
          <a:srcRect b="0" l="0" r="0" t="0"/>
          <a:stretch/>
        </p:blipFill>
        <p:spPr>
          <a:xfrm>
            <a:off x="2489200" y="1120022"/>
            <a:ext cx="3479800" cy="1371600"/>
          </a:xfrm>
          <a:prstGeom prst="rect">
            <a:avLst/>
          </a:prstGeom>
          <a:noFill/>
          <a:ln>
            <a:noFill/>
          </a:ln>
        </p:spPr>
      </p:pic>
      <p:pic>
        <p:nvPicPr>
          <p:cNvPr id="209" name="Google Shape;209;p18"/>
          <p:cNvPicPr preferRelativeResize="0"/>
          <p:nvPr/>
        </p:nvPicPr>
        <p:blipFill rotWithShape="1">
          <a:blip r:embed="rId4">
            <a:alphaModFix/>
          </a:blip>
          <a:srcRect b="0" l="0" r="0" t="0"/>
          <a:stretch/>
        </p:blipFill>
        <p:spPr>
          <a:xfrm>
            <a:off x="6096000" y="1120022"/>
            <a:ext cx="5891280" cy="5555235"/>
          </a:xfrm>
          <a:prstGeom prst="rect">
            <a:avLst/>
          </a:prstGeom>
          <a:noFill/>
          <a:ln>
            <a:noFill/>
          </a:ln>
        </p:spPr>
      </p:pic>
      <p:pic>
        <p:nvPicPr>
          <p:cNvPr id="210" name="Google Shape;210;p18"/>
          <p:cNvPicPr preferRelativeResize="0"/>
          <p:nvPr/>
        </p:nvPicPr>
        <p:blipFill rotWithShape="1">
          <a:blip r:embed="rId5">
            <a:alphaModFix/>
          </a:blip>
          <a:srcRect b="0" l="0" r="0" t="0"/>
          <a:stretch/>
        </p:blipFill>
        <p:spPr>
          <a:xfrm>
            <a:off x="1160894" y="3648492"/>
            <a:ext cx="4466959" cy="19044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Từ khoá </a:t>
            </a:r>
            <a:r>
              <a:rPr lang="en-US">
                <a:solidFill>
                  <a:srgbClr val="3E4CFF"/>
                </a:solidFill>
              </a:rPr>
              <a:t>using</a:t>
            </a:r>
            <a:r>
              <a:rPr lang="en-US"/>
              <a:t> </a:t>
            </a:r>
            <a:endParaRPr/>
          </a:p>
        </p:txBody>
      </p:sp>
      <p:sp>
        <p:nvSpPr>
          <p:cNvPr id="216" name="Google Shape;216;p19"/>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Cần sử dụng từ khoá </a:t>
            </a:r>
            <a:r>
              <a:rPr lang="en-US">
                <a:solidFill>
                  <a:srgbClr val="3E4CFF"/>
                </a:solidFill>
              </a:rPr>
              <a:t>using</a:t>
            </a:r>
            <a:r>
              <a:rPr lang="en-US"/>
              <a:t> để có thể sử dụng các lớp được định nghĩa trong các namespace khác</a:t>
            </a:r>
            <a:endParaRPr/>
          </a:p>
          <a:p>
            <a:pPr indent="-228600" lvl="0" marL="228600" rtl="0" algn="l">
              <a:lnSpc>
                <a:spcPct val="90000"/>
              </a:lnSpc>
              <a:spcBef>
                <a:spcPts val="1000"/>
              </a:spcBef>
              <a:spcAft>
                <a:spcPts val="0"/>
              </a:spcAft>
              <a:buClr>
                <a:schemeClr val="dk1"/>
              </a:buClr>
              <a:buSzPts val="2800"/>
              <a:buChar char="•"/>
            </a:pPr>
            <a:r>
              <a:rPr lang="en-US"/>
              <a:t>Ví dụ:</a:t>
            </a:r>
            <a:endParaRPr/>
          </a:p>
        </p:txBody>
      </p:sp>
      <p:sp>
        <p:nvSpPr>
          <p:cNvPr id="217" name="Google Shape;217;p19"/>
          <p:cNvSpPr/>
          <p:nvPr/>
        </p:nvSpPr>
        <p:spPr>
          <a:xfrm>
            <a:off x="1020417" y="2690336"/>
            <a:ext cx="382987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E4CFF"/>
                </a:solidFill>
                <a:latin typeface="Calibri"/>
                <a:ea typeface="Calibri"/>
                <a:cs typeface="Calibri"/>
                <a:sym typeface="Calibri"/>
              </a:rPr>
              <a:t>using</a:t>
            </a:r>
            <a:r>
              <a:rPr lang="en-US" sz="24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Model;</a:t>
            </a:r>
            <a:br>
              <a:rPr lang="en-US" sz="2200">
                <a:solidFill>
                  <a:schemeClr val="dk1"/>
                </a:solidFill>
                <a:latin typeface="Calibri"/>
                <a:ea typeface="Calibri"/>
                <a:cs typeface="Calibri"/>
                <a:sym typeface="Calibri"/>
              </a:rPr>
            </a:br>
            <a:br>
              <a:rPr lang="en-US" sz="2200">
                <a:solidFill>
                  <a:schemeClr val="dk1"/>
                </a:solidFill>
                <a:latin typeface="Calibri"/>
                <a:ea typeface="Calibri"/>
                <a:cs typeface="Calibri"/>
                <a:sym typeface="Calibri"/>
              </a:rPr>
            </a:br>
            <a:r>
              <a:rPr b="1" lang="en-US" sz="2200">
                <a:solidFill>
                  <a:srgbClr val="000080"/>
                </a:solidFill>
                <a:latin typeface="Calibri"/>
                <a:ea typeface="Calibri"/>
                <a:cs typeface="Calibri"/>
                <a:sym typeface="Calibri"/>
              </a:rPr>
              <a:t>public class </a:t>
            </a:r>
            <a:r>
              <a:rPr lang="en-US" sz="2200">
                <a:solidFill>
                  <a:schemeClr val="dk1"/>
                </a:solidFill>
                <a:latin typeface="Calibri"/>
                <a:ea typeface="Calibri"/>
                <a:cs typeface="Calibri"/>
                <a:sym typeface="Calibri"/>
              </a:rPr>
              <a:t>Customer {</a:t>
            </a:r>
            <a:br>
              <a:rPr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p:txBody>
      </p:sp>
      <p:sp>
        <p:nvSpPr>
          <p:cNvPr id="218" name="Google Shape;218;p19"/>
          <p:cNvSpPr/>
          <p:nvPr/>
        </p:nvSpPr>
        <p:spPr>
          <a:xfrm>
            <a:off x="5257800" y="2690336"/>
            <a:ext cx="5847522" cy="38779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E4CFF"/>
                </a:solidFill>
                <a:latin typeface="Calibri"/>
                <a:ea typeface="Calibri"/>
                <a:cs typeface="Calibri"/>
                <a:sym typeface="Calibri"/>
              </a:rPr>
              <a:t>using</a:t>
            </a:r>
            <a:r>
              <a:rPr lang="en-US" sz="24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Model.Customer;</a:t>
            </a:r>
            <a:br>
              <a:rPr lang="en-US" sz="2200">
                <a:solidFill>
                  <a:schemeClr val="dk1"/>
                </a:solidFill>
                <a:latin typeface="Calibri"/>
                <a:ea typeface="Calibri"/>
                <a:cs typeface="Calibri"/>
                <a:sym typeface="Calibri"/>
              </a:rPr>
            </a:br>
            <a:endParaRPr b="1" sz="2200">
              <a:solidFill>
                <a:srgbClr val="000080"/>
              </a:solidFill>
              <a:latin typeface="Calibri"/>
              <a:ea typeface="Calibri"/>
              <a:cs typeface="Calibri"/>
              <a:sym typeface="Calibri"/>
            </a:endParaRPr>
          </a:p>
          <a:p>
            <a:pPr indent="0" lvl="0" marL="0" marR="0" rtl="0" algn="l">
              <a:spcBef>
                <a:spcPts val="0"/>
              </a:spcBef>
              <a:spcAft>
                <a:spcPts val="0"/>
              </a:spcAft>
              <a:buNone/>
            </a:pPr>
            <a:r>
              <a:rPr b="1" lang="en-US" sz="2200">
                <a:solidFill>
                  <a:srgbClr val="000080"/>
                </a:solidFill>
                <a:latin typeface="Calibri"/>
                <a:ea typeface="Calibri"/>
                <a:cs typeface="Calibri"/>
                <a:sym typeface="Calibri"/>
              </a:rPr>
              <a:t>namespace </a:t>
            </a:r>
            <a:r>
              <a:rPr lang="en-US" sz="2200">
                <a:solidFill>
                  <a:schemeClr val="dk1"/>
                </a:solidFill>
                <a:latin typeface="Calibri"/>
                <a:ea typeface="Calibri"/>
                <a:cs typeface="Calibri"/>
                <a:sym typeface="Calibri"/>
              </a:rPr>
              <a:t>Controller;</a:t>
            </a:r>
            <a:br>
              <a:rPr lang="en-US" sz="2200">
                <a:solidFill>
                  <a:schemeClr val="dk1"/>
                </a:solidFill>
                <a:latin typeface="Calibri"/>
                <a:ea typeface="Calibri"/>
                <a:cs typeface="Calibri"/>
                <a:sym typeface="Calibri"/>
              </a:rPr>
            </a:br>
            <a:br>
              <a:rPr lang="en-US" sz="2200">
                <a:solidFill>
                  <a:schemeClr val="dk1"/>
                </a:solidFill>
                <a:latin typeface="Calibri"/>
                <a:ea typeface="Calibri"/>
                <a:cs typeface="Calibri"/>
                <a:sym typeface="Calibri"/>
              </a:rPr>
            </a:br>
            <a:r>
              <a:rPr lang="en-US" sz="2400">
                <a:solidFill>
                  <a:srgbClr val="3E4CFF"/>
                </a:solidFill>
                <a:latin typeface="Calibri"/>
                <a:ea typeface="Calibri"/>
                <a:cs typeface="Calibri"/>
                <a:sym typeface="Calibri"/>
              </a:rPr>
              <a:t> </a:t>
            </a:r>
            <a:br>
              <a:rPr lang="en-US" sz="2200">
                <a:solidFill>
                  <a:schemeClr val="dk1"/>
                </a:solidFill>
                <a:latin typeface="Calibri"/>
                <a:ea typeface="Calibri"/>
                <a:cs typeface="Calibri"/>
                <a:sym typeface="Calibri"/>
              </a:rPr>
            </a:br>
            <a:r>
              <a:rPr b="1" lang="en-US" sz="2200">
                <a:solidFill>
                  <a:srgbClr val="000080"/>
                </a:solidFill>
                <a:latin typeface="Calibri"/>
                <a:ea typeface="Calibri"/>
                <a:cs typeface="Calibri"/>
                <a:sym typeface="Calibri"/>
              </a:rPr>
              <a:t>public class </a:t>
            </a:r>
            <a:r>
              <a:rPr lang="en-US" sz="2200">
                <a:solidFill>
                  <a:schemeClr val="dk1"/>
                </a:solidFill>
                <a:latin typeface="Calibri"/>
                <a:ea typeface="Calibri"/>
                <a:cs typeface="Calibri"/>
                <a:sym typeface="Calibri"/>
              </a:rPr>
              <a:t>CustomerController {</a:t>
            </a:r>
            <a:br>
              <a:rPr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    </a:t>
            </a:r>
            <a:r>
              <a:rPr b="1" lang="en-US" sz="2200">
                <a:solidFill>
                  <a:srgbClr val="000080"/>
                </a:solidFill>
                <a:latin typeface="Calibri"/>
                <a:ea typeface="Calibri"/>
                <a:cs typeface="Calibri"/>
                <a:sym typeface="Calibri"/>
              </a:rPr>
              <a:t>public void </a:t>
            </a:r>
            <a:r>
              <a:rPr lang="en-US" sz="2200">
                <a:solidFill>
                  <a:schemeClr val="dk1"/>
                </a:solidFill>
                <a:latin typeface="Calibri"/>
                <a:ea typeface="Calibri"/>
                <a:cs typeface="Calibri"/>
                <a:sym typeface="Calibri"/>
              </a:rPr>
              <a:t>Index(){</a:t>
            </a:r>
            <a:br>
              <a:rPr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        Customer customer = </a:t>
            </a:r>
            <a:r>
              <a:rPr b="1" lang="en-US" sz="2200">
                <a:solidFill>
                  <a:srgbClr val="000080"/>
                </a:solidFill>
                <a:latin typeface="Calibri"/>
                <a:ea typeface="Calibri"/>
                <a:cs typeface="Calibri"/>
                <a:sym typeface="Calibri"/>
              </a:rPr>
              <a:t>new </a:t>
            </a:r>
            <a:r>
              <a:rPr lang="en-US" sz="2200">
                <a:solidFill>
                  <a:schemeClr val="dk1"/>
                </a:solidFill>
                <a:latin typeface="Calibri"/>
                <a:ea typeface="Calibri"/>
                <a:cs typeface="Calibri"/>
                <a:sym typeface="Calibri"/>
              </a:rPr>
              <a:t>Customer();</a:t>
            </a:r>
            <a:br>
              <a:rPr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    }</a:t>
            </a:r>
            <a:br>
              <a:rPr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a:t>
            </a:r>
            <a:br>
              <a:rPr lang="en-US" sz="22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Kiểm tra bài trước</a:t>
            </a:r>
            <a:endParaRPr/>
          </a:p>
        </p:txBody>
      </p:sp>
      <p:sp>
        <p:nvSpPr>
          <p:cNvPr id="98" name="Google Shape;98;p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Hỏi và trao đổi về các khó khăn gặp phải trong bài “Lớp và đối tượng"</a:t>
            </a:r>
            <a:endParaRPr/>
          </a:p>
          <a:p>
            <a:pPr indent="0" lvl="0" marL="0" rtl="0" algn="l">
              <a:lnSpc>
                <a:spcPct val="90000"/>
              </a:lnSpc>
              <a:spcBef>
                <a:spcPts val="1000"/>
              </a:spcBef>
              <a:spcAft>
                <a:spcPts val="0"/>
              </a:spcAft>
              <a:buClr>
                <a:srgbClr val="888888"/>
              </a:buClr>
              <a:buSzPts val="2400"/>
              <a:buNone/>
            </a:pPr>
            <a:r>
              <a:rPr lang="en-US"/>
              <a:t>Tóm tắt lại các phần đã học từ bài “Lớp và đối tượng”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Demo</a:t>
            </a:r>
            <a:endParaRPr/>
          </a:p>
        </p:txBody>
      </p:sp>
      <p:sp>
        <p:nvSpPr>
          <p:cNvPr id="224" name="Google Shape;224;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Package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230" name="Google Shape;230;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Static property</a:t>
            </a:r>
            <a:endParaRPr/>
          </a:p>
          <a:p>
            <a:pPr indent="0" lvl="0" marL="0" rtl="0" algn="l">
              <a:lnSpc>
                <a:spcPct val="90000"/>
              </a:lnSpc>
              <a:spcBef>
                <a:spcPts val="1000"/>
              </a:spcBef>
              <a:spcAft>
                <a:spcPts val="0"/>
              </a:spcAft>
              <a:buClr>
                <a:srgbClr val="888888"/>
              </a:buClr>
              <a:buSzPts val="2400"/>
              <a:buNone/>
            </a:pPr>
            <a:r>
              <a:rPr lang="en-US"/>
              <a:t>Static method</a:t>
            </a:r>
            <a:endParaRPr/>
          </a:p>
          <a:p>
            <a:pPr indent="0" lvl="0" marL="0" rtl="0" algn="l">
              <a:lnSpc>
                <a:spcPct val="90000"/>
              </a:lnSpc>
              <a:spcBef>
                <a:spcPts val="1000"/>
              </a:spcBef>
              <a:spcAft>
                <a:spcPts val="0"/>
              </a:spcAft>
              <a:buClr>
                <a:srgbClr val="888888"/>
              </a:buClr>
              <a:buSzPts val="24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Từ khoá static</a:t>
            </a:r>
            <a:endParaRPr/>
          </a:p>
        </p:txBody>
      </p:sp>
      <p:sp>
        <p:nvSpPr>
          <p:cNvPr id="236" name="Google Shape;236;p22"/>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Từ khóa static trong C# giúp giải quyết vấn đề lãng phí bộ nhớ nói chung</a:t>
            </a:r>
            <a:endParaRPr/>
          </a:p>
          <a:p>
            <a:pPr indent="-228600" lvl="0" marL="228600" rtl="0" algn="l">
              <a:lnSpc>
                <a:spcPct val="90000"/>
              </a:lnSpc>
              <a:spcBef>
                <a:spcPts val="1000"/>
              </a:spcBef>
              <a:spcAft>
                <a:spcPts val="0"/>
              </a:spcAft>
              <a:buClr>
                <a:schemeClr val="dk1"/>
              </a:buClr>
              <a:buSzPts val="2800"/>
              <a:buChar char="•"/>
            </a:pPr>
            <a:r>
              <a:rPr lang="en-US"/>
              <a:t>Static ở đây là thuộc về lớp, không thuộc về thể hiện của lớp nữa. Vì vậy khi khởi tạo đối tượng thì biến static không được khởi tạo theo đối tượng.</a:t>
            </a:r>
            <a:endParaRPr/>
          </a:p>
          <a:p>
            <a:pPr indent="-228600" lvl="0" marL="228600" rtl="0" algn="l">
              <a:lnSpc>
                <a:spcPct val="90000"/>
              </a:lnSpc>
              <a:spcBef>
                <a:spcPts val="1000"/>
              </a:spcBef>
              <a:spcAft>
                <a:spcPts val="0"/>
              </a:spcAft>
              <a:buClr>
                <a:schemeClr val="dk1"/>
              </a:buClr>
              <a:buSzPts val="2800"/>
              <a:buChar char="•"/>
            </a:pPr>
            <a:r>
              <a:rPr lang="en-US"/>
              <a:t>Trong C#, static có thể là field, method, constructor, class, properties, operator và event.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Static field and method</a:t>
            </a:r>
            <a:endParaRPr/>
          </a:p>
        </p:txBody>
      </p:sp>
      <p:sp>
        <p:nvSpPr>
          <p:cNvPr id="242" name="Google Shape;242;p2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Từ khoá </a:t>
            </a:r>
            <a:r>
              <a:rPr i="1" lang="en-US"/>
              <a:t>static</a:t>
            </a:r>
            <a:r>
              <a:rPr lang="en-US"/>
              <a:t> được sử dụng để khai báo các thuộc tính và phương thức của lớp (khác với thuộc tính và phương thức của đối tượng)</a:t>
            </a:r>
            <a:endParaRPr/>
          </a:p>
          <a:p>
            <a:pPr indent="-228600" lvl="0" marL="228600" rtl="0" algn="l">
              <a:lnSpc>
                <a:spcPct val="90000"/>
              </a:lnSpc>
              <a:spcBef>
                <a:spcPts val="1000"/>
              </a:spcBef>
              <a:spcAft>
                <a:spcPts val="0"/>
              </a:spcAft>
              <a:buClr>
                <a:schemeClr val="dk1"/>
              </a:buClr>
              <a:buSzPts val="2800"/>
              <a:buChar char="•"/>
            </a:pPr>
            <a:r>
              <a:rPr lang="en-US"/>
              <a:t>Các thành phần static trực thuộc lớp, thay vì trực thuộc đối tượng</a:t>
            </a:r>
            <a:endParaRPr/>
          </a:p>
          <a:p>
            <a:pPr indent="-228600" lvl="0" marL="228600" rtl="0" algn="l">
              <a:lnSpc>
                <a:spcPct val="90000"/>
              </a:lnSpc>
              <a:spcBef>
                <a:spcPts val="1000"/>
              </a:spcBef>
              <a:spcAft>
                <a:spcPts val="0"/>
              </a:spcAft>
              <a:buClr>
                <a:schemeClr val="dk1"/>
              </a:buClr>
              <a:buSzPts val="2800"/>
              <a:buChar char="•"/>
            </a:pPr>
            <a:r>
              <a:rPr lang="en-US"/>
              <a:t>Biến static còn được gọi là biến của lớp (class variable)</a:t>
            </a:r>
            <a:endParaRPr/>
          </a:p>
          <a:p>
            <a:pPr indent="-228600" lvl="0" marL="228600" rtl="0" algn="l">
              <a:lnSpc>
                <a:spcPct val="90000"/>
              </a:lnSpc>
              <a:spcBef>
                <a:spcPts val="1000"/>
              </a:spcBef>
              <a:spcAft>
                <a:spcPts val="0"/>
              </a:spcAft>
              <a:buClr>
                <a:schemeClr val="dk1"/>
              </a:buClr>
              <a:buSzPts val="2800"/>
              <a:buChar char="•"/>
            </a:pPr>
            <a:r>
              <a:rPr lang="en-US"/>
              <a:t>Phương thức static còn được gọi là phương thức của lớp (class method)</a:t>
            </a:r>
            <a:endParaRPr/>
          </a:p>
          <a:p>
            <a:pPr indent="-228600" lvl="0" marL="228600" rtl="0" algn="l">
              <a:lnSpc>
                <a:spcPct val="90000"/>
              </a:lnSpc>
              <a:spcBef>
                <a:spcPts val="1000"/>
              </a:spcBef>
              <a:spcAft>
                <a:spcPts val="0"/>
              </a:spcAft>
              <a:buClr>
                <a:schemeClr val="dk1"/>
              </a:buClr>
              <a:buSzPts val="2800"/>
              <a:buChar char="•"/>
            </a:pPr>
            <a:r>
              <a:rPr lang="en-US"/>
              <a:t>Có thể truy xuất các thành phần static bằng cách sử dụng lớp hoặc đối tượng</a:t>
            </a:r>
            <a:endParaRPr/>
          </a:p>
          <a:p>
            <a:pPr indent="-228600" lvl="0" marL="228600" rtl="0" algn="l">
              <a:lnSpc>
                <a:spcPct val="90000"/>
              </a:lnSpc>
              <a:spcBef>
                <a:spcPts val="1000"/>
              </a:spcBef>
              <a:spcAft>
                <a:spcPts val="0"/>
              </a:spcAft>
              <a:buClr>
                <a:schemeClr val="dk1"/>
              </a:buClr>
              <a:buSzPts val="2800"/>
              <a:buChar char="•"/>
            </a:pPr>
            <a:r>
              <a:rPr lang="en-US"/>
              <a:t>Không cần khởi tạo đối tượng vẫn có thể sử dụng các thành phần static</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Static property</a:t>
            </a:r>
            <a:endParaRPr/>
          </a:p>
        </p:txBody>
      </p:sp>
      <p:sp>
        <p:nvSpPr>
          <p:cNvPr id="248" name="Google Shape;248;p2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Cú pháp khai báo </a:t>
            </a:r>
            <a:r>
              <a:rPr i="1" lang="en-US"/>
              <a:t>static property</a:t>
            </a:r>
            <a:r>
              <a:rPr lang="en-US"/>
              <a: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Ví dụ:</a:t>
            </a:r>
            <a:endParaRPr/>
          </a:p>
          <a:p>
            <a:pPr indent="0" lvl="1" marL="457200" rtl="0" algn="l">
              <a:lnSpc>
                <a:spcPct val="90000"/>
              </a:lnSpc>
              <a:spcBef>
                <a:spcPts val="500"/>
              </a:spcBef>
              <a:spcAft>
                <a:spcPts val="0"/>
              </a:spcAft>
              <a:buClr>
                <a:schemeClr val="dk1"/>
              </a:buClr>
              <a:buSzPts val="2400"/>
              <a:buNone/>
            </a:pPr>
            <a:r>
              <a:rPr lang="en-US"/>
              <a:t>Khai báo biến static:</a:t>
            </a:r>
            <a:endParaRPr/>
          </a:p>
          <a:p>
            <a:pPr indent="0" lvl="1" marL="4572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0" lvl="1" marL="457200" rtl="0" algn="l">
              <a:lnSpc>
                <a:spcPct val="90000"/>
              </a:lnSpc>
              <a:spcBef>
                <a:spcPts val="500"/>
              </a:spcBef>
              <a:spcAft>
                <a:spcPts val="0"/>
              </a:spcAft>
              <a:buClr>
                <a:schemeClr val="dk1"/>
              </a:buClr>
              <a:buSzPts val="2400"/>
              <a:buNone/>
            </a:pPr>
            <a:r>
              <a:rPr lang="en-US"/>
              <a:t>Truy xuất biến static:</a:t>
            </a:r>
            <a:endParaRPr/>
          </a:p>
          <a:p>
            <a:pPr indent="-76200" lvl="1" marL="685800" rtl="0" algn="l">
              <a:lnSpc>
                <a:spcPct val="90000"/>
              </a:lnSpc>
              <a:spcBef>
                <a:spcPts val="500"/>
              </a:spcBef>
              <a:spcAft>
                <a:spcPts val="0"/>
              </a:spcAft>
              <a:buClr>
                <a:schemeClr val="dk1"/>
              </a:buClr>
              <a:buSzPts val="2400"/>
              <a:buNone/>
            </a:pPr>
            <a:r>
              <a:t/>
            </a:r>
            <a:endParaRPr/>
          </a:p>
        </p:txBody>
      </p:sp>
      <p:sp>
        <p:nvSpPr>
          <p:cNvPr id="249" name="Google Shape;249;p24"/>
          <p:cNvSpPr/>
          <p:nvPr/>
        </p:nvSpPr>
        <p:spPr>
          <a:xfrm>
            <a:off x="1789044" y="3624228"/>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80"/>
                </a:solidFill>
                <a:latin typeface="Calibri"/>
                <a:ea typeface="Calibri"/>
                <a:cs typeface="Calibri"/>
                <a:sym typeface="Calibri"/>
              </a:rPr>
              <a:t>class </a:t>
            </a:r>
            <a:r>
              <a:rPr lang="en-US" sz="2400">
                <a:solidFill>
                  <a:schemeClr val="dk1"/>
                </a:solidFill>
                <a:latin typeface="Calibri"/>
                <a:ea typeface="Calibri"/>
                <a:cs typeface="Calibri"/>
                <a:sym typeface="Calibri"/>
              </a:rPr>
              <a:t>Application{</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t>
            </a:r>
            <a:r>
              <a:rPr b="1" lang="en-US" sz="2400">
                <a:solidFill>
                  <a:srgbClr val="000080"/>
                </a:solidFill>
                <a:latin typeface="Calibri"/>
                <a:ea typeface="Calibri"/>
                <a:cs typeface="Calibri"/>
                <a:sym typeface="Calibri"/>
              </a:rPr>
              <a:t>public static </a:t>
            </a:r>
            <a:r>
              <a:rPr lang="en-US" sz="2400">
                <a:solidFill>
                  <a:schemeClr val="dk1"/>
                </a:solidFill>
                <a:latin typeface="Calibri"/>
                <a:ea typeface="Calibri"/>
                <a:cs typeface="Calibri"/>
                <a:sym typeface="Calibri"/>
              </a:rPr>
              <a:t>String </a:t>
            </a:r>
            <a:r>
              <a:rPr i="1" lang="en-US" sz="2400">
                <a:solidFill>
                  <a:srgbClr val="660E7A"/>
                </a:solidFill>
                <a:latin typeface="Calibri"/>
                <a:ea typeface="Calibri"/>
                <a:cs typeface="Calibri"/>
                <a:sym typeface="Calibri"/>
              </a:rPr>
              <a:t>Language </a:t>
            </a:r>
            <a:r>
              <a:rPr lang="en-US" sz="2400">
                <a:solidFill>
                  <a:schemeClr val="dk1"/>
                </a:solidFill>
                <a:latin typeface="Calibri"/>
                <a:ea typeface="Calibri"/>
                <a:cs typeface="Calibri"/>
                <a:sym typeface="Calibri"/>
              </a:rPr>
              <a:t>= </a:t>
            </a:r>
            <a:r>
              <a:rPr b="1" lang="en-US" sz="2400">
                <a:solidFill>
                  <a:srgbClr val="008000"/>
                </a:solidFill>
                <a:latin typeface="Calibri"/>
                <a:ea typeface="Calibri"/>
                <a:cs typeface="Calibri"/>
                <a:sym typeface="Calibri"/>
              </a:rPr>
              <a:t>"english"</a:t>
            </a:r>
            <a:r>
              <a:rPr lang="en-US" sz="2400">
                <a:solidFill>
                  <a:schemeClr val="dk1"/>
                </a:solidFill>
                <a:latin typeface="Calibri"/>
                <a:ea typeface="Calibri"/>
                <a:cs typeface="Calibri"/>
                <a:sym typeface="Calibri"/>
              </a:rPr>
              <a:t>;</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250" name="Google Shape;250;p24"/>
          <p:cNvSpPr/>
          <p:nvPr/>
        </p:nvSpPr>
        <p:spPr>
          <a:xfrm>
            <a:off x="1789044" y="1858686"/>
            <a:ext cx="6096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80"/>
                </a:solidFill>
                <a:latin typeface="Calibri"/>
                <a:ea typeface="Calibri"/>
                <a:cs typeface="Calibri"/>
                <a:sym typeface="Calibri"/>
              </a:rPr>
              <a:t>modifier static </a:t>
            </a:r>
            <a:r>
              <a:rPr lang="en-US" sz="2400">
                <a:solidFill>
                  <a:schemeClr val="dk1"/>
                </a:solidFill>
                <a:latin typeface="Calibri"/>
                <a:ea typeface="Calibri"/>
                <a:cs typeface="Calibri"/>
                <a:sym typeface="Calibri"/>
              </a:rPr>
              <a:t>data_type </a:t>
            </a:r>
            <a:r>
              <a:rPr i="1" lang="en-US" sz="2400">
                <a:solidFill>
                  <a:srgbClr val="660E7A"/>
                </a:solidFill>
                <a:latin typeface="Calibri"/>
                <a:ea typeface="Calibri"/>
                <a:cs typeface="Calibri"/>
                <a:sym typeface="Calibri"/>
              </a:rPr>
              <a:t>variable_name;</a:t>
            </a:r>
            <a:endParaRPr sz="2400">
              <a:solidFill>
                <a:schemeClr val="dk1"/>
              </a:solidFill>
              <a:latin typeface="Calibri"/>
              <a:ea typeface="Calibri"/>
              <a:cs typeface="Calibri"/>
              <a:sym typeface="Calibri"/>
            </a:endParaRPr>
          </a:p>
        </p:txBody>
      </p:sp>
      <p:sp>
        <p:nvSpPr>
          <p:cNvPr id="251" name="Google Shape;251;p24"/>
          <p:cNvSpPr/>
          <p:nvPr/>
        </p:nvSpPr>
        <p:spPr>
          <a:xfrm>
            <a:off x="1789044" y="5497929"/>
            <a:ext cx="89783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Console.WriteLine(</a:t>
            </a:r>
            <a:r>
              <a:rPr b="1" lang="en-US" sz="2400">
                <a:solidFill>
                  <a:srgbClr val="008000"/>
                </a:solidFill>
                <a:latin typeface="Calibri"/>
                <a:ea typeface="Calibri"/>
                <a:cs typeface="Calibri"/>
                <a:sym typeface="Calibri"/>
              </a:rPr>
              <a:t>"Current language: " </a:t>
            </a:r>
            <a:r>
              <a:rPr lang="en-US" sz="2400">
                <a:solidFill>
                  <a:schemeClr val="dk1"/>
                </a:solidFill>
                <a:latin typeface="Calibri"/>
                <a:ea typeface="Calibri"/>
                <a:cs typeface="Calibri"/>
                <a:sym typeface="Calibri"/>
              </a:rPr>
              <a:t>+ Application.</a:t>
            </a:r>
            <a:r>
              <a:rPr i="1" lang="en-US" sz="2400">
                <a:solidFill>
                  <a:srgbClr val="660E7A"/>
                </a:solidFill>
                <a:latin typeface="Calibri"/>
                <a:ea typeface="Calibri"/>
                <a:cs typeface="Calibri"/>
                <a:sym typeface="Calibri"/>
              </a:rPr>
              <a:t>Language</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Static method</a:t>
            </a:r>
            <a:endParaRPr/>
          </a:p>
        </p:txBody>
      </p:sp>
      <p:sp>
        <p:nvSpPr>
          <p:cNvPr id="257" name="Google Shape;257;p2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Cú pháp khai báo static method:</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Ví dụ:</a:t>
            </a:r>
            <a:endParaRPr/>
          </a:p>
          <a:p>
            <a:pPr indent="-228600" lvl="1" marL="685800" rtl="0" algn="l">
              <a:lnSpc>
                <a:spcPct val="90000"/>
              </a:lnSpc>
              <a:spcBef>
                <a:spcPts val="500"/>
              </a:spcBef>
              <a:spcAft>
                <a:spcPts val="0"/>
              </a:spcAft>
              <a:buClr>
                <a:schemeClr val="dk1"/>
              </a:buClr>
              <a:buSzPts val="2400"/>
              <a:buChar char="•"/>
            </a:pPr>
            <a:r>
              <a:rPr lang="en-US"/>
              <a:t>Khai báo phương thức static</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Gọi phương thức static</a:t>
            </a:r>
            <a:endParaRPr/>
          </a:p>
          <a:p>
            <a:pPr indent="-76200" lvl="1" marL="685800" rtl="0" algn="l">
              <a:lnSpc>
                <a:spcPct val="90000"/>
              </a:lnSpc>
              <a:spcBef>
                <a:spcPts val="500"/>
              </a:spcBef>
              <a:spcAft>
                <a:spcPts val="0"/>
              </a:spcAft>
              <a:buClr>
                <a:schemeClr val="dk1"/>
              </a:buClr>
              <a:buSzPts val="2400"/>
              <a:buNone/>
            </a:pPr>
            <a:r>
              <a:t/>
            </a:r>
            <a:endParaRPr/>
          </a:p>
        </p:txBody>
      </p:sp>
      <p:sp>
        <p:nvSpPr>
          <p:cNvPr id="258" name="Google Shape;258;p25"/>
          <p:cNvSpPr/>
          <p:nvPr/>
        </p:nvSpPr>
        <p:spPr>
          <a:xfrm>
            <a:off x="2173356" y="3599630"/>
            <a:ext cx="6096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80"/>
                </a:solidFill>
                <a:latin typeface="Calibri"/>
                <a:ea typeface="Calibri"/>
                <a:cs typeface="Calibri"/>
                <a:sym typeface="Calibri"/>
              </a:rPr>
              <a:t>class </a:t>
            </a:r>
            <a:r>
              <a:rPr lang="en-US" sz="1800">
                <a:solidFill>
                  <a:schemeClr val="dk1"/>
                </a:solidFill>
                <a:latin typeface="Calibri"/>
                <a:ea typeface="Calibri"/>
                <a:cs typeface="Calibri"/>
                <a:sym typeface="Calibri"/>
              </a:rPr>
              <a:t>Application{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b="1" lang="en-US" sz="1800">
                <a:solidFill>
                  <a:srgbClr val="000080"/>
                </a:solidFill>
                <a:latin typeface="Calibri"/>
                <a:ea typeface="Calibri"/>
                <a:cs typeface="Calibri"/>
                <a:sym typeface="Calibri"/>
              </a:rPr>
              <a:t>public static </a:t>
            </a:r>
            <a:r>
              <a:rPr lang="en-US" sz="1800">
                <a:solidFill>
                  <a:schemeClr val="dk1"/>
                </a:solidFill>
                <a:latin typeface="Calibri"/>
                <a:ea typeface="Calibri"/>
                <a:cs typeface="Calibri"/>
                <a:sym typeface="Calibri"/>
              </a:rPr>
              <a:t>String GetVersion(){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b="1" lang="en-US" sz="1800">
                <a:solidFill>
                  <a:srgbClr val="000080"/>
                </a:solidFill>
                <a:latin typeface="Calibri"/>
                <a:ea typeface="Calibri"/>
                <a:cs typeface="Calibri"/>
                <a:sym typeface="Calibri"/>
              </a:rPr>
              <a:t>return </a:t>
            </a:r>
            <a:r>
              <a:rPr b="1" lang="en-US" sz="1800">
                <a:solidFill>
                  <a:srgbClr val="008000"/>
                </a:solidFill>
                <a:latin typeface="Calibri"/>
                <a:ea typeface="Calibri"/>
                <a:cs typeface="Calibri"/>
                <a:sym typeface="Calibri"/>
              </a:rPr>
              <a:t>"1.0"</a:t>
            </a: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59" name="Google Shape;259;p25"/>
          <p:cNvSpPr/>
          <p:nvPr/>
        </p:nvSpPr>
        <p:spPr>
          <a:xfrm>
            <a:off x="2173356" y="1672921"/>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80"/>
                </a:solidFill>
                <a:latin typeface="Calibri"/>
                <a:ea typeface="Calibri"/>
                <a:cs typeface="Calibri"/>
                <a:sym typeface="Calibri"/>
              </a:rPr>
              <a:t>modifier static </a:t>
            </a:r>
            <a:r>
              <a:rPr lang="en-US" sz="1800">
                <a:solidFill>
                  <a:schemeClr val="dk1"/>
                </a:solidFill>
                <a:latin typeface="Calibri"/>
                <a:ea typeface="Calibri"/>
                <a:cs typeface="Calibri"/>
                <a:sym typeface="Calibri"/>
              </a:rPr>
              <a:t>data_type method_name(){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//body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60" name="Google Shape;260;p25"/>
          <p:cNvSpPr/>
          <p:nvPr/>
        </p:nvSpPr>
        <p:spPr>
          <a:xfrm>
            <a:off x="2173355" y="5702632"/>
            <a:ext cx="85874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Console.WriteLine(</a:t>
            </a:r>
            <a:r>
              <a:rPr b="1" lang="en-US" sz="1800">
                <a:solidFill>
                  <a:srgbClr val="008000"/>
                </a:solidFill>
                <a:latin typeface="Calibri"/>
                <a:ea typeface="Calibri"/>
                <a:cs typeface="Calibri"/>
                <a:sym typeface="Calibri"/>
              </a:rPr>
              <a:t>"Current version: " </a:t>
            </a:r>
            <a:r>
              <a:rPr lang="en-US" sz="1800">
                <a:solidFill>
                  <a:schemeClr val="dk1"/>
                </a:solidFill>
                <a:latin typeface="Calibri"/>
                <a:ea typeface="Calibri"/>
                <a:cs typeface="Calibri"/>
                <a:sym typeface="Calibri"/>
              </a:rPr>
              <a:t>+ Application.</a:t>
            </a:r>
            <a:r>
              <a:rPr i="1" lang="en-US" sz="1800">
                <a:solidFill>
                  <a:schemeClr val="dk1"/>
                </a:solidFill>
                <a:latin typeface="Calibri"/>
                <a:ea typeface="Calibri"/>
                <a:cs typeface="Calibri"/>
                <a:sym typeface="Calibri"/>
              </a:rPr>
              <a:t>GetVersion</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Một số ràng buộc</a:t>
            </a:r>
            <a:endParaRPr/>
          </a:p>
        </p:txBody>
      </p:sp>
      <p:sp>
        <p:nvSpPr>
          <p:cNvPr id="266" name="Google Shape;266;p26"/>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Phương thức static chỉ có thể gọi các phương thức static khác</a:t>
            </a:r>
            <a:endParaRPr/>
          </a:p>
          <a:p>
            <a:pPr indent="-228600" lvl="0" marL="228600" rtl="0" algn="l">
              <a:lnSpc>
                <a:spcPct val="90000"/>
              </a:lnSpc>
              <a:spcBef>
                <a:spcPts val="1000"/>
              </a:spcBef>
              <a:spcAft>
                <a:spcPts val="0"/>
              </a:spcAft>
              <a:buClr>
                <a:schemeClr val="dk1"/>
              </a:buClr>
              <a:buSzPts val="2800"/>
              <a:buChar char="•"/>
            </a:pPr>
            <a:r>
              <a:rPr lang="en-US"/>
              <a:t>Phương thức static chỉ có thể truy xuất các biến static</a:t>
            </a:r>
            <a:endParaRPr/>
          </a:p>
          <a:p>
            <a:pPr indent="-228600" lvl="0" marL="228600" rtl="0" algn="l">
              <a:lnSpc>
                <a:spcPct val="90000"/>
              </a:lnSpc>
              <a:spcBef>
                <a:spcPts val="1000"/>
              </a:spcBef>
              <a:spcAft>
                <a:spcPts val="0"/>
              </a:spcAft>
              <a:buClr>
                <a:schemeClr val="dk1"/>
              </a:buClr>
              <a:buSzPts val="2800"/>
              <a:buChar char="•"/>
            </a:pPr>
            <a:r>
              <a:rPr lang="en-US"/>
              <a:t>Phương thức static không thể sử dụng từ khóa </a:t>
            </a:r>
            <a:r>
              <a:rPr i="1" lang="en-US"/>
              <a:t>this</a:t>
            </a:r>
            <a:r>
              <a:rPr lang="en-US"/>
              <a:t> hoặc </a:t>
            </a:r>
            <a:r>
              <a:rPr i="1" lang="en-US"/>
              <a:t>base</a:t>
            </a:r>
            <a:endParaRPr i="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Static Class</a:t>
            </a:r>
            <a:endParaRPr/>
          </a:p>
        </p:txBody>
      </p:sp>
      <p:sp>
        <p:nvSpPr>
          <p:cNvPr id="272" name="Google Shape;272;p27"/>
          <p:cNvSpPr txBox="1"/>
          <p:nvPr>
            <p:ph idx="1" type="body"/>
          </p:nvPr>
        </p:nvSpPr>
        <p:spPr>
          <a:xfrm>
            <a:off x="838200" y="1120022"/>
            <a:ext cx="5562600" cy="548978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static class cũng giống như lớp khác, tuy nhiên nó không có thể hiện. Nghĩa là chúng ta không tạo được đối tượng từ static class. </a:t>
            </a:r>
            <a:endParaRPr/>
          </a:p>
          <a:p>
            <a:pPr indent="-228600" lvl="0" marL="228600" rtl="0" algn="l">
              <a:lnSpc>
                <a:spcPct val="90000"/>
              </a:lnSpc>
              <a:spcBef>
                <a:spcPts val="1000"/>
              </a:spcBef>
              <a:spcAft>
                <a:spcPts val="0"/>
              </a:spcAft>
              <a:buClr>
                <a:schemeClr val="dk1"/>
              </a:buClr>
              <a:buSzPts val="2800"/>
              <a:buChar char="•"/>
            </a:pPr>
            <a:r>
              <a:rPr lang="en-US"/>
              <a:t>Một số điểm của Static class</a:t>
            </a:r>
            <a:endParaRPr/>
          </a:p>
          <a:p>
            <a:pPr indent="-228600" lvl="1" marL="685800" rtl="0" algn="l">
              <a:lnSpc>
                <a:spcPct val="90000"/>
              </a:lnSpc>
              <a:spcBef>
                <a:spcPts val="500"/>
              </a:spcBef>
              <a:spcAft>
                <a:spcPts val="0"/>
              </a:spcAft>
              <a:buClr>
                <a:schemeClr val="dk1"/>
              </a:buClr>
              <a:buSzPts val="2400"/>
              <a:buChar char="•"/>
            </a:pPr>
            <a:r>
              <a:rPr lang="en-US"/>
              <a:t>static class chỉ chứa thành viên là static</a:t>
            </a:r>
            <a:endParaRPr/>
          </a:p>
          <a:p>
            <a:pPr indent="-228600" lvl="1" marL="685800" rtl="0" algn="l">
              <a:lnSpc>
                <a:spcPct val="90000"/>
              </a:lnSpc>
              <a:spcBef>
                <a:spcPts val="500"/>
              </a:spcBef>
              <a:spcAft>
                <a:spcPts val="0"/>
              </a:spcAft>
              <a:buClr>
                <a:schemeClr val="dk1"/>
              </a:buClr>
              <a:buSzPts val="2400"/>
              <a:buChar char="•"/>
            </a:pPr>
            <a:r>
              <a:rPr lang="en-US"/>
              <a:t>static class không có thể hiện</a:t>
            </a:r>
            <a:endParaRPr/>
          </a:p>
          <a:p>
            <a:pPr indent="-228600" lvl="1" marL="685800" rtl="0" algn="l">
              <a:lnSpc>
                <a:spcPct val="90000"/>
              </a:lnSpc>
              <a:spcBef>
                <a:spcPts val="500"/>
              </a:spcBef>
              <a:spcAft>
                <a:spcPts val="0"/>
              </a:spcAft>
              <a:buClr>
                <a:schemeClr val="dk1"/>
              </a:buClr>
              <a:buSzPts val="2400"/>
              <a:buChar char="•"/>
            </a:pPr>
            <a:r>
              <a:rPr lang="en-US"/>
              <a:t>static class không chứa hàm xây dựng</a:t>
            </a:r>
            <a:endParaRPr/>
          </a:p>
          <a:p>
            <a:pPr indent="-228600" lvl="1" marL="685800" rtl="0" algn="l">
              <a:lnSpc>
                <a:spcPct val="90000"/>
              </a:lnSpc>
              <a:spcBef>
                <a:spcPts val="500"/>
              </a:spcBef>
              <a:spcAft>
                <a:spcPts val="0"/>
              </a:spcAft>
              <a:buClr>
                <a:schemeClr val="dk1"/>
              </a:buClr>
              <a:buSzPts val="2400"/>
              <a:buChar char="•"/>
            </a:pPr>
            <a:r>
              <a:rPr lang="en-US"/>
              <a:t>chúng ta vẫn có thể gọi và sử dụng thành viên của static class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73" name="Google Shape;273;p27"/>
          <p:cNvPicPr preferRelativeResize="0"/>
          <p:nvPr/>
        </p:nvPicPr>
        <p:blipFill rotWithShape="1">
          <a:blip r:embed="rId3">
            <a:alphaModFix/>
          </a:blip>
          <a:srcRect b="0" l="0" r="0" t="0"/>
          <a:stretch/>
        </p:blipFill>
        <p:spPr>
          <a:xfrm>
            <a:off x="6400800" y="1120022"/>
            <a:ext cx="5009654" cy="38597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Demo</a:t>
            </a:r>
            <a:endParaRPr/>
          </a:p>
        </p:txBody>
      </p:sp>
      <p:sp>
        <p:nvSpPr>
          <p:cNvPr id="279" name="Google Shape;279;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Thuộc tính static</a:t>
            </a:r>
            <a:endParaRPr/>
          </a:p>
          <a:p>
            <a:pPr indent="0" lvl="0" marL="0" rtl="0" algn="l">
              <a:lnSpc>
                <a:spcPct val="90000"/>
              </a:lnSpc>
              <a:spcBef>
                <a:spcPts val="1000"/>
              </a:spcBef>
              <a:spcAft>
                <a:spcPts val="0"/>
              </a:spcAft>
              <a:buClr>
                <a:srgbClr val="888888"/>
              </a:buClr>
              <a:buSzPts val="2400"/>
              <a:buNone/>
            </a:pPr>
            <a:r>
              <a:rPr lang="en-US"/>
              <a:t>Phương thức static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Hướng dẫn</a:t>
            </a:r>
            <a:endParaRPr i="1"/>
          </a:p>
        </p:txBody>
      </p:sp>
      <p:sp>
        <p:nvSpPr>
          <p:cNvPr id="286" name="Google Shape;286;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Hướng dẫn làm bài thực hành và bài tập</a:t>
            </a:r>
            <a:endParaRPr/>
          </a:p>
          <a:p>
            <a:pPr indent="0" lvl="0" marL="0" rtl="0" algn="l">
              <a:lnSpc>
                <a:spcPct val="90000"/>
              </a:lnSpc>
              <a:spcBef>
                <a:spcPts val="1000"/>
              </a:spcBef>
              <a:spcAft>
                <a:spcPts val="0"/>
              </a:spcAft>
              <a:buClr>
                <a:srgbClr val="888888"/>
              </a:buClr>
              <a:buSzPts val="2400"/>
              <a:buNone/>
            </a:pPr>
            <a:r>
              <a:rPr lang="en-US"/>
              <a:t>Chuẩn bị bài tiếp theo: </a:t>
            </a:r>
            <a:r>
              <a:rPr i="1" lang="en-US"/>
              <a:t>Thừa kế (Inheritance)</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Mục tiêu</a:t>
            </a:r>
            <a:endParaRPr/>
          </a:p>
        </p:txBody>
      </p:sp>
      <p:sp>
        <p:nvSpPr>
          <p:cNvPr id="104" name="Google Shape;104;p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Sử dụng được access modifier </a:t>
            </a:r>
            <a:endParaRPr/>
          </a:p>
          <a:p>
            <a:pPr indent="-228600" lvl="0" marL="228600" rtl="0" algn="l">
              <a:lnSpc>
                <a:spcPct val="80000"/>
              </a:lnSpc>
              <a:spcBef>
                <a:spcPts val="1000"/>
              </a:spcBef>
              <a:spcAft>
                <a:spcPts val="0"/>
              </a:spcAft>
              <a:buClr>
                <a:schemeClr val="dk1"/>
              </a:buClr>
              <a:buSzPts val="2800"/>
              <a:buChar char="•"/>
            </a:pPr>
            <a:r>
              <a:rPr lang="en-US"/>
              <a:t>Sử dụng được static method </a:t>
            </a:r>
            <a:endParaRPr/>
          </a:p>
          <a:p>
            <a:pPr indent="-228600" lvl="0" marL="228600" rtl="0" algn="l">
              <a:lnSpc>
                <a:spcPct val="80000"/>
              </a:lnSpc>
              <a:spcBef>
                <a:spcPts val="1000"/>
              </a:spcBef>
              <a:spcAft>
                <a:spcPts val="0"/>
              </a:spcAft>
              <a:buClr>
                <a:schemeClr val="dk1"/>
              </a:buClr>
              <a:buSzPts val="2800"/>
              <a:buChar char="•"/>
            </a:pPr>
            <a:r>
              <a:rPr lang="en-US"/>
              <a:t>Trình bày được cơ chế kế thừa </a:t>
            </a:r>
            <a:endParaRPr/>
          </a:p>
          <a:p>
            <a:pPr indent="-228600" lvl="0" marL="228600" rtl="0" algn="l">
              <a:lnSpc>
                <a:spcPct val="80000"/>
              </a:lnSpc>
              <a:spcBef>
                <a:spcPts val="1000"/>
              </a:spcBef>
              <a:spcAft>
                <a:spcPts val="0"/>
              </a:spcAft>
              <a:buClr>
                <a:schemeClr val="dk1"/>
              </a:buClr>
              <a:buSzPts val="2800"/>
              <a:buChar char="•"/>
            </a:pPr>
            <a:r>
              <a:rPr lang="en-US"/>
              <a:t>Triển khai được cơ chế kế thừa giữa các lớp </a:t>
            </a:r>
            <a:endParaRPr/>
          </a:p>
          <a:p>
            <a:pPr indent="-228600" lvl="0" marL="228600" rtl="0" algn="l">
              <a:lnSpc>
                <a:spcPct val="80000"/>
              </a:lnSpc>
              <a:spcBef>
                <a:spcPts val="1000"/>
              </a:spcBef>
              <a:spcAft>
                <a:spcPts val="0"/>
              </a:spcAft>
              <a:buClr>
                <a:schemeClr val="dk1"/>
              </a:buClr>
              <a:buSzPts val="2800"/>
              <a:buChar char="•"/>
            </a:pPr>
            <a:r>
              <a:rPr lang="en-US"/>
              <a:t>Trình bày được cơ chế ghi đè phương thức (method overriding) </a:t>
            </a:r>
            <a:endParaRPr/>
          </a:p>
          <a:p>
            <a:pPr indent="-228600" lvl="0" marL="228600" rtl="0" algn="l">
              <a:lnSpc>
                <a:spcPct val="80000"/>
              </a:lnSpc>
              <a:spcBef>
                <a:spcPts val="1000"/>
              </a:spcBef>
              <a:spcAft>
                <a:spcPts val="0"/>
              </a:spcAft>
              <a:buClr>
                <a:schemeClr val="dk1"/>
              </a:buClr>
              <a:buSzPts val="2800"/>
              <a:buChar char="•"/>
            </a:pPr>
            <a:r>
              <a:rPr lang="en-US"/>
              <a:t>Biểu diễn được mối quan hệ kế thừa bằng các ký hiệu </a:t>
            </a:r>
            <a:endParaRPr/>
          </a:p>
          <a:p>
            <a:pPr indent="-228600" lvl="0" marL="228600" rtl="0" algn="l">
              <a:lnSpc>
                <a:spcPct val="80000"/>
              </a:lnSpc>
              <a:spcBef>
                <a:spcPts val="1000"/>
              </a:spcBef>
              <a:spcAft>
                <a:spcPts val="0"/>
              </a:spcAft>
              <a:buClr>
                <a:schemeClr val="dk1"/>
              </a:buClr>
              <a:buSzPts val="2800"/>
              <a:buChar char="•"/>
            </a:pPr>
            <a:r>
              <a:rPr lang="en-US"/>
              <a:t>Trình bày được ý nghĩa của từ khoá final </a:t>
            </a:r>
            <a:endParaRPr/>
          </a:p>
          <a:p>
            <a:pPr indent="-228600" lvl="0" marL="228600" rtl="0" algn="l">
              <a:lnSpc>
                <a:spcPct val="80000"/>
              </a:lnSpc>
              <a:spcBef>
                <a:spcPts val="1000"/>
              </a:spcBef>
              <a:spcAft>
                <a:spcPts val="0"/>
              </a:spcAft>
              <a:buClr>
                <a:schemeClr val="dk1"/>
              </a:buClr>
              <a:buSzPts val="2800"/>
              <a:buChar char="•"/>
            </a:pPr>
            <a:r>
              <a:rPr lang="en-US"/>
              <a:t>Trình bày được khái niệm Polymophism </a:t>
            </a:r>
            <a:endParaRPr/>
          </a:p>
          <a:p>
            <a:pPr indent="-228600" lvl="0" marL="228600" rtl="0" algn="l">
              <a:lnSpc>
                <a:spcPct val="80000"/>
              </a:lnSpc>
              <a:spcBef>
                <a:spcPts val="1000"/>
              </a:spcBef>
              <a:spcAft>
                <a:spcPts val="0"/>
              </a:spcAft>
              <a:buClr>
                <a:schemeClr val="dk1"/>
              </a:buClr>
              <a:buSzPts val="2800"/>
              <a:buChar char="•"/>
            </a:pPr>
            <a:r>
              <a:rPr lang="en-US"/>
              <a:t>Trình bày được phương thức toString() của lớp Object </a:t>
            </a:r>
            <a:endParaRPr/>
          </a:p>
          <a:p>
            <a:pPr indent="-228600" lvl="0" marL="228600" rtl="0" algn="l">
              <a:lnSpc>
                <a:spcPct val="80000"/>
              </a:lnSpc>
              <a:spcBef>
                <a:spcPts val="1000"/>
              </a:spcBef>
              <a:spcAft>
                <a:spcPts val="0"/>
              </a:spcAft>
              <a:buClr>
                <a:schemeClr val="dk1"/>
              </a:buClr>
              <a:buSzPts val="2800"/>
              <a:buChar char="•"/>
            </a:pPr>
            <a:r>
              <a:rPr lang="en-US"/>
              <a:t>Trình bày được cơ chế ép kiểu (casting)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600"/>
              <a:buFont typeface="Open Sans SemiBold"/>
              <a:buNone/>
            </a:pPr>
            <a:r>
              <a:rPr lang="en-US" sz="5600"/>
              <a:t>Thảo luận</a:t>
            </a:r>
            <a:endParaRPr sz="5600"/>
          </a:p>
        </p:txBody>
      </p:sp>
      <p:sp>
        <p:nvSpPr>
          <p:cNvPr id="110" name="Google Shape;110;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Biến kiểu dữ liệu nguyên thuỷ</a:t>
            </a:r>
            <a:endParaRPr/>
          </a:p>
          <a:p>
            <a:pPr indent="0" lvl="0" marL="0" rtl="0" algn="l">
              <a:lnSpc>
                <a:spcPct val="90000"/>
              </a:lnSpc>
              <a:spcBef>
                <a:spcPts val="1000"/>
              </a:spcBef>
              <a:spcAft>
                <a:spcPts val="0"/>
              </a:spcAft>
              <a:buClr>
                <a:srgbClr val="888888"/>
              </a:buClr>
              <a:buSzPts val="2400"/>
              <a:buNone/>
            </a:pPr>
            <a:r>
              <a:rPr lang="en-US"/>
              <a:t>Biến tham chiếu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Value data types</a:t>
            </a:r>
            <a:endParaRPr/>
          </a:p>
        </p:txBody>
      </p:sp>
      <p:sp>
        <p:nvSpPr>
          <p:cNvPr id="116" name="Google Shape;116;p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Các biến thuộc kiểu dữ liệu nguyên thuỷ (như int, long, float…) lưu trữ </a:t>
            </a:r>
            <a:r>
              <a:rPr b="1" lang="en-US"/>
              <a:t>giá trị </a:t>
            </a:r>
            <a:r>
              <a:rPr lang="en-US"/>
              <a:t>của chúng trong vùng nhớ được cấp</a:t>
            </a:r>
            <a:endParaRPr/>
          </a:p>
          <a:p>
            <a:pPr indent="-228600" lvl="0" marL="228600" rtl="0" algn="l">
              <a:lnSpc>
                <a:spcPct val="90000"/>
              </a:lnSpc>
              <a:spcBef>
                <a:spcPts val="1000"/>
              </a:spcBef>
              <a:spcAft>
                <a:spcPts val="0"/>
              </a:spcAft>
              <a:buClr>
                <a:schemeClr val="dk1"/>
              </a:buClr>
              <a:buSzPts val="2800"/>
              <a:buChar char="•"/>
            </a:pPr>
            <a:r>
              <a:rPr lang="en-US"/>
              <a:t>Giá trị của một biến có thể được gán cho một biến khác</a:t>
            </a:r>
            <a:endParaRPr/>
          </a:p>
          <a:p>
            <a:pPr indent="-228600" lvl="0" marL="228600" rtl="0" algn="l">
              <a:lnSpc>
                <a:spcPct val="90000"/>
              </a:lnSpc>
              <a:spcBef>
                <a:spcPts val="1000"/>
              </a:spcBef>
              <a:spcAft>
                <a:spcPts val="0"/>
              </a:spcAft>
              <a:buClr>
                <a:schemeClr val="dk1"/>
              </a:buClr>
              <a:buSzPts val="2800"/>
              <a:buChar char="•"/>
            </a:pPr>
            <a:r>
              <a:rPr lang="en-US"/>
              <a:t>Ví dụ:</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400"/>
              <a:buChar char="•"/>
            </a:pPr>
            <a:r>
              <a:rPr lang="en-US"/>
              <a:t>Thao tác này sao chép giá trị của biến a (được lưu trong vùng nhớ được cấp cho a) cho biến b (lưu vào vùng nhớ được cấp cho b)</a:t>
            </a:r>
            <a:endParaRPr/>
          </a:p>
        </p:txBody>
      </p:sp>
      <p:sp>
        <p:nvSpPr>
          <p:cNvPr id="117" name="Google Shape;117;p5"/>
          <p:cNvSpPr/>
          <p:nvPr/>
        </p:nvSpPr>
        <p:spPr>
          <a:xfrm>
            <a:off x="2279375" y="3529904"/>
            <a:ext cx="225287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000080"/>
                </a:solidFill>
                <a:latin typeface="Calibri"/>
                <a:ea typeface="Calibri"/>
                <a:cs typeface="Calibri"/>
                <a:sym typeface="Calibri"/>
              </a:rPr>
              <a:t>int </a:t>
            </a:r>
            <a:r>
              <a:rPr b="0" i="0" lang="en-US" sz="2400" u="none" cap="none" strike="noStrike">
                <a:solidFill>
                  <a:schemeClr val="dk1"/>
                </a:solidFill>
                <a:latin typeface="Calibri"/>
                <a:ea typeface="Calibri"/>
                <a:cs typeface="Calibri"/>
                <a:sym typeface="Calibri"/>
              </a:rPr>
              <a:t>a = </a:t>
            </a:r>
            <a:r>
              <a:rPr b="0" i="0" lang="en-US" sz="2400" u="none" cap="none" strike="noStrike">
                <a:solidFill>
                  <a:srgbClr val="0000FF"/>
                </a:solidFill>
                <a:latin typeface="Calibri"/>
                <a:ea typeface="Calibri"/>
                <a:cs typeface="Calibri"/>
                <a:sym typeface="Calibri"/>
              </a:rPr>
              <a:t>10</a:t>
            </a:r>
            <a:r>
              <a:rPr b="0" i="0" lang="en-US" sz="2400" u="none" cap="none" strike="noStrike">
                <a:solidFill>
                  <a:schemeClr val="dk1"/>
                </a:solidFill>
                <a:latin typeface="Calibri"/>
                <a:ea typeface="Calibri"/>
                <a:cs typeface="Calibri"/>
                <a:sym typeface="Calibri"/>
              </a:rPr>
              <a:t>;</a:t>
            </a:r>
            <a:br>
              <a:rPr b="0" i="0" lang="en-US" sz="2400" u="none" cap="none" strike="noStrike">
                <a:solidFill>
                  <a:schemeClr val="dk1"/>
                </a:solidFill>
                <a:latin typeface="Calibri"/>
                <a:ea typeface="Calibri"/>
                <a:cs typeface="Calibri"/>
                <a:sym typeface="Calibri"/>
              </a:rPr>
            </a:br>
            <a:r>
              <a:rPr b="1" i="0" lang="en-US" sz="2400" u="none" cap="none" strike="noStrike">
                <a:solidFill>
                  <a:srgbClr val="000080"/>
                </a:solidFill>
                <a:latin typeface="Calibri"/>
                <a:ea typeface="Calibri"/>
                <a:cs typeface="Calibri"/>
                <a:sym typeface="Calibri"/>
              </a:rPr>
              <a:t>int </a:t>
            </a:r>
            <a:r>
              <a:rPr b="0" i="0" lang="en-US" sz="2400" u="none" cap="none" strike="noStrike">
                <a:solidFill>
                  <a:schemeClr val="dk1"/>
                </a:solidFill>
                <a:latin typeface="Calibri"/>
                <a:ea typeface="Calibri"/>
                <a:cs typeface="Calibri"/>
                <a:sym typeface="Calibri"/>
              </a:rPr>
              <a:t>b = a;</a:t>
            </a:r>
            <a:endParaRPr sz="2400">
              <a:solidFill>
                <a:schemeClr val="dk1"/>
              </a:solidFill>
              <a:latin typeface="Calibri"/>
              <a:ea typeface="Calibri"/>
              <a:cs typeface="Calibri"/>
              <a:sym typeface="Calibri"/>
            </a:endParaRPr>
          </a:p>
        </p:txBody>
      </p:sp>
      <p:pic>
        <p:nvPicPr>
          <p:cNvPr descr="Figure 6.18.tif" id="118" name="Google Shape;118;p5"/>
          <p:cNvPicPr preferRelativeResize="0"/>
          <p:nvPr/>
        </p:nvPicPr>
        <p:blipFill rotWithShape="1">
          <a:blip r:embed="rId3">
            <a:alphaModFix/>
          </a:blip>
          <a:srcRect b="0" l="0" r="0" t="0"/>
          <a:stretch/>
        </p:blipFill>
        <p:spPr>
          <a:xfrm>
            <a:off x="6275971" y="3149096"/>
            <a:ext cx="3106568" cy="18114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Reference data types</a:t>
            </a:r>
            <a:endParaRPr/>
          </a:p>
        </p:txBody>
      </p:sp>
      <p:sp>
        <p:nvSpPr>
          <p:cNvPr id="124" name="Google Shape;124;p6"/>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Các biến thuộc kiểu dữ liệu tham chiếu (chẳng hạn như Scanner, Person, Customer…) lưu trữ </a:t>
            </a:r>
            <a:r>
              <a:rPr b="1" lang="en-US"/>
              <a:t>tham chiếu</a:t>
            </a:r>
            <a:r>
              <a:rPr lang="en-US"/>
              <a:t> của đối tượng ở trong vùng nhớ được cấp</a:t>
            </a:r>
            <a:endParaRPr/>
          </a:p>
          <a:p>
            <a:pPr indent="-228600" lvl="0" marL="228600" rtl="0" algn="l">
              <a:lnSpc>
                <a:spcPct val="90000"/>
              </a:lnSpc>
              <a:spcBef>
                <a:spcPts val="1000"/>
              </a:spcBef>
              <a:spcAft>
                <a:spcPts val="0"/>
              </a:spcAft>
              <a:buClr>
                <a:schemeClr val="dk1"/>
              </a:buClr>
              <a:buSzPts val="2800"/>
              <a:buChar char="•"/>
            </a:pPr>
            <a:r>
              <a:rPr lang="en-US"/>
              <a:t>Có thể gán giá trị tham chiếu của một biến cho một biến khác</a:t>
            </a:r>
            <a:endParaRPr/>
          </a:p>
          <a:p>
            <a:pPr indent="-228600" lvl="0" marL="228600" rtl="0" algn="l">
              <a:lnSpc>
                <a:spcPct val="90000"/>
              </a:lnSpc>
              <a:spcBef>
                <a:spcPts val="1000"/>
              </a:spcBef>
              <a:spcAft>
                <a:spcPts val="0"/>
              </a:spcAft>
              <a:buClr>
                <a:schemeClr val="dk1"/>
              </a:buClr>
              <a:buSzPts val="2800"/>
              <a:buChar char="•"/>
            </a:pPr>
            <a:r>
              <a:rPr lang="en-US"/>
              <a:t>Ví dụ:</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25" name="Google Shape;125;p6"/>
          <p:cNvSpPr/>
          <p:nvPr/>
        </p:nvSpPr>
        <p:spPr>
          <a:xfrm>
            <a:off x="1157910" y="3476896"/>
            <a:ext cx="554603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Rectangle rectangleObj1 = </a:t>
            </a:r>
            <a:r>
              <a:rPr b="1" lang="en-US" sz="2000">
                <a:solidFill>
                  <a:srgbClr val="000080"/>
                </a:solidFill>
                <a:latin typeface="Calibri"/>
                <a:ea typeface="Calibri"/>
                <a:cs typeface="Calibri"/>
                <a:sym typeface="Calibri"/>
              </a:rPr>
              <a:t>new </a:t>
            </a:r>
            <a:r>
              <a:rPr lang="en-US" sz="2000">
                <a:solidFill>
                  <a:schemeClr val="dk1"/>
                </a:solidFill>
                <a:latin typeface="Calibri"/>
                <a:ea typeface="Calibri"/>
                <a:cs typeface="Calibri"/>
                <a:sym typeface="Calibri"/>
              </a:rPr>
              <a:t>Rectangle(</a:t>
            </a:r>
            <a:r>
              <a:rPr lang="en-US" sz="2000">
                <a:solidFill>
                  <a:srgbClr val="0000FF"/>
                </a:solidFill>
                <a:latin typeface="Calibri"/>
                <a:ea typeface="Calibri"/>
                <a:cs typeface="Calibri"/>
                <a:sym typeface="Calibri"/>
              </a:rPr>
              <a:t>10</a:t>
            </a:r>
            <a:r>
              <a:rPr lang="en-US" sz="2000">
                <a:solidFill>
                  <a:schemeClr val="dk1"/>
                </a:solidFill>
                <a:latin typeface="Calibri"/>
                <a:ea typeface="Calibri"/>
                <a:cs typeface="Calibri"/>
                <a:sym typeface="Calibri"/>
              </a:rPr>
              <a:t>, </a:t>
            </a:r>
            <a:r>
              <a:rPr lang="en-US" sz="2000">
                <a:solidFill>
                  <a:srgbClr val="0000FF"/>
                </a:solidFill>
                <a:latin typeface="Calibri"/>
                <a:ea typeface="Calibri"/>
                <a:cs typeface="Calibri"/>
                <a:sym typeface="Calibri"/>
              </a:rPr>
              <a:t>20</a:t>
            </a:r>
            <a:r>
              <a:rPr lang="en-US" sz="2000">
                <a:solidFill>
                  <a:schemeClr val="dk1"/>
                </a:solidFill>
                <a:latin typeface="Calibri"/>
                <a:ea typeface="Calibri"/>
                <a:cs typeface="Calibri"/>
                <a:sym typeface="Calibri"/>
              </a:rPr>
              <a:t>);</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Rectangle rectangleObj2 = rectangleObj1;</a:t>
            </a:r>
            <a:endParaRPr sz="2000">
              <a:solidFill>
                <a:schemeClr val="dk1"/>
              </a:solidFill>
              <a:latin typeface="Calibri"/>
              <a:ea typeface="Calibri"/>
              <a:cs typeface="Calibri"/>
              <a:sym typeface="Calibri"/>
            </a:endParaRPr>
          </a:p>
        </p:txBody>
      </p:sp>
      <p:pic>
        <p:nvPicPr>
          <p:cNvPr descr="Figure 6.19.tif" id="126" name="Google Shape;126;p6"/>
          <p:cNvPicPr preferRelativeResize="0"/>
          <p:nvPr/>
        </p:nvPicPr>
        <p:blipFill rotWithShape="1">
          <a:blip r:embed="rId3">
            <a:alphaModFix/>
          </a:blip>
          <a:srcRect b="0" l="0" r="0" t="0"/>
          <a:stretch/>
        </p:blipFill>
        <p:spPr>
          <a:xfrm>
            <a:off x="7023654" y="2981739"/>
            <a:ext cx="5168347" cy="3876261"/>
          </a:xfrm>
          <a:prstGeom prst="rect">
            <a:avLst/>
          </a:prstGeom>
          <a:noFill/>
          <a:ln>
            <a:noFill/>
          </a:ln>
        </p:spPr>
      </p:pic>
      <p:sp>
        <p:nvSpPr>
          <p:cNvPr id="127" name="Google Shape;127;p6"/>
          <p:cNvSpPr txBox="1"/>
          <p:nvPr/>
        </p:nvSpPr>
        <p:spPr>
          <a:xfrm>
            <a:off x="1157910" y="4553771"/>
            <a:ext cx="5490539" cy="1323439"/>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Thao tác này sao chép </a:t>
            </a:r>
            <a:r>
              <a:rPr b="1" i="0" lang="en-US" sz="2000" u="none" cap="none" strike="noStrike">
                <a:solidFill>
                  <a:schemeClr val="dk1"/>
                </a:solidFill>
                <a:latin typeface="Calibri"/>
                <a:ea typeface="Calibri"/>
                <a:cs typeface="Calibri"/>
                <a:sym typeface="Calibri"/>
              </a:rPr>
              <a:t>địa chỉ</a:t>
            </a:r>
            <a:r>
              <a:rPr b="0" i="0" lang="en-US" sz="2000" u="none" cap="none" strike="noStrike">
                <a:solidFill>
                  <a:schemeClr val="dk1"/>
                </a:solidFill>
                <a:latin typeface="Calibri"/>
                <a:ea typeface="Calibri"/>
                <a:cs typeface="Calibri"/>
                <a:sym typeface="Calibri"/>
              </a:rPr>
              <a:t> được lưu trong biến rectangleObj1 sang biến rectangleObj2</a:t>
            </a:r>
            <a:endParaRPr/>
          </a:p>
          <a:p>
            <a:pPr indent="-342900" lvl="1"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Không có ảnh hưởng nào xảy ra đối với đối tượng thực tế trong bộ nhớ</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Primitive data type: Ví dụ</a:t>
            </a:r>
            <a:endParaRPr/>
          </a:p>
        </p:txBody>
      </p:sp>
      <p:sp>
        <p:nvSpPr>
          <p:cNvPr id="133" name="Google Shape;133;p7"/>
          <p:cNvSpPr/>
          <p:nvPr/>
        </p:nvSpPr>
        <p:spPr>
          <a:xfrm>
            <a:off x="838200" y="1403531"/>
            <a:ext cx="4800600"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80"/>
                </a:solidFill>
                <a:latin typeface="Calibri"/>
                <a:ea typeface="Calibri"/>
                <a:cs typeface="Calibri"/>
                <a:sym typeface="Calibri"/>
              </a:rPr>
              <a:t>public static void </a:t>
            </a:r>
            <a:r>
              <a:rPr lang="en-US" sz="2000">
                <a:solidFill>
                  <a:schemeClr val="dk1"/>
                </a:solidFill>
                <a:latin typeface="Calibri"/>
                <a:ea typeface="Calibri"/>
                <a:cs typeface="Calibri"/>
                <a:sym typeface="Calibri"/>
              </a:rPr>
              <a:t>Swap(</a:t>
            </a:r>
            <a:r>
              <a:rPr b="1" lang="en-US" sz="2000">
                <a:solidFill>
                  <a:srgbClr val="000080"/>
                </a:solidFill>
                <a:latin typeface="Calibri"/>
                <a:ea typeface="Calibri"/>
                <a:cs typeface="Calibri"/>
                <a:sym typeface="Calibri"/>
              </a:rPr>
              <a:t>int </a:t>
            </a:r>
            <a:r>
              <a:rPr lang="en-US" sz="2000">
                <a:solidFill>
                  <a:schemeClr val="dk1"/>
                </a:solidFill>
                <a:latin typeface="Calibri"/>
                <a:ea typeface="Calibri"/>
                <a:cs typeface="Calibri"/>
                <a:sym typeface="Calibri"/>
              </a:rPr>
              <a:t>first, </a:t>
            </a:r>
            <a:r>
              <a:rPr b="1" lang="en-US" sz="2000">
                <a:solidFill>
                  <a:srgbClr val="000080"/>
                </a:solidFill>
                <a:latin typeface="Calibri"/>
                <a:ea typeface="Calibri"/>
                <a:cs typeface="Calibri"/>
                <a:sym typeface="Calibri"/>
              </a:rPr>
              <a:t>int </a:t>
            </a:r>
            <a:r>
              <a:rPr lang="en-US" sz="2000">
                <a:solidFill>
                  <a:schemeClr val="dk1"/>
                </a:solidFill>
                <a:latin typeface="Calibri"/>
                <a:ea typeface="Calibri"/>
                <a:cs typeface="Calibri"/>
                <a:sym typeface="Calibri"/>
              </a:rPr>
              <a:t>second){</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b="1" lang="en-US" sz="2000">
                <a:solidFill>
                  <a:srgbClr val="000080"/>
                </a:solidFill>
                <a:latin typeface="Calibri"/>
                <a:ea typeface="Calibri"/>
                <a:cs typeface="Calibri"/>
                <a:sym typeface="Calibri"/>
              </a:rPr>
              <a:t>int </a:t>
            </a:r>
            <a:r>
              <a:rPr lang="en-US" sz="2000">
                <a:solidFill>
                  <a:schemeClr val="dk1"/>
                </a:solidFill>
                <a:latin typeface="Calibri"/>
                <a:ea typeface="Calibri"/>
                <a:cs typeface="Calibri"/>
                <a:sym typeface="Calibri"/>
              </a:rPr>
              <a:t>temp = first;</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first = second;</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second = temp;</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a:t>
            </a:r>
            <a:br>
              <a:rPr lang="en-US" sz="2000">
                <a:solidFill>
                  <a:schemeClr val="dk1"/>
                </a:solidFill>
                <a:latin typeface="Calibri"/>
                <a:ea typeface="Calibri"/>
                <a:cs typeface="Calibri"/>
                <a:sym typeface="Calibri"/>
              </a:rPr>
            </a:br>
            <a:br>
              <a:rPr lang="en-US" sz="2000">
                <a:solidFill>
                  <a:schemeClr val="dk1"/>
                </a:solidFill>
                <a:latin typeface="Calibri"/>
                <a:ea typeface="Calibri"/>
                <a:cs typeface="Calibri"/>
                <a:sym typeface="Calibri"/>
              </a:rPr>
            </a:br>
            <a:r>
              <a:rPr b="1" lang="en-US" sz="2000">
                <a:solidFill>
                  <a:srgbClr val="000080"/>
                </a:solidFill>
                <a:latin typeface="Calibri"/>
                <a:ea typeface="Calibri"/>
                <a:cs typeface="Calibri"/>
                <a:sym typeface="Calibri"/>
              </a:rPr>
              <a:t>public static void </a:t>
            </a:r>
            <a:r>
              <a:rPr lang="en-US" sz="2000">
                <a:solidFill>
                  <a:schemeClr val="dk1"/>
                </a:solidFill>
                <a:latin typeface="Calibri"/>
                <a:ea typeface="Calibri"/>
                <a:cs typeface="Calibri"/>
                <a:sym typeface="Calibri"/>
              </a:rPr>
              <a:t>main(String[] args)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b="1" lang="en-US" sz="2000">
                <a:solidFill>
                  <a:srgbClr val="000080"/>
                </a:solidFill>
                <a:latin typeface="Calibri"/>
                <a:ea typeface="Calibri"/>
                <a:cs typeface="Calibri"/>
                <a:sym typeface="Calibri"/>
              </a:rPr>
              <a:t>int </a:t>
            </a:r>
            <a:r>
              <a:rPr lang="en-US" sz="2000">
                <a:solidFill>
                  <a:schemeClr val="dk1"/>
                </a:solidFill>
                <a:latin typeface="Calibri"/>
                <a:ea typeface="Calibri"/>
                <a:cs typeface="Calibri"/>
                <a:sym typeface="Calibri"/>
              </a:rPr>
              <a:t>a = </a:t>
            </a:r>
            <a:r>
              <a:rPr lang="en-US" sz="2000">
                <a:solidFill>
                  <a:srgbClr val="0000FF"/>
                </a:solidFill>
                <a:latin typeface="Calibri"/>
                <a:ea typeface="Calibri"/>
                <a:cs typeface="Calibri"/>
                <a:sym typeface="Calibri"/>
              </a:rPr>
              <a:t>5</a:t>
            </a:r>
            <a:r>
              <a:rPr lang="en-US" sz="2000">
                <a:solidFill>
                  <a:schemeClr val="dk1"/>
                </a:solidFill>
                <a:latin typeface="Calibri"/>
                <a:ea typeface="Calibri"/>
                <a:cs typeface="Calibri"/>
                <a:sym typeface="Calibri"/>
              </a:rPr>
              <a:t>;</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b="1" lang="en-US" sz="2000">
                <a:solidFill>
                  <a:srgbClr val="000080"/>
                </a:solidFill>
                <a:latin typeface="Calibri"/>
                <a:ea typeface="Calibri"/>
                <a:cs typeface="Calibri"/>
                <a:sym typeface="Calibri"/>
              </a:rPr>
              <a:t>int </a:t>
            </a:r>
            <a:r>
              <a:rPr lang="en-US" sz="2000">
                <a:solidFill>
                  <a:schemeClr val="dk1"/>
                </a:solidFill>
                <a:latin typeface="Calibri"/>
                <a:ea typeface="Calibri"/>
                <a:cs typeface="Calibri"/>
                <a:sym typeface="Calibri"/>
              </a:rPr>
              <a:t>b = </a:t>
            </a:r>
            <a:r>
              <a:rPr lang="en-US" sz="2000">
                <a:solidFill>
                  <a:srgbClr val="0000FF"/>
                </a:solidFill>
                <a:latin typeface="Calibri"/>
                <a:ea typeface="Calibri"/>
                <a:cs typeface="Calibri"/>
                <a:sym typeface="Calibri"/>
              </a:rPr>
              <a:t>10</a:t>
            </a:r>
            <a:r>
              <a:rPr lang="en-US" sz="2000">
                <a:solidFill>
                  <a:schemeClr val="dk1"/>
                </a:solidFill>
                <a:latin typeface="Calibri"/>
                <a:ea typeface="Calibri"/>
                <a:cs typeface="Calibri"/>
                <a:sym typeface="Calibri"/>
              </a:rPr>
              <a:t>;</a:t>
            </a:r>
            <a:br>
              <a:rPr lang="en-US" sz="2000">
                <a:solidFill>
                  <a:schemeClr val="dk1"/>
                </a:solidFill>
                <a:latin typeface="Calibri"/>
                <a:ea typeface="Calibri"/>
                <a:cs typeface="Calibri"/>
                <a:sym typeface="Calibri"/>
              </a:rPr>
            </a:b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i="1" lang="en-US" sz="2000">
                <a:solidFill>
                  <a:schemeClr val="dk1"/>
                </a:solidFill>
                <a:latin typeface="Calibri"/>
                <a:ea typeface="Calibri"/>
                <a:cs typeface="Calibri"/>
                <a:sym typeface="Calibri"/>
              </a:rPr>
              <a:t>Swap</a:t>
            </a:r>
            <a:r>
              <a:rPr lang="en-US" sz="2000">
                <a:solidFill>
                  <a:schemeClr val="dk1"/>
                </a:solidFill>
                <a:latin typeface="Calibri"/>
                <a:ea typeface="Calibri"/>
                <a:cs typeface="Calibri"/>
                <a:sym typeface="Calibri"/>
              </a:rPr>
              <a:t>(a, b);</a:t>
            </a:r>
            <a:br>
              <a:rPr lang="en-US" sz="2000">
                <a:solidFill>
                  <a:schemeClr val="dk1"/>
                </a:solidFill>
                <a:latin typeface="Calibri"/>
                <a:ea typeface="Calibri"/>
                <a:cs typeface="Calibri"/>
                <a:sym typeface="Calibri"/>
              </a:rPr>
            </a:b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Console.WriteLine(</a:t>
            </a:r>
            <a:r>
              <a:rPr b="1" lang="en-US" sz="2000">
                <a:solidFill>
                  <a:srgbClr val="008000"/>
                </a:solidFill>
                <a:latin typeface="Calibri"/>
                <a:ea typeface="Calibri"/>
                <a:cs typeface="Calibri"/>
                <a:sym typeface="Calibri"/>
              </a:rPr>
              <a:t>"a = " </a:t>
            </a:r>
            <a:r>
              <a:rPr lang="en-US" sz="2000">
                <a:solidFill>
                  <a:schemeClr val="dk1"/>
                </a:solidFill>
                <a:latin typeface="Calibri"/>
                <a:ea typeface="Calibri"/>
                <a:cs typeface="Calibri"/>
                <a:sym typeface="Calibri"/>
              </a:rPr>
              <a:t>+ a);</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Console.WriteLine (</a:t>
            </a:r>
            <a:r>
              <a:rPr b="1" lang="en-US" sz="2000">
                <a:solidFill>
                  <a:srgbClr val="008000"/>
                </a:solidFill>
                <a:latin typeface="Calibri"/>
                <a:ea typeface="Calibri"/>
                <a:cs typeface="Calibri"/>
                <a:sym typeface="Calibri"/>
              </a:rPr>
              <a:t>"b = " </a:t>
            </a:r>
            <a:r>
              <a:rPr lang="en-US" sz="2000">
                <a:solidFill>
                  <a:schemeClr val="dk1"/>
                </a:solidFill>
                <a:latin typeface="Calibri"/>
                <a:ea typeface="Calibri"/>
                <a:cs typeface="Calibri"/>
                <a:sym typeface="Calibri"/>
              </a:rPr>
              <a:t>+ b);</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134" name="Google Shape;134;p7"/>
          <p:cNvSpPr txBox="1"/>
          <p:nvPr/>
        </p:nvSpPr>
        <p:spPr>
          <a:xfrm>
            <a:off x="7266501" y="3149941"/>
            <a:ext cx="12163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Kết quả:</a:t>
            </a:r>
            <a:endParaRPr sz="2400">
              <a:solidFill>
                <a:schemeClr val="dk1"/>
              </a:solidFill>
              <a:latin typeface="Calibri"/>
              <a:ea typeface="Calibri"/>
              <a:cs typeface="Calibri"/>
              <a:sym typeface="Calibri"/>
            </a:endParaRPr>
          </a:p>
        </p:txBody>
      </p:sp>
      <p:sp>
        <p:nvSpPr>
          <p:cNvPr id="135" name="Google Shape;135;p7"/>
          <p:cNvSpPr/>
          <p:nvPr/>
        </p:nvSpPr>
        <p:spPr>
          <a:xfrm>
            <a:off x="8415681" y="3758022"/>
            <a:ext cx="1812607" cy="83099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 = 5</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b = 10</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Reference data type: Ví dụ</a:t>
            </a:r>
            <a:endParaRPr/>
          </a:p>
        </p:txBody>
      </p:sp>
      <p:sp>
        <p:nvSpPr>
          <p:cNvPr id="141" name="Google Shape;141;p8"/>
          <p:cNvSpPr/>
          <p:nvPr/>
        </p:nvSpPr>
        <p:spPr>
          <a:xfrm>
            <a:off x="838200" y="1194138"/>
            <a:ext cx="3773557"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80"/>
                </a:solidFill>
                <a:latin typeface="Calibri"/>
                <a:ea typeface="Calibri"/>
                <a:cs typeface="Calibri"/>
                <a:sym typeface="Calibri"/>
              </a:rPr>
              <a:t>class </a:t>
            </a:r>
            <a:r>
              <a:rPr lang="en-US" sz="2000">
                <a:solidFill>
                  <a:schemeClr val="dk1"/>
                </a:solidFill>
                <a:latin typeface="Calibri"/>
                <a:ea typeface="Calibri"/>
                <a:cs typeface="Calibri"/>
                <a:sym typeface="Calibri"/>
              </a:rPr>
              <a:t>Person{</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b="1" lang="en-US" sz="2000">
                <a:solidFill>
                  <a:srgbClr val="000080"/>
                </a:solidFill>
                <a:latin typeface="Calibri"/>
                <a:ea typeface="Calibri"/>
                <a:cs typeface="Calibri"/>
                <a:sym typeface="Calibri"/>
              </a:rPr>
              <a:t>public </a:t>
            </a:r>
            <a:r>
              <a:rPr lang="en-US" sz="2000">
                <a:solidFill>
                  <a:schemeClr val="dk1"/>
                </a:solidFill>
                <a:latin typeface="Calibri"/>
                <a:ea typeface="Calibri"/>
                <a:cs typeface="Calibri"/>
                <a:sym typeface="Calibri"/>
              </a:rPr>
              <a:t>String </a:t>
            </a:r>
            <a:r>
              <a:rPr b="1" lang="en-US" sz="2000">
                <a:solidFill>
                  <a:srgbClr val="660E7A"/>
                </a:solidFill>
                <a:latin typeface="Calibri"/>
                <a:ea typeface="Calibri"/>
                <a:cs typeface="Calibri"/>
                <a:sym typeface="Calibri"/>
              </a:rPr>
              <a:t>name</a:t>
            </a:r>
            <a:r>
              <a:rPr lang="en-US" sz="2000">
                <a:solidFill>
                  <a:schemeClr val="dk1"/>
                </a:solidFill>
                <a:latin typeface="Calibri"/>
                <a:ea typeface="Calibri"/>
                <a:cs typeface="Calibri"/>
                <a:sym typeface="Calibri"/>
              </a:rPr>
              <a:t>;</a:t>
            </a:r>
            <a:br>
              <a:rPr lang="en-US" sz="2000">
                <a:solidFill>
                  <a:schemeClr val="dk1"/>
                </a:solidFill>
                <a:latin typeface="Calibri"/>
                <a:ea typeface="Calibri"/>
                <a:cs typeface="Calibri"/>
                <a:sym typeface="Calibri"/>
              </a:rPr>
            </a:b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b="1" lang="en-US" sz="2000">
                <a:solidFill>
                  <a:srgbClr val="000080"/>
                </a:solidFill>
                <a:latin typeface="Calibri"/>
                <a:ea typeface="Calibri"/>
                <a:cs typeface="Calibri"/>
                <a:sym typeface="Calibri"/>
              </a:rPr>
              <a:t>public </a:t>
            </a:r>
            <a:r>
              <a:rPr lang="en-US" sz="2000">
                <a:solidFill>
                  <a:schemeClr val="dk1"/>
                </a:solidFill>
                <a:latin typeface="Calibri"/>
                <a:ea typeface="Calibri"/>
                <a:cs typeface="Calibri"/>
                <a:sym typeface="Calibri"/>
              </a:rPr>
              <a:t>Person(String name){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b="1" lang="en-US" sz="2000">
                <a:solidFill>
                  <a:srgbClr val="000080"/>
                </a:solidFill>
                <a:latin typeface="Calibri"/>
                <a:ea typeface="Calibri"/>
                <a:cs typeface="Calibri"/>
                <a:sym typeface="Calibri"/>
              </a:rPr>
              <a:t>this</a:t>
            </a:r>
            <a:r>
              <a:rPr lang="en-US" sz="2000">
                <a:solidFill>
                  <a:schemeClr val="dk1"/>
                </a:solidFill>
                <a:latin typeface="Calibri"/>
                <a:ea typeface="Calibri"/>
                <a:cs typeface="Calibri"/>
                <a:sym typeface="Calibri"/>
              </a:rPr>
              <a:t>.</a:t>
            </a:r>
            <a:r>
              <a:rPr b="1" lang="en-US" sz="2000">
                <a:solidFill>
                  <a:srgbClr val="660E7A"/>
                </a:solidFill>
                <a:latin typeface="Calibri"/>
                <a:ea typeface="Calibri"/>
                <a:cs typeface="Calibri"/>
                <a:sym typeface="Calibri"/>
              </a:rPr>
              <a:t>name </a:t>
            </a:r>
            <a:r>
              <a:rPr lang="en-US" sz="2000">
                <a:solidFill>
                  <a:schemeClr val="dk1"/>
                </a:solidFill>
                <a:latin typeface="Calibri"/>
                <a:ea typeface="Calibri"/>
                <a:cs typeface="Calibri"/>
                <a:sym typeface="Calibri"/>
              </a:rPr>
              <a:t>= name;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142" name="Google Shape;142;p8"/>
          <p:cNvSpPr/>
          <p:nvPr/>
        </p:nvSpPr>
        <p:spPr>
          <a:xfrm>
            <a:off x="5257800" y="1194138"/>
            <a:ext cx="5701748"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80"/>
                </a:solidFill>
                <a:latin typeface="Calibri"/>
                <a:ea typeface="Calibri"/>
                <a:cs typeface="Calibri"/>
                <a:sym typeface="Calibri"/>
              </a:rPr>
              <a:t>public static void </a:t>
            </a:r>
            <a:r>
              <a:rPr lang="en-US" sz="2000">
                <a:solidFill>
                  <a:schemeClr val="dk1"/>
                </a:solidFill>
                <a:latin typeface="Calibri"/>
                <a:ea typeface="Calibri"/>
                <a:cs typeface="Calibri"/>
                <a:sym typeface="Calibri"/>
              </a:rPr>
              <a:t>Swap(Person first, Person second){</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String temp = first.</a:t>
            </a:r>
            <a:r>
              <a:rPr b="1" lang="en-US" sz="2000">
                <a:solidFill>
                  <a:srgbClr val="660E7A"/>
                </a:solidFill>
                <a:latin typeface="Calibri"/>
                <a:ea typeface="Calibri"/>
                <a:cs typeface="Calibri"/>
                <a:sym typeface="Calibri"/>
              </a:rPr>
              <a:t>name</a:t>
            </a:r>
            <a:r>
              <a:rPr lang="en-US" sz="2000">
                <a:solidFill>
                  <a:schemeClr val="dk1"/>
                </a:solidFill>
                <a:latin typeface="Calibri"/>
                <a:ea typeface="Calibri"/>
                <a:cs typeface="Calibri"/>
                <a:sym typeface="Calibri"/>
              </a:rPr>
              <a:t>;</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first.</a:t>
            </a:r>
            <a:r>
              <a:rPr b="1" lang="en-US" sz="2000">
                <a:solidFill>
                  <a:srgbClr val="660E7A"/>
                </a:solidFill>
                <a:latin typeface="Calibri"/>
                <a:ea typeface="Calibri"/>
                <a:cs typeface="Calibri"/>
                <a:sym typeface="Calibri"/>
              </a:rPr>
              <a:t>name </a:t>
            </a:r>
            <a:r>
              <a:rPr lang="en-US" sz="2000">
                <a:solidFill>
                  <a:schemeClr val="dk1"/>
                </a:solidFill>
                <a:latin typeface="Calibri"/>
                <a:ea typeface="Calibri"/>
                <a:cs typeface="Calibri"/>
                <a:sym typeface="Calibri"/>
              </a:rPr>
              <a:t>= second.</a:t>
            </a:r>
            <a:r>
              <a:rPr b="1" lang="en-US" sz="2000">
                <a:solidFill>
                  <a:srgbClr val="660E7A"/>
                </a:solidFill>
                <a:latin typeface="Calibri"/>
                <a:ea typeface="Calibri"/>
                <a:cs typeface="Calibri"/>
                <a:sym typeface="Calibri"/>
              </a:rPr>
              <a:t>name</a:t>
            </a:r>
            <a:r>
              <a:rPr lang="en-US" sz="2000">
                <a:solidFill>
                  <a:schemeClr val="dk1"/>
                </a:solidFill>
                <a:latin typeface="Calibri"/>
                <a:ea typeface="Calibri"/>
                <a:cs typeface="Calibri"/>
                <a:sym typeface="Calibri"/>
              </a:rPr>
              <a:t>;</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second.</a:t>
            </a:r>
            <a:r>
              <a:rPr b="1" lang="en-US" sz="2000">
                <a:solidFill>
                  <a:srgbClr val="660E7A"/>
                </a:solidFill>
                <a:latin typeface="Calibri"/>
                <a:ea typeface="Calibri"/>
                <a:cs typeface="Calibri"/>
                <a:sym typeface="Calibri"/>
              </a:rPr>
              <a:t>name </a:t>
            </a:r>
            <a:r>
              <a:rPr lang="en-US" sz="2000">
                <a:solidFill>
                  <a:schemeClr val="dk1"/>
                </a:solidFill>
                <a:latin typeface="Calibri"/>
                <a:ea typeface="Calibri"/>
                <a:cs typeface="Calibri"/>
                <a:sym typeface="Calibri"/>
              </a:rPr>
              <a:t>= temp;</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0080"/>
                </a:solidFill>
                <a:latin typeface="Calibri"/>
                <a:ea typeface="Calibri"/>
                <a:cs typeface="Calibri"/>
                <a:sym typeface="Calibri"/>
              </a:rPr>
              <a:t>public static void </a:t>
            </a:r>
            <a:r>
              <a:rPr lang="en-US" sz="2000">
                <a:solidFill>
                  <a:schemeClr val="dk1"/>
                </a:solidFill>
                <a:latin typeface="Calibri"/>
                <a:ea typeface="Calibri"/>
                <a:cs typeface="Calibri"/>
                <a:sym typeface="Calibri"/>
              </a:rPr>
              <a:t>main(String[] args)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Person a = </a:t>
            </a:r>
            <a:r>
              <a:rPr b="1" lang="en-US" sz="2000">
                <a:solidFill>
                  <a:srgbClr val="000080"/>
                </a:solidFill>
                <a:latin typeface="Calibri"/>
                <a:ea typeface="Calibri"/>
                <a:cs typeface="Calibri"/>
                <a:sym typeface="Calibri"/>
              </a:rPr>
              <a:t>new </a:t>
            </a:r>
            <a:r>
              <a:rPr lang="en-US" sz="2000">
                <a:solidFill>
                  <a:schemeClr val="dk1"/>
                </a:solidFill>
                <a:latin typeface="Calibri"/>
                <a:ea typeface="Calibri"/>
                <a:cs typeface="Calibri"/>
                <a:sym typeface="Calibri"/>
              </a:rPr>
              <a:t>Person(</a:t>
            </a:r>
            <a:r>
              <a:rPr b="1" lang="en-US" sz="2000">
                <a:solidFill>
                  <a:srgbClr val="008000"/>
                </a:solidFill>
                <a:latin typeface="Calibri"/>
                <a:ea typeface="Calibri"/>
                <a:cs typeface="Calibri"/>
                <a:sym typeface="Calibri"/>
              </a:rPr>
              <a:t>"John"</a:t>
            </a:r>
            <a:r>
              <a:rPr lang="en-US" sz="2000">
                <a:solidFill>
                  <a:schemeClr val="dk1"/>
                </a:solidFill>
                <a:latin typeface="Calibri"/>
                <a:ea typeface="Calibri"/>
                <a:cs typeface="Calibri"/>
                <a:sym typeface="Calibri"/>
              </a:rPr>
              <a:t>);</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Person b = </a:t>
            </a:r>
            <a:r>
              <a:rPr b="1" lang="en-US" sz="2000">
                <a:solidFill>
                  <a:srgbClr val="000080"/>
                </a:solidFill>
                <a:latin typeface="Calibri"/>
                <a:ea typeface="Calibri"/>
                <a:cs typeface="Calibri"/>
                <a:sym typeface="Calibri"/>
              </a:rPr>
              <a:t>new </a:t>
            </a:r>
            <a:r>
              <a:rPr lang="en-US" sz="2000">
                <a:solidFill>
                  <a:schemeClr val="dk1"/>
                </a:solidFill>
                <a:latin typeface="Calibri"/>
                <a:ea typeface="Calibri"/>
                <a:cs typeface="Calibri"/>
                <a:sym typeface="Calibri"/>
              </a:rPr>
              <a:t>Person(</a:t>
            </a:r>
            <a:r>
              <a:rPr b="1" lang="en-US" sz="2000">
                <a:solidFill>
                  <a:srgbClr val="008000"/>
                </a:solidFill>
                <a:latin typeface="Calibri"/>
                <a:ea typeface="Calibri"/>
                <a:cs typeface="Calibri"/>
                <a:sym typeface="Calibri"/>
              </a:rPr>
              <a:t>"Bill"</a:t>
            </a:r>
            <a:r>
              <a:rPr lang="en-US" sz="2000">
                <a:solidFill>
                  <a:schemeClr val="dk1"/>
                </a:solidFill>
                <a:latin typeface="Calibri"/>
                <a:ea typeface="Calibri"/>
                <a:cs typeface="Calibri"/>
                <a:sym typeface="Calibri"/>
              </a:rPr>
              <a:t>);</a:t>
            </a:r>
            <a:br>
              <a:rPr lang="en-US" sz="2000">
                <a:solidFill>
                  <a:schemeClr val="dk1"/>
                </a:solidFill>
                <a:latin typeface="Calibri"/>
                <a:ea typeface="Calibri"/>
                <a:cs typeface="Calibri"/>
                <a:sym typeface="Calibri"/>
              </a:rPr>
            </a:b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i="1" lang="en-US" sz="2000">
                <a:solidFill>
                  <a:schemeClr val="dk1"/>
                </a:solidFill>
                <a:latin typeface="Calibri"/>
                <a:ea typeface="Calibri"/>
                <a:cs typeface="Calibri"/>
                <a:sym typeface="Calibri"/>
              </a:rPr>
              <a:t>swap</a:t>
            </a:r>
            <a:r>
              <a:rPr lang="en-US" sz="2000">
                <a:solidFill>
                  <a:schemeClr val="dk1"/>
                </a:solidFill>
                <a:latin typeface="Calibri"/>
                <a:ea typeface="Calibri"/>
                <a:cs typeface="Calibri"/>
                <a:sym typeface="Calibri"/>
              </a:rPr>
              <a:t>(a, b);</a:t>
            </a:r>
            <a:br>
              <a:rPr lang="en-US" sz="2000">
                <a:solidFill>
                  <a:schemeClr val="dk1"/>
                </a:solidFill>
                <a:latin typeface="Calibri"/>
                <a:ea typeface="Calibri"/>
                <a:cs typeface="Calibri"/>
                <a:sym typeface="Calibri"/>
              </a:rPr>
            </a:b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Console.WriteLine(</a:t>
            </a:r>
            <a:r>
              <a:rPr b="1" lang="en-US" sz="2000">
                <a:solidFill>
                  <a:srgbClr val="008000"/>
                </a:solidFill>
                <a:latin typeface="Calibri"/>
                <a:ea typeface="Calibri"/>
                <a:cs typeface="Calibri"/>
                <a:sym typeface="Calibri"/>
              </a:rPr>
              <a:t>"a.name = " </a:t>
            </a:r>
            <a:r>
              <a:rPr lang="en-US" sz="2000">
                <a:solidFill>
                  <a:schemeClr val="dk1"/>
                </a:solidFill>
                <a:latin typeface="Calibri"/>
                <a:ea typeface="Calibri"/>
                <a:cs typeface="Calibri"/>
                <a:sym typeface="Calibri"/>
              </a:rPr>
              <a:t>+ a.</a:t>
            </a:r>
            <a:r>
              <a:rPr b="1" lang="en-US" sz="2000">
                <a:solidFill>
                  <a:srgbClr val="660E7A"/>
                </a:solidFill>
                <a:latin typeface="Calibri"/>
                <a:ea typeface="Calibri"/>
                <a:cs typeface="Calibri"/>
                <a:sym typeface="Calibri"/>
              </a:rPr>
              <a:t>name</a:t>
            </a:r>
            <a:r>
              <a:rPr lang="en-US" sz="2000">
                <a:solidFill>
                  <a:schemeClr val="dk1"/>
                </a:solidFill>
                <a:latin typeface="Calibri"/>
                <a:ea typeface="Calibri"/>
                <a:cs typeface="Calibri"/>
                <a:sym typeface="Calibri"/>
              </a:rPr>
              <a:t>);</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Console.WriteLine(</a:t>
            </a:r>
            <a:r>
              <a:rPr b="1" lang="en-US" sz="2000">
                <a:solidFill>
                  <a:srgbClr val="008000"/>
                </a:solidFill>
                <a:latin typeface="Calibri"/>
                <a:ea typeface="Calibri"/>
                <a:cs typeface="Calibri"/>
                <a:sym typeface="Calibri"/>
              </a:rPr>
              <a:t>"b.name = " </a:t>
            </a:r>
            <a:r>
              <a:rPr lang="en-US" sz="2000">
                <a:solidFill>
                  <a:schemeClr val="dk1"/>
                </a:solidFill>
                <a:latin typeface="Calibri"/>
                <a:ea typeface="Calibri"/>
                <a:cs typeface="Calibri"/>
                <a:sym typeface="Calibri"/>
              </a:rPr>
              <a:t>+ b.</a:t>
            </a:r>
            <a:r>
              <a:rPr b="1" lang="en-US" sz="2000">
                <a:solidFill>
                  <a:srgbClr val="660E7A"/>
                </a:solidFill>
                <a:latin typeface="Calibri"/>
                <a:ea typeface="Calibri"/>
                <a:cs typeface="Calibri"/>
                <a:sym typeface="Calibri"/>
              </a:rPr>
              <a:t>name</a:t>
            </a:r>
            <a:r>
              <a:rPr lang="en-US" sz="2000">
                <a:solidFill>
                  <a:schemeClr val="dk1"/>
                </a:solidFill>
                <a:latin typeface="Calibri"/>
                <a:ea typeface="Calibri"/>
                <a:cs typeface="Calibri"/>
                <a:sym typeface="Calibri"/>
              </a:rPr>
              <a:t>);</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a:t>
            </a:r>
            <a:endParaRPr/>
          </a:p>
        </p:txBody>
      </p:sp>
      <p:sp>
        <p:nvSpPr>
          <p:cNvPr id="143" name="Google Shape;143;p8"/>
          <p:cNvSpPr txBox="1"/>
          <p:nvPr/>
        </p:nvSpPr>
        <p:spPr>
          <a:xfrm>
            <a:off x="579546" y="4784035"/>
            <a:ext cx="12163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Kết quả:</a:t>
            </a:r>
            <a:endParaRPr sz="2400">
              <a:solidFill>
                <a:schemeClr val="dk1"/>
              </a:solidFill>
              <a:latin typeface="Calibri"/>
              <a:ea typeface="Calibri"/>
              <a:cs typeface="Calibri"/>
              <a:sym typeface="Calibri"/>
            </a:endParaRPr>
          </a:p>
        </p:txBody>
      </p:sp>
      <p:sp>
        <p:nvSpPr>
          <p:cNvPr id="144" name="Google Shape;144;p8"/>
          <p:cNvSpPr/>
          <p:nvPr/>
        </p:nvSpPr>
        <p:spPr>
          <a:xfrm>
            <a:off x="1187726" y="5441455"/>
            <a:ext cx="2681909" cy="83099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a.name = Bill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b.name = John</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600"/>
              <a:buFont typeface="Open Sans SemiBold"/>
              <a:buNone/>
            </a:pPr>
            <a:r>
              <a:rPr lang="en-US" sz="5600"/>
              <a:t>Demo</a:t>
            </a:r>
            <a:endParaRPr sz="5600"/>
          </a:p>
        </p:txBody>
      </p:sp>
      <p:sp>
        <p:nvSpPr>
          <p:cNvPr id="150" name="Google Shape;150;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Biến kiểu dữ liệu nguyên thuỷ</a:t>
            </a:r>
            <a:endParaRPr/>
          </a:p>
          <a:p>
            <a:pPr indent="0" lvl="0" marL="0" rtl="0" algn="l">
              <a:lnSpc>
                <a:spcPct val="90000"/>
              </a:lnSpc>
              <a:spcBef>
                <a:spcPts val="1000"/>
              </a:spcBef>
              <a:spcAft>
                <a:spcPts val="0"/>
              </a:spcAft>
              <a:buClr>
                <a:srgbClr val="888888"/>
              </a:buClr>
              <a:buSzPts val="2400"/>
              <a:buNone/>
            </a:pPr>
            <a:r>
              <a:rPr lang="en-US"/>
              <a:t>Biến tham chiếu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2018-02-22T06:48:04Z</dcterms:created>
  <dc:creator>Nhật Nguyễn Khắc</dc:creator>
</cp:coreProperties>
</file>