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gtSCrqQIfZl+a3dJVIFR8obRTT7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240ACF-E792-468D-8D3D-710E247C446B}">
  <a:tblStyle styleId="{B0240ACF-E792-468D-8D3D-710E247C446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18"/>
    <p:restoredTop sz="94421"/>
  </p:normalViewPr>
  <p:slideViewPr>
    <p:cSldViewPr snapToGrid="0">
      <p:cViewPr varScale="1">
        <p:scale>
          <a:sx n="77" d="100"/>
          <a:sy n="77" d="100"/>
        </p:scale>
        <p:origin x="288"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6" Type="http://schemas.openxmlformats.org/officeDocument/2006/relationships/slide" Target="slides/slide5.xml"/><Relationship Id="rId9" Type="http://schemas.openxmlformats.org/officeDocument/2006/relationships/slide" Target="slides/slide8.xml"/><Relationship Id="rId7" Type="http://schemas.openxmlformats.org/officeDocument/2006/relationships/slide" Target="slides/slide6.xml"/><Relationship Id="rId8" Type="http://schemas.openxmlformats.org/officeDocument/2006/relationships/slide" Target="slides/slide7.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44" Type="http://customschemas.google.com/relationships/presentationmetadata" Target="metadata"/><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40"/>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0"/>
          <p:cNvSpPr txBox="1">
            <a:spLocks noGrp="1"/>
          </p:cNvSpPr>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41"/>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41"/>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3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35"/>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3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38"/>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3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3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0"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0"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0"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0"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0"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0"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0"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30"/>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30"/>
          <p:cNvPicPr preferRelativeResize="0"/>
          <p:nvPr/>
        </p:nvPicPr>
        <p:blipFill rotWithShape="1">
          <a:blip r:embed="rId13">
            <a:alphaModFix/>
          </a:blip>
          <a:src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minhhn.com/lap-trinh-c-sharp/tu-khoa-sealed-niem-phong-trong-cshar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Open Sans SemiBold"/>
              <a:buNone/>
            </a:pPr>
            <a:r>
              <a:rPr lang="en-US" sz="5400"/>
              <a:t>Bài 5</a:t>
            </a:r>
            <a:br>
              <a:rPr lang="en-US" sz="5400"/>
            </a:br>
            <a:r>
              <a:rPr lang="en-US" sz="5400"/>
              <a:t>Interface và Abstract class</a:t>
            </a:r>
            <a:endParaRPr sz="5400"/>
          </a:p>
        </p:txBody>
      </p:sp>
      <p:sp>
        <p:nvSpPr>
          <p:cNvPr id="91" name="Google Shape;91;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Module: BOOTCAMP WEB-BACKEND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Các tính chất của lớp abstract</a:t>
            </a:r>
            <a:endParaRPr/>
          </a:p>
        </p:txBody>
      </p:sp>
      <p:sp>
        <p:nvSpPr>
          <p:cNvPr id="147" name="Google Shape;147;p10"/>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Phạm vi truy cập của </a:t>
            </a:r>
            <a:r>
              <a:rPr lang="en-US" i="1"/>
              <a:t>abstract method</a:t>
            </a:r>
            <a:r>
              <a:rPr lang="en-US"/>
              <a:t> phải giống nhau trong phần khai báo ở lớp cha lẫn lớp con. Nếu bạn đã khai báo phạm vi truy cập </a:t>
            </a:r>
            <a:r>
              <a:rPr lang="en-US" b="1"/>
              <a:t>protected</a:t>
            </a:r>
            <a:r>
              <a:rPr lang="en-US"/>
              <a:t> cho </a:t>
            </a:r>
            <a:r>
              <a:rPr lang="en-US" i="1"/>
              <a:t>abstract method</a:t>
            </a:r>
            <a:r>
              <a:rPr lang="en-US"/>
              <a:t> ở lớp cha thì trong lớp con bạn cũng phải sử dụng phạm vi truy cập </a:t>
            </a:r>
            <a:r>
              <a:rPr lang="en-US" b="1"/>
              <a:t>protected</a:t>
            </a:r>
            <a:r>
              <a:rPr lang="en-US"/>
              <a:t> khi override. Nếu phạm vi truy cập không giống nhau thì trình biên dịch sẽ báo lỗi.</a:t>
            </a:r>
            <a:endParaRPr/>
          </a:p>
          <a:p>
            <a:pPr marL="228600" lvl="0" indent="-228600" algn="l" rtl="0">
              <a:lnSpc>
                <a:spcPct val="90000"/>
              </a:lnSpc>
              <a:spcBef>
                <a:spcPts val="1000"/>
              </a:spcBef>
              <a:spcAft>
                <a:spcPts val="0"/>
              </a:spcAft>
              <a:buClr>
                <a:schemeClr val="dk1"/>
              </a:buClr>
              <a:buSzPts val="2800"/>
              <a:buChar char="•"/>
            </a:pPr>
            <a:r>
              <a:rPr lang="en-US" i="1"/>
              <a:t>Abstract method</a:t>
            </a:r>
            <a:r>
              <a:rPr lang="en-US"/>
              <a:t> không được khai báo sử dụng từ khóa </a:t>
            </a:r>
            <a:r>
              <a:rPr lang="en-US" b="1"/>
              <a:t>virtual</a:t>
            </a:r>
            <a:r>
              <a:rPr lang="en-US"/>
              <a:t>. Bởi vì bản thân </a:t>
            </a:r>
            <a:r>
              <a:rPr lang="en-US" i="1"/>
              <a:t>abstract method</a:t>
            </a:r>
            <a:r>
              <a:rPr lang="en-US"/>
              <a:t> đã bao hàm khái niệm </a:t>
            </a:r>
            <a:r>
              <a:rPr lang="en-US" b="1"/>
              <a:t>virtual</a:t>
            </a:r>
            <a:r>
              <a:rPr lang="en-US"/>
              <a:t>.</a:t>
            </a:r>
            <a:endParaRPr/>
          </a:p>
          <a:p>
            <a:pPr marL="228600" lvl="0" indent="-228600" algn="l" rtl="0">
              <a:lnSpc>
                <a:spcPct val="90000"/>
              </a:lnSpc>
              <a:spcBef>
                <a:spcPts val="1000"/>
              </a:spcBef>
              <a:spcAft>
                <a:spcPts val="0"/>
              </a:spcAft>
              <a:buClr>
                <a:schemeClr val="dk1"/>
              </a:buClr>
              <a:buSzPts val="2800"/>
              <a:buChar char="•"/>
            </a:pPr>
            <a:r>
              <a:rPr lang="en-US" i="1"/>
              <a:t>Abstract method</a:t>
            </a:r>
            <a:r>
              <a:rPr lang="en-US"/>
              <a:t> không thể là phương thức </a:t>
            </a:r>
            <a:r>
              <a:rPr lang="en-US" b="1"/>
              <a:t>static</a:t>
            </a:r>
            <a:r>
              <a:rPr lang="en-US"/>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1"/>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Abstract method vs virtual method</a:t>
            </a:r>
            <a:endParaRPr/>
          </a:p>
        </p:txBody>
      </p:sp>
      <p:graphicFrame>
        <p:nvGraphicFramePr>
          <p:cNvPr id="153" name="Google Shape;153;p11"/>
          <p:cNvGraphicFramePr/>
          <p:nvPr/>
        </p:nvGraphicFramePr>
        <p:xfrm>
          <a:off x="838200" y="1313411"/>
          <a:ext cx="10515600" cy="5170525"/>
        </p:xfrm>
        <a:graphic>
          <a:graphicData uri="http://schemas.openxmlformats.org/drawingml/2006/table">
            <a:tbl>
              <a:tblPr>
                <a:noFill/>
                <a:tableStyleId>{B0240ACF-E792-468D-8D3D-710E247C446B}</a:tableStyleId>
              </a:tblPr>
              <a:tblGrid>
                <a:gridCol w="5257800"/>
                <a:gridCol w="5257800"/>
              </a:tblGrid>
              <a:tr h="386500">
                <a:tc>
                  <a:txBody>
                    <a:bodyPr/>
                    <a:lstStyle/>
                    <a:p>
                      <a:pPr marL="0" marR="0" lvl="0" indent="0" algn="l" rtl="0">
                        <a:spcBef>
                          <a:spcPts val="0"/>
                        </a:spcBef>
                        <a:spcAft>
                          <a:spcPts val="0"/>
                        </a:spcAft>
                        <a:buNone/>
                      </a:pPr>
                      <a:r>
                        <a:rPr lang="en-US" sz="1800" b="1" u="none" strike="noStrike" cap="none">
                          <a:solidFill>
                            <a:srgbClr val="FFFFFF"/>
                          </a:solidFill>
                        </a:rPr>
                        <a:t>abstract method</a:t>
                      </a:r>
                      <a:endParaRPr sz="1800" b="0" u="none" strike="noStrike" cap="none">
                        <a:solidFill>
                          <a:srgbClr val="FFFFFF"/>
                        </a:solidFill>
                      </a:endParaRPr>
                    </a:p>
                  </a:txBody>
                  <a:tcPr marL="56900" marR="56900" marT="37925" marB="37925" anchor="ctr">
                    <a:lnL w="9525" cap="flat" cmpd="sng">
                      <a:solidFill>
                        <a:srgbClr val="000000">
                          <a:alpha val="0"/>
                        </a:srgbClr>
                      </a:solidFill>
                      <a:prstDash val="solid"/>
                      <a:round/>
                      <a:headEnd type="none" w="sm" len="sm"/>
                      <a:tailEnd type="none" w="sm" len="sm"/>
                    </a:lnL>
                    <a:lnR w="9525" cap="flat" cmpd="sng">
                      <a:solidFill>
                        <a:srgbClr val="C07347"/>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07547"/>
                      </a:solidFill>
                      <a:prstDash val="solid"/>
                      <a:round/>
                      <a:headEnd type="none" w="sm" len="sm"/>
                      <a:tailEnd type="none" w="sm" len="sm"/>
                    </a:lnB>
                    <a:solidFill>
                      <a:srgbClr val="8AB339"/>
                    </a:solidFill>
                  </a:tcPr>
                </a:tc>
                <a:tc>
                  <a:txBody>
                    <a:bodyPr/>
                    <a:lstStyle/>
                    <a:p>
                      <a:pPr marL="0" marR="0" lvl="0" indent="0" algn="l" rtl="0">
                        <a:spcBef>
                          <a:spcPts val="0"/>
                        </a:spcBef>
                        <a:spcAft>
                          <a:spcPts val="0"/>
                        </a:spcAft>
                        <a:buNone/>
                      </a:pPr>
                      <a:r>
                        <a:rPr lang="en-US" sz="1800" b="1" u="none" strike="noStrike" cap="none">
                          <a:solidFill>
                            <a:srgbClr val="FFFFFF"/>
                          </a:solidFill>
                        </a:rPr>
                        <a:t>virtual method</a:t>
                      </a:r>
                      <a:endParaRPr sz="1800" b="0" u="none" strike="noStrike" cap="none">
                        <a:solidFill>
                          <a:srgbClr val="FFFFFF"/>
                        </a:solidFill>
                      </a:endParaRPr>
                    </a:p>
                  </a:txBody>
                  <a:tcPr marL="56900" marR="56900" marT="37925" marB="37925" anchor="ctr">
                    <a:lnL w="9525" cap="flat" cmpd="sng">
                      <a:solidFill>
                        <a:srgbClr val="C07347"/>
                      </a:solidFill>
                      <a:prstDash val="solid"/>
                      <a:round/>
                      <a:headEnd type="none" w="sm" len="sm"/>
                      <a:tailEnd type="none" w="sm" len="sm"/>
                    </a:lnL>
                    <a:lnR w="9525" cap="flat" cmpd="sng">
                      <a:solidFill>
                        <a:srgbClr val="A07547"/>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07347"/>
                      </a:solidFill>
                      <a:prstDash val="solid"/>
                      <a:round/>
                      <a:headEnd type="none" w="sm" len="sm"/>
                      <a:tailEnd type="none" w="sm" len="sm"/>
                    </a:lnB>
                    <a:solidFill>
                      <a:srgbClr val="8AB339"/>
                    </a:solidFill>
                  </a:tcPr>
                </a:tc>
              </a:tr>
              <a:tr h="2750325">
                <a:tc>
                  <a:txBody>
                    <a:bodyPr/>
                    <a:lstStyle/>
                    <a:p>
                      <a:pPr marL="0" marR="0" lvl="0" indent="0" algn="just" rtl="0">
                        <a:spcBef>
                          <a:spcPts val="0"/>
                        </a:spcBef>
                        <a:spcAft>
                          <a:spcPts val="0"/>
                        </a:spcAft>
                        <a:buNone/>
                      </a:pPr>
                      <a:r>
                        <a:rPr lang="en-US" sz="1800" b="0" u="none" strike="noStrike" cap="none"/>
                        <a:t>Lớp con bắt buộc phải override abstract method ở lớp cha.</a:t>
                      </a:r>
                      <a:endParaRPr/>
                    </a:p>
                  </a:txBody>
                  <a:tcPr marL="56900" marR="56900" marT="37925" marB="37925" anchor="ctr">
                    <a:lnL w="9525" cap="flat" cmpd="sng">
                      <a:solidFill>
                        <a:srgbClr val="000000">
                          <a:alpha val="0"/>
                        </a:srgbClr>
                      </a:solidFill>
                      <a:prstDash val="solid"/>
                      <a:round/>
                      <a:headEnd type="none" w="sm" len="sm"/>
                      <a:tailEnd type="none" w="sm" len="sm"/>
                    </a:lnL>
                    <a:lnR w="9525" cap="flat" cmpd="sng">
                      <a:solidFill>
                        <a:srgbClr val="D0E9B8"/>
                      </a:solidFill>
                      <a:prstDash val="solid"/>
                      <a:round/>
                      <a:headEnd type="none" w="sm" len="sm"/>
                      <a:tailEnd type="none" w="sm" len="sm"/>
                    </a:lnR>
                    <a:lnT w="9525" cap="flat" cmpd="sng">
                      <a:solidFill>
                        <a:srgbClr val="A07547"/>
                      </a:solidFill>
                      <a:prstDash val="solid"/>
                      <a:round/>
                      <a:headEnd type="none" w="sm" len="sm"/>
                      <a:tailEnd type="none" w="sm" len="sm"/>
                    </a:lnT>
                    <a:lnB w="9525" cap="flat" cmpd="sng">
                      <a:solidFill>
                        <a:srgbClr val="40BE47"/>
                      </a:solidFill>
                      <a:prstDash val="solid"/>
                      <a:round/>
                      <a:headEnd type="none" w="sm" len="sm"/>
                      <a:tailEnd type="none" w="sm" len="sm"/>
                    </a:lnB>
                    <a:solidFill>
                      <a:srgbClr val="FFFFFF"/>
                    </a:solidFill>
                  </a:tcPr>
                </a:tc>
                <a:tc>
                  <a:txBody>
                    <a:bodyPr/>
                    <a:lstStyle/>
                    <a:p>
                      <a:pPr marL="0" marR="0" lvl="0" indent="0" algn="just" rtl="0">
                        <a:spcBef>
                          <a:spcPts val="0"/>
                        </a:spcBef>
                        <a:spcAft>
                          <a:spcPts val="0"/>
                        </a:spcAft>
                        <a:buNone/>
                      </a:pPr>
                      <a:r>
                        <a:rPr lang="en-US" sz="1800" b="0" u="none" strike="noStrike" cap="none"/>
                        <a:t>Lớp con không bắt buộc phải override virtual method ở lớp cha. Nếu định nghĩa của virtual method ở lớp cha đã phù hợp với lớp con rồi thì có thể dùng luôn. Còn chưa phù hợp thì lớp con có quyền override virtual method ở lớp cha.</a:t>
                      </a:r>
                      <a:endParaRPr/>
                    </a:p>
                  </a:txBody>
                  <a:tcPr marL="56900" marR="56900" marT="37925" marB="37925" anchor="ctr">
                    <a:lnL w="9525" cap="flat" cmpd="sng">
                      <a:solidFill>
                        <a:srgbClr val="D0E9B8"/>
                      </a:solidFill>
                      <a:prstDash val="solid"/>
                      <a:round/>
                      <a:headEnd type="none" w="sm" len="sm"/>
                      <a:tailEnd type="none" w="sm" len="sm"/>
                    </a:lnL>
                    <a:lnR w="9525" cap="flat" cmpd="sng">
                      <a:solidFill>
                        <a:srgbClr val="50E847"/>
                      </a:solidFill>
                      <a:prstDash val="solid"/>
                      <a:round/>
                      <a:headEnd type="none" w="sm" len="sm"/>
                      <a:tailEnd type="none" w="sm" len="sm"/>
                    </a:lnR>
                    <a:lnT w="9525" cap="flat" cmpd="sng">
                      <a:solidFill>
                        <a:srgbClr val="C07347"/>
                      </a:solidFill>
                      <a:prstDash val="solid"/>
                      <a:round/>
                      <a:headEnd type="none" w="sm" len="sm"/>
                      <a:tailEnd type="none" w="sm" len="sm"/>
                    </a:lnT>
                    <a:lnB w="9525" cap="flat" cmpd="sng">
                      <a:solidFill>
                        <a:srgbClr val="10C544"/>
                      </a:solidFill>
                      <a:prstDash val="solid"/>
                      <a:round/>
                      <a:headEnd type="none" w="sm" len="sm"/>
                      <a:tailEnd type="none" w="sm" len="sm"/>
                    </a:lnB>
                    <a:solidFill>
                      <a:srgbClr val="FFFFFF"/>
                    </a:solidFill>
                  </a:tcPr>
                </a:tc>
              </a:tr>
              <a:tr h="1332025">
                <a:tc>
                  <a:txBody>
                    <a:bodyPr/>
                    <a:lstStyle/>
                    <a:p>
                      <a:pPr marL="0" marR="0" lvl="0" indent="0" algn="just" rtl="0">
                        <a:spcBef>
                          <a:spcPts val="0"/>
                        </a:spcBef>
                        <a:spcAft>
                          <a:spcPts val="0"/>
                        </a:spcAft>
                        <a:buNone/>
                      </a:pPr>
                      <a:r>
                        <a:rPr lang="en-US" sz="1800" b="0" u="none" strike="noStrike" cap="none"/>
                        <a:t>Tuyệt đối chỉ được khai báo là prototype ở lớp cha không có thân hàm, tức là chưa được định nghĩa.</a:t>
                      </a:r>
                      <a:endParaRPr/>
                    </a:p>
                  </a:txBody>
                  <a:tcPr marL="56900" marR="56900" marT="37925" marB="37925" anchor="ctr">
                    <a:lnL w="9525" cap="flat" cmpd="sng">
                      <a:solidFill>
                        <a:srgbClr val="000000">
                          <a:alpha val="0"/>
                        </a:srgbClr>
                      </a:solidFill>
                      <a:prstDash val="solid"/>
                      <a:round/>
                      <a:headEnd type="none" w="sm" len="sm"/>
                      <a:tailEnd type="none" w="sm" len="sm"/>
                    </a:lnL>
                    <a:lnR w="9525" cap="flat" cmpd="sng">
                      <a:solidFill>
                        <a:srgbClr val="504A4D"/>
                      </a:solidFill>
                      <a:prstDash val="solid"/>
                      <a:round/>
                      <a:headEnd type="none" w="sm" len="sm"/>
                      <a:tailEnd type="none" w="sm" len="sm"/>
                    </a:lnR>
                    <a:lnT w="9525" cap="flat" cmpd="sng">
                      <a:solidFill>
                        <a:srgbClr val="40BE47"/>
                      </a:solidFill>
                      <a:prstDash val="solid"/>
                      <a:round/>
                      <a:headEnd type="none" w="sm" len="sm"/>
                      <a:tailEnd type="none" w="sm" len="sm"/>
                    </a:lnT>
                    <a:lnB w="9525" cap="flat" cmpd="sng">
                      <a:solidFill>
                        <a:srgbClr val="60794D"/>
                      </a:solidFill>
                      <a:prstDash val="solid"/>
                      <a:round/>
                      <a:headEnd type="none" w="sm" len="sm"/>
                      <a:tailEnd type="none" w="sm" len="sm"/>
                    </a:lnB>
                    <a:solidFill>
                      <a:srgbClr val="FFFFFF"/>
                    </a:solidFill>
                  </a:tcPr>
                </a:tc>
                <a:tc>
                  <a:txBody>
                    <a:bodyPr/>
                    <a:lstStyle/>
                    <a:p>
                      <a:pPr marL="0" marR="0" lvl="0" indent="0" algn="just" rtl="0">
                        <a:spcBef>
                          <a:spcPts val="0"/>
                        </a:spcBef>
                        <a:spcAft>
                          <a:spcPts val="0"/>
                        </a:spcAft>
                        <a:buNone/>
                      </a:pPr>
                      <a:r>
                        <a:rPr lang="en-US" sz="1800" b="0" u="none" strike="noStrike" cap="none"/>
                        <a:t>Cần phải được định nghĩa ở lớp cha.</a:t>
                      </a:r>
                      <a:endParaRPr/>
                    </a:p>
                  </a:txBody>
                  <a:tcPr marL="56900" marR="56900" marT="37925" marB="37925" anchor="ctr">
                    <a:lnL w="9525" cap="flat" cmpd="sng">
                      <a:solidFill>
                        <a:srgbClr val="504A4D"/>
                      </a:solidFill>
                      <a:prstDash val="solid"/>
                      <a:round/>
                      <a:headEnd type="none" w="sm" len="sm"/>
                      <a:tailEnd type="none" w="sm" len="sm"/>
                    </a:lnL>
                    <a:lnR w="9525" cap="flat" cmpd="sng">
                      <a:solidFill>
                        <a:srgbClr val="804D4D"/>
                      </a:solidFill>
                      <a:prstDash val="solid"/>
                      <a:round/>
                      <a:headEnd type="none" w="sm" len="sm"/>
                      <a:tailEnd type="none" w="sm" len="sm"/>
                    </a:lnR>
                    <a:lnT w="9525" cap="flat" cmpd="sng">
                      <a:solidFill>
                        <a:srgbClr val="10C544"/>
                      </a:solidFill>
                      <a:prstDash val="solid"/>
                      <a:round/>
                      <a:headEnd type="none" w="sm" len="sm"/>
                      <a:tailEnd type="none" w="sm" len="sm"/>
                    </a:lnT>
                    <a:lnB w="9525" cap="flat" cmpd="sng">
                      <a:solidFill>
                        <a:srgbClr val="D0604D"/>
                      </a:solidFill>
                      <a:prstDash val="solid"/>
                      <a:round/>
                      <a:headEnd type="none" w="sm" len="sm"/>
                      <a:tailEnd type="none" w="sm" len="sm"/>
                    </a:lnB>
                    <a:solidFill>
                      <a:srgbClr val="FFFFFF"/>
                    </a:solidFill>
                  </a:tcPr>
                </a:tc>
              </a:tr>
              <a:tr h="701675">
                <a:tc>
                  <a:txBody>
                    <a:bodyPr/>
                    <a:lstStyle/>
                    <a:p>
                      <a:pPr marL="0" marR="0" lvl="0" indent="0" algn="just" rtl="0">
                        <a:spcBef>
                          <a:spcPts val="0"/>
                        </a:spcBef>
                        <a:spcAft>
                          <a:spcPts val="0"/>
                        </a:spcAft>
                        <a:buNone/>
                      </a:pPr>
                      <a:r>
                        <a:rPr lang="en-US" sz="1800" b="0" u="none" strike="noStrike" cap="none"/>
                        <a:t>Chỉ được sử dụng trong abstract class.</a:t>
                      </a:r>
                      <a:endParaRPr/>
                    </a:p>
                  </a:txBody>
                  <a:tcPr marL="56900" marR="56900" marT="37925" marB="37925" anchor="ctr">
                    <a:lnL w="9525" cap="flat" cmpd="sng">
                      <a:solidFill>
                        <a:srgbClr val="000000">
                          <a:alpha val="0"/>
                        </a:srgbClr>
                      </a:solidFill>
                      <a:prstDash val="solid"/>
                      <a:round/>
                      <a:headEnd type="none" w="sm" len="sm"/>
                      <a:tailEnd type="none" w="sm" len="sm"/>
                    </a:lnL>
                    <a:lnR w="9525" cap="flat" cmpd="sng">
                      <a:solidFill>
                        <a:srgbClr val="30244E"/>
                      </a:solidFill>
                      <a:prstDash val="solid"/>
                      <a:round/>
                      <a:headEnd type="none" w="sm" len="sm"/>
                      <a:tailEnd type="none" w="sm" len="sm"/>
                    </a:lnR>
                    <a:lnT w="9525" cap="flat" cmpd="sng">
                      <a:solidFill>
                        <a:srgbClr val="60794D"/>
                      </a:solidFill>
                      <a:prstDash val="solid"/>
                      <a:round/>
                      <a:headEnd type="none" w="sm" len="sm"/>
                      <a:tailEnd type="none" w="sm" len="sm"/>
                    </a:lnT>
                    <a:lnB w="9525" cap="flat" cmpd="sng">
                      <a:solidFill>
                        <a:srgbClr val="10C544"/>
                      </a:solidFill>
                      <a:prstDash val="solid"/>
                      <a:round/>
                      <a:headEnd type="none" w="sm" len="sm"/>
                      <a:tailEnd type="none" w="sm" len="sm"/>
                    </a:lnB>
                    <a:solidFill>
                      <a:srgbClr val="FFFFFF"/>
                    </a:solidFill>
                  </a:tcPr>
                </a:tc>
                <a:tc>
                  <a:txBody>
                    <a:bodyPr/>
                    <a:lstStyle/>
                    <a:p>
                      <a:pPr marL="0" marR="0" lvl="0" indent="0" algn="just" rtl="0">
                        <a:spcBef>
                          <a:spcPts val="0"/>
                        </a:spcBef>
                        <a:spcAft>
                          <a:spcPts val="0"/>
                        </a:spcAft>
                        <a:buNone/>
                      </a:pPr>
                      <a:r>
                        <a:rPr lang="en-US" sz="1800" b="0" u="none" strike="noStrike" cap="none"/>
                        <a:t>Có thể sử dụng được trong cả abstract class và normal class.</a:t>
                      </a:r>
                      <a:endParaRPr/>
                    </a:p>
                  </a:txBody>
                  <a:tcPr marL="56900" marR="56900" marT="37925" marB="37925" anchor="ctr">
                    <a:lnL w="9525" cap="flat" cmpd="sng">
                      <a:solidFill>
                        <a:srgbClr val="30244E"/>
                      </a:solidFill>
                      <a:prstDash val="solid"/>
                      <a:round/>
                      <a:headEnd type="none" w="sm" len="sm"/>
                      <a:tailEnd type="none" w="sm" len="sm"/>
                    </a:lnL>
                    <a:lnR w="9525" cap="flat" cmpd="sng">
                      <a:solidFill>
                        <a:srgbClr val="B0074D"/>
                      </a:solidFill>
                      <a:prstDash val="solid"/>
                      <a:round/>
                      <a:headEnd type="none" w="sm" len="sm"/>
                      <a:tailEnd type="none" w="sm" len="sm"/>
                    </a:lnR>
                    <a:lnT w="9525" cap="flat" cmpd="sng">
                      <a:solidFill>
                        <a:srgbClr val="D0604D"/>
                      </a:solidFill>
                      <a:prstDash val="solid"/>
                      <a:round/>
                      <a:headEnd type="none" w="sm" len="sm"/>
                      <a:tailEnd type="none" w="sm" len="sm"/>
                    </a:lnT>
                    <a:lnB w="9525" cap="flat" cmpd="sng">
                      <a:solidFill>
                        <a:srgbClr val="500A4D"/>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Abstract: ví dụ</a:t>
            </a:r>
            <a:endParaRPr/>
          </a:p>
        </p:txBody>
      </p:sp>
      <p:pic>
        <p:nvPicPr>
          <p:cNvPr id="159" name="Google Shape;159;p12"/>
          <p:cNvPicPr preferRelativeResize="0">
            <a:picLocks noGrp="1"/>
          </p:cNvPicPr>
          <p:nvPr>
            <p:ph type="body" idx="1"/>
          </p:nvPr>
        </p:nvPicPr>
        <p:blipFill rotWithShape="1">
          <a:blip r:embed="rId3">
            <a:alphaModFix/>
          </a:blip>
          <a:srcRect/>
          <a:stretch/>
        </p:blipFill>
        <p:spPr>
          <a:xfrm>
            <a:off x="605442" y="1128956"/>
            <a:ext cx="5717063" cy="3829699"/>
          </a:xfrm>
          <a:prstGeom prst="rect">
            <a:avLst/>
          </a:prstGeom>
          <a:noFill/>
          <a:ln>
            <a:noFill/>
          </a:ln>
        </p:spPr>
      </p:pic>
      <p:pic>
        <p:nvPicPr>
          <p:cNvPr id="160" name="Google Shape;160;p12"/>
          <p:cNvPicPr preferRelativeResize="0"/>
          <p:nvPr/>
        </p:nvPicPr>
        <p:blipFill rotWithShape="1">
          <a:blip r:embed="rId4">
            <a:alphaModFix/>
          </a:blip>
          <a:srcRect/>
          <a:stretch/>
        </p:blipFill>
        <p:spPr>
          <a:xfrm>
            <a:off x="6322505" y="1128956"/>
            <a:ext cx="5455225" cy="29898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Open Sans SemiBold"/>
              <a:buNone/>
            </a:pPr>
            <a:r>
              <a:rPr lang="en-US" sz="5400"/>
              <a:t>Demo</a:t>
            </a:r>
            <a:endParaRPr sz="5400"/>
          </a:p>
        </p:txBody>
      </p:sp>
      <p:sp>
        <p:nvSpPr>
          <p:cNvPr id="166" name="Google Shape;166;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a:t>Từ khoá abstract</a:t>
            </a:r>
            <a:endParaRPr/>
          </a:p>
          <a:p>
            <a:pPr marL="0" lvl="0" indent="0" algn="l" rtl="0">
              <a:lnSpc>
                <a:spcPct val="90000"/>
              </a:lnSpc>
              <a:spcBef>
                <a:spcPts val="1000"/>
              </a:spcBef>
              <a:spcAft>
                <a:spcPts val="0"/>
              </a:spcAft>
              <a:buClr>
                <a:srgbClr val="888888"/>
              </a:buClr>
              <a:buSzPts val="2400"/>
              <a:buNone/>
            </a:pPr>
            <a:r>
              <a:rPr lang="en-US"/>
              <a:t>Abstract class</a:t>
            </a:r>
            <a:endParaRPr/>
          </a:p>
          <a:p>
            <a:pPr marL="0" lvl="0" indent="0" algn="l" rtl="0">
              <a:lnSpc>
                <a:spcPct val="90000"/>
              </a:lnSpc>
              <a:spcBef>
                <a:spcPts val="1000"/>
              </a:spcBef>
              <a:spcAft>
                <a:spcPts val="0"/>
              </a:spcAft>
              <a:buClr>
                <a:srgbClr val="888888"/>
              </a:buClr>
              <a:buSzPts val="2400"/>
              <a:buNone/>
            </a:pPr>
            <a:r>
              <a:rPr lang="en-US"/>
              <a:t>Abstract method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Open Sans SemiBold"/>
              <a:buNone/>
            </a:pPr>
            <a:r>
              <a:rPr lang="en-US"/>
              <a:t>Thảo luận</a:t>
            </a:r>
            <a:endParaRPr/>
          </a:p>
        </p:txBody>
      </p:sp>
      <p:sp>
        <p:nvSpPr>
          <p:cNvPr id="172" name="Google Shape;172;p14"/>
          <p:cNvSpPr txBox="1">
            <a:spLocks noGrp="1"/>
          </p:cNvSpPr>
          <p:nvPr>
            <p:ph type="body" idx="1"/>
          </p:nvPr>
        </p:nvSpPr>
        <p:spPr>
          <a:xfrm>
            <a:off x="660400" y="4562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a:t>Interface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Interface</a:t>
            </a:r>
            <a:endParaRPr/>
          </a:p>
        </p:txBody>
      </p:sp>
      <p:sp>
        <p:nvSpPr>
          <p:cNvPr id="178" name="Google Shape;178;p15"/>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Interface là một cấu trúc tương tự như lớp, nhưng chỉ chứa các hằng số và abstract method</a:t>
            </a:r>
            <a:endParaRPr/>
          </a:p>
          <a:p>
            <a:pPr marL="228600" lvl="0" indent="-228600" algn="l" rtl="0">
              <a:lnSpc>
                <a:spcPct val="90000"/>
              </a:lnSpc>
              <a:spcBef>
                <a:spcPts val="1000"/>
              </a:spcBef>
              <a:spcAft>
                <a:spcPts val="0"/>
              </a:spcAft>
              <a:buClr>
                <a:schemeClr val="dk1"/>
              </a:buClr>
              <a:buSzPts val="2800"/>
              <a:buChar char="•"/>
            </a:pPr>
            <a:r>
              <a:rPr lang="en-US"/>
              <a:t>Interface quy định các hành vi chung cho các lớp triển khai nó</a:t>
            </a:r>
            <a:endParaRPr/>
          </a:p>
          <a:p>
            <a:pPr marL="228600" lvl="0" indent="-228600" algn="l" rtl="0">
              <a:lnSpc>
                <a:spcPct val="90000"/>
              </a:lnSpc>
              <a:spcBef>
                <a:spcPts val="1000"/>
              </a:spcBef>
              <a:spcAft>
                <a:spcPts val="0"/>
              </a:spcAft>
              <a:buClr>
                <a:schemeClr val="dk1"/>
              </a:buClr>
              <a:buSzPts val="2800"/>
              <a:buChar char="•"/>
            </a:pPr>
            <a:r>
              <a:rPr lang="en-US"/>
              <a:t>Sử dụng từ khoá interface để định nghĩa interface</a:t>
            </a:r>
            <a:endParaRPr/>
          </a:p>
          <a:p>
            <a:pPr marL="228600" lvl="0" indent="-228600" algn="l" rtl="0">
              <a:lnSpc>
                <a:spcPct val="90000"/>
              </a:lnSpc>
              <a:spcBef>
                <a:spcPts val="1000"/>
              </a:spcBef>
              <a:spcAft>
                <a:spcPts val="0"/>
              </a:spcAft>
              <a:buClr>
                <a:schemeClr val="dk1"/>
              </a:buClr>
              <a:buSzPts val="2800"/>
              <a:buChar char="•"/>
            </a:pPr>
            <a:r>
              <a:rPr lang="en-US"/>
              <a:t>Cú pháp:</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Ví dụ:</a:t>
            </a:r>
            <a:endParaRPr/>
          </a:p>
        </p:txBody>
      </p:sp>
      <p:sp>
        <p:nvSpPr>
          <p:cNvPr id="179" name="Google Shape;179;p15"/>
          <p:cNvSpPr/>
          <p:nvPr/>
        </p:nvSpPr>
        <p:spPr>
          <a:xfrm>
            <a:off x="2782957" y="3544453"/>
            <a:ext cx="6096000"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modifier </a:t>
            </a:r>
            <a:r>
              <a:rPr lang="en-US" sz="2000" b="1">
                <a:solidFill>
                  <a:srgbClr val="000080"/>
                </a:solidFill>
                <a:latin typeface="Calibri"/>
                <a:ea typeface="Calibri"/>
                <a:cs typeface="Calibri"/>
                <a:sym typeface="Calibri"/>
              </a:rPr>
              <a:t>interface </a:t>
            </a:r>
            <a:r>
              <a:rPr lang="en-US" sz="2000">
                <a:solidFill>
                  <a:schemeClr val="dk1"/>
                </a:solidFill>
                <a:latin typeface="Calibri"/>
                <a:ea typeface="Calibri"/>
                <a:cs typeface="Calibri"/>
                <a:sym typeface="Calibri"/>
              </a:rPr>
              <a:t>InterfaceName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lang="en-US" sz="2000" i="1">
                <a:solidFill>
                  <a:srgbClr val="808080"/>
                </a:solidFill>
                <a:latin typeface="Calibri"/>
                <a:ea typeface="Calibri"/>
                <a:cs typeface="Calibri"/>
                <a:sym typeface="Calibri"/>
              </a:rPr>
              <a:t>/** Constant declarations */</a:t>
            </a:r>
            <a:br>
              <a:rPr lang="en-US" sz="2000" i="1">
                <a:solidFill>
                  <a:srgbClr val="808080"/>
                </a:solidFill>
                <a:latin typeface="Calibri"/>
                <a:ea typeface="Calibri"/>
                <a:cs typeface="Calibri"/>
                <a:sym typeface="Calibri"/>
              </a:rPr>
            </a:br>
            <a:r>
              <a:rPr lang="en-US" sz="2000" i="1">
                <a:solidFill>
                  <a:srgbClr val="808080"/>
                </a:solidFill>
                <a:latin typeface="Calibri"/>
                <a:ea typeface="Calibri"/>
                <a:cs typeface="Calibri"/>
                <a:sym typeface="Calibri"/>
              </a:rPr>
              <a:t>    /** Abstract method signatures */</a:t>
            </a:r>
            <a:br>
              <a:rPr lang="en-US" sz="2000" i="1">
                <a:solidFill>
                  <a:srgbClr val="808080"/>
                </a:solidFill>
                <a:latin typeface="Calibri"/>
                <a:ea typeface="Calibri"/>
                <a:cs typeface="Calibri"/>
                <a:sym typeface="Calibri"/>
              </a:rPr>
            </a:b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80" name="Google Shape;180;p15"/>
          <p:cNvSpPr/>
          <p:nvPr/>
        </p:nvSpPr>
        <p:spPr>
          <a:xfrm>
            <a:off x="2782957" y="5469078"/>
            <a:ext cx="270728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80"/>
                </a:solidFill>
                <a:latin typeface="Calibri"/>
                <a:ea typeface="Calibri"/>
                <a:cs typeface="Calibri"/>
                <a:sym typeface="Calibri"/>
              </a:rPr>
              <a:t>public interface </a:t>
            </a:r>
            <a:r>
              <a:rPr lang="en-US" sz="2000">
                <a:solidFill>
                  <a:schemeClr val="dk1"/>
                </a:solidFill>
                <a:latin typeface="Calibri"/>
                <a:ea typeface="Calibri"/>
                <a:cs typeface="Calibri"/>
                <a:sym typeface="Calibri"/>
              </a:rPr>
              <a:t>Flyable{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Các tính chất</a:t>
            </a:r>
            <a:endParaRPr/>
          </a:p>
        </p:txBody>
      </p:sp>
      <p:sp>
        <p:nvSpPr>
          <p:cNvPr id="186" name="Google Shape;186;p16"/>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590"/>
              <a:buChar char="•"/>
            </a:pPr>
            <a:r>
              <a:rPr lang="en-US" sz="2590"/>
              <a:t>Định nghĩa một interface tạo ra một kiểu dữ liệu mới</a:t>
            </a:r>
            <a:endParaRPr/>
          </a:p>
          <a:p>
            <a:pPr marL="228600" lvl="0" indent="-228600" algn="l" rtl="0">
              <a:lnSpc>
                <a:spcPct val="70000"/>
              </a:lnSpc>
              <a:spcBef>
                <a:spcPts val="1000"/>
              </a:spcBef>
              <a:spcAft>
                <a:spcPts val="0"/>
              </a:spcAft>
              <a:buClr>
                <a:schemeClr val="dk1"/>
              </a:buClr>
              <a:buSzPts val="2590"/>
              <a:buChar char="•"/>
            </a:pPr>
            <a:r>
              <a:rPr lang="en-US" sz="2590"/>
              <a:t>Không thể tạo đối tượng của interface</a:t>
            </a:r>
            <a:endParaRPr/>
          </a:p>
          <a:p>
            <a:pPr marL="228600" lvl="0" indent="-228600" algn="l" rtl="0">
              <a:lnSpc>
                <a:spcPct val="70000"/>
              </a:lnSpc>
              <a:spcBef>
                <a:spcPts val="1000"/>
              </a:spcBef>
              <a:spcAft>
                <a:spcPts val="0"/>
              </a:spcAft>
              <a:buClr>
                <a:schemeClr val="dk1"/>
              </a:buClr>
              <a:buSzPts val="2590"/>
              <a:buChar char="•"/>
            </a:pPr>
            <a:r>
              <a:rPr lang="en-US" sz="2590"/>
              <a:t>Interface không thể chứa các phương thức không abstract</a:t>
            </a:r>
            <a:endParaRPr/>
          </a:p>
          <a:p>
            <a:pPr marL="228600" lvl="0" indent="-228600" algn="l" rtl="0">
              <a:lnSpc>
                <a:spcPct val="70000"/>
              </a:lnSpc>
              <a:spcBef>
                <a:spcPts val="1000"/>
              </a:spcBef>
              <a:spcAft>
                <a:spcPts val="0"/>
              </a:spcAft>
              <a:buClr>
                <a:schemeClr val="dk1"/>
              </a:buClr>
              <a:buSzPts val="2590"/>
              <a:buChar char="•"/>
            </a:pPr>
            <a:r>
              <a:rPr lang="en-US" sz="2590"/>
              <a:t>Khi một lớp triển khai interface thì cần triển khai tất cả các phương thức được khai báo trong interface đó</a:t>
            </a:r>
            <a:endParaRPr/>
          </a:p>
          <a:p>
            <a:pPr marL="228600" lvl="0" indent="-228600" algn="l" rtl="0">
              <a:lnSpc>
                <a:spcPct val="70000"/>
              </a:lnSpc>
              <a:spcBef>
                <a:spcPts val="1000"/>
              </a:spcBef>
              <a:spcAft>
                <a:spcPts val="0"/>
              </a:spcAft>
              <a:buClr>
                <a:schemeClr val="dk1"/>
              </a:buClr>
              <a:buSzPts val="2590"/>
              <a:buChar char="•"/>
            </a:pPr>
            <a:r>
              <a:rPr lang="en-US" sz="2590"/>
              <a:t>Interface có thể được thiết kế để khai báo các phương thức chung cho các lớp không liên quan với nhau (khác với abstract class, được kế thừa bởi các lớp có liên quan với nhau)</a:t>
            </a:r>
            <a:endParaRPr/>
          </a:p>
          <a:p>
            <a:pPr marL="228600" lvl="0" indent="-228600" algn="l" rtl="0">
              <a:lnSpc>
                <a:spcPct val="70000"/>
              </a:lnSpc>
              <a:spcBef>
                <a:spcPts val="1000"/>
              </a:spcBef>
              <a:spcAft>
                <a:spcPts val="0"/>
              </a:spcAft>
              <a:buClr>
                <a:schemeClr val="dk1"/>
              </a:buClr>
              <a:buSzPts val="2590"/>
              <a:buChar char="•"/>
            </a:pPr>
            <a:r>
              <a:rPr lang="en-US" sz="2590"/>
              <a:t>Interface bổ sung cho việc C# không hỗ trợ ”đa kế thừa”</a:t>
            </a:r>
            <a:endParaRPr/>
          </a:p>
          <a:p>
            <a:pPr marL="228600" lvl="0" indent="-228600" algn="l" rtl="0">
              <a:lnSpc>
                <a:spcPct val="70000"/>
              </a:lnSpc>
              <a:spcBef>
                <a:spcPts val="1000"/>
              </a:spcBef>
              <a:spcAft>
                <a:spcPts val="0"/>
              </a:spcAft>
              <a:buClr>
                <a:schemeClr val="dk1"/>
              </a:buClr>
              <a:buSzPts val="2590"/>
              <a:buChar char="•"/>
            </a:pPr>
            <a:r>
              <a:rPr lang="en-US" sz="2590"/>
              <a:t>Một interface trong </a:t>
            </a:r>
            <a:r>
              <a:rPr lang="en-US" sz="2590" b="1"/>
              <a:t>CSharp</a:t>
            </a:r>
            <a:r>
              <a:rPr lang="en-US" sz="2590"/>
              <a:t> có thể khai báo modifier là </a:t>
            </a:r>
            <a:r>
              <a:rPr lang="en-US" sz="2590" b="1"/>
              <a:t>public</a:t>
            </a:r>
            <a:r>
              <a:rPr lang="en-US" sz="2590"/>
              <a:t> hoặc </a:t>
            </a:r>
            <a:r>
              <a:rPr lang="en-US" sz="2590" b="1"/>
              <a:t>internal</a:t>
            </a:r>
            <a:r>
              <a:rPr lang="en-US" sz="2590"/>
              <a:t>, nếu không khai báo gì mặc định được hiểu là </a:t>
            </a:r>
            <a:r>
              <a:rPr lang="en-US" sz="2590" b="1"/>
              <a:t>internal</a:t>
            </a:r>
            <a:r>
              <a:rPr lang="en-US" sz="2590"/>
              <a:t>. Interface có modifier là </a:t>
            </a:r>
            <a:r>
              <a:rPr lang="en-US" sz="2590" b="1"/>
              <a:t>public</a:t>
            </a:r>
            <a:r>
              <a:rPr lang="en-US" sz="2590"/>
              <a:t> có thể được sử dụng ở mọi nơi, đối với interface có modifier là </a:t>
            </a:r>
            <a:r>
              <a:rPr lang="en-US" sz="2590" b="1"/>
              <a:t>internal</a:t>
            </a:r>
            <a:r>
              <a:rPr lang="en-US" sz="2590"/>
              <a:t> chỉ được sử dụng trong nội bộ Assembly.</a:t>
            </a:r>
            <a:endParaRPr sz="2590"/>
          </a:p>
          <a:p>
            <a:pPr marL="228600" lvl="0" indent="-64135" algn="l" rtl="0">
              <a:lnSpc>
                <a:spcPct val="70000"/>
              </a:lnSpc>
              <a:spcBef>
                <a:spcPts val="1000"/>
              </a:spcBef>
              <a:spcAft>
                <a:spcPts val="0"/>
              </a:spcAft>
              <a:buClr>
                <a:schemeClr val="dk1"/>
              </a:buClr>
              <a:buSzPts val="2590"/>
              <a:buNone/>
            </a:pPr>
            <a:endParaRPr sz="259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Triển khai interface</a:t>
            </a:r>
            <a:endParaRPr/>
          </a:p>
        </p:txBody>
      </p:sp>
      <p:sp>
        <p:nvSpPr>
          <p:cNvPr id="192" name="Google Shape;192;p17"/>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Một lớp triển khai interface bằng cách sử dụng từ khoá </a:t>
            </a:r>
            <a:r>
              <a:rPr lang="en-US" i="1"/>
              <a:t>implements</a:t>
            </a:r>
            <a:endParaRPr/>
          </a:p>
          <a:p>
            <a:pPr marL="228600" lvl="0" indent="-228600" algn="l" rtl="0">
              <a:lnSpc>
                <a:spcPct val="90000"/>
              </a:lnSpc>
              <a:spcBef>
                <a:spcPts val="1000"/>
              </a:spcBef>
              <a:spcAft>
                <a:spcPts val="0"/>
              </a:spcAft>
              <a:buClr>
                <a:schemeClr val="dk1"/>
              </a:buClr>
              <a:buSzPts val="2800"/>
              <a:buChar char="•"/>
            </a:pPr>
            <a:r>
              <a:rPr lang="en-US"/>
              <a:t>Cú pháp:</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Ví dụ:</a:t>
            </a:r>
            <a:endParaRPr/>
          </a:p>
        </p:txBody>
      </p:sp>
      <p:sp>
        <p:nvSpPr>
          <p:cNvPr id="193" name="Google Shape;193;p17"/>
          <p:cNvSpPr/>
          <p:nvPr/>
        </p:nvSpPr>
        <p:spPr>
          <a:xfrm>
            <a:off x="2305878" y="2132448"/>
            <a:ext cx="609600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80"/>
                </a:solidFill>
                <a:latin typeface="Calibri"/>
                <a:ea typeface="Calibri"/>
                <a:cs typeface="Calibri"/>
                <a:sym typeface="Calibri"/>
              </a:rPr>
              <a:t>class </a:t>
            </a:r>
            <a:r>
              <a:rPr lang="en-US" sz="2000">
                <a:solidFill>
                  <a:schemeClr val="dk1"/>
                </a:solidFill>
                <a:latin typeface="Calibri"/>
                <a:ea typeface="Calibri"/>
                <a:cs typeface="Calibri"/>
                <a:sym typeface="Calibri"/>
              </a:rPr>
              <a:t>ClassName </a:t>
            </a:r>
            <a:r>
              <a:rPr lang="en-US" sz="2000" b="1">
                <a:solidFill>
                  <a:srgbClr val="000080"/>
                </a:solidFill>
                <a:latin typeface="Calibri"/>
                <a:ea typeface="Calibri"/>
                <a:cs typeface="Calibri"/>
                <a:sym typeface="Calibri"/>
              </a:rPr>
              <a:t>: </a:t>
            </a:r>
            <a:r>
              <a:rPr lang="en-US" sz="2000">
                <a:solidFill>
                  <a:schemeClr val="dk1"/>
                </a:solidFill>
                <a:latin typeface="Calibri"/>
                <a:ea typeface="Calibri"/>
                <a:cs typeface="Calibri"/>
                <a:sym typeface="Calibri"/>
              </a:rPr>
              <a:t>IntefaceName{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94" name="Google Shape;194;p17"/>
          <p:cNvSpPr/>
          <p:nvPr/>
        </p:nvSpPr>
        <p:spPr>
          <a:xfrm>
            <a:off x="2305878" y="3423206"/>
            <a:ext cx="609600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80"/>
                </a:solidFill>
                <a:latin typeface="Calibri"/>
                <a:ea typeface="Calibri"/>
                <a:cs typeface="Calibri"/>
                <a:sym typeface="Calibri"/>
              </a:rPr>
              <a:t>interface </a:t>
            </a:r>
            <a:r>
              <a:rPr lang="en-US" sz="2000">
                <a:solidFill>
                  <a:schemeClr val="dk1"/>
                </a:solidFill>
                <a:latin typeface="Calibri"/>
                <a:ea typeface="Calibri"/>
                <a:cs typeface="Calibri"/>
                <a:sym typeface="Calibri"/>
              </a:rPr>
              <a:t>Flyable{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String Fly();</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r>
            <a:br>
              <a:rPr lang="en-US" sz="2000">
                <a:solidFill>
                  <a:schemeClr val="dk1"/>
                </a:solidFill>
                <a:latin typeface="Calibri"/>
                <a:ea typeface="Calibri"/>
                <a:cs typeface="Calibri"/>
                <a:sym typeface="Calibri"/>
              </a:rPr>
            </a:br>
            <a:r>
              <a:rPr lang="en-US" sz="2000" b="1">
                <a:solidFill>
                  <a:srgbClr val="000080"/>
                </a:solidFill>
                <a:latin typeface="Calibri"/>
                <a:ea typeface="Calibri"/>
                <a:cs typeface="Calibri"/>
                <a:sym typeface="Calibri"/>
              </a:rPr>
              <a:t>public class </a:t>
            </a:r>
            <a:r>
              <a:rPr lang="en-US" sz="2000">
                <a:solidFill>
                  <a:schemeClr val="dk1"/>
                </a:solidFill>
                <a:latin typeface="Calibri"/>
                <a:ea typeface="Calibri"/>
                <a:cs typeface="Calibri"/>
                <a:sym typeface="Calibri"/>
              </a:rPr>
              <a:t>Bird </a:t>
            </a:r>
            <a:r>
              <a:rPr lang="en-US" sz="2000" b="1">
                <a:solidFill>
                  <a:srgbClr val="000080"/>
                </a:solidFill>
                <a:latin typeface="Calibri"/>
                <a:ea typeface="Calibri"/>
                <a:cs typeface="Calibri"/>
                <a:sym typeface="Calibri"/>
              </a:rPr>
              <a:t>: </a:t>
            </a:r>
            <a:r>
              <a:rPr lang="en-US" sz="2000">
                <a:solidFill>
                  <a:schemeClr val="dk1"/>
                </a:solidFill>
                <a:latin typeface="Calibri"/>
                <a:ea typeface="Calibri"/>
                <a:cs typeface="Calibri"/>
                <a:sym typeface="Calibri"/>
              </a:rPr>
              <a:t>Flyable{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lang="en-US" sz="2000" b="1">
                <a:solidFill>
                  <a:srgbClr val="000080"/>
                </a:solidFill>
                <a:latin typeface="Calibri"/>
                <a:ea typeface="Calibri"/>
                <a:cs typeface="Calibri"/>
                <a:sym typeface="Calibri"/>
              </a:rPr>
              <a:t>public </a:t>
            </a:r>
            <a:r>
              <a:rPr lang="en-US" sz="2000">
                <a:solidFill>
                  <a:schemeClr val="dk1"/>
                </a:solidFill>
                <a:latin typeface="Calibri"/>
                <a:ea typeface="Calibri"/>
                <a:cs typeface="Calibri"/>
                <a:sym typeface="Calibri"/>
              </a:rPr>
              <a:t>String Fly()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lang="en-US" sz="2000" b="1">
                <a:solidFill>
                  <a:srgbClr val="000080"/>
                </a:solidFill>
                <a:latin typeface="Calibri"/>
                <a:ea typeface="Calibri"/>
                <a:cs typeface="Calibri"/>
                <a:sym typeface="Calibri"/>
              </a:rPr>
              <a:t>return </a:t>
            </a:r>
            <a:r>
              <a:rPr lang="en-US" sz="2000" b="1">
                <a:solidFill>
                  <a:srgbClr val="008000"/>
                </a:solidFill>
                <a:latin typeface="Calibri"/>
                <a:ea typeface="Calibri"/>
                <a:cs typeface="Calibri"/>
                <a:sym typeface="Calibri"/>
              </a:rPr>
              <a:t>"Flying with wings"</a:t>
            </a: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Kế thừa interface</a:t>
            </a:r>
            <a:endParaRPr/>
          </a:p>
        </p:txBody>
      </p:sp>
      <p:sp>
        <p:nvSpPr>
          <p:cNvPr id="200" name="Google Shape;200;p18"/>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err="1"/>
              <a:t>Một</a:t>
            </a:r>
            <a:r>
              <a:rPr lang="en-US" dirty="0"/>
              <a:t> interface </a:t>
            </a:r>
            <a:r>
              <a:rPr lang="en-US" dirty="0" err="1"/>
              <a:t>có</a:t>
            </a:r>
            <a:r>
              <a:rPr lang="en-US" dirty="0"/>
              <a:t> </a:t>
            </a:r>
            <a:r>
              <a:rPr lang="en-US" dirty="0" err="1"/>
              <a:t>thể</a:t>
            </a:r>
            <a:r>
              <a:rPr lang="en-US" dirty="0"/>
              <a:t> </a:t>
            </a:r>
            <a:r>
              <a:rPr lang="en-US" dirty="0" err="1"/>
              <a:t>kế</a:t>
            </a:r>
            <a:r>
              <a:rPr lang="en-US" dirty="0"/>
              <a:t> </a:t>
            </a:r>
            <a:r>
              <a:rPr lang="en-US" dirty="0" err="1"/>
              <a:t>thừa</a:t>
            </a:r>
            <a:r>
              <a:rPr lang="en-US" dirty="0"/>
              <a:t> interface </a:t>
            </a:r>
            <a:r>
              <a:rPr lang="en-US" dirty="0" err="1"/>
              <a:t>khác</a:t>
            </a:r>
            <a:endParaRPr dirty="0"/>
          </a:p>
          <a:p>
            <a:pPr marL="228600" lvl="0" indent="-228600" algn="l" rtl="0">
              <a:lnSpc>
                <a:spcPct val="90000"/>
              </a:lnSpc>
              <a:spcBef>
                <a:spcPts val="1000"/>
              </a:spcBef>
              <a:spcAft>
                <a:spcPts val="0"/>
              </a:spcAft>
              <a:buClr>
                <a:schemeClr val="dk1"/>
              </a:buClr>
              <a:buSzPts val="2800"/>
              <a:buChar char="•"/>
            </a:pPr>
            <a:r>
              <a:rPr lang="en-US" dirty="0"/>
              <a:t>Interface con </a:t>
            </a:r>
            <a:r>
              <a:rPr lang="en-US" dirty="0" err="1"/>
              <a:t>thừa</a:t>
            </a:r>
            <a:r>
              <a:rPr lang="en-US" dirty="0"/>
              <a:t> </a:t>
            </a:r>
            <a:r>
              <a:rPr lang="en-US" dirty="0" err="1"/>
              <a:t>hưởng</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và</a:t>
            </a:r>
            <a:r>
              <a:rPr lang="en-US" dirty="0"/>
              <a:t> </a:t>
            </a:r>
            <a:r>
              <a:rPr lang="en-US" dirty="0" err="1"/>
              <a:t>hằng</a:t>
            </a:r>
            <a:r>
              <a:rPr lang="en-US" dirty="0"/>
              <a:t> </a:t>
            </a:r>
            <a:r>
              <a:rPr lang="en-US" dirty="0" err="1"/>
              <a:t>số</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trong</a:t>
            </a:r>
            <a:r>
              <a:rPr lang="en-US" dirty="0"/>
              <a:t> interface cha</a:t>
            </a:r>
            <a:endParaRPr dirty="0"/>
          </a:p>
          <a:p>
            <a:pPr marL="228600" lvl="0" indent="-228600" algn="l" rtl="0">
              <a:lnSpc>
                <a:spcPct val="90000"/>
              </a:lnSpc>
              <a:spcBef>
                <a:spcPts val="1000"/>
              </a:spcBef>
              <a:spcAft>
                <a:spcPts val="0"/>
              </a:spcAft>
              <a:buClr>
                <a:schemeClr val="dk1"/>
              </a:buClr>
              <a:buSzPts val="2800"/>
              <a:buChar char="•"/>
            </a:pPr>
            <a:r>
              <a:rPr lang="en-US" dirty="0"/>
              <a:t>Interface con </a:t>
            </a:r>
            <a:r>
              <a:rPr lang="en-US" dirty="0" err="1"/>
              <a:t>có</a:t>
            </a:r>
            <a:r>
              <a:rPr lang="en-US" dirty="0"/>
              <a:t> </a:t>
            </a:r>
            <a:r>
              <a:rPr lang="en-US" dirty="0" err="1"/>
              <a:t>thể</a:t>
            </a:r>
            <a:r>
              <a:rPr lang="en-US" dirty="0"/>
              <a:t> </a:t>
            </a:r>
            <a:r>
              <a:rPr lang="en-US" dirty="0" err="1"/>
              <a:t>khai</a:t>
            </a:r>
            <a:r>
              <a:rPr lang="en-US" dirty="0"/>
              <a:t> </a:t>
            </a:r>
            <a:r>
              <a:rPr lang="en-US" dirty="0" err="1"/>
              <a:t>báo</a:t>
            </a:r>
            <a:r>
              <a:rPr lang="en-US" dirty="0"/>
              <a:t> </a:t>
            </a:r>
            <a:r>
              <a:rPr lang="en-US" dirty="0" err="1"/>
              <a:t>thêm</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mới</a:t>
            </a:r>
            <a:endParaRPr dirty="0"/>
          </a:p>
          <a:p>
            <a:pPr marL="228600" lvl="0" indent="-228600" algn="l" rtl="0">
              <a:lnSpc>
                <a:spcPct val="90000"/>
              </a:lnSpc>
              <a:spcBef>
                <a:spcPts val="1000"/>
              </a:spcBef>
              <a:spcAft>
                <a:spcPts val="0"/>
              </a:spcAft>
              <a:buClr>
                <a:schemeClr val="dk1"/>
              </a:buClr>
              <a:buSzPts val="2800"/>
              <a:buChar char="•"/>
            </a:pPr>
            <a:r>
              <a:rPr lang="en-US" dirty="0" err="1"/>
              <a:t>Từ</a:t>
            </a:r>
            <a:r>
              <a:rPr lang="en-US" dirty="0"/>
              <a:t> </a:t>
            </a:r>
            <a:r>
              <a:rPr lang="en-US" dirty="0" err="1"/>
              <a:t>khoá</a:t>
            </a:r>
            <a:r>
              <a:rPr lang="en-US"/>
              <a:t> </a:t>
            </a:r>
            <a:r>
              <a:rPr lang="en-US" smtClean="0"/>
              <a:t>: được</a:t>
            </a:r>
            <a:r>
              <a:rPr lang="en-US" dirty="0" smtClean="0"/>
              <a:t> </a:t>
            </a:r>
            <a:r>
              <a:rPr lang="en-US" dirty="0" err="1"/>
              <a:t>sử</a:t>
            </a:r>
            <a:r>
              <a:rPr lang="en-US" dirty="0"/>
              <a:t> </a:t>
            </a:r>
            <a:r>
              <a:rPr lang="en-US" dirty="0" err="1"/>
              <a:t>dụng</a:t>
            </a:r>
            <a:r>
              <a:rPr lang="en-US" dirty="0"/>
              <a:t> </a:t>
            </a:r>
            <a:r>
              <a:rPr lang="en-US" dirty="0" err="1"/>
              <a:t>để</a:t>
            </a:r>
            <a:r>
              <a:rPr lang="en-US" dirty="0"/>
              <a:t> </a:t>
            </a:r>
            <a:r>
              <a:rPr lang="en-US" dirty="0" err="1"/>
              <a:t>kế</a:t>
            </a:r>
            <a:r>
              <a:rPr lang="en-US" dirty="0"/>
              <a:t> </a:t>
            </a:r>
            <a:r>
              <a:rPr lang="en-US" dirty="0" err="1"/>
              <a:t>thừa</a:t>
            </a:r>
            <a:r>
              <a:rPr lang="en-US" dirty="0"/>
              <a:t> interface</a:t>
            </a:r>
            <a:endParaRPr dirty="0"/>
          </a:p>
          <a:p>
            <a:pPr marL="228600" lvl="0" indent="-228600" algn="l" rtl="0">
              <a:lnSpc>
                <a:spcPct val="90000"/>
              </a:lnSpc>
              <a:spcBef>
                <a:spcPts val="1000"/>
              </a:spcBef>
              <a:spcAft>
                <a:spcPts val="0"/>
              </a:spcAft>
              <a:buClr>
                <a:schemeClr val="dk1"/>
              </a:buClr>
              <a:buSzPts val="2800"/>
              <a:buChar char="•"/>
            </a:pPr>
            <a:r>
              <a:rPr lang="en-US" dirty="0" err="1"/>
              <a:t>Ví</a:t>
            </a:r>
            <a:r>
              <a:rPr lang="en-US" dirty="0"/>
              <a:t> </a:t>
            </a:r>
            <a:r>
              <a:rPr lang="en-US" dirty="0" err="1"/>
              <a:t>dụ</a:t>
            </a:r>
            <a:r>
              <a:rPr lang="en-US" dirty="0"/>
              <a:t>:</a:t>
            </a:r>
            <a:endParaRPr dirty="0"/>
          </a:p>
        </p:txBody>
      </p:sp>
      <p:sp>
        <p:nvSpPr>
          <p:cNvPr id="201" name="Google Shape;201;p18"/>
          <p:cNvSpPr/>
          <p:nvPr/>
        </p:nvSpPr>
        <p:spPr>
          <a:xfrm>
            <a:off x="2319130" y="3961405"/>
            <a:ext cx="609600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80"/>
                </a:solidFill>
                <a:latin typeface="Calibri"/>
                <a:ea typeface="Calibri"/>
                <a:cs typeface="Calibri"/>
                <a:sym typeface="Calibri"/>
              </a:rPr>
              <a:t>interface </a:t>
            </a:r>
            <a:r>
              <a:rPr lang="en-US" sz="2000">
                <a:solidFill>
                  <a:schemeClr val="dk1"/>
                </a:solidFill>
                <a:latin typeface="Calibri"/>
                <a:ea typeface="Calibri"/>
                <a:cs typeface="Calibri"/>
                <a:sym typeface="Calibri"/>
              </a:rPr>
              <a:t>Flyable{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String Fly();</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r>
            <a:br>
              <a:rPr lang="en-US" sz="2000">
                <a:solidFill>
                  <a:schemeClr val="dk1"/>
                </a:solidFill>
                <a:latin typeface="Calibri"/>
                <a:ea typeface="Calibri"/>
                <a:cs typeface="Calibri"/>
                <a:sym typeface="Calibri"/>
              </a:rPr>
            </a:br>
            <a:r>
              <a:rPr lang="en-US" sz="2000" b="1">
                <a:solidFill>
                  <a:srgbClr val="000080"/>
                </a:solidFill>
                <a:latin typeface="Calibri"/>
                <a:ea typeface="Calibri"/>
                <a:cs typeface="Calibri"/>
                <a:sym typeface="Calibri"/>
              </a:rPr>
              <a:t>interface </a:t>
            </a:r>
            <a:r>
              <a:rPr lang="en-US" sz="2000">
                <a:solidFill>
                  <a:schemeClr val="dk1"/>
                </a:solidFill>
                <a:latin typeface="Calibri"/>
                <a:ea typeface="Calibri"/>
                <a:cs typeface="Calibri"/>
                <a:sym typeface="Calibri"/>
              </a:rPr>
              <a:t>AnimalFlyable </a:t>
            </a:r>
            <a:r>
              <a:rPr lang="en-US" sz="2000" b="1">
                <a:solidFill>
                  <a:srgbClr val="000080"/>
                </a:solidFill>
                <a:latin typeface="Calibri"/>
                <a:ea typeface="Calibri"/>
                <a:cs typeface="Calibri"/>
                <a:sym typeface="Calibri"/>
              </a:rPr>
              <a:t>: </a:t>
            </a:r>
            <a:r>
              <a:rPr lang="en-US" sz="2000">
                <a:solidFill>
                  <a:schemeClr val="dk1"/>
                </a:solidFill>
                <a:latin typeface="Calibri"/>
                <a:ea typeface="Calibri"/>
                <a:cs typeface="Calibri"/>
                <a:sym typeface="Calibri"/>
              </a:rPr>
              <a:t>Flyable{}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r>
            <a:br>
              <a:rPr lang="en-US" sz="2000">
                <a:solidFill>
                  <a:schemeClr val="dk1"/>
                </a:solidFill>
                <a:latin typeface="Calibri"/>
                <a:ea typeface="Calibri"/>
                <a:cs typeface="Calibri"/>
                <a:sym typeface="Calibri"/>
              </a:rPr>
            </a:br>
            <a:r>
              <a:rPr lang="en-US" sz="2000" b="1">
                <a:solidFill>
                  <a:srgbClr val="000080"/>
                </a:solidFill>
                <a:latin typeface="Calibri"/>
                <a:ea typeface="Calibri"/>
                <a:cs typeface="Calibri"/>
                <a:sym typeface="Calibri"/>
              </a:rPr>
              <a:t>interface </a:t>
            </a:r>
            <a:r>
              <a:rPr lang="en-US" sz="2000">
                <a:solidFill>
                  <a:schemeClr val="dk1"/>
                </a:solidFill>
                <a:latin typeface="Calibri"/>
                <a:ea typeface="Calibri"/>
                <a:cs typeface="Calibri"/>
                <a:sym typeface="Calibri"/>
              </a:rPr>
              <a:t>EngineFlyable </a:t>
            </a:r>
            <a:r>
              <a:rPr lang="en-US" sz="2000" b="1">
                <a:solidFill>
                  <a:srgbClr val="000080"/>
                </a:solidFill>
                <a:latin typeface="Calibri"/>
                <a:ea typeface="Calibri"/>
                <a:cs typeface="Calibri"/>
                <a:sym typeface="Calibri"/>
              </a:rPr>
              <a:t>:  </a:t>
            </a:r>
            <a:r>
              <a:rPr lang="en-US" sz="2000">
                <a:solidFill>
                  <a:schemeClr val="dk1"/>
                </a:solidFill>
                <a:latin typeface="Calibri"/>
                <a:ea typeface="Calibri"/>
                <a:cs typeface="Calibri"/>
                <a:sym typeface="Calibri"/>
              </a:rPr>
              <a:t>Flyable{}</a:t>
            </a: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Open Sans SemiBold"/>
              <a:buNone/>
            </a:pPr>
            <a:r>
              <a:rPr lang="en-US"/>
              <a:t>Demo</a:t>
            </a:r>
            <a:endParaRPr/>
          </a:p>
        </p:txBody>
      </p:sp>
      <p:sp>
        <p:nvSpPr>
          <p:cNvPr id="207" name="Google Shape;207;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a:t>Interface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Open Sans SemiBold"/>
              <a:buNone/>
            </a:pPr>
            <a:r>
              <a:rPr lang="en-US"/>
              <a:t>Kiểm tra bài trước</a:t>
            </a:r>
            <a:endParaRPr/>
          </a:p>
        </p:txBody>
      </p:sp>
      <p:sp>
        <p:nvSpPr>
          <p:cNvPr id="98" name="Google Shape;98;p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a:t>Hỏi và trao đổi về các khó khăn gặp phải trong bài “Inheritance"</a:t>
            </a:r>
            <a:endParaRPr/>
          </a:p>
          <a:p>
            <a:pPr marL="0" lvl="0" indent="0" algn="l" rtl="0">
              <a:lnSpc>
                <a:spcPct val="90000"/>
              </a:lnSpc>
              <a:spcBef>
                <a:spcPts val="1000"/>
              </a:spcBef>
              <a:spcAft>
                <a:spcPts val="0"/>
              </a:spcAft>
              <a:buClr>
                <a:srgbClr val="888888"/>
              </a:buClr>
              <a:buSzPts val="2400"/>
              <a:buNone/>
            </a:pPr>
            <a:r>
              <a:rPr lang="en-US"/>
              <a:t>Tóm tắt lại các phần đã học từ bài “Inheritance”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Open Sans SemiBold"/>
              <a:buNone/>
            </a:pPr>
            <a:r>
              <a:rPr lang="en-US"/>
              <a:t>Thảo luận</a:t>
            </a:r>
            <a:endParaRPr/>
          </a:p>
        </p:txBody>
      </p:sp>
      <p:sp>
        <p:nvSpPr>
          <p:cNvPr id="213" name="Google Shape;213;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a:t>Anonymous class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Open Sans SemiBold"/>
              <a:buNone/>
            </a:pPr>
            <a:r>
              <a:rPr lang="en-US"/>
              <a:t>Thảo luận</a:t>
            </a:r>
            <a:endParaRPr/>
          </a:p>
        </p:txBody>
      </p:sp>
      <p:sp>
        <p:nvSpPr>
          <p:cNvPr id="219" name="Google Shape;219;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rgbClr val="888888"/>
              </a:buClr>
              <a:buSzPts val="2220"/>
              <a:buNone/>
            </a:pPr>
            <a:r>
              <a:rPr lang="en-US" sz="2220"/>
              <a:t>Cohesion</a:t>
            </a:r>
            <a:endParaRPr/>
          </a:p>
          <a:p>
            <a:pPr marL="0" lvl="0" indent="0" algn="l" rtl="0">
              <a:lnSpc>
                <a:spcPct val="70000"/>
              </a:lnSpc>
              <a:spcBef>
                <a:spcPts val="1000"/>
              </a:spcBef>
              <a:spcAft>
                <a:spcPts val="0"/>
              </a:spcAft>
              <a:buClr>
                <a:srgbClr val="888888"/>
              </a:buClr>
              <a:buSzPts val="2220"/>
              <a:buNone/>
            </a:pPr>
            <a:r>
              <a:rPr lang="en-US" sz="2220"/>
              <a:t>Consistency</a:t>
            </a:r>
            <a:endParaRPr/>
          </a:p>
          <a:p>
            <a:pPr marL="0" lvl="0" indent="0" algn="l" rtl="0">
              <a:lnSpc>
                <a:spcPct val="70000"/>
              </a:lnSpc>
              <a:spcBef>
                <a:spcPts val="1000"/>
              </a:spcBef>
              <a:spcAft>
                <a:spcPts val="0"/>
              </a:spcAft>
              <a:buClr>
                <a:srgbClr val="888888"/>
              </a:buClr>
              <a:buSzPts val="2220"/>
              <a:buNone/>
            </a:pPr>
            <a:r>
              <a:rPr lang="en-US" sz="2220"/>
              <a:t>Encapsulation</a:t>
            </a:r>
            <a:endParaRPr/>
          </a:p>
          <a:p>
            <a:pPr marL="0" lvl="0" indent="0" algn="l" rtl="0">
              <a:lnSpc>
                <a:spcPct val="70000"/>
              </a:lnSpc>
              <a:spcBef>
                <a:spcPts val="1000"/>
              </a:spcBef>
              <a:spcAft>
                <a:spcPts val="0"/>
              </a:spcAft>
              <a:buClr>
                <a:srgbClr val="888888"/>
              </a:buClr>
              <a:buSzPts val="2220"/>
              <a:buNone/>
            </a:pPr>
            <a:r>
              <a:rPr lang="en-US" sz="2220"/>
              <a:t>Clarity</a:t>
            </a:r>
            <a:endParaRPr sz="222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Cohesion</a:t>
            </a:r>
            <a:endParaRPr/>
          </a:p>
        </p:txBody>
      </p:sp>
      <p:sp>
        <p:nvSpPr>
          <p:cNvPr id="225" name="Google Shape;225;p22"/>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Cohesion (tính gắn kết) có nghĩa là mỗi lớp chỉ nên đại diện cho một thực thể nhất định</a:t>
            </a:r>
            <a:endParaRPr/>
          </a:p>
          <a:p>
            <a:pPr marL="228600" lvl="0" indent="-228600" algn="l" rtl="0">
              <a:lnSpc>
                <a:spcPct val="90000"/>
              </a:lnSpc>
              <a:spcBef>
                <a:spcPts val="1000"/>
              </a:spcBef>
              <a:spcAft>
                <a:spcPts val="0"/>
              </a:spcAft>
              <a:buClr>
                <a:schemeClr val="dk1"/>
              </a:buClr>
              <a:buSzPts val="2800"/>
              <a:buChar char="•"/>
            </a:pPr>
            <a:r>
              <a:rPr lang="en-US"/>
              <a:t>Tất cả các phương thức của lớp cần phối hợp cùng nhau hợp lý để hỗ trợ cho tính chất cohesion</a:t>
            </a:r>
            <a:endParaRPr/>
          </a:p>
          <a:p>
            <a:pPr marL="228600" lvl="0" indent="-228600" algn="l" rtl="0">
              <a:lnSpc>
                <a:spcPct val="90000"/>
              </a:lnSpc>
              <a:spcBef>
                <a:spcPts val="1000"/>
              </a:spcBef>
              <a:spcAft>
                <a:spcPts val="0"/>
              </a:spcAft>
              <a:buClr>
                <a:schemeClr val="dk1"/>
              </a:buClr>
              <a:buSzPts val="2800"/>
              <a:buChar char="•"/>
            </a:pPr>
            <a:r>
              <a:rPr lang="en-US"/>
              <a:t>Ví dụ</a:t>
            </a:r>
            <a:endParaRPr/>
          </a:p>
          <a:p>
            <a:pPr marL="685800" lvl="1" indent="-228600" algn="l" rtl="0">
              <a:lnSpc>
                <a:spcPct val="90000"/>
              </a:lnSpc>
              <a:spcBef>
                <a:spcPts val="500"/>
              </a:spcBef>
              <a:spcAft>
                <a:spcPts val="0"/>
              </a:spcAft>
              <a:buClr>
                <a:schemeClr val="dk1"/>
              </a:buClr>
              <a:buSzPts val="2400"/>
              <a:buChar char="•"/>
            </a:pPr>
            <a:r>
              <a:rPr lang="en-US"/>
              <a:t>Tính cohesion thấp: </a:t>
            </a:r>
            <a:endParaRPr/>
          </a:p>
          <a:p>
            <a:pPr marL="1143000" lvl="2" indent="-228600" algn="l" rtl="0">
              <a:lnSpc>
                <a:spcPct val="90000"/>
              </a:lnSpc>
              <a:spcBef>
                <a:spcPts val="500"/>
              </a:spcBef>
              <a:spcAft>
                <a:spcPts val="0"/>
              </a:spcAft>
              <a:buClr>
                <a:schemeClr val="dk1"/>
              </a:buClr>
              <a:buSzPts val="2000"/>
              <a:buChar char="•"/>
            </a:pPr>
            <a:r>
              <a:rPr lang="en-US"/>
              <a:t>Định nghĩa lớp Student (sinh viên) và thực hiện thêm các chức năng của Staff (nhân viên)</a:t>
            </a:r>
            <a:endParaRPr/>
          </a:p>
          <a:p>
            <a:pPr marL="685800" lvl="1" indent="-228600" algn="l" rtl="0">
              <a:lnSpc>
                <a:spcPct val="90000"/>
              </a:lnSpc>
              <a:spcBef>
                <a:spcPts val="500"/>
              </a:spcBef>
              <a:spcAft>
                <a:spcPts val="0"/>
              </a:spcAft>
              <a:buClr>
                <a:schemeClr val="dk1"/>
              </a:buClr>
              <a:buSzPts val="2400"/>
              <a:buChar char="•"/>
            </a:pPr>
            <a:r>
              <a:rPr lang="en-US"/>
              <a:t>Tính cohesion cao:</a:t>
            </a:r>
            <a:endParaRPr/>
          </a:p>
          <a:p>
            <a:pPr marL="1143000" lvl="2" indent="-228600" algn="l" rtl="0">
              <a:lnSpc>
                <a:spcPct val="90000"/>
              </a:lnSpc>
              <a:spcBef>
                <a:spcPts val="500"/>
              </a:spcBef>
              <a:spcAft>
                <a:spcPts val="0"/>
              </a:spcAft>
              <a:buClr>
                <a:schemeClr val="dk1"/>
              </a:buClr>
              <a:buSzPts val="2000"/>
              <a:buChar char="•"/>
            </a:pPr>
            <a:r>
              <a:rPr lang="en-US"/>
              <a:t>Định nghĩa lớp Student và lớp Staff để thực hiện các nhiệm vụ riêng phù hợp</a:t>
            </a:r>
            <a:endParaRPr/>
          </a:p>
          <a:p>
            <a:pPr marL="1143000" lvl="2" indent="-228600" algn="l" rtl="0">
              <a:lnSpc>
                <a:spcPct val="90000"/>
              </a:lnSpc>
              <a:spcBef>
                <a:spcPts val="500"/>
              </a:spcBef>
              <a:spcAft>
                <a:spcPts val="0"/>
              </a:spcAft>
              <a:buClr>
                <a:schemeClr val="dk1"/>
              </a:buClr>
              <a:buSzPts val="2000"/>
              <a:buChar char="•"/>
            </a:pPr>
            <a:r>
              <a:rPr lang="en-US"/>
              <a:t>Có thể định nghĩa thêm lớp User để thực hiện các nhiệm vụ chung của hai thực thể</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Consistency</a:t>
            </a:r>
            <a:endParaRPr/>
          </a:p>
        </p:txBody>
      </p:sp>
      <p:sp>
        <p:nvSpPr>
          <p:cNvPr id="231" name="Google Shape;231;p2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Consistency (tính đồng nhất) là tuân thủ các tiêu chuẩn của C# và các quy ước đặt tên</a:t>
            </a:r>
            <a:endParaRPr/>
          </a:p>
          <a:p>
            <a:pPr marL="228600" lvl="0" indent="-228600" algn="l" rtl="0">
              <a:lnSpc>
                <a:spcPct val="90000"/>
              </a:lnSpc>
              <a:spcBef>
                <a:spcPts val="1000"/>
              </a:spcBef>
              <a:spcAft>
                <a:spcPts val="0"/>
              </a:spcAft>
              <a:buClr>
                <a:schemeClr val="dk1"/>
              </a:buClr>
              <a:buSzPts val="2800"/>
              <a:buChar char="•"/>
            </a:pPr>
            <a:r>
              <a:rPr lang="en-US"/>
              <a:t>Chọn các tên phù hợp cho lớp, thuộc tính và phương thức</a:t>
            </a:r>
            <a:endParaRPr/>
          </a:p>
          <a:p>
            <a:pPr marL="228600" lvl="0" indent="-228600" algn="l" rtl="0">
              <a:lnSpc>
                <a:spcPct val="90000"/>
              </a:lnSpc>
              <a:spcBef>
                <a:spcPts val="1000"/>
              </a:spcBef>
              <a:spcAft>
                <a:spcPts val="0"/>
              </a:spcAft>
              <a:buClr>
                <a:schemeClr val="dk1"/>
              </a:buClr>
              <a:buSzPts val="2800"/>
              <a:buChar char="•"/>
            </a:pPr>
            <a:r>
              <a:rPr lang="en-US"/>
              <a:t>Cấu trúc của một lớp lần lượt là: Các trường dữ liệu, các constructor, các phương thức</a:t>
            </a:r>
            <a:endParaRPr/>
          </a:p>
          <a:p>
            <a:pPr marL="228600" lvl="0" indent="-228600" algn="l" rtl="0">
              <a:lnSpc>
                <a:spcPct val="90000"/>
              </a:lnSpc>
              <a:spcBef>
                <a:spcPts val="1000"/>
              </a:spcBef>
              <a:spcAft>
                <a:spcPts val="0"/>
              </a:spcAft>
              <a:buClr>
                <a:schemeClr val="dk1"/>
              </a:buClr>
              <a:buSzPts val="2800"/>
              <a:buChar char="•"/>
            </a:pPr>
            <a:r>
              <a:rPr lang="en-US"/>
              <a:t>Nên định nghĩa một constructor không có tham số cho lớp</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Encapsulation</a:t>
            </a:r>
            <a:endParaRPr/>
          </a:p>
        </p:txBody>
      </p:sp>
      <p:sp>
        <p:nvSpPr>
          <p:cNvPr id="237" name="Google Shape;237;p24"/>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Nên sử dụng từ khoá private đối với các trường dữ liệu</a:t>
            </a:r>
            <a:endParaRPr/>
          </a:p>
          <a:p>
            <a:pPr marL="228600" lvl="0" indent="-228600" algn="l" rtl="0">
              <a:lnSpc>
                <a:spcPct val="90000"/>
              </a:lnSpc>
              <a:spcBef>
                <a:spcPts val="1000"/>
              </a:spcBef>
              <a:spcAft>
                <a:spcPts val="0"/>
              </a:spcAft>
              <a:buClr>
                <a:schemeClr val="dk1"/>
              </a:buClr>
              <a:buSzPts val="2800"/>
              <a:buChar char="•"/>
            </a:pPr>
            <a:r>
              <a:rPr lang="en-US"/>
              <a:t>Định nghĩa phương thức getter nếu muốn lấy được giá trị của thuộc tính</a:t>
            </a:r>
            <a:endParaRPr/>
          </a:p>
          <a:p>
            <a:pPr marL="228600" lvl="0" indent="-228600" algn="l" rtl="0">
              <a:lnSpc>
                <a:spcPct val="90000"/>
              </a:lnSpc>
              <a:spcBef>
                <a:spcPts val="1000"/>
              </a:spcBef>
              <a:spcAft>
                <a:spcPts val="0"/>
              </a:spcAft>
              <a:buClr>
                <a:schemeClr val="dk1"/>
              </a:buClr>
              <a:buSzPts val="2800"/>
              <a:buChar char="•"/>
            </a:pPr>
            <a:r>
              <a:rPr lang="en-US"/>
              <a:t>Định nghĩa phương thức setter nếu muốn thay đổi giá trị của thuộc tính</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Clarity</a:t>
            </a:r>
            <a:endParaRPr/>
          </a:p>
        </p:txBody>
      </p:sp>
      <p:sp>
        <p:nvSpPr>
          <p:cNvPr id="243" name="Google Shape;243;p25"/>
          <p:cNvSpPr txBox="1">
            <a:spLocks noGrp="1"/>
          </p:cNvSpPr>
          <p:nvPr>
            <p:ph type="body" idx="1"/>
          </p:nvPr>
        </p:nvSpPr>
        <p:spPr>
          <a:xfrm>
            <a:off x="838200" y="1120022"/>
            <a:ext cx="10515600" cy="528077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Clarity (tính rõ ràng) có nghĩa là nhiệm vụ của các lớp, của các phương thức cần phải dễ hiểu, dễ giải thích</a:t>
            </a:r>
            <a:endParaRPr/>
          </a:p>
          <a:p>
            <a:pPr marL="228600" lvl="0" indent="-228600" algn="l" rtl="0">
              <a:lnSpc>
                <a:spcPct val="90000"/>
              </a:lnSpc>
              <a:spcBef>
                <a:spcPts val="1000"/>
              </a:spcBef>
              <a:spcAft>
                <a:spcPts val="0"/>
              </a:spcAft>
              <a:buClr>
                <a:schemeClr val="dk1"/>
              </a:buClr>
              <a:buSzPts val="2800"/>
              <a:buChar char="•"/>
            </a:pPr>
            <a:r>
              <a:rPr lang="en-US"/>
              <a:t>Các lớp, các phương thức có thể được sử dụng kết hợp với nhau theo nhiều cách khác nhau, do đó sự rõ ràng là cần thiết</a:t>
            </a:r>
            <a:endParaRPr/>
          </a:p>
          <a:p>
            <a:pPr marL="228600" lvl="0" indent="-228600" algn="l" rtl="0">
              <a:lnSpc>
                <a:spcPct val="90000"/>
              </a:lnSpc>
              <a:spcBef>
                <a:spcPts val="1000"/>
              </a:spcBef>
              <a:spcAft>
                <a:spcPts val="0"/>
              </a:spcAft>
              <a:buClr>
                <a:schemeClr val="dk1"/>
              </a:buClr>
              <a:buSzPts val="2800"/>
              <a:buChar char="•"/>
            </a:pPr>
            <a:r>
              <a:rPr lang="en-US"/>
              <a:t>Các thuộc tính trong một lớp nên độc lập với nhau, tránh thừa dữ liệu</a:t>
            </a:r>
            <a:endParaRPr/>
          </a:p>
          <a:p>
            <a:pPr marL="228600" lvl="0" indent="-228600" algn="l" rtl="0">
              <a:lnSpc>
                <a:spcPct val="90000"/>
              </a:lnSpc>
              <a:spcBef>
                <a:spcPts val="1000"/>
              </a:spcBef>
              <a:spcAft>
                <a:spcPts val="0"/>
              </a:spcAft>
              <a:buClr>
                <a:schemeClr val="dk1"/>
              </a:buClr>
              <a:buSzPts val="2800"/>
              <a:buChar char="•"/>
            </a:pPr>
            <a:r>
              <a:rPr lang="en-US"/>
              <a:t>Ví dụ, lớp Person:</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685800" lvl="1" indent="-228600" algn="l" rtl="0">
              <a:lnSpc>
                <a:spcPct val="90000"/>
              </a:lnSpc>
              <a:spcBef>
                <a:spcPts val="500"/>
              </a:spcBef>
              <a:spcAft>
                <a:spcPts val="0"/>
              </a:spcAft>
              <a:buClr>
                <a:schemeClr val="dk1"/>
              </a:buClr>
              <a:buSzPts val="2400"/>
              <a:buChar char="•"/>
            </a:pPr>
            <a:r>
              <a:rPr lang="en-US"/>
              <a:t>Thuộc tính </a:t>
            </a:r>
            <a:r>
              <a:rPr lang="en-US" i="1"/>
              <a:t>age</a:t>
            </a:r>
            <a:r>
              <a:rPr lang="en-US"/>
              <a:t> có thể tính được dựa vào thuộc tính </a:t>
            </a:r>
            <a:r>
              <a:rPr lang="en-US" i="1"/>
              <a:t>birthDay</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244" name="Google Shape;244;p25"/>
          <p:cNvSpPr/>
          <p:nvPr/>
        </p:nvSpPr>
        <p:spPr>
          <a:xfrm>
            <a:off x="2517913" y="4405845"/>
            <a:ext cx="6096000"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80"/>
                </a:solidFill>
                <a:latin typeface="Calibri"/>
                <a:ea typeface="Calibri"/>
                <a:cs typeface="Calibri"/>
                <a:sym typeface="Calibri"/>
              </a:rPr>
              <a:t>class </a:t>
            </a:r>
            <a:r>
              <a:rPr lang="en-US" sz="2000">
                <a:solidFill>
                  <a:schemeClr val="dk1"/>
                </a:solidFill>
                <a:latin typeface="Calibri"/>
                <a:ea typeface="Calibri"/>
                <a:cs typeface="Calibri"/>
                <a:sym typeface="Calibri"/>
              </a:rPr>
              <a:t>Person{</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lang="en-US" sz="2000" b="1">
                <a:solidFill>
                  <a:srgbClr val="000080"/>
                </a:solidFill>
                <a:latin typeface="Calibri"/>
                <a:ea typeface="Calibri"/>
                <a:cs typeface="Calibri"/>
                <a:sym typeface="Calibri"/>
              </a:rPr>
              <a:t>private </a:t>
            </a:r>
            <a:r>
              <a:rPr lang="en-US" sz="2000">
                <a:solidFill>
                  <a:schemeClr val="dk1"/>
                </a:solidFill>
                <a:latin typeface="Calibri"/>
                <a:ea typeface="Calibri"/>
                <a:cs typeface="Calibri"/>
                <a:sym typeface="Calibri"/>
              </a:rPr>
              <a:t>Date </a:t>
            </a:r>
            <a:r>
              <a:rPr lang="en-US" sz="2000" b="1">
                <a:solidFill>
                  <a:srgbClr val="660E7A"/>
                </a:solidFill>
                <a:latin typeface="Calibri"/>
                <a:ea typeface="Calibri"/>
                <a:cs typeface="Calibri"/>
                <a:sym typeface="Calibri"/>
              </a:rPr>
              <a:t>birthDay</a:t>
            </a: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lang="en-US" sz="2000" b="1">
                <a:solidFill>
                  <a:srgbClr val="000080"/>
                </a:solidFill>
                <a:latin typeface="Calibri"/>
                <a:ea typeface="Calibri"/>
                <a:cs typeface="Calibri"/>
                <a:sym typeface="Calibri"/>
              </a:rPr>
              <a:t>private int </a:t>
            </a:r>
            <a:r>
              <a:rPr lang="en-US" sz="2000" b="1">
                <a:solidFill>
                  <a:srgbClr val="660E7A"/>
                </a:solidFill>
                <a:latin typeface="Calibri"/>
                <a:ea typeface="Calibri"/>
                <a:cs typeface="Calibri"/>
                <a:sym typeface="Calibri"/>
              </a:rPr>
              <a:t>age</a:t>
            </a:r>
            <a:r>
              <a:rPr lang="en-US" sz="2000">
                <a:solidFill>
                  <a:schemeClr val="dk1"/>
                </a:solidFill>
                <a:latin typeface="Calibri"/>
                <a:ea typeface="Calibri"/>
                <a:cs typeface="Calibri"/>
                <a:sym typeface="Calibri"/>
              </a:rPr>
              <a:t>;</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Lựa chọn Inheritance hay Aggregation</a:t>
            </a:r>
            <a:endParaRPr/>
          </a:p>
        </p:txBody>
      </p:sp>
      <p:sp>
        <p:nvSpPr>
          <p:cNvPr id="250" name="Google Shape;250;p26"/>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Trong nhiều trường hợp, có thể chuyển đổi qua lại giữa việc sử dụng inheritance (kế thừa) và aggregation (tập hợp)</a:t>
            </a:r>
            <a:endParaRPr/>
          </a:p>
          <a:p>
            <a:pPr marL="228600" lvl="0" indent="-228600" algn="l" rtl="0">
              <a:lnSpc>
                <a:spcPct val="90000"/>
              </a:lnSpc>
              <a:spcBef>
                <a:spcPts val="1000"/>
              </a:spcBef>
              <a:spcAft>
                <a:spcPts val="0"/>
              </a:spcAft>
              <a:buClr>
                <a:schemeClr val="dk1"/>
              </a:buClr>
              <a:buSzPts val="2800"/>
              <a:buChar char="•"/>
            </a:pPr>
            <a:r>
              <a:rPr lang="en-US"/>
              <a:t>Inheritance thể hiện mối quan hệ </a:t>
            </a:r>
            <a:r>
              <a:rPr lang="en-US" i="1"/>
              <a:t>is-a</a:t>
            </a:r>
            <a:endParaRPr/>
          </a:p>
          <a:p>
            <a:pPr marL="228600" lvl="0" indent="-228600" algn="l" rtl="0">
              <a:lnSpc>
                <a:spcPct val="90000"/>
              </a:lnSpc>
              <a:spcBef>
                <a:spcPts val="1000"/>
              </a:spcBef>
              <a:spcAft>
                <a:spcPts val="0"/>
              </a:spcAft>
              <a:buClr>
                <a:schemeClr val="dk1"/>
              </a:buClr>
              <a:buSzPts val="2800"/>
              <a:buChar char="•"/>
            </a:pPr>
            <a:r>
              <a:rPr lang="en-US"/>
              <a:t>Aggregation thể hiện mối quan hệ </a:t>
            </a:r>
            <a:r>
              <a:rPr lang="en-US" i="1"/>
              <a:t>has-a</a:t>
            </a:r>
            <a:endParaRPr/>
          </a:p>
          <a:p>
            <a:pPr marL="228600" lvl="0" indent="-228600" algn="l" rtl="0">
              <a:lnSpc>
                <a:spcPct val="90000"/>
              </a:lnSpc>
              <a:spcBef>
                <a:spcPts val="1000"/>
              </a:spcBef>
              <a:spcAft>
                <a:spcPts val="0"/>
              </a:spcAft>
              <a:buClr>
                <a:schemeClr val="dk1"/>
              </a:buClr>
              <a:buSzPts val="2800"/>
              <a:buChar char="•"/>
            </a:pPr>
            <a:r>
              <a:rPr lang="en-US"/>
              <a:t>Ví dụ:</a:t>
            </a:r>
            <a:endParaRPr/>
          </a:p>
          <a:p>
            <a:pPr marL="685800" lvl="1" indent="-228600" algn="l" rtl="0">
              <a:lnSpc>
                <a:spcPct val="90000"/>
              </a:lnSpc>
              <a:spcBef>
                <a:spcPts val="500"/>
              </a:spcBef>
              <a:spcAft>
                <a:spcPts val="0"/>
              </a:spcAft>
              <a:buClr>
                <a:schemeClr val="dk1"/>
              </a:buClr>
              <a:buSzPts val="2400"/>
              <a:buChar char="•"/>
            </a:pPr>
            <a:r>
              <a:rPr lang="en-US"/>
              <a:t>Lớp Apple và lớp Fruit: Mối quan hệ </a:t>
            </a:r>
            <a:r>
              <a:rPr lang="en-US" i="1"/>
              <a:t>is-a</a:t>
            </a:r>
            <a:endParaRPr/>
          </a:p>
          <a:p>
            <a:pPr marL="685800" lvl="1" indent="-228600" algn="l" rtl="0">
              <a:lnSpc>
                <a:spcPct val="90000"/>
              </a:lnSpc>
              <a:spcBef>
                <a:spcPts val="500"/>
              </a:spcBef>
              <a:spcAft>
                <a:spcPts val="0"/>
              </a:spcAft>
              <a:buClr>
                <a:schemeClr val="dk1"/>
              </a:buClr>
              <a:buSzPts val="2400"/>
              <a:buChar char="•"/>
            </a:pPr>
            <a:r>
              <a:rPr lang="en-US"/>
              <a:t>Lớp Customer và lớp Address: Mối quan hệ </a:t>
            </a:r>
            <a:r>
              <a:rPr lang="en-US" i="1"/>
              <a:t>has-a</a:t>
            </a: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Lựa chọn Interface hay Abstract class</a:t>
            </a:r>
            <a:endParaRPr/>
          </a:p>
        </p:txBody>
      </p:sp>
      <p:sp>
        <p:nvSpPr>
          <p:cNvPr id="256" name="Google Shape;256;p27"/>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Trong nhiều trường hợp, có thể chuyển đổi giữa việc sử dụng Interface và Abstract class</a:t>
            </a:r>
            <a:endParaRPr/>
          </a:p>
          <a:p>
            <a:pPr marL="228600" lvl="0" indent="-228600" algn="l" rtl="0">
              <a:lnSpc>
                <a:spcPct val="90000"/>
              </a:lnSpc>
              <a:spcBef>
                <a:spcPts val="1000"/>
              </a:spcBef>
              <a:spcAft>
                <a:spcPts val="0"/>
              </a:spcAft>
              <a:buClr>
                <a:schemeClr val="dk1"/>
              </a:buClr>
              <a:buSzPts val="2800"/>
              <a:buChar char="•"/>
            </a:pPr>
            <a:r>
              <a:rPr lang="en-US"/>
              <a:t>Nếu có sự gần gũi, rõ ràng giữa các lớp về mối quan hệ </a:t>
            </a:r>
            <a:r>
              <a:rPr lang="en-US" i="1"/>
              <a:t>cha-con</a:t>
            </a:r>
            <a:r>
              <a:rPr lang="en-US"/>
              <a:t> thì nên sử dụng lớp (mối quan hệ </a:t>
            </a:r>
            <a:r>
              <a:rPr lang="en-US" i="1"/>
              <a:t>is-a</a:t>
            </a:r>
            <a:r>
              <a:rPr lang="en-US"/>
              <a:t>)</a:t>
            </a:r>
            <a:endParaRPr/>
          </a:p>
          <a:p>
            <a:pPr marL="685800" lvl="1" indent="-228600" algn="l" rtl="0">
              <a:lnSpc>
                <a:spcPct val="90000"/>
              </a:lnSpc>
              <a:spcBef>
                <a:spcPts val="500"/>
              </a:spcBef>
              <a:spcAft>
                <a:spcPts val="0"/>
              </a:spcAft>
              <a:buClr>
                <a:schemeClr val="dk1"/>
              </a:buClr>
              <a:buSzPts val="2400"/>
              <a:buChar char="•"/>
            </a:pPr>
            <a:r>
              <a:rPr lang="en-US"/>
              <a:t>Ví dụ: </a:t>
            </a:r>
            <a:r>
              <a:rPr lang="en-US" i="1"/>
              <a:t>Apple is a Fruit (Táo là một Quả)</a:t>
            </a:r>
            <a:endParaRPr/>
          </a:p>
          <a:p>
            <a:pPr marL="228600" lvl="0" indent="-228600" algn="l" rtl="0">
              <a:lnSpc>
                <a:spcPct val="90000"/>
              </a:lnSpc>
              <a:spcBef>
                <a:spcPts val="1000"/>
              </a:spcBef>
              <a:spcAft>
                <a:spcPts val="0"/>
              </a:spcAft>
              <a:buClr>
                <a:schemeClr val="dk1"/>
              </a:buClr>
              <a:buSzPts val="2800"/>
              <a:buChar char="•"/>
            </a:pPr>
            <a:r>
              <a:rPr lang="en-US"/>
              <a:t>Nếu không có mối quan hệ gần gũi thì nên chọn interface (mối quan hệ </a:t>
            </a:r>
            <a:r>
              <a:rPr lang="en-US" i="1"/>
              <a:t>can-do</a:t>
            </a:r>
            <a:r>
              <a:rPr lang="en-US"/>
              <a:t>)</a:t>
            </a:r>
            <a:endParaRPr/>
          </a:p>
          <a:p>
            <a:pPr marL="685800" lvl="1" indent="-228600" algn="l" rtl="0">
              <a:lnSpc>
                <a:spcPct val="90000"/>
              </a:lnSpc>
              <a:spcBef>
                <a:spcPts val="500"/>
              </a:spcBef>
              <a:spcAft>
                <a:spcPts val="0"/>
              </a:spcAft>
              <a:buClr>
                <a:schemeClr val="dk1"/>
              </a:buClr>
              <a:buSzPts val="2400"/>
              <a:buChar char="•"/>
            </a:pPr>
            <a:r>
              <a:rPr lang="en-US"/>
              <a:t>Ví dụ: </a:t>
            </a:r>
            <a:r>
              <a:rPr lang="en-US" i="1"/>
              <a:t>Bird can fly (Chim có thể bay)</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Tổng kết</a:t>
            </a:r>
            <a:endParaRPr/>
          </a:p>
        </p:txBody>
      </p:sp>
      <p:sp>
        <p:nvSpPr>
          <p:cNvPr id="262" name="Google Shape;262;p28"/>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590"/>
              <a:buChar char="•"/>
            </a:pPr>
            <a:r>
              <a:rPr lang="en-US" sz="2590"/>
              <a:t>Abstract method là phương thức chỉ có phần khai báo mà không có phần thân</a:t>
            </a:r>
            <a:endParaRPr/>
          </a:p>
          <a:p>
            <a:pPr marL="228600" lvl="0" indent="-228600" algn="l" rtl="0">
              <a:lnSpc>
                <a:spcPct val="80000"/>
              </a:lnSpc>
              <a:spcBef>
                <a:spcPts val="1000"/>
              </a:spcBef>
              <a:spcAft>
                <a:spcPts val="0"/>
              </a:spcAft>
              <a:buClr>
                <a:schemeClr val="dk1"/>
              </a:buClr>
              <a:buSzPts val="2590"/>
              <a:buChar char="•"/>
            </a:pPr>
            <a:r>
              <a:rPr lang="en-US" sz="2590"/>
              <a:t>Abstract class là lớp có tính chất trừu tượng, không tạo được đối tượng</a:t>
            </a:r>
            <a:endParaRPr/>
          </a:p>
          <a:p>
            <a:pPr marL="228600" lvl="0" indent="-228600" algn="l" rtl="0">
              <a:lnSpc>
                <a:spcPct val="80000"/>
              </a:lnSpc>
              <a:spcBef>
                <a:spcPts val="1000"/>
              </a:spcBef>
              <a:spcAft>
                <a:spcPts val="0"/>
              </a:spcAft>
              <a:buClr>
                <a:schemeClr val="dk1"/>
              </a:buClr>
              <a:buSzPts val="2590"/>
              <a:buChar char="•"/>
            </a:pPr>
            <a:r>
              <a:rPr lang="en-US" sz="2590"/>
              <a:t>Lớp có phương thức abstract thì bắt buộc phải abstract</a:t>
            </a:r>
            <a:endParaRPr/>
          </a:p>
          <a:p>
            <a:pPr marL="228600" lvl="0" indent="-228600" algn="l" rtl="0">
              <a:lnSpc>
                <a:spcPct val="80000"/>
              </a:lnSpc>
              <a:spcBef>
                <a:spcPts val="1000"/>
              </a:spcBef>
              <a:spcAft>
                <a:spcPts val="0"/>
              </a:spcAft>
              <a:buClr>
                <a:schemeClr val="dk1"/>
              </a:buClr>
              <a:buSzPts val="2590"/>
              <a:buChar char="•"/>
            </a:pPr>
            <a:r>
              <a:rPr lang="en-US" sz="2590"/>
              <a:t>Lớp kế thừa lớp abstract thì phải triển khai toàn bộ các phương thức abstract</a:t>
            </a:r>
            <a:endParaRPr/>
          </a:p>
          <a:p>
            <a:pPr marL="228600" lvl="0" indent="-228600" algn="l" rtl="0">
              <a:lnSpc>
                <a:spcPct val="80000"/>
              </a:lnSpc>
              <a:spcBef>
                <a:spcPts val="1000"/>
              </a:spcBef>
              <a:spcAft>
                <a:spcPts val="0"/>
              </a:spcAft>
              <a:buClr>
                <a:schemeClr val="dk1"/>
              </a:buClr>
              <a:buSzPts val="2590"/>
              <a:buChar char="•"/>
            </a:pPr>
            <a:r>
              <a:rPr lang="en-US" sz="2590"/>
              <a:t>Interface chỉ có thể chứa hằng số và các phương thức abstract</a:t>
            </a:r>
            <a:endParaRPr/>
          </a:p>
          <a:p>
            <a:pPr marL="228600" lvl="0" indent="-228600" algn="l" rtl="0">
              <a:lnSpc>
                <a:spcPct val="80000"/>
              </a:lnSpc>
              <a:spcBef>
                <a:spcPts val="1000"/>
              </a:spcBef>
              <a:spcAft>
                <a:spcPts val="0"/>
              </a:spcAft>
              <a:buClr>
                <a:schemeClr val="dk1"/>
              </a:buClr>
              <a:buSzPts val="2590"/>
              <a:buChar char="•"/>
            </a:pPr>
            <a:r>
              <a:rPr lang="en-US" sz="2590"/>
              <a:t>Từ khoá implement được sử dụng để triển khai interface</a:t>
            </a:r>
            <a:endParaRPr/>
          </a:p>
          <a:p>
            <a:pPr marL="228600" lvl="0" indent="-228600" algn="l" rtl="0">
              <a:lnSpc>
                <a:spcPct val="80000"/>
              </a:lnSpc>
              <a:spcBef>
                <a:spcPts val="1000"/>
              </a:spcBef>
              <a:spcAft>
                <a:spcPts val="0"/>
              </a:spcAft>
              <a:buClr>
                <a:schemeClr val="dk1"/>
              </a:buClr>
              <a:buSzPts val="2590"/>
              <a:buChar char="•"/>
            </a:pPr>
            <a:r>
              <a:rPr lang="en-US" sz="2590"/>
              <a:t>Interface có thể kế thừa interface khác</a:t>
            </a:r>
            <a:endParaRPr/>
          </a:p>
          <a:p>
            <a:pPr marL="228600" lvl="0" indent="-228600" algn="l" rtl="0">
              <a:lnSpc>
                <a:spcPct val="80000"/>
              </a:lnSpc>
              <a:spcBef>
                <a:spcPts val="1000"/>
              </a:spcBef>
              <a:spcAft>
                <a:spcPts val="0"/>
              </a:spcAft>
              <a:buClr>
                <a:schemeClr val="dk1"/>
              </a:buClr>
              <a:buSzPts val="2590"/>
              <a:buChar char="•"/>
            </a:pPr>
            <a:r>
              <a:rPr lang="en-US" sz="2590"/>
              <a:t>Thiết kế các lớp cần tuân thủ: Tính gắn kết, tính bao gói, tính đồng nhất, tính rõ ràng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Open Sans SemiBold"/>
              <a:buNone/>
            </a:pPr>
            <a:r>
              <a:rPr lang="en-US"/>
              <a:t>Hướng dẫn</a:t>
            </a:r>
            <a:endParaRPr i="1"/>
          </a:p>
        </p:txBody>
      </p:sp>
      <p:sp>
        <p:nvSpPr>
          <p:cNvPr id="269" name="Google Shape;269;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a:t>Hướng dẫn làm bài thực hành và bài tập</a:t>
            </a:r>
            <a:endParaRPr/>
          </a:p>
          <a:p>
            <a:pPr marL="0" lvl="0" indent="0" algn="l" rtl="0">
              <a:lnSpc>
                <a:spcPct val="90000"/>
              </a:lnSpc>
              <a:spcBef>
                <a:spcPts val="1000"/>
              </a:spcBef>
              <a:spcAft>
                <a:spcPts val="0"/>
              </a:spcAft>
              <a:buClr>
                <a:srgbClr val="888888"/>
              </a:buClr>
              <a:buSzPts val="2400"/>
              <a:buNone/>
            </a:pPr>
            <a:r>
              <a:rPr lang="en-US"/>
              <a:t>Chuẩn bị bài tiếp theo: </a:t>
            </a:r>
            <a:r>
              <a:rPr lang="en-US" i="1"/>
              <a:t>Cấu trúc dữ liệu và giải thuật cơ bản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Mục tiêu</a:t>
            </a:r>
            <a:endParaRPr/>
          </a:p>
        </p:txBody>
      </p:sp>
      <p:sp>
        <p:nvSpPr>
          <p:cNvPr id="104" name="Google Shape;104;p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Trình bày đuợc Interface</a:t>
            </a:r>
            <a:endParaRPr/>
          </a:p>
          <a:p>
            <a:pPr marL="228600" lvl="0" indent="-228600" algn="l" rtl="0">
              <a:lnSpc>
                <a:spcPct val="90000"/>
              </a:lnSpc>
              <a:spcBef>
                <a:spcPts val="1000"/>
              </a:spcBef>
              <a:spcAft>
                <a:spcPts val="0"/>
              </a:spcAft>
              <a:buClr>
                <a:schemeClr val="dk1"/>
              </a:buClr>
              <a:buSzPts val="2800"/>
              <a:buChar char="•"/>
            </a:pPr>
            <a:r>
              <a:rPr lang="en-US"/>
              <a:t>Trình bày được Abstract Class</a:t>
            </a:r>
            <a:endParaRPr/>
          </a:p>
          <a:p>
            <a:pPr marL="228600" lvl="0" indent="-228600" algn="l" rtl="0">
              <a:lnSpc>
                <a:spcPct val="90000"/>
              </a:lnSpc>
              <a:spcBef>
                <a:spcPts val="1000"/>
              </a:spcBef>
              <a:spcAft>
                <a:spcPts val="0"/>
              </a:spcAft>
              <a:buClr>
                <a:schemeClr val="dk1"/>
              </a:buClr>
              <a:buSzPts val="2800"/>
              <a:buChar char="•"/>
            </a:pPr>
            <a:r>
              <a:rPr lang="en-US"/>
              <a:t>Trình bày được Abstract Method</a:t>
            </a:r>
            <a:endParaRPr/>
          </a:p>
          <a:p>
            <a:pPr marL="228600" lvl="0" indent="-228600" algn="l" rtl="0">
              <a:lnSpc>
                <a:spcPct val="90000"/>
              </a:lnSpc>
              <a:spcBef>
                <a:spcPts val="1000"/>
              </a:spcBef>
              <a:spcAft>
                <a:spcPts val="0"/>
              </a:spcAft>
              <a:buClr>
                <a:schemeClr val="dk1"/>
              </a:buClr>
              <a:buSzPts val="2800"/>
              <a:buChar char="•"/>
            </a:pPr>
            <a:r>
              <a:rPr lang="en-US"/>
              <a:t>Khai báo được Interface</a:t>
            </a:r>
            <a:endParaRPr/>
          </a:p>
          <a:p>
            <a:pPr marL="228600" lvl="0" indent="-228600" algn="l" rtl="0">
              <a:lnSpc>
                <a:spcPct val="90000"/>
              </a:lnSpc>
              <a:spcBef>
                <a:spcPts val="1000"/>
              </a:spcBef>
              <a:spcAft>
                <a:spcPts val="0"/>
              </a:spcAft>
              <a:buClr>
                <a:schemeClr val="dk1"/>
              </a:buClr>
              <a:buSzPts val="2800"/>
              <a:buChar char="•"/>
            </a:pPr>
            <a:r>
              <a:rPr lang="en-US"/>
              <a:t>Khai báo được Abstract class</a:t>
            </a:r>
            <a:endParaRPr/>
          </a:p>
          <a:p>
            <a:pPr marL="228600" lvl="0" indent="-228600" algn="l" rtl="0">
              <a:lnSpc>
                <a:spcPct val="90000"/>
              </a:lnSpc>
              <a:spcBef>
                <a:spcPts val="1000"/>
              </a:spcBef>
              <a:spcAft>
                <a:spcPts val="0"/>
              </a:spcAft>
              <a:buClr>
                <a:schemeClr val="dk1"/>
              </a:buClr>
              <a:buSzPts val="2800"/>
              <a:buChar char="•"/>
            </a:pPr>
            <a:r>
              <a:rPr lang="en-US"/>
              <a:t>Khai báo được lớp triển khai từ Interface</a:t>
            </a:r>
            <a:endParaRPr/>
          </a:p>
          <a:p>
            <a:pPr marL="228600" lvl="0" indent="-228600" algn="l" rtl="0">
              <a:lnSpc>
                <a:spcPct val="90000"/>
              </a:lnSpc>
              <a:spcBef>
                <a:spcPts val="1000"/>
              </a:spcBef>
              <a:spcAft>
                <a:spcPts val="0"/>
              </a:spcAft>
              <a:buClr>
                <a:schemeClr val="dk1"/>
              </a:buClr>
              <a:buSzPts val="2800"/>
              <a:buChar char="•"/>
            </a:pPr>
            <a:r>
              <a:rPr lang="en-US"/>
              <a:t>Khai báo được lớp kế thừa từ Abstract class</a:t>
            </a:r>
            <a:endParaRPr/>
          </a:p>
          <a:p>
            <a:pPr marL="228600" lvl="0" indent="-228600" algn="l" rtl="0">
              <a:lnSpc>
                <a:spcPct val="90000"/>
              </a:lnSpc>
              <a:spcBef>
                <a:spcPts val="1000"/>
              </a:spcBef>
              <a:spcAft>
                <a:spcPts val="0"/>
              </a:spcAft>
              <a:buClr>
                <a:schemeClr val="dk1"/>
              </a:buClr>
              <a:buSzPts val="2800"/>
              <a:buChar char="•"/>
            </a:pPr>
            <a:r>
              <a:rPr lang="en-US"/>
              <a:t>Thiết kế được các giải pháp có sử dụng Interface và Abstract Class </a:t>
            </a:r>
            <a:endParaRPr/>
          </a:p>
          <a:p>
            <a:pPr marL="228600" lvl="0" indent="-228600" algn="l" rtl="0">
              <a:lnSpc>
                <a:spcPct val="90000"/>
              </a:lnSpc>
              <a:spcBef>
                <a:spcPts val="1000"/>
              </a:spcBef>
              <a:spcAft>
                <a:spcPts val="0"/>
              </a:spcAft>
              <a:buClr>
                <a:schemeClr val="dk1"/>
              </a:buClr>
              <a:buSzPts val="2800"/>
              <a:buChar char="•"/>
            </a:pPr>
            <a:r>
              <a:rPr lang="en-US"/>
              <a:t>Trình bày và sử dụng được Anonymous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Open Sans SemiBold"/>
              <a:buNone/>
            </a:pPr>
            <a:r>
              <a:rPr lang="en-US" sz="5400"/>
              <a:t>Thảo luận</a:t>
            </a:r>
            <a:endParaRPr sz="5400"/>
          </a:p>
        </p:txBody>
      </p:sp>
      <p:sp>
        <p:nvSpPr>
          <p:cNvPr id="110" name="Google Shape;110;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a:t>Từ khoá abstract</a:t>
            </a:r>
            <a:endParaRPr/>
          </a:p>
          <a:p>
            <a:pPr marL="0" lvl="0" indent="0" algn="l" rtl="0">
              <a:lnSpc>
                <a:spcPct val="90000"/>
              </a:lnSpc>
              <a:spcBef>
                <a:spcPts val="1000"/>
              </a:spcBef>
              <a:spcAft>
                <a:spcPts val="0"/>
              </a:spcAft>
              <a:buClr>
                <a:srgbClr val="888888"/>
              </a:buClr>
              <a:buSzPts val="2400"/>
              <a:buNone/>
            </a:pPr>
            <a:r>
              <a:rPr lang="en-US"/>
              <a:t>Abstract class</a:t>
            </a:r>
            <a:endParaRPr/>
          </a:p>
          <a:p>
            <a:pPr marL="0" lvl="0" indent="0" algn="l" rtl="0">
              <a:lnSpc>
                <a:spcPct val="90000"/>
              </a:lnSpc>
              <a:spcBef>
                <a:spcPts val="1000"/>
              </a:spcBef>
              <a:spcAft>
                <a:spcPts val="0"/>
              </a:spcAft>
              <a:buClr>
                <a:srgbClr val="888888"/>
              </a:buClr>
              <a:buSzPts val="2400"/>
              <a:buNone/>
            </a:pPr>
            <a:r>
              <a:rPr lang="en-US"/>
              <a:t>Abstract method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Abstract class</a:t>
            </a:r>
            <a:endParaRPr/>
          </a:p>
        </p:txBody>
      </p:sp>
      <p:sp>
        <p:nvSpPr>
          <p:cNvPr id="116" name="Google Shape;116;p5"/>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Trong kế thừa, lớp cha định nghĩa các phương thức chung cho các lớp con</a:t>
            </a:r>
            <a:endParaRPr/>
          </a:p>
          <a:p>
            <a:pPr marL="228600" lvl="0" indent="-228600" algn="l" rtl="0">
              <a:lnSpc>
                <a:spcPct val="90000"/>
              </a:lnSpc>
              <a:spcBef>
                <a:spcPts val="1000"/>
              </a:spcBef>
              <a:spcAft>
                <a:spcPts val="0"/>
              </a:spcAft>
              <a:buClr>
                <a:schemeClr val="dk1"/>
              </a:buClr>
              <a:buSzPts val="2800"/>
              <a:buChar char="•"/>
            </a:pPr>
            <a:r>
              <a:rPr lang="en-US"/>
              <a:t>Lớp con cụ thể hơn lớp cha, lớp cha ”chung chung” hơn lớp con</a:t>
            </a:r>
            <a:endParaRPr/>
          </a:p>
          <a:p>
            <a:pPr marL="228600" lvl="0" indent="-228600" algn="l" rtl="0">
              <a:lnSpc>
                <a:spcPct val="90000"/>
              </a:lnSpc>
              <a:spcBef>
                <a:spcPts val="1000"/>
              </a:spcBef>
              <a:spcAft>
                <a:spcPts val="0"/>
              </a:spcAft>
              <a:buClr>
                <a:schemeClr val="dk1"/>
              </a:buClr>
              <a:buSzPts val="2800"/>
              <a:buChar char="•"/>
            </a:pPr>
            <a:r>
              <a:rPr lang="en-US"/>
              <a:t>Trong hệ kế thừa, càng lên cao thì tính cụ thể càng ít đi, tính trừu tượng càng tăng lên</a:t>
            </a:r>
            <a:endParaRPr/>
          </a:p>
          <a:p>
            <a:pPr marL="228600" lvl="0" indent="-228600" algn="l" rtl="0">
              <a:lnSpc>
                <a:spcPct val="90000"/>
              </a:lnSpc>
              <a:spcBef>
                <a:spcPts val="1000"/>
              </a:spcBef>
              <a:spcAft>
                <a:spcPts val="0"/>
              </a:spcAft>
              <a:buClr>
                <a:schemeClr val="dk1"/>
              </a:buClr>
              <a:buSzPts val="2800"/>
              <a:buChar char="•"/>
            </a:pPr>
            <a:r>
              <a:rPr lang="en-US"/>
              <a:t>Những lớp có tính trừu tượng rất cao, đến mức không thể tạo được các đối tượng của lớp đó thì được gọi là lớp trừu tượng (abstract class)</a:t>
            </a:r>
            <a:endParaRPr/>
          </a:p>
          <a:p>
            <a:pPr marL="228600" lvl="0" indent="-228600" algn="l" rtl="0">
              <a:lnSpc>
                <a:spcPct val="90000"/>
              </a:lnSpc>
              <a:spcBef>
                <a:spcPts val="1000"/>
              </a:spcBef>
              <a:spcAft>
                <a:spcPts val="0"/>
              </a:spcAft>
              <a:buClr>
                <a:schemeClr val="dk1"/>
              </a:buClr>
              <a:buSzPts val="2800"/>
              <a:buChar char="•"/>
            </a:pPr>
            <a:r>
              <a:rPr lang="en-US"/>
              <a:t>Ví dụ: Lớp </a:t>
            </a:r>
            <a:r>
              <a:rPr lang="en-US" i="1"/>
              <a:t>Geometric</a:t>
            </a:r>
            <a:r>
              <a:rPr lang="en-US"/>
              <a:t> là một lớp rất trừu tượng, do đó nó phù hợp để trở thành một lớp abstract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Abstract method</a:t>
            </a:r>
            <a:endParaRPr/>
          </a:p>
        </p:txBody>
      </p:sp>
      <p:sp>
        <p:nvSpPr>
          <p:cNvPr id="122" name="Google Shape;122;p6"/>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Abstract method (phương thức trừu tượng) là những phương thức được khai báo (declare) nhưng không có phần thân (không được implement)</a:t>
            </a:r>
            <a:endParaRPr/>
          </a:p>
          <a:p>
            <a:pPr marL="228600" lvl="0" indent="-228600" algn="l" rtl="0">
              <a:lnSpc>
                <a:spcPct val="90000"/>
              </a:lnSpc>
              <a:spcBef>
                <a:spcPts val="1000"/>
              </a:spcBef>
              <a:spcAft>
                <a:spcPts val="0"/>
              </a:spcAft>
              <a:buClr>
                <a:schemeClr val="dk1"/>
              </a:buClr>
              <a:buSzPts val="2800"/>
              <a:buChar char="•"/>
            </a:pPr>
            <a:r>
              <a:rPr lang="en-US"/>
              <a:t>Ví dụ: </a:t>
            </a:r>
            <a:endParaRPr/>
          </a:p>
          <a:p>
            <a:pPr marL="685800" lvl="1" indent="-228600" algn="l" rtl="0">
              <a:lnSpc>
                <a:spcPct val="90000"/>
              </a:lnSpc>
              <a:spcBef>
                <a:spcPts val="500"/>
              </a:spcBef>
              <a:spcAft>
                <a:spcPts val="0"/>
              </a:spcAft>
              <a:buClr>
                <a:schemeClr val="dk1"/>
              </a:buClr>
              <a:buSzPts val="2400"/>
              <a:buChar char="•"/>
            </a:pPr>
            <a:r>
              <a:rPr lang="en-US"/>
              <a:t>Lớp Geometric có thể khai báo phương thức GetArea() và GetPerimeter() nhưng không có phần thân của hai phương thức này</a:t>
            </a:r>
            <a:endParaRPr/>
          </a:p>
          <a:p>
            <a:pPr marL="685800" lvl="1" indent="-228600" algn="l" rtl="0">
              <a:lnSpc>
                <a:spcPct val="90000"/>
              </a:lnSpc>
              <a:spcBef>
                <a:spcPts val="500"/>
              </a:spcBef>
              <a:spcAft>
                <a:spcPts val="0"/>
              </a:spcAft>
              <a:buClr>
                <a:schemeClr val="dk1"/>
              </a:buClr>
              <a:buSzPts val="2400"/>
              <a:buChar char="•"/>
            </a:pPr>
            <a:r>
              <a:rPr lang="en-US"/>
              <a:t>Tất cả các “Hình” đều có thể tính được diện tích và chu vi</a:t>
            </a:r>
            <a:endParaRPr/>
          </a:p>
          <a:p>
            <a:pPr marL="685800" lvl="1" indent="-228600" algn="l" rtl="0">
              <a:lnSpc>
                <a:spcPct val="90000"/>
              </a:lnSpc>
              <a:spcBef>
                <a:spcPts val="500"/>
              </a:spcBef>
              <a:spcAft>
                <a:spcPts val="0"/>
              </a:spcAft>
              <a:buClr>
                <a:schemeClr val="dk1"/>
              </a:buClr>
              <a:buSzPts val="2400"/>
              <a:buChar char="•"/>
            </a:pPr>
            <a:r>
              <a:rPr lang="en-US"/>
              <a:t>Không thể tính được diện tích và chu vi ở bên trong lớp Geometric bởi vì chưa xác định rõ “Hình” này là hình gì</a:t>
            </a:r>
            <a:endParaRPr/>
          </a:p>
          <a:p>
            <a:pPr marL="228600" lvl="0" indent="-228600" algn="l" rtl="0">
              <a:lnSpc>
                <a:spcPct val="90000"/>
              </a:lnSpc>
              <a:spcBef>
                <a:spcPts val="1000"/>
              </a:spcBef>
              <a:spcAft>
                <a:spcPts val="0"/>
              </a:spcAft>
              <a:buClr>
                <a:schemeClr val="dk1"/>
              </a:buClr>
              <a:buSzPts val="2800"/>
              <a:buChar char="•"/>
            </a:pPr>
            <a:r>
              <a:rPr lang="en-US"/>
              <a:t>Phương thức trừu tượng được bổ sung phần thân (tức là implement) ở các lớp con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Từ khoá abstract</a:t>
            </a:r>
            <a:endParaRPr/>
          </a:p>
        </p:txBody>
      </p:sp>
      <p:sp>
        <p:nvSpPr>
          <p:cNvPr id="128" name="Google Shape;128;p7"/>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Từ khoá abstract được sử dụng để khai báo lớp trừu tượng và phương thức trừu tượng</a:t>
            </a:r>
            <a:endParaRPr/>
          </a:p>
          <a:p>
            <a:pPr marL="228600" lvl="0" indent="-228600" algn="l" rtl="0">
              <a:lnSpc>
                <a:spcPct val="90000"/>
              </a:lnSpc>
              <a:spcBef>
                <a:spcPts val="1000"/>
              </a:spcBef>
              <a:spcAft>
                <a:spcPts val="0"/>
              </a:spcAft>
              <a:buClr>
                <a:schemeClr val="dk1"/>
              </a:buClr>
              <a:buSzPts val="2800"/>
              <a:buChar char="•"/>
            </a:pPr>
            <a:r>
              <a:rPr lang="en-US"/>
              <a:t>Ví dụ:</a:t>
            </a:r>
            <a:endParaRPr/>
          </a:p>
        </p:txBody>
      </p:sp>
      <p:sp>
        <p:nvSpPr>
          <p:cNvPr id="129" name="Google Shape;129;p7"/>
          <p:cNvSpPr/>
          <p:nvPr/>
        </p:nvSpPr>
        <p:spPr>
          <a:xfrm>
            <a:off x="2438400" y="2200512"/>
            <a:ext cx="6096000"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000080"/>
                </a:solidFill>
                <a:latin typeface="Calibri"/>
                <a:ea typeface="Calibri"/>
                <a:cs typeface="Calibri"/>
                <a:sym typeface="Calibri"/>
              </a:rPr>
              <a:t>public abstract class </a:t>
            </a:r>
            <a:r>
              <a:rPr lang="en-US" sz="1800" b="0" i="0" u="none" strike="noStrike" cap="none">
                <a:solidFill>
                  <a:schemeClr val="dk1"/>
                </a:solidFill>
                <a:latin typeface="Calibri"/>
                <a:ea typeface="Calibri"/>
                <a:cs typeface="Calibri"/>
                <a:sym typeface="Calibri"/>
              </a:rPr>
              <a:t>Geometric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t>
            </a:r>
            <a:r>
              <a:rPr lang="en-US" sz="1800" b="1" i="0" u="none" strike="noStrike" cap="none">
                <a:solidFill>
                  <a:srgbClr val="000080"/>
                </a:solidFill>
                <a:latin typeface="Calibri"/>
                <a:ea typeface="Calibri"/>
                <a:cs typeface="Calibri"/>
                <a:sym typeface="Calibri"/>
              </a:rPr>
              <a:t>private </a:t>
            </a:r>
            <a:r>
              <a:rPr lang="en-US" sz="1800" b="0" i="0" u="none" strike="noStrike" cap="none">
                <a:solidFill>
                  <a:schemeClr val="dk1"/>
                </a:solidFill>
                <a:latin typeface="Calibri"/>
                <a:ea typeface="Calibri"/>
                <a:cs typeface="Calibri"/>
                <a:sym typeface="Calibri"/>
              </a:rPr>
              <a:t>String </a:t>
            </a:r>
            <a:r>
              <a:rPr lang="en-US" sz="1800" b="1" i="0" u="none" strike="noStrike" cap="none">
                <a:solidFill>
                  <a:srgbClr val="660E7A"/>
                </a:solidFill>
                <a:latin typeface="Calibri"/>
                <a:ea typeface="Calibri"/>
                <a:cs typeface="Calibri"/>
                <a:sym typeface="Calibri"/>
              </a:rPr>
              <a:t>name</a:t>
            </a:r>
            <a:r>
              <a:rPr lang="en-US" sz="1800" b="0" i="0" u="none" strike="noStrike" cap="none">
                <a:solidFill>
                  <a:schemeClr val="dk1"/>
                </a:solidFill>
                <a:latin typeface="Calibri"/>
                <a:ea typeface="Calibri"/>
                <a:cs typeface="Calibri"/>
                <a:sym typeface="Calibri"/>
              </a:rPr>
              <a:t>;</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t>
            </a:r>
            <a:r>
              <a:rPr lang="en-US" sz="1800" b="1" i="0" u="none" strike="noStrike" cap="none">
                <a:solidFill>
                  <a:srgbClr val="000080"/>
                </a:solidFill>
                <a:latin typeface="Calibri"/>
                <a:ea typeface="Calibri"/>
                <a:cs typeface="Calibri"/>
                <a:sym typeface="Calibri"/>
              </a:rPr>
              <a:t>protected </a:t>
            </a:r>
            <a:r>
              <a:rPr lang="en-US" sz="1800" b="0" i="0" u="none" strike="noStrike" cap="none">
                <a:solidFill>
                  <a:schemeClr val="dk1"/>
                </a:solidFill>
                <a:latin typeface="Calibri"/>
                <a:ea typeface="Calibri"/>
                <a:cs typeface="Calibri"/>
                <a:sym typeface="Calibri"/>
              </a:rPr>
              <a:t>Geometric(String name)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t>
            </a:r>
            <a:r>
              <a:rPr lang="en-US" sz="1800" b="1" i="0" u="none" strike="noStrike" cap="none">
                <a:solidFill>
                  <a:srgbClr val="000080"/>
                </a:solidFill>
                <a:latin typeface="Calibri"/>
                <a:ea typeface="Calibri"/>
                <a:cs typeface="Calibri"/>
                <a:sym typeface="Calibri"/>
              </a:rPr>
              <a:t>this</a:t>
            </a:r>
            <a:r>
              <a:rPr lang="en-US" sz="1800" b="0" i="0" u="none" strike="noStrike" cap="none">
                <a:solidFill>
                  <a:schemeClr val="dk1"/>
                </a:solidFill>
                <a:latin typeface="Calibri"/>
                <a:ea typeface="Calibri"/>
                <a:cs typeface="Calibri"/>
                <a:sym typeface="Calibri"/>
              </a:rPr>
              <a:t>.</a:t>
            </a:r>
            <a:r>
              <a:rPr lang="en-US" sz="1800" b="1" i="0" u="none" strike="noStrike" cap="none">
                <a:solidFill>
                  <a:srgbClr val="660E7A"/>
                </a:solidFill>
                <a:latin typeface="Calibri"/>
                <a:ea typeface="Calibri"/>
                <a:cs typeface="Calibri"/>
                <a:sym typeface="Calibri"/>
              </a:rPr>
              <a:t>name </a:t>
            </a:r>
            <a:r>
              <a:rPr lang="en-US" sz="1800" b="0" i="0" u="none" strike="noStrike" cap="none">
                <a:solidFill>
                  <a:schemeClr val="dk1"/>
                </a:solidFill>
                <a:latin typeface="Calibri"/>
                <a:ea typeface="Calibri"/>
                <a:cs typeface="Calibri"/>
                <a:sym typeface="Calibri"/>
              </a:rPr>
              <a:t>= name;</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t>
            </a:r>
            <a:r>
              <a:rPr lang="en-US" sz="1800" b="1" i="0" u="none" strike="noStrike" cap="none">
                <a:solidFill>
                  <a:srgbClr val="000080"/>
                </a:solidFill>
                <a:latin typeface="Calibri"/>
                <a:ea typeface="Calibri"/>
                <a:cs typeface="Calibri"/>
                <a:sym typeface="Calibri"/>
              </a:rPr>
              <a:t>public </a:t>
            </a:r>
            <a:r>
              <a:rPr lang="en-US" sz="1800" b="0" i="0" u="none" strike="noStrike" cap="none">
                <a:solidFill>
                  <a:schemeClr val="dk1"/>
                </a:solidFill>
                <a:latin typeface="Calibri"/>
                <a:ea typeface="Calibri"/>
                <a:cs typeface="Calibri"/>
                <a:sym typeface="Calibri"/>
              </a:rPr>
              <a:t>String Name()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get=&gt;name;</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t>
            </a:r>
            <a:r>
              <a:rPr lang="en-US" sz="1800" b="1" i="0" u="none" strike="noStrike" cap="none">
                <a:solidFill>
                  <a:srgbClr val="000080"/>
                </a:solidFill>
                <a:latin typeface="Calibri"/>
                <a:ea typeface="Calibri"/>
                <a:cs typeface="Calibri"/>
                <a:sym typeface="Calibri"/>
              </a:rPr>
              <a:t>public abstract double </a:t>
            </a:r>
            <a:r>
              <a:rPr lang="en-US" sz="1800" b="0" i="0" u="none" strike="noStrike" cap="none">
                <a:solidFill>
                  <a:schemeClr val="dk1"/>
                </a:solidFill>
                <a:latin typeface="Calibri"/>
                <a:ea typeface="Calibri"/>
                <a:cs typeface="Calibri"/>
                <a:sym typeface="Calibri"/>
              </a:rPr>
              <a:t>GetArea();</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    </a:t>
            </a:r>
            <a:r>
              <a:rPr lang="en-US" sz="1800" b="1" i="0" u="none" strike="noStrike" cap="none">
                <a:solidFill>
                  <a:srgbClr val="000080"/>
                </a:solidFill>
                <a:latin typeface="Calibri"/>
                <a:ea typeface="Calibri"/>
                <a:cs typeface="Calibri"/>
                <a:sym typeface="Calibri"/>
              </a:rPr>
              <a:t>public abstract double </a:t>
            </a:r>
            <a:r>
              <a:rPr lang="en-US" sz="1800" b="0" i="0" u="none" strike="noStrike" cap="none">
                <a:solidFill>
                  <a:schemeClr val="dk1"/>
                </a:solidFill>
                <a:latin typeface="Calibri"/>
                <a:ea typeface="Calibri"/>
                <a:cs typeface="Calibri"/>
                <a:sym typeface="Calibri"/>
              </a:rPr>
              <a:t>GetPerimeter();</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a:t>
            </a:r>
            <a:br>
              <a:rPr lang="en-US" sz="1800" b="0" i="0" u="none" strike="noStrike" cap="none">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Các tính chất của lớp abstract</a:t>
            </a:r>
            <a:endParaRPr/>
          </a:p>
        </p:txBody>
      </p:sp>
      <p:sp>
        <p:nvSpPr>
          <p:cNvPr id="135" name="Google Shape;135;p8"/>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590"/>
              <a:buChar char="•"/>
            </a:pPr>
            <a:r>
              <a:rPr lang="en-US" sz="2590"/>
              <a:t>Không thể là một </a:t>
            </a:r>
            <a:r>
              <a:rPr lang="en-US" sz="2590" u="sng">
                <a:solidFill>
                  <a:schemeClr val="hlink"/>
                </a:solidFill>
                <a:hlinkClick r:id="rId3"/>
              </a:rPr>
              <a:t>sealed class</a:t>
            </a:r>
            <a:r>
              <a:rPr lang="en-US" sz="2590"/>
              <a:t>, vì sealed class không cho lớp khác kế thừa nó. Và không được khai báo với từ khóa </a:t>
            </a:r>
            <a:r>
              <a:rPr lang="en-US" sz="2590" b="1"/>
              <a:t>static</a:t>
            </a:r>
            <a:r>
              <a:rPr lang="en-US" sz="2590"/>
              <a:t>.</a:t>
            </a:r>
            <a:endParaRPr/>
          </a:p>
          <a:p>
            <a:pPr marL="228600" lvl="0" indent="-228600" algn="l" rtl="0">
              <a:lnSpc>
                <a:spcPct val="80000"/>
              </a:lnSpc>
              <a:spcBef>
                <a:spcPts val="1000"/>
              </a:spcBef>
              <a:spcAft>
                <a:spcPts val="0"/>
              </a:spcAft>
              <a:buClr>
                <a:schemeClr val="dk1"/>
              </a:buClr>
              <a:buSzPts val="2590"/>
              <a:buChar char="•"/>
            </a:pPr>
            <a:r>
              <a:rPr lang="en-US" sz="2590"/>
              <a:t>Cung cấp một phương thức giống nhau cho tất cả các lớp con. Phương thức khuôn mẫu để các lớp kế thừa nó tuân theo, được gọi là </a:t>
            </a:r>
            <a:r>
              <a:rPr lang="en-US" sz="2590" i="1"/>
              <a:t>abstract method</a:t>
            </a:r>
            <a:r>
              <a:rPr lang="en-US" sz="2590"/>
              <a:t>.</a:t>
            </a:r>
            <a:endParaRPr/>
          </a:p>
          <a:p>
            <a:pPr marL="228600" lvl="0" indent="-228600" algn="l" rtl="0">
              <a:lnSpc>
                <a:spcPct val="80000"/>
              </a:lnSpc>
              <a:spcBef>
                <a:spcPts val="1000"/>
              </a:spcBef>
              <a:spcAft>
                <a:spcPts val="0"/>
              </a:spcAft>
              <a:buClr>
                <a:schemeClr val="dk1"/>
              </a:buClr>
              <a:buSzPts val="2590"/>
              <a:buChar char="•"/>
            </a:pPr>
            <a:r>
              <a:rPr lang="en-US" sz="2590"/>
              <a:t>Các lớp con kế thừa </a:t>
            </a:r>
            <a:r>
              <a:rPr lang="en-US" sz="2590" i="1"/>
              <a:t>abstract class</a:t>
            </a:r>
            <a:r>
              <a:rPr lang="en-US" sz="2590"/>
              <a:t> bắt buộc phải override các </a:t>
            </a:r>
            <a:r>
              <a:rPr lang="en-US" sz="2590" i="1"/>
              <a:t>abstract method</a:t>
            </a:r>
            <a:r>
              <a:rPr lang="en-US" sz="2590"/>
              <a:t> của lớp cha, tức là sẽ phải định nghĩa cho phương thức (ở lớp cha chỉ mới khai báo prototype).</a:t>
            </a:r>
            <a:endParaRPr/>
          </a:p>
          <a:p>
            <a:pPr marL="228600" lvl="0" indent="-228600" algn="l" rtl="0">
              <a:lnSpc>
                <a:spcPct val="80000"/>
              </a:lnSpc>
              <a:spcBef>
                <a:spcPts val="1000"/>
              </a:spcBef>
              <a:spcAft>
                <a:spcPts val="0"/>
              </a:spcAft>
              <a:buClr>
                <a:schemeClr val="dk1"/>
              </a:buClr>
              <a:buSzPts val="2590"/>
              <a:buChar char="•"/>
            </a:pPr>
            <a:r>
              <a:rPr lang="en-US" sz="2590"/>
              <a:t>Phải chứa ít nhất một </a:t>
            </a:r>
            <a:r>
              <a:rPr lang="en-US" sz="2590" i="1"/>
              <a:t>abstract method</a:t>
            </a:r>
            <a:r>
              <a:rPr lang="en-US" sz="2590"/>
              <a:t>, nếu chúng ta khai báo </a:t>
            </a:r>
            <a:r>
              <a:rPr lang="en-US" sz="2590" i="1"/>
              <a:t>abstract class</a:t>
            </a:r>
            <a:r>
              <a:rPr lang="en-US" sz="2590"/>
              <a:t> mà không có </a:t>
            </a:r>
            <a:r>
              <a:rPr lang="en-US" sz="2590" i="1"/>
              <a:t>abstract method</a:t>
            </a:r>
            <a:r>
              <a:rPr lang="en-US" sz="2590"/>
              <a:t> nào thì chương trình cũng không có lỗi gì xảy ra, nhưng như vậy thì không đúng với tư tưởng của </a:t>
            </a:r>
            <a:r>
              <a:rPr lang="en-US" sz="2590" i="1"/>
              <a:t>abstract class</a:t>
            </a:r>
            <a:r>
              <a:rPr lang="en-US" sz="2590"/>
              <a:t>, khi đó thì chúng ta chỉ cần khai báo như một class thông thường không cần dùng từ khóa </a:t>
            </a:r>
            <a:r>
              <a:rPr lang="en-US" sz="2590" b="1"/>
              <a:t>abstract</a:t>
            </a:r>
            <a:r>
              <a:rPr lang="en-US" sz="2590"/>
              <a:t>.</a:t>
            </a:r>
            <a:endParaRPr sz="259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Các tính chất của lớp abstract</a:t>
            </a:r>
            <a:endParaRPr/>
          </a:p>
        </p:txBody>
      </p:sp>
      <p:sp>
        <p:nvSpPr>
          <p:cNvPr id="141" name="Google Shape;141;p9"/>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a:t>Trong một </a:t>
            </a:r>
            <a:r>
              <a:rPr lang="en-US" i="1"/>
              <a:t>abstract class</a:t>
            </a:r>
            <a:r>
              <a:rPr lang="en-US"/>
              <a:t> thì có thể có 3 loại phương thức: </a:t>
            </a:r>
            <a:r>
              <a:rPr lang="en-US" i="1"/>
              <a:t>abstract method</a:t>
            </a:r>
            <a:r>
              <a:rPr lang="en-US"/>
              <a:t>, </a:t>
            </a:r>
            <a:r>
              <a:rPr lang="en-US" i="1"/>
              <a:t>virtual method</a:t>
            </a:r>
            <a:r>
              <a:rPr lang="en-US"/>
              <a:t>, </a:t>
            </a:r>
            <a:r>
              <a:rPr lang="en-US" i="1"/>
              <a:t>normal method</a:t>
            </a:r>
            <a:r>
              <a:rPr lang="en-US"/>
              <a:t>.</a:t>
            </a:r>
            <a:endParaRPr/>
          </a:p>
          <a:p>
            <a:pPr marL="228600" lvl="0" indent="-228600" algn="l" rtl="0">
              <a:lnSpc>
                <a:spcPct val="80000"/>
              </a:lnSpc>
              <a:spcBef>
                <a:spcPts val="1000"/>
              </a:spcBef>
              <a:spcAft>
                <a:spcPts val="0"/>
              </a:spcAft>
              <a:buClr>
                <a:schemeClr val="dk1"/>
              </a:buClr>
              <a:buSzPts val="2800"/>
              <a:buChar char="•"/>
            </a:pPr>
            <a:r>
              <a:rPr lang="en-US"/>
              <a:t>Không thể tạo ra đối tượng (object instance) từ một </a:t>
            </a:r>
            <a:r>
              <a:rPr lang="en-US" i="1"/>
              <a:t>abstract class</a:t>
            </a:r>
            <a:r>
              <a:rPr lang="en-US"/>
              <a:t>, mà phải tạo thông qua một lớp con kế thừa từ nó.</a:t>
            </a:r>
            <a:endParaRPr/>
          </a:p>
          <a:p>
            <a:pPr marL="228600" lvl="0" indent="-228600" algn="l" rtl="0">
              <a:lnSpc>
                <a:spcPct val="80000"/>
              </a:lnSpc>
              <a:spcBef>
                <a:spcPts val="1000"/>
              </a:spcBef>
              <a:spcAft>
                <a:spcPts val="0"/>
              </a:spcAft>
              <a:buClr>
                <a:schemeClr val="dk1"/>
              </a:buClr>
              <a:buSzPts val="2800"/>
              <a:buChar char="•"/>
            </a:pPr>
            <a:r>
              <a:rPr lang="en-US" i="1"/>
              <a:t>Abstract method</a:t>
            </a:r>
            <a:r>
              <a:rPr lang="en-US"/>
              <a:t> chỉ được khai báo trong </a:t>
            </a:r>
            <a:r>
              <a:rPr lang="en-US" i="1"/>
              <a:t>abstract class</a:t>
            </a:r>
            <a:r>
              <a:rPr lang="en-US"/>
              <a:t>, vì chỉ khai báo prototype. Còn trong một class bình thường thì tất cả các phương thức không được khai báo prototype mà phải định nghĩa.</a:t>
            </a:r>
            <a:endParaRPr/>
          </a:p>
          <a:p>
            <a:pPr marL="228600" lvl="0" indent="-228600" algn="l" rtl="0">
              <a:lnSpc>
                <a:spcPct val="80000"/>
              </a:lnSpc>
              <a:spcBef>
                <a:spcPts val="1000"/>
              </a:spcBef>
              <a:spcAft>
                <a:spcPts val="0"/>
              </a:spcAft>
              <a:buClr>
                <a:schemeClr val="dk1"/>
              </a:buClr>
              <a:buSzPts val="2800"/>
              <a:buChar char="•"/>
            </a:pPr>
            <a:r>
              <a:rPr lang="en-US" i="1"/>
              <a:t>Abstract method</a:t>
            </a:r>
            <a:r>
              <a:rPr lang="en-US"/>
              <a:t> là phương thức chỉ được phép khai báo prototype (nguyên mẫu hàm), mà không có nội dung, không được định nghĩa. Và phải có phạm vi truy cập là </a:t>
            </a:r>
            <a:r>
              <a:rPr lang="en-US" b="1"/>
              <a:t>public</a:t>
            </a:r>
            <a:r>
              <a:rPr lang="en-US"/>
              <a:t> hoặc </a:t>
            </a:r>
            <a:r>
              <a:rPr lang="en-US" b="1"/>
              <a:t>protected</a:t>
            </a:r>
            <a:r>
              <a:rPr lang="en-US"/>
              <a:t> để lớp con có thể override, không được là </a:t>
            </a:r>
            <a:r>
              <a:rPr lang="en-US" b="1"/>
              <a:t>private</a:t>
            </a:r>
            <a:r>
              <a:rPr lang="en-US"/>
              <a:t>.</a:t>
            </a:r>
            <a:endParaRPr/>
          </a:p>
        </p:txBody>
      </p:sp>
    </p:spTree>
  </p:cSld>
  <p:clrMapOvr>
    <a:masterClrMapping/>
  </p:clrMapOvr>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1433</Words>
  <Application>Microsoft Macintosh PowerPoint</Application>
  <PresentationFormat>Widescreen</PresentationFormat>
  <Paragraphs>167</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Open Sans SemiBold</vt:lpstr>
      <vt:lpstr>Open Sans</vt:lpstr>
      <vt:lpstr>Arial</vt:lpstr>
      <vt:lpstr>Calibri</vt:lpstr>
      <vt:lpstr>SlideTheme2</vt:lpstr>
      <vt:lpstr>Bài 5 Interface và Abstract class</vt:lpstr>
      <vt:lpstr>Kiểm tra bài trước</vt:lpstr>
      <vt:lpstr>Mục tiêu</vt:lpstr>
      <vt:lpstr>Thảo luận</vt:lpstr>
      <vt:lpstr>Abstract class</vt:lpstr>
      <vt:lpstr>Abstract method</vt:lpstr>
      <vt:lpstr>Từ khoá abstract</vt:lpstr>
      <vt:lpstr>Các tính chất của lớp abstract</vt:lpstr>
      <vt:lpstr>Các tính chất của lớp abstract</vt:lpstr>
      <vt:lpstr>Các tính chất của lớp abstract</vt:lpstr>
      <vt:lpstr>Abstract method vs virtual method</vt:lpstr>
      <vt:lpstr>Abstract: ví dụ</vt:lpstr>
      <vt:lpstr>Demo</vt:lpstr>
      <vt:lpstr>Thảo luận</vt:lpstr>
      <vt:lpstr>Interface</vt:lpstr>
      <vt:lpstr>Các tính chất</vt:lpstr>
      <vt:lpstr>Triển khai interface</vt:lpstr>
      <vt:lpstr>Kế thừa interface</vt:lpstr>
      <vt:lpstr>Demo</vt:lpstr>
      <vt:lpstr>Thảo luận</vt:lpstr>
      <vt:lpstr>Thảo luận</vt:lpstr>
      <vt:lpstr>Cohesion</vt:lpstr>
      <vt:lpstr>Consistency</vt:lpstr>
      <vt:lpstr>Encapsulation</vt:lpstr>
      <vt:lpstr>Clarity</vt:lpstr>
      <vt:lpstr>Lựa chọn Inheritance hay Aggregation</vt:lpstr>
      <vt:lpstr>Lựa chọn Interface hay Abstract class</vt:lpstr>
      <vt:lpstr>Tổng kết</vt:lpstr>
      <vt:lpstr>Hướng dẫn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5 Interface và Abstract class</dc:title>
  <dc:creator>Nhật Nguyễn Khắc</dc:creator>
  <cp:lastModifiedBy>Microsoft Office User</cp:lastModifiedBy>
  <cp:revision>1</cp:revision>
  <dcterms:created xsi:type="dcterms:W3CDTF">2018-02-23T04:35:19Z</dcterms:created>
  <dcterms:modified xsi:type="dcterms:W3CDTF">2019-11-14T10:01:37Z</dcterms:modified>
</cp:coreProperties>
</file>