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12192000"/>
  <p:notesSz cx="6858000" cy="9144000"/>
  <p:embeddedFontLst>
    <p:embeddedFont>
      <p:font typeface="Open Sans SemiBold"/>
      <p:regular r:id="rId36"/>
      <p:bold r:id="rId37"/>
      <p:italic r:id="rId38"/>
      <p:boldItalic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44" roundtripDataSignature="AMtx7mjLOTSx0oppnZD17sRHjVoYRi0e3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5.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7.xml"/><Relationship Id="rId44" Type="http://customschemas.google.com/relationships/presentationmetadata" Target="metadata"/><Relationship Id="rId21" Type="http://schemas.openxmlformats.org/officeDocument/2006/relationships/slide" Target="slides/slide16.xml"/><Relationship Id="rId43" Type="http://schemas.openxmlformats.org/officeDocument/2006/relationships/font" Target="fonts/OpenSans-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OpenSansSemiBold-bold.fntdata"/><Relationship Id="rId14" Type="http://schemas.openxmlformats.org/officeDocument/2006/relationships/slide" Target="slides/slide9.xml"/><Relationship Id="rId36" Type="http://schemas.openxmlformats.org/officeDocument/2006/relationships/font" Target="fonts/OpenSansSemiBold-regular.fntdata"/><Relationship Id="rId17" Type="http://schemas.openxmlformats.org/officeDocument/2006/relationships/slide" Target="slides/slide12.xml"/><Relationship Id="rId39" Type="http://schemas.openxmlformats.org/officeDocument/2006/relationships/font" Target="fonts/OpenSansSemiBold-boldItalic.fntdata"/><Relationship Id="rId16" Type="http://schemas.openxmlformats.org/officeDocument/2006/relationships/slide" Target="slides/slide11.xml"/><Relationship Id="rId38" Type="http://schemas.openxmlformats.org/officeDocument/2006/relationships/font" Target="fonts/OpenSansSemi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mr-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mr-IN"/>
              <a:t>Phần này có thể để học viên tự đọc. Nếu hướng dẫn thì tổ chức theo dạng thảo luận hỏi về những không hiểu sau khi nghe video.</a:t>
            </a:r>
            <a:endParaRPr/>
          </a:p>
        </p:txBody>
      </p:sp>
      <p:sp>
        <p:nvSpPr>
          <p:cNvPr id="95" name="Google Shape;9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mr-I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mr-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3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Open Sans SemiBold"/>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mr-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4" name="Shape 74"/>
        <p:cNvGrpSpPr/>
        <p:nvPr/>
      </p:nvGrpSpPr>
      <p:grpSpPr>
        <a:xfrm>
          <a:off x="0" y="0"/>
          <a:ext cx="0" cy="0"/>
          <a:chOff x="0" y="0"/>
          <a:chExt cx="0" cy="0"/>
        </a:xfrm>
      </p:grpSpPr>
      <p:sp>
        <p:nvSpPr>
          <p:cNvPr id="75" name="Google Shape;75;p41"/>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1"/>
          <p:cNvSpPr txBox="1"/>
          <p:nvPr>
            <p:ph idx="1" type="body"/>
          </p:nvPr>
        </p:nvSpPr>
        <p:spPr>
          <a:xfrm rot="5400000">
            <a:off x="3567529" y="-1609307"/>
            <a:ext cx="5056942"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mr-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42"/>
          <p:cNvSpPr txBox="1"/>
          <p:nvPr>
            <p:ph type="title"/>
          </p:nvPr>
        </p:nvSpPr>
        <p:spPr>
          <a:xfrm rot="5400000">
            <a:off x="7481547" y="2304710"/>
            <a:ext cx="5115606"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42"/>
          <p:cNvSpPr txBox="1"/>
          <p:nvPr>
            <p:ph idx="1" type="body"/>
          </p:nvPr>
        </p:nvSpPr>
        <p:spPr>
          <a:xfrm rot="5400000">
            <a:off x="2147547" y="-247990"/>
            <a:ext cx="5115606"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mr-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3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Open Sans SemiBold"/>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mr-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9" name="Shape 29"/>
        <p:cNvGrpSpPr/>
        <p:nvPr/>
      </p:nvGrpSpPr>
      <p:grpSpPr>
        <a:xfrm>
          <a:off x="0" y="0"/>
          <a:ext cx="0" cy="0"/>
          <a:chOff x="0" y="0"/>
          <a:chExt cx="0" cy="0"/>
        </a:xfrm>
      </p:grpSpPr>
      <p:sp>
        <p:nvSpPr>
          <p:cNvPr id="30" name="Google Shape;30;p34"/>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4"/>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mr-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5" name="Shape 35"/>
        <p:cNvGrpSpPr/>
        <p:nvPr/>
      </p:nvGrpSpPr>
      <p:grpSpPr>
        <a:xfrm>
          <a:off x="0" y="0"/>
          <a:ext cx="0" cy="0"/>
          <a:chOff x="0" y="0"/>
          <a:chExt cx="0" cy="0"/>
        </a:xfrm>
      </p:grpSpPr>
      <p:sp>
        <p:nvSpPr>
          <p:cNvPr id="36" name="Google Shape;36;p35"/>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mr-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2" name="Shape 42"/>
        <p:cNvGrpSpPr/>
        <p:nvPr/>
      </p:nvGrpSpPr>
      <p:grpSpPr>
        <a:xfrm>
          <a:off x="0" y="0"/>
          <a:ext cx="0" cy="0"/>
          <a:chOff x="0" y="0"/>
          <a:chExt cx="0" cy="0"/>
        </a:xfrm>
      </p:grpSpPr>
      <p:sp>
        <p:nvSpPr>
          <p:cNvPr id="43" name="Google Shape;43;p36"/>
          <p:cNvSpPr txBox="1"/>
          <p:nvPr>
            <p:ph type="title"/>
          </p:nvPr>
        </p:nvSpPr>
        <p:spPr>
          <a:xfrm>
            <a:off x="839788" y="898071"/>
            <a:ext cx="10515600" cy="7926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3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3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mr-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1" name="Shape 51"/>
        <p:cNvGrpSpPr/>
        <p:nvPr/>
      </p:nvGrpSpPr>
      <p:grpSpPr>
        <a:xfrm>
          <a:off x="0" y="0"/>
          <a:ext cx="0" cy="0"/>
          <a:chOff x="0" y="0"/>
          <a:chExt cx="0" cy="0"/>
        </a:xfrm>
      </p:grpSpPr>
      <p:sp>
        <p:nvSpPr>
          <p:cNvPr id="52" name="Google Shape;52;p37"/>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mr-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mr-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0" name="Shape 60"/>
        <p:cNvGrpSpPr/>
        <p:nvPr/>
      </p:nvGrpSpPr>
      <p:grpSpPr>
        <a:xfrm>
          <a:off x="0" y="0"/>
          <a:ext cx="0" cy="0"/>
          <a:chOff x="0" y="0"/>
          <a:chExt cx="0" cy="0"/>
        </a:xfrm>
      </p:grpSpPr>
      <p:sp>
        <p:nvSpPr>
          <p:cNvPr id="61" name="Google Shape;61;p39"/>
          <p:cNvSpPr txBox="1"/>
          <p:nvPr>
            <p:ph type="title"/>
          </p:nvPr>
        </p:nvSpPr>
        <p:spPr>
          <a:xfrm>
            <a:off x="839788" y="987424"/>
            <a:ext cx="3932237" cy="1069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SemiBol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3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3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mr-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7" name="Shape 67"/>
        <p:cNvGrpSpPr/>
        <p:nvPr/>
      </p:nvGrpSpPr>
      <p:grpSpPr>
        <a:xfrm>
          <a:off x="0" y="0"/>
          <a:ext cx="0" cy="0"/>
          <a:chOff x="0" y="0"/>
          <a:chExt cx="0" cy="0"/>
        </a:xfrm>
      </p:grpSpPr>
      <p:sp>
        <p:nvSpPr>
          <p:cNvPr id="68" name="Google Shape;68;p40"/>
          <p:cNvSpPr txBox="1"/>
          <p:nvPr>
            <p:ph type="title"/>
          </p:nvPr>
        </p:nvSpPr>
        <p:spPr>
          <a:xfrm>
            <a:off x="839788" y="987424"/>
            <a:ext cx="3932237" cy="1069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SemiBol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4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0" name="Google Shape;70;p4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mr-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31"/>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Open Sans SemiBold"/>
              <a:buNone/>
              <a:defRPr b="1" i="0" sz="4000" u="none" cap="none" strike="noStrike">
                <a:solidFill>
                  <a:schemeClr val="dk1"/>
                </a:solidFill>
                <a:latin typeface="Open Sans SemiBold"/>
                <a:ea typeface="Open Sans SemiBold"/>
                <a:cs typeface="Open Sans SemiBold"/>
                <a:sym typeface="Open Sans Semi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1"/>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Open Sans"/>
                <a:ea typeface="Open Sans"/>
                <a:cs typeface="Open Sans"/>
                <a:sym typeface="Open Sans"/>
              </a:defRPr>
            </a:lvl1pPr>
            <a:lvl2pPr indent="0" lvl="1" marL="0" marR="0" rtl="0" algn="r">
              <a:spcBef>
                <a:spcPts val="0"/>
              </a:spcBef>
              <a:buNone/>
              <a:defRPr b="0" i="0" sz="1200" u="none" cap="none" strike="noStrike">
                <a:solidFill>
                  <a:srgbClr val="888888"/>
                </a:solidFill>
                <a:latin typeface="Open Sans"/>
                <a:ea typeface="Open Sans"/>
                <a:cs typeface="Open Sans"/>
                <a:sym typeface="Open Sans"/>
              </a:defRPr>
            </a:lvl2pPr>
            <a:lvl3pPr indent="0" lvl="2" marL="0" marR="0" rtl="0" algn="r">
              <a:spcBef>
                <a:spcPts val="0"/>
              </a:spcBef>
              <a:buNone/>
              <a:defRPr b="0" i="0" sz="1200" u="none" cap="none" strike="noStrike">
                <a:solidFill>
                  <a:srgbClr val="888888"/>
                </a:solidFill>
                <a:latin typeface="Open Sans"/>
                <a:ea typeface="Open Sans"/>
                <a:cs typeface="Open Sans"/>
                <a:sym typeface="Open Sans"/>
              </a:defRPr>
            </a:lvl3pPr>
            <a:lvl4pPr indent="0" lvl="3" marL="0" marR="0" rtl="0" algn="r">
              <a:spcBef>
                <a:spcPts val="0"/>
              </a:spcBef>
              <a:buNone/>
              <a:defRPr b="0" i="0" sz="1200" u="none" cap="none" strike="noStrike">
                <a:solidFill>
                  <a:srgbClr val="888888"/>
                </a:solidFill>
                <a:latin typeface="Open Sans"/>
                <a:ea typeface="Open Sans"/>
                <a:cs typeface="Open Sans"/>
                <a:sym typeface="Open Sans"/>
              </a:defRPr>
            </a:lvl4pPr>
            <a:lvl5pPr indent="0" lvl="4" marL="0" marR="0" rtl="0" algn="r">
              <a:spcBef>
                <a:spcPts val="0"/>
              </a:spcBef>
              <a:buNone/>
              <a:defRPr b="0" i="0" sz="1200" u="none" cap="none" strike="noStrike">
                <a:solidFill>
                  <a:srgbClr val="888888"/>
                </a:solidFill>
                <a:latin typeface="Open Sans"/>
                <a:ea typeface="Open Sans"/>
                <a:cs typeface="Open Sans"/>
                <a:sym typeface="Open Sans"/>
              </a:defRPr>
            </a:lvl5pPr>
            <a:lvl6pPr indent="0" lvl="5" marL="0" marR="0" rtl="0" algn="r">
              <a:spcBef>
                <a:spcPts val="0"/>
              </a:spcBef>
              <a:buNone/>
              <a:defRPr b="0" i="0" sz="1200" u="none" cap="none" strike="noStrike">
                <a:solidFill>
                  <a:srgbClr val="888888"/>
                </a:solidFill>
                <a:latin typeface="Open Sans"/>
                <a:ea typeface="Open Sans"/>
                <a:cs typeface="Open Sans"/>
                <a:sym typeface="Open Sans"/>
              </a:defRPr>
            </a:lvl6pPr>
            <a:lvl7pPr indent="0" lvl="6" marL="0" marR="0" rtl="0" algn="r">
              <a:spcBef>
                <a:spcPts val="0"/>
              </a:spcBef>
              <a:buNone/>
              <a:defRPr b="0" i="0" sz="1200" u="none" cap="none" strike="noStrike">
                <a:solidFill>
                  <a:srgbClr val="888888"/>
                </a:solidFill>
                <a:latin typeface="Open Sans"/>
                <a:ea typeface="Open Sans"/>
                <a:cs typeface="Open Sans"/>
                <a:sym typeface="Open Sans"/>
              </a:defRPr>
            </a:lvl7pPr>
            <a:lvl8pPr indent="0" lvl="7" marL="0" marR="0" rtl="0" algn="r">
              <a:spcBef>
                <a:spcPts val="0"/>
              </a:spcBef>
              <a:buNone/>
              <a:defRPr b="0" i="0" sz="1200" u="none" cap="none" strike="noStrike">
                <a:solidFill>
                  <a:srgbClr val="888888"/>
                </a:solidFill>
                <a:latin typeface="Open Sans"/>
                <a:ea typeface="Open Sans"/>
                <a:cs typeface="Open Sans"/>
                <a:sym typeface="Open Sans"/>
              </a:defRPr>
            </a:lvl8pPr>
            <a:lvl9pPr indent="0" lvl="8" marL="0" marR="0" rtl="0" algn="r">
              <a:spcBef>
                <a:spcPts val="0"/>
              </a:spcBef>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mr-IN"/>
              <a:t>‹#›</a:t>
            </a:fld>
            <a:endParaRPr/>
          </a:p>
        </p:txBody>
      </p:sp>
      <p:cxnSp>
        <p:nvCxnSpPr>
          <p:cNvPr id="15" name="Google Shape;15;p31"/>
          <p:cNvCxnSpPr/>
          <p:nvPr/>
        </p:nvCxnSpPr>
        <p:spPr>
          <a:xfrm rot="10800000">
            <a:off x="838202" y="893620"/>
            <a:ext cx="10386389" cy="0"/>
          </a:xfrm>
          <a:prstGeom prst="straightConnector1">
            <a:avLst/>
          </a:prstGeom>
          <a:noFill/>
          <a:ln cap="flat" cmpd="sng" w="25400">
            <a:solidFill>
              <a:srgbClr val="272780"/>
            </a:solidFill>
            <a:prstDash val="solid"/>
            <a:miter lim="800000"/>
            <a:headEnd len="sm" w="sm" type="none"/>
            <a:tailEnd len="sm" w="sm" type="none"/>
          </a:ln>
        </p:spPr>
      </p:cxnSp>
      <p:pic>
        <p:nvPicPr>
          <p:cNvPr id="16" name="Google Shape;16;p31"/>
          <p:cNvPicPr preferRelativeResize="0"/>
          <p:nvPr/>
        </p:nvPicPr>
        <p:blipFill rotWithShape="1">
          <a:blip r:embed="rId1">
            <a:alphaModFix/>
          </a:blip>
          <a:srcRect b="0" l="0" r="0" t="0"/>
          <a:stretch/>
        </p:blipFill>
        <p:spPr>
          <a:xfrm>
            <a:off x="11415645" y="139074"/>
            <a:ext cx="657087" cy="6570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Open Sans SemiBold"/>
              <a:buNone/>
            </a:pPr>
            <a:r>
              <a:rPr lang="mr-IN"/>
              <a:t>Bài 7</a:t>
            </a:r>
            <a:br>
              <a:rPr lang="mr-IN"/>
            </a:br>
            <a:r>
              <a:rPr lang="mr-IN"/>
              <a:t>Clean Code</a:t>
            </a:r>
            <a:endParaRPr/>
          </a:p>
        </p:txBody>
      </p:sp>
      <p:sp>
        <p:nvSpPr>
          <p:cNvPr id="91" name="Google Shape;91;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mr-IN"/>
              <a:t>Module: BOOTCAMP WEB-BACKEND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0"/>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mr-IN"/>
              <a:t>Ví dụ tên gọi không tốt</a:t>
            </a:r>
            <a:endParaRPr/>
          </a:p>
        </p:txBody>
      </p:sp>
      <p:sp>
        <p:nvSpPr>
          <p:cNvPr id="149" name="Google Shape;149;p10"/>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mr-IN"/>
              <a:t>Nhiều tên gọi không tốt:</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mr-IN"/>
              <a:t>Có thể sửa thành:</a:t>
            </a:r>
            <a:endParaRPr/>
          </a:p>
        </p:txBody>
      </p:sp>
      <p:sp>
        <p:nvSpPr>
          <p:cNvPr id="150" name="Google Shape;150;p10"/>
          <p:cNvSpPr/>
          <p:nvPr/>
        </p:nvSpPr>
        <p:spPr>
          <a:xfrm>
            <a:off x="2163096" y="1617168"/>
            <a:ext cx="6096000"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mr-IN" sz="1800">
                <a:solidFill>
                  <a:srgbClr val="000080"/>
                </a:solidFill>
                <a:latin typeface="Calibri"/>
                <a:ea typeface="Calibri"/>
                <a:cs typeface="Calibri"/>
                <a:sym typeface="Calibri"/>
              </a:rPr>
              <a:t>public </a:t>
            </a:r>
            <a:r>
              <a:rPr lang="mr-IN" sz="1800">
                <a:solidFill>
                  <a:schemeClr val="dk1"/>
                </a:solidFill>
                <a:latin typeface="Calibri"/>
                <a:ea typeface="Calibri"/>
                <a:cs typeface="Calibri"/>
                <a:sym typeface="Calibri"/>
              </a:rPr>
              <a:t>List&lt;</a:t>
            </a:r>
            <a:r>
              <a:rPr b="1" lang="mr-IN" sz="1800">
                <a:solidFill>
                  <a:srgbClr val="000080"/>
                </a:solidFill>
                <a:latin typeface="Calibri"/>
                <a:ea typeface="Calibri"/>
                <a:cs typeface="Calibri"/>
                <a:sym typeface="Calibri"/>
              </a:rPr>
              <a:t>int</a:t>
            </a:r>
            <a:r>
              <a:rPr lang="mr-IN" sz="1800">
                <a:solidFill>
                  <a:schemeClr val="dk1"/>
                </a:solidFill>
                <a:latin typeface="Calibri"/>
                <a:ea typeface="Calibri"/>
                <a:cs typeface="Calibri"/>
                <a:sym typeface="Calibri"/>
              </a:rPr>
              <a:t>[]&gt; GetThem() {</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List&lt;</a:t>
            </a:r>
            <a:r>
              <a:rPr b="1" lang="mr-IN" sz="1800">
                <a:solidFill>
                  <a:srgbClr val="000080"/>
                </a:solidFill>
                <a:latin typeface="Calibri"/>
                <a:ea typeface="Calibri"/>
                <a:cs typeface="Calibri"/>
                <a:sym typeface="Calibri"/>
              </a:rPr>
              <a:t>int</a:t>
            </a:r>
            <a:r>
              <a:rPr lang="mr-IN" sz="1800">
                <a:solidFill>
                  <a:schemeClr val="dk1"/>
                </a:solidFill>
                <a:latin typeface="Calibri"/>
                <a:ea typeface="Calibri"/>
                <a:cs typeface="Calibri"/>
                <a:sym typeface="Calibri"/>
              </a:rPr>
              <a:t>[]&gt; list1 = </a:t>
            </a:r>
            <a:r>
              <a:rPr b="1" lang="mr-IN" sz="1800">
                <a:solidFill>
                  <a:srgbClr val="000080"/>
                </a:solidFill>
                <a:latin typeface="Calibri"/>
                <a:ea typeface="Calibri"/>
                <a:cs typeface="Calibri"/>
                <a:sym typeface="Calibri"/>
              </a:rPr>
              <a:t>new </a:t>
            </a:r>
            <a:r>
              <a:rPr lang="mr-IN" sz="1800">
                <a:solidFill>
                  <a:schemeClr val="dk1"/>
                </a:solidFill>
                <a:latin typeface="Calibri"/>
                <a:ea typeface="Calibri"/>
                <a:cs typeface="Calibri"/>
                <a:sym typeface="Calibri"/>
              </a:rPr>
              <a:t>ArrayList&lt;</a:t>
            </a:r>
            <a:r>
              <a:rPr b="1" lang="mr-IN" sz="1800">
                <a:solidFill>
                  <a:srgbClr val="000080"/>
                </a:solidFill>
                <a:latin typeface="Calibri"/>
                <a:ea typeface="Calibri"/>
                <a:cs typeface="Calibri"/>
                <a:sym typeface="Calibri"/>
              </a:rPr>
              <a:t>int</a:t>
            </a:r>
            <a:r>
              <a:rPr lang="mr-IN" sz="1800">
                <a:solidFill>
                  <a:schemeClr val="dk1"/>
                </a:solidFill>
                <a:latin typeface="Calibri"/>
                <a:ea typeface="Calibri"/>
                <a:cs typeface="Calibri"/>
                <a:sym typeface="Calibri"/>
              </a:rPr>
              <a:t>[]&gt;();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for </a:t>
            </a:r>
            <a:r>
              <a:rPr lang="mr-IN" sz="1800">
                <a:solidFill>
                  <a:schemeClr val="dk1"/>
                </a:solidFill>
                <a:latin typeface="Calibri"/>
                <a:ea typeface="Calibri"/>
                <a:cs typeface="Calibri"/>
                <a:sym typeface="Calibri"/>
              </a:rPr>
              <a:t>(</a:t>
            </a:r>
            <a:r>
              <a:rPr b="1" lang="mr-IN" sz="1800">
                <a:solidFill>
                  <a:srgbClr val="000080"/>
                </a:solidFill>
                <a:latin typeface="Calibri"/>
                <a:ea typeface="Calibri"/>
                <a:cs typeface="Calibri"/>
                <a:sym typeface="Calibri"/>
              </a:rPr>
              <a:t>int</a:t>
            </a:r>
            <a:r>
              <a:rPr lang="mr-IN" sz="1800">
                <a:solidFill>
                  <a:schemeClr val="dk1"/>
                </a:solidFill>
                <a:latin typeface="Calibri"/>
                <a:ea typeface="Calibri"/>
                <a:cs typeface="Calibri"/>
                <a:sym typeface="Calibri"/>
              </a:rPr>
              <a:t>[] x : theList)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if </a:t>
            </a:r>
            <a:r>
              <a:rPr lang="mr-IN" sz="1800">
                <a:solidFill>
                  <a:schemeClr val="dk1"/>
                </a:solidFill>
                <a:latin typeface="Calibri"/>
                <a:ea typeface="Calibri"/>
                <a:cs typeface="Calibri"/>
                <a:sym typeface="Calibri"/>
              </a:rPr>
              <a:t>(x[</a:t>
            </a:r>
            <a:r>
              <a:rPr lang="mr-IN" sz="1800">
                <a:solidFill>
                  <a:srgbClr val="0000FF"/>
                </a:solidFill>
                <a:latin typeface="Calibri"/>
                <a:ea typeface="Calibri"/>
                <a:cs typeface="Calibri"/>
                <a:sym typeface="Calibri"/>
              </a:rPr>
              <a:t>0</a:t>
            </a:r>
            <a:r>
              <a:rPr lang="mr-IN" sz="1800">
                <a:solidFill>
                  <a:schemeClr val="dk1"/>
                </a:solidFill>
                <a:latin typeface="Calibri"/>
                <a:ea typeface="Calibri"/>
                <a:cs typeface="Calibri"/>
                <a:sym typeface="Calibri"/>
              </a:rPr>
              <a:t>] == </a:t>
            </a:r>
            <a:r>
              <a:rPr lang="mr-IN" sz="1800">
                <a:solidFill>
                  <a:srgbClr val="0000FF"/>
                </a:solidFill>
                <a:latin typeface="Calibri"/>
                <a:ea typeface="Calibri"/>
                <a:cs typeface="Calibri"/>
                <a:sym typeface="Calibri"/>
              </a:rPr>
              <a:t>4</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list1.add(x);</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return </a:t>
            </a:r>
            <a:r>
              <a:rPr lang="mr-IN" sz="1800">
                <a:solidFill>
                  <a:schemeClr val="dk1"/>
                </a:solidFill>
                <a:latin typeface="Calibri"/>
                <a:ea typeface="Calibri"/>
                <a:cs typeface="Calibri"/>
                <a:sym typeface="Calibri"/>
              </a:rPr>
              <a:t>list1;</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51" name="Google Shape;151;p10"/>
          <p:cNvSpPr/>
          <p:nvPr/>
        </p:nvSpPr>
        <p:spPr>
          <a:xfrm>
            <a:off x="2163096" y="4292316"/>
            <a:ext cx="6096000"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mr-IN" sz="1800">
                <a:solidFill>
                  <a:srgbClr val="000080"/>
                </a:solidFill>
                <a:latin typeface="Calibri"/>
                <a:ea typeface="Calibri"/>
                <a:cs typeface="Calibri"/>
                <a:sym typeface="Calibri"/>
              </a:rPr>
              <a:t>public </a:t>
            </a:r>
            <a:r>
              <a:rPr lang="mr-IN" sz="1800">
                <a:solidFill>
                  <a:schemeClr val="dk1"/>
                </a:solidFill>
                <a:latin typeface="Calibri"/>
                <a:ea typeface="Calibri"/>
                <a:cs typeface="Calibri"/>
                <a:sym typeface="Calibri"/>
              </a:rPr>
              <a:t>List&lt;</a:t>
            </a:r>
            <a:r>
              <a:rPr b="1" lang="mr-IN" sz="1800">
                <a:solidFill>
                  <a:srgbClr val="000080"/>
                </a:solidFill>
                <a:latin typeface="Calibri"/>
                <a:ea typeface="Calibri"/>
                <a:cs typeface="Calibri"/>
                <a:sym typeface="Calibri"/>
              </a:rPr>
              <a:t>int</a:t>
            </a:r>
            <a:r>
              <a:rPr lang="mr-IN" sz="1800">
                <a:solidFill>
                  <a:schemeClr val="dk1"/>
                </a:solidFill>
                <a:latin typeface="Calibri"/>
                <a:ea typeface="Calibri"/>
                <a:cs typeface="Calibri"/>
                <a:sym typeface="Calibri"/>
              </a:rPr>
              <a:t>[]&gt; GetFlaggedCells() {</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List&lt;</a:t>
            </a:r>
            <a:r>
              <a:rPr b="1" lang="mr-IN" sz="1800">
                <a:solidFill>
                  <a:srgbClr val="000080"/>
                </a:solidFill>
                <a:latin typeface="Calibri"/>
                <a:ea typeface="Calibri"/>
                <a:cs typeface="Calibri"/>
                <a:sym typeface="Calibri"/>
              </a:rPr>
              <a:t>int</a:t>
            </a:r>
            <a:r>
              <a:rPr lang="mr-IN" sz="1800">
                <a:solidFill>
                  <a:schemeClr val="dk1"/>
                </a:solidFill>
                <a:latin typeface="Calibri"/>
                <a:ea typeface="Calibri"/>
                <a:cs typeface="Calibri"/>
                <a:sym typeface="Calibri"/>
              </a:rPr>
              <a:t>[]&gt; flaggedCells = </a:t>
            </a:r>
            <a:r>
              <a:rPr b="1" lang="mr-IN" sz="1800">
                <a:solidFill>
                  <a:srgbClr val="000080"/>
                </a:solidFill>
                <a:latin typeface="Calibri"/>
                <a:ea typeface="Calibri"/>
                <a:cs typeface="Calibri"/>
                <a:sym typeface="Calibri"/>
              </a:rPr>
              <a:t>new </a:t>
            </a:r>
            <a:r>
              <a:rPr lang="mr-IN" sz="1800">
                <a:solidFill>
                  <a:schemeClr val="dk1"/>
                </a:solidFill>
                <a:latin typeface="Calibri"/>
                <a:ea typeface="Calibri"/>
                <a:cs typeface="Calibri"/>
                <a:sym typeface="Calibri"/>
              </a:rPr>
              <a:t>ArrayList&lt;</a:t>
            </a:r>
            <a:r>
              <a:rPr b="1" lang="mr-IN" sz="1800">
                <a:solidFill>
                  <a:srgbClr val="000080"/>
                </a:solidFill>
                <a:latin typeface="Calibri"/>
                <a:ea typeface="Calibri"/>
                <a:cs typeface="Calibri"/>
                <a:sym typeface="Calibri"/>
              </a:rPr>
              <a:t>int</a:t>
            </a:r>
            <a:r>
              <a:rPr lang="mr-IN" sz="1800">
                <a:solidFill>
                  <a:schemeClr val="dk1"/>
                </a:solidFill>
                <a:latin typeface="Calibri"/>
                <a:ea typeface="Calibri"/>
                <a:cs typeface="Calibri"/>
                <a:sym typeface="Calibri"/>
              </a:rPr>
              <a:t>[]&gt;();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for </a:t>
            </a:r>
            <a:r>
              <a:rPr lang="mr-IN" sz="1800">
                <a:solidFill>
                  <a:schemeClr val="dk1"/>
                </a:solidFill>
                <a:latin typeface="Calibri"/>
                <a:ea typeface="Calibri"/>
                <a:cs typeface="Calibri"/>
                <a:sym typeface="Calibri"/>
              </a:rPr>
              <a:t>(</a:t>
            </a:r>
            <a:r>
              <a:rPr b="1" lang="mr-IN" sz="1800">
                <a:solidFill>
                  <a:srgbClr val="000080"/>
                </a:solidFill>
                <a:latin typeface="Calibri"/>
                <a:ea typeface="Calibri"/>
                <a:cs typeface="Calibri"/>
                <a:sym typeface="Calibri"/>
              </a:rPr>
              <a:t>int</a:t>
            </a:r>
            <a:r>
              <a:rPr lang="mr-IN" sz="1800">
                <a:solidFill>
                  <a:schemeClr val="dk1"/>
                </a:solidFill>
                <a:latin typeface="Calibri"/>
                <a:ea typeface="Calibri"/>
                <a:cs typeface="Calibri"/>
                <a:sym typeface="Calibri"/>
              </a:rPr>
              <a:t>[] cell : gameBoard)</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if </a:t>
            </a:r>
            <a:r>
              <a:rPr lang="mr-IN" sz="1800">
                <a:solidFill>
                  <a:schemeClr val="dk1"/>
                </a:solidFill>
                <a:latin typeface="Calibri"/>
                <a:ea typeface="Calibri"/>
                <a:cs typeface="Calibri"/>
                <a:sym typeface="Calibri"/>
              </a:rPr>
              <a:t>(cell[STATUS_VALUE] == FLAGGED)</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flaggedCells.add(cell);</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return </a:t>
            </a:r>
            <a:r>
              <a:rPr lang="mr-IN" sz="1800">
                <a:solidFill>
                  <a:schemeClr val="dk1"/>
                </a:solidFill>
                <a:latin typeface="Calibri"/>
                <a:ea typeface="Calibri"/>
                <a:cs typeface="Calibri"/>
                <a:sym typeface="Calibri"/>
              </a:rPr>
              <a:t>flaggedCells;</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1"/>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mr-IN"/>
              <a:t>Đặt tên: Tránh gây hiểu nhầm</a:t>
            </a:r>
            <a:endParaRPr/>
          </a:p>
        </p:txBody>
      </p:sp>
      <p:sp>
        <p:nvSpPr>
          <p:cNvPr id="157" name="Google Shape;157;p11"/>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mr-IN"/>
              <a:t>Chữ O và số 0 rất dễ nhầm lẫn với nhau</a:t>
            </a:r>
            <a:endParaRPr/>
          </a:p>
          <a:p>
            <a:pPr indent="-228600" lvl="0" marL="228600" rtl="0" algn="l">
              <a:lnSpc>
                <a:spcPct val="90000"/>
              </a:lnSpc>
              <a:spcBef>
                <a:spcPts val="1000"/>
              </a:spcBef>
              <a:spcAft>
                <a:spcPts val="0"/>
              </a:spcAft>
              <a:buClr>
                <a:schemeClr val="dk1"/>
              </a:buClr>
              <a:buSzPts val="2800"/>
              <a:buChar char="•"/>
            </a:pPr>
            <a:r>
              <a:rPr lang="mr-IN"/>
              <a:t>Chữ l và số 1 rất dễ nhầm lẫn với nhau</a:t>
            </a:r>
            <a:endParaRPr/>
          </a:p>
          <a:p>
            <a:pPr indent="-228600" lvl="0" marL="228600" rtl="0" algn="l">
              <a:lnSpc>
                <a:spcPct val="90000"/>
              </a:lnSpc>
              <a:spcBef>
                <a:spcPts val="1000"/>
              </a:spcBef>
              <a:spcAft>
                <a:spcPts val="0"/>
              </a:spcAft>
              <a:buClr>
                <a:schemeClr val="dk1"/>
              </a:buClr>
              <a:buSzPts val="2800"/>
              <a:buChar char="•"/>
            </a:pPr>
            <a:r>
              <a:rPr lang="mr-IN"/>
              <a:t>Ví dụ:</a:t>
            </a:r>
            <a:endParaRPr/>
          </a:p>
        </p:txBody>
      </p:sp>
      <p:sp>
        <p:nvSpPr>
          <p:cNvPr id="158" name="Google Shape;158;p11"/>
          <p:cNvSpPr/>
          <p:nvPr/>
        </p:nvSpPr>
        <p:spPr>
          <a:xfrm>
            <a:off x="2325329" y="2832885"/>
            <a:ext cx="6096000"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mr-IN" sz="2000">
                <a:solidFill>
                  <a:srgbClr val="000080"/>
                </a:solidFill>
                <a:latin typeface="Calibri"/>
                <a:ea typeface="Calibri"/>
                <a:cs typeface="Calibri"/>
                <a:sym typeface="Calibri"/>
              </a:rPr>
              <a:t>int </a:t>
            </a:r>
            <a:r>
              <a:rPr lang="mr-IN" sz="2000">
                <a:solidFill>
                  <a:schemeClr val="dk1"/>
                </a:solidFill>
                <a:latin typeface="Calibri"/>
                <a:ea typeface="Calibri"/>
                <a:cs typeface="Calibri"/>
                <a:sym typeface="Calibri"/>
              </a:rPr>
              <a:t>a = l;</a:t>
            </a:r>
            <a:br>
              <a:rPr lang="mr-IN" sz="2000">
                <a:solidFill>
                  <a:schemeClr val="dk1"/>
                </a:solidFill>
                <a:latin typeface="Calibri"/>
                <a:ea typeface="Calibri"/>
                <a:cs typeface="Calibri"/>
                <a:sym typeface="Calibri"/>
              </a:rPr>
            </a:br>
            <a:r>
              <a:rPr b="1" lang="mr-IN" sz="2000">
                <a:solidFill>
                  <a:srgbClr val="000080"/>
                </a:solidFill>
                <a:latin typeface="Calibri"/>
                <a:ea typeface="Calibri"/>
                <a:cs typeface="Calibri"/>
                <a:sym typeface="Calibri"/>
              </a:rPr>
              <a:t>if </a:t>
            </a:r>
            <a:r>
              <a:rPr lang="mr-IN" sz="2000">
                <a:solidFill>
                  <a:schemeClr val="dk1"/>
                </a:solidFill>
                <a:latin typeface="Calibri"/>
                <a:ea typeface="Calibri"/>
                <a:cs typeface="Calibri"/>
                <a:sym typeface="Calibri"/>
              </a:rPr>
              <a:t>(O == l)</a:t>
            </a:r>
            <a:br>
              <a:rPr lang="mr-IN" sz="2000">
                <a:solidFill>
                  <a:schemeClr val="dk1"/>
                </a:solidFill>
                <a:latin typeface="Calibri"/>
                <a:ea typeface="Calibri"/>
                <a:cs typeface="Calibri"/>
                <a:sym typeface="Calibri"/>
              </a:rPr>
            </a:br>
            <a:r>
              <a:rPr lang="mr-IN" sz="2000">
                <a:solidFill>
                  <a:schemeClr val="dk1"/>
                </a:solidFill>
                <a:latin typeface="Calibri"/>
                <a:ea typeface="Calibri"/>
                <a:cs typeface="Calibri"/>
                <a:sym typeface="Calibri"/>
              </a:rPr>
              <a:t>    a = O1;</a:t>
            </a:r>
            <a:br>
              <a:rPr lang="mr-IN" sz="2000">
                <a:solidFill>
                  <a:schemeClr val="dk1"/>
                </a:solidFill>
                <a:latin typeface="Calibri"/>
                <a:ea typeface="Calibri"/>
                <a:cs typeface="Calibri"/>
                <a:sym typeface="Calibri"/>
              </a:rPr>
            </a:br>
            <a:r>
              <a:rPr b="1" lang="mr-IN" sz="2000">
                <a:solidFill>
                  <a:srgbClr val="000080"/>
                </a:solidFill>
                <a:latin typeface="Calibri"/>
                <a:ea typeface="Calibri"/>
                <a:cs typeface="Calibri"/>
                <a:sym typeface="Calibri"/>
              </a:rPr>
              <a:t>else</a:t>
            </a:r>
            <a:br>
              <a:rPr b="1" lang="mr-IN" sz="2000">
                <a:solidFill>
                  <a:srgbClr val="000080"/>
                </a:solidFill>
                <a:latin typeface="Calibri"/>
                <a:ea typeface="Calibri"/>
                <a:cs typeface="Calibri"/>
                <a:sym typeface="Calibri"/>
              </a:rPr>
            </a:br>
            <a:r>
              <a:rPr b="1" lang="mr-IN" sz="2000">
                <a:solidFill>
                  <a:srgbClr val="000080"/>
                </a:solidFill>
                <a:latin typeface="Calibri"/>
                <a:ea typeface="Calibri"/>
                <a:cs typeface="Calibri"/>
                <a:sym typeface="Calibri"/>
              </a:rPr>
              <a:t>    </a:t>
            </a:r>
            <a:r>
              <a:rPr lang="mr-IN" sz="2000">
                <a:solidFill>
                  <a:schemeClr val="dk1"/>
                </a:solidFill>
                <a:latin typeface="Calibri"/>
                <a:ea typeface="Calibri"/>
                <a:cs typeface="Calibri"/>
                <a:sym typeface="Calibri"/>
              </a:rPr>
              <a:t>l = </a:t>
            </a:r>
            <a:r>
              <a:rPr lang="mr-IN" sz="2000">
                <a:solidFill>
                  <a:srgbClr val="0000FF"/>
                </a:solidFill>
                <a:latin typeface="Calibri"/>
                <a:ea typeface="Calibri"/>
                <a:cs typeface="Calibri"/>
                <a:sym typeface="Calibri"/>
              </a:rPr>
              <a:t>01</a:t>
            </a:r>
            <a:r>
              <a:rPr lang="mr-IN"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2"/>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mr-IN"/>
              <a:t>Đặt tên: Có sự khác biệt rõ ràng giữa các tên</a:t>
            </a:r>
            <a:endParaRPr/>
          </a:p>
        </p:txBody>
      </p:sp>
      <p:sp>
        <p:nvSpPr>
          <p:cNvPr id="164" name="Google Shape;164;p12"/>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mr-IN"/>
              <a:t>Ví dụ, a1 và a2 trong đoạn code sau không phân biệt rõ ràng:</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mr-IN"/>
              <a:t>Ví dụ, tên của các phương thức sau không giúp phân biệt được mục đích thực sự của từng phương thức:</a:t>
            </a:r>
            <a:endParaRPr/>
          </a:p>
        </p:txBody>
      </p:sp>
      <p:sp>
        <p:nvSpPr>
          <p:cNvPr id="165" name="Google Shape;165;p12"/>
          <p:cNvSpPr/>
          <p:nvPr/>
        </p:nvSpPr>
        <p:spPr>
          <a:xfrm>
            <a:off x="1956619" y="1790684"/>
            <a:ext cx="6096000"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mr-IN" sz="2000">
                <a:solidFill>
                  <a:srgbClr val="000080"/>
                </a:solidFill>
                <a:latin typeface="Calibri"/>
                <a:ea typeface="Calibri"/>
                <a:cs typeface="Calibri"/>
                <a:sym typeface="Calibri"/>
              </a:rPr>
              <a:t>public static void </a:t>
            </a:r>
            <a:r>
              <a:rPr lang="mr-IN" sz="2000">
                <a:solidFill>
                  <a:schemeClr val="dk1"/>
                </a:solidFill>
                <a:latin typeface="Calibri"/>
                <a:ea typeface="Calibri"/>
                <a:cs typeface="Calibri"/>
                <a:sym typeface="Calibri"/>
              </a:rPr>
              <a:t>CopyChars(</a:t>
            </a:r>
            <a:r>
              <a:rPr b="1" lang="mr-IN" sz="2000">
                <a:solidFill>
                  <a:srgbClr val="000080"/>
                </a:solidFill>
                <a:latin typeface="Calibri"/>
                <a:ea typeface="Calibri"/>
                <a:cs typeface="Calibri"/>
                <a:sym typeface="Calibri"/>
              </a:rPr>
              <a:t>char </a:t>
            </a:r>
            <a:r>
              <a:rPr lang="mr-IN" sz="2000">
                <a:solidFill>
                  <a:schemeClr val="dk1"/>
                </a:solidFill>
                <a:latin typeface="Calibri"/>
                <a:ea typeface="Calibri"/>
                <a:cs typeface="Calibri"/>
                <a:sym typeface="Calibri"/>
              </a:rPr>
              <a:t>a1[], </a:t>
            </a:r>
            <a:r>
              <a:rPr b="1" lang="mr-IN" sz="2000">
                <a:solidFill>
                  <a:srgbClr val="000080"/>
                </a:solidFill>
                <a:latin typeface="Calibri"/>
                <a:ea typeface="Calibri"/>
                <a:cs typeface="Calibri"/>
                <a:sym typeface="Calibri"/>
              </a:rPr>
              <a:t>char </a:t>
            </a:r>
            <a:r>
              <a:rPr lang="mr-IN" sz="2000">
                <a:solidFill>
                  <a:schemeClr val="dk1"/>
                </a:solidFill>
                <a:latin typeface="Calibri"/>
                <a:ea typeface="Calibri"/>
                <a:cs typeface="Calibri"/>
                <a:sym typeface="Calibri"/>
              </a:rPr>
              <a:t>a2[]) {</a:t>
            </a:r>
            <a:br>
              <a:rPr lang="mr-IN" sz="2000">
                <a:solidFill>
                  <a:schemeClr val="dk1"/>
                </a:solidFill>
                <a:latin typeface="Calibri"/>
                <a:ea typeface="Calibri"/>
                <a:cs typeface="Calibri"/>
                <a:sym typeface="Calibri"/>
              </a:rPr>
            </a:br>
            <a:r>
              <a:rPr lang="mr-IN" sz="2000">
                <a:solidFill>
                  <a:schemeClr val="dk1"/>
                </a:solidFill>
                <a:latin typeface="Calibri"/>
                <a:ea typeface="Calibri"/>
                <a:cs typeface="Calibri"/>
                <a:sym typeface="Calibri"/>
              </a:rPr>
              <a:t>    </a:t>
            </a:r>
            <a:r>
              <a:rPr b="1" lang="mr-IN" sz="2000">
                <a:solidFill>
                  <a:srgbClr val="000080"/>
                </a:solidFill>
                <a:latin typeface="Calibri"/>
                <a:ea typeface="Calibri"/>
                <a:cs typeface="Calibri"/>
                <a:sym typeface="Calibri"/>
              </a:rPr>
              <a:t>for </a:t>
            </a:r>
            <a:r>
              <a:rPr lang="mr-IN" sz="2000">
                <a:solidFill>
                  <a:schemeClr val="dk1"/>
                </a:solidFill>
                <a:latin typeface="Calibri"/>
                <a:ea typeface="Calibri"/>
                <a:cs typeface="Calibri"/>
                <a:sym typeface="Calibri"/>
              </a:rPr>
              <a:t>(</a:t>
            </a:r>
            <a:r>
              <a:rPr b="1" lang="mr-IN" sz="2000">
                <a:solidFill>
                  <a:srgbClr val="000080"/>
                </a:solidFill>
                <a:latin typeface="Calibri"/>
                <a:ea typeface="Calibri"/>
                <a:cs typeface="Calibri"/>
                <a:sym typeface="Calibri"/>
              </a:rPr>
              <a:t>int </a:t>
            </a:r>
            <a:r>
              <a:rPr lang="mr-IN" sz="2000">
                <a:solidFill>
                  <a:schemeClr val="dk1"/>
                </a:solidFill>
                <a:latin typeface="Calibri"/>
                <a:ea typeface="Calibri"/>
                <a:cs typeface="Calibri"/>
                <a:sym typeface="Calibri"/>
              </a:rPr>
              <a:t>i = </a:t>
            </a:r>
            <a:r>
              <a:rPr lang="mr-IN" sz="2000">
                <a:solidFill>
                  <a:srgbClr val="0000FF"/>
                </a:solidFill>
                <a:latin typeface="Calibri"/>
                <a:ea typeface="Calibri"/>
                <a:cs typeface="Calibri"/>
                <a:sym typeface="Calibri"/>
              </a:rPr>
              <a:t>0</a:t>
            </a:r>
            <a:r>
              <a:rPr lang="mr-IN" sz="2000">
                <a:solidFill>
                  <a:schemeClr val="dk1"/>
                </a:solidFill>
                <a:latin typeface="Calibri"/>
                <a:ea typeface="Calibri"/>
                <a:cs typeface="Calibri"/>
                <a:sym typeface="Calibri"/>
              </a:rPr>
              <a:t>; i &lt; a1.</a:t>
            </a:r>
            <a:r>
              <a:rPr b="1" lang="mr-IN" sz="2000">
                <a:solidFill>
                  <a:srgbClr val="660E7A"/>
                </a:solidFill>
                <a:latin typeface="Calibri"/>
                <a:ea typeface="Calibri"/>
                <a:cs typeface="Calibri"/>
                <a:sym typeface="Calibri"/>
              </a:rPr>
              <a:t>length</a:t>
            </a:r>
            <a:r>
              <a:rPr lang="mr-IN" sz="2000">
                <a:solidFill>
                  <a:schemeClr val="dk1"/>
                </a:solidFill>
                <a:latin typeface="Calibri"/>
                <a:ea typeface="Calibri"/>
                <a:cs typeface="Calibri"/>
                <a:sym typeface="Calibri"/>
              </a:rPr>
              <a:t>; i++) {</a:t>
            </a:r>
            <a:br>
              <a:rPr lang="mr-IN" sz="2000">
                <a:solidFill>
                  <a:schemeClr val="dk1"/>
                </a:solidFill>
                <a:latin typeface="Calibri"/>
                <a:ea typeface="Calibri"/>
                <a:cs typeface="Calibri"/>
                <a:sym typeface="Calibri"/>
              </a:rPr>
            </a:br>
            <a:r>
              <a:rPr lang="mr-IN" sz="2000">
                <a:solidFill>
                  <a:schemeClr val="dk1"/>
                </a:solidFill>
                <a:latin typeface="Calibri"/>
                <a:ea typeface="Calibri"/>
                <a:cs typeface="Calibri"/>
                <a:sym typeface="Calibri"/>
              </a:rPr>
              <a:t>        a2[i] = a1[i];</a:t>
            </a:r>
            <a:br>
              <a:rPr lang="mr-IN" sz="2000">
                <a:solidFill>
                  <a:schemeClr val="dk1"/>
                </a:solidFill>
                <a:latin typeface="Calibri"/>
                <a:ea typeface="Calibri"/>
                <a:cs typeface="Calibri"/>
                <a:sym typeface="Calibri"/>
              </a:rPr>
            </a:br>
            <a:r>
              <a:rPr lang="mr-IN" sz="2000">
                <a:solidFill>
                  <a:schemeClr val="dk1"/>
                </a:solidFill>
                <a:latin typeface="Calibri"/>
                <a:ea typeface="Calibri"/>
                <a:cs typeface="Calibri"/>
                <a:sym typeface="Calibri"/>
              </a:rPr>
              <a:t>    }</a:t>
            </a:r>
            <a:br>
              <a:rPr lang="mr-IN" sz="2000">
                <a:solidFill>
                  <a:schemeClr val="dk1"/>
                </a:solidFill>
                <a:latin typeface="Calibri"/>
                <a:ea typeface="Calibri"/>
                <a:cs typeface="Calibri"/>
                <a:sym typeface="Calibri"/>
              </a:rPr>
            </a:br>
            <a:r>
              <a:rPr lang="mr-IN"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166" name="Google Shape;166;p12"/>
          <p:cNvSpPr/>
          <p:nvPr/>
        </p:nvSpPr>
        <p:spPr>
          <a:xfrm>
            <a:off x="1956619" y="4853525"/>
            <a:ext cx="6096000"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mr-IN" sz="2000">
                <a:solidFill>
                  <a:schemeClr val="dk1"/>
                </a:solidFill>
                <a:latin typeface="Calibri"/>
                <a:ea typeface="Calibri"/>
                <a:cs typeface="Calibri"/>
                <a:sym typeface="Calibri"/>
              </a:rPr>
              <a:t>GetActiveAccount();</a:t>
            </a:r>
            <a:br>
              <a:rPr lang="mr-IN" sz="2000">
                <a:solidFill>
                  <a:schemeClr val="dk1"/>
                </a:solidFill>
                <a:latin typeface="Calibri"/>
                <a:ea typeface="Calibri"/>
                <a:cs typeface="Calibri"/>
                <a:sym typeface="Calibri"/>
              </a:rPr>
            </a:br>
            <a:r>
              <a:rPr lang="mr-IN" sz="2000">
                <a:solidFill>
                  <a:schemeClr val="dk1"/>
                </a:solidFill>
                <a:latin typeface="Calibri"/>
                <a:ea typeface="Calibri"/>
                <a:cs typeface="Calibri"/>
                <a:sym typeface="Calibri"/>
              </a:rPr>
              <a:t>GetActiveAccounts();</a:t>
            </a:r>
            <a:br>
              <a:rPr lang="mr-IN" sz="2000">
                <a:solidFill>
                  <a:schemeClr val="dk1"/>
                </a:solidFill>
                <a:latin typeface="Calibri"/>
                <a:ea typeface="Calibri"/>
                <a:cs typeface="Calibri"/>
                <a:sym typeface="Calibri"/>
              </a:rPr>
            </a:br>
            <a:r>
              <a:rPr lang="mr-IN" sz="2000">
                <a:solidFill>
                  <a:schemeClr val="dk1"/>
                </a:solidFill>
                <a:latin typeface="Calibri"/>
                <a:ea typeface="Calibri"/>
                <a:cs typeface="Calibri"/>
                <a:sym typeface="Calibri"/>
              </a:rPr>
              <a:t>GetActiveAccountInfo();</a:t>
            </a:r>
            <a:br>
              <a:rPr lang="mr-IN" sz="2000">
                <a:solidFill>
                  <a:schemeClr val="dk1"/>
                </a:solidFill>
                <a:latin typeface="Calibri"/>
                <a:ea typeface="Calibri"/>
                <a:cs typeface="Calibri"/>
                <a:sym typeface="Calibri"/>
              </a:rPr>
            </a:br>
            <a:r>
              <a:rPr lang="mr-IN" sz="2000">
                <a:solidFill>
                  <a:schemeClr val="dk1"/>
                </a:solidFill>
                <a:latin typeface="Calibri"/>
                <a:ea typeface="Calibri"/>
                <a:cs typeface="Calibri"/>
                <a:sym typeface="Calibri"/>
              </a:rPr>
              <a:t>GetActiveAccountData();</a:t>
            </a:r>
            <a:endParaRPr sz="20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mr-IN"/>
              <a:t>Đặt tên: Tên phát âm được</a:t>
            </a:r>
            <a:endParaRPr/>
          </a:p>
        </p:txBody>
      </p:sp>
      <p:sp>
        <p:nvSpPr>
          <p:cNvPr id="172" name="Google Shape;172;p13"/>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mr-IN"/>
              <a:t>Nên đặt các tên gọi có thể phát âm được</a:t>
            </a:r>
            <a:endParaRPr/>
          </a:p>
          <a:p>
            <a:pPr indent="-228600" lvl="0" marL="228600" rtl="0" algn="l">
              <a:lnSpc>
                <a:spcPct val="90000"/>
              </a:lnSpc>
              <a:spcBef>
                <a:spcPts val="1000"/>
              </a:spcBef>
              <a:spcAft>
                <a:spcPts val="0"/>
              </a:spcAft>
              <a:buClr>
                <a:schemeClr val="dk1"/>
              </a:buClr>
              <a:buSzPts val="2800"/>
              <a:buChar char="•"/>
            </a:pPr>
            <a:r>
              <a:rPr lang="mr-IN"/>
              <a:t>Ví dụ, các tên gọi sau gây khó khăn cho phát âm:</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mr-IN"/>
              <a:t>Có thể sửa thành:</a:t>
            </a:r>
            <a:endParaRPr/>
          </a:p>
        </p:txBody>
      </p:sp>
      <p:sp>
        <p:nvSpPr>
          <p:cNvPr id="173" name="Google Shape;173;p13"/>
          <p:cNvSpPr/>
          <p:nvPr/>
        </p:nvSpPr>
        <p:spPr>
          <a:xfrm>
            <a:off x="1912374" y="2074126"/>
            <a:ext cx="6096000"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mr-IN" sz="2000">
                <a:solidFill>
                  <a:srgbClr val="000080"/>
                </a:solidFill>
                <a:latin typeface="Calibri"/>
                <a:ea typeface="Calibri"/>
                <a:cs typeface="Calibri"/>
                <a:sym typeface="Calibri"/>
              </a:rPr>
              <a:t>class </a:t>
            </a:r>
            <a:r>
              <a:rPr lang="mr-IN" sz="2000">
                <a:solidFill>
                  <a:schemeClr val="dk1"/>
                </a:solidFill>
                <a:latin typeface="Calibri"/>
                <a:ea typeface="Calibri"/>
                <a:cs typeface="Calibri"/>
                <a:sym typeface="Calibri"/>
              </a:rPr>
              <a:t>DtaRcrd102 {</a:t>
            </a:r>
            <a:br>
              <a:rPr lang="mr-IN" sz="2000">
                <a:solidFill>
                  <a:schemeClr val="dk1"/>
                </a:solidFill>
                <a:latin typeface="Calibri"/>
                <a:ea typeface="Calibri"/>
                <a:cs typeface="Calibri"/>
                <a:sym typeface="Calibri"/>
              </a:rPr>
            </a:br>
            <a:r>
              <a:rPr lang="mr-IN" sz="2000">
                <a:solidFill>
                  <a:schemeClr val="dk1"/>
                </a:solidFill>
                <a:latin typeface="Calibri"/>
                <a:ea typeface="Calibri"/>
                <a:cs typeface="Calibri"/>
                <a:sym typeface="Calibri"/>
              </a:rPr>
              <a:t>    </a:t>
            </a:r>
            <a:r>
              <a:rPr b="1" lang="mr-IN" sz="2000">
                <a:solidFill>
                  <a:srgbClr val="000080"/>
                </a:solidFill>
                <a:latin typeface="Calibri"/>
                <a:ea typeface="Calibri"/>
                <a:cs typeface="Calibri"/>
                <a:sym typeface="Calibri"/>
              </a:rPr>
              <a:t>private </a:t>
            </a:r>
            <a:r>
              <a:rPr lang="mr-IN" sz="2000">
                <a:solidFill>
                  <a:schemeClr val="dk1"/>
                </a:solidFill>
                <a:latin typeface="Calibri"/>
                <a:ea typeface="Calibri"/>
                <a:cs typeface="Calibri"/>
                <a:sym typeface="Calibri"/>
              </a:rPr>
              <a:t>Date </a:t>
            </a:r>
            <a:r>
              <a:rPr b="1" lang="mr-IN" sz="2000">
                <a:solidFill>
                  <a:srgbClr val="660E7A"/>
                </a:solidFill>
                <a:latin typeface="Calibri"/>
                <a:ea typeface="Calibri"/>
                <a:cs typeface="Calibri"/>
                <a:sym typeface="Calibri"/>
              </a:rPr>
              <a:t>genymdhms</a:t>
            </a:r>
            <a:r>
              <a:rPr lang="mr-IN" sz="2000">
                <a:solidFill>
                  <a:schemeClr val="dk1"/>
                </a:solidFill>
                <a:latin typeface="Calibri"/>
                <a:ea typeface="Calibri"/>
                <a:cs typeface="Calibri"/>
                <a:sym typeface="Calibri"/>
              </a:rPr>
              <a:t>;</a:t>
            </a:r>
            <a:br>
              <a:rPr lang="mr-IN" sz="2000">
                <a:solidFill>
                  <a:schemeClr val="dk1"/>
                </a:solidFill>
                <a:latin typeface="Calibri"/>
                <a:ea typeface="Calibri"/>
                <a:cs typeface="Calibri"/>
                <a:sym typeface="Calibri"/>
              </a:rPr>
            </a:br>
            <a:r>
              <a:rPr lang="mr-IN" sz="2000">
                <a:solidFill>
                  <a:schemeClr val="dk1"/>
                </a:solidFill>
                <a:latin typeface="Calibri"/>
                <a:ea typeface="Calibri"/>
                <a:cs typeface="Calibri"/>
                <a:sym typeface="Calibri"/>
              </a:rPr>
              <a:t>    </a:t>
            </a:r>
            <a:r>
              <a:rPr b="1" lang="mr-IN" sz="2000">
                <a:solidFill>
                  <a:srgbClr val="000080"/>
                </a:solidFill>
                <a:latin typeface="Calibri"/>
                <a:ea typeface="Calibri"/>
                <a:cs typeface="Calibri"/>
                <a:sym typeface="Calibri"/>
              </a:rPr>
              <a:t>private </a:t>
            </a:r>
            <a:r>
              <a:rPr lang="mr-IN" sz="2000">
                <a:solidFill>
                  <a:schemeClr val="dk1"/>
                </a:solidFill>
                <a:latin typeface="Calibri"/>
                <a:ea typeface="Calibri"/>
                <a:cs typeface="Calibri"/>
                <a:sym typeface="Calibri"/>
              </a:rPr>
              <a:t>Date </a:t>
            </a:r>
            <a:r>
              <a:rPr b="1" lang="mr-IN" sz="2000">
                <a:solidFill>
                  <a:srgbClr val="660E7A"/>
                </a:solidFill>
                <a:latin typeface="Calibri"/>
                <a:ea typeface="Calibri"/>
                <a:cs typeface="Calibri"/>
                <a:sym typeface="Calibri"/>
              </a:rPr>
              <a:t>modymdhms</a:t>
            </a:r>
            <a:r>
              <a:rPr lang="mr-IN" sz="2000">
                <a:solidFill>
                  <a:schemeClr val="dk1"/>
                </a:solidFill>
                <a:latin typeface="Calibri"/>
                <a:ea typeface="Calibri"/>
                <a:cs typeface="Calibri"/>
                <a:sym typeface="Calibri"/>
              </a:rPr>
              <a:t>;</a:t>
            </a:r>
            <a:br>
              <a:rPr lang="mr-IN" sz="2000">
                <a:solidFill>
                  <a:schemeClr val="dk1"/>
                </a:solidFill>
                <a:latin typeface="Calibri"/>
                <a:ea typeface="Calibri"/>
                <a:cs typeface="Calibri"/>
                <a:sym typeface="Calibri"/>
              </a:rPr>
            </a:br>
            <a:r>
              <a:rPr lang="mr-IN" sz="2000">
                <a:solidFill>
                  <a:schemeClr val="dk1"/>
                </a:solidFill>
                <a:latin typeface="Calibri"/>
                <a:ea typeface="Calibri"/>
                <a:cs typeface="Calibri"/>
                <a:sym typeface="Calibri"/>
              </a:rPr>
              <a:t>    </a:t>
            </a:r>
            <a:r>
              <a:rPr b="1" lang="mr-IN" sz="2000">
                <a:solidFill>
                  <a:srgbClr val="000080"/>
                </a:solidFill>
                <a:latin typeface="Calibri"/>
                <a:ea typeface="Calibri"/>
                <a:cs typeface="Calibri"/>
                <a:sym typeface="Calibri"/>
              </a:rPr>
              <a:t>private final </a:t>
            </a:r>
            <a:r>
              <a:rPr lang="mr-IN" sz="2000">
                <a:solidFill>
                  <a:schemeClr val="dk1"/>
                </a:solidFill>
                <a:latin typeface="Calibri"/>
                <a:ea typeface="Calibri"/>
                <a:cs typeface="Calibri"/>
                <a:sym typeface="Calibri"/>
              </a:rPr>
              <a:t>String </a:t>
            </a:r>
            <a:r>
              <a:rPr b="1" lang="mr-IN" sz="2000">
                <a:solidFill>
                  <a:srgbClr val="660E7A"/>
                </a:solidFill>
                <a:latin typeface="Calibri"/>
                <a:ea typeface="Calibri"/>
                <a:cs typeface="Calibri"/>
                <a:sym typeface="Calibri"/>
              </a:rPr>
              <a:t>pszqint </a:t>
            </a:r>
            <a:r>
              <a:rPr lang="mr-IN" sz="2000">
                <a:solidFill>
                  <a:schemeClr val="dk1"/>
                </a:solidFill>
                <a:latin typeface="Calibri"/>
                <a:ea typeface="Calibri"/>
                <a:cs typeface="Calibri"/>
                <a:sym typeface="Calibri"/>
              </a:rPr>
              <a:t>= </a:t>
            </a:r>
            <a:r>
              <a:rPr b="1" lang="mr-IN" sz="2000">
                <a:solidFill>
                  <a:srgbClr val="008000"/>
                </a:solidFill>
                <a:latin typeface="Calibri"/>
                <a:ea typeface="Calibri"/>
                <a:cs typeface="Calibri"/>
                <a:sym typeface="Calibri"/>
              </a:rPr>
              <a:t>"102"</a:t>
            </a:r>
            <a:r>
              <a:rPr lang="mr-IN" sz="2000">
                <a:solidFill>
                  <a:schemeClr val="dk1"/>
                </a:solidFill>
                <a:latin typeface="Calibri"/>
                <a:ea typeface="Calibri"/>
                <a:cs typeface="Calibri"/>
                <a:sym typeface="Calibri"/>
              </a:rPr>
              <a:t>;</a:t>
            </a:r>
            <a:br>
              <a:rPr lang="mr-IN" sz="2000">
                <a:solidFill>
                  <a:schemeClr val="dk1"/>
                </a:solidFill>
                <a:latin typeface="Calibri"/>
                <a:ea typeface="Calibri"/>
                <a:cs typeface="Calibri"/>
                <a:sym typeface="Calibri"/>
              </a:rPr>
            </a:br>
            <a:r>
              <a:rPr lang="mr-IN" sz="2000">
                <a:solidFill>
                  <a:schemeClr val="dk1"/>
                </a:solidFill>
                <a:latin typeface="Calibri"/>
                <a:ea typeface="Calibri"/>
                <a:cs typeface="Calibri"/>
                <a:sym typeface="Calibri"/>
              </a:rPr>
              <a:t>    </a:t>
            </a:r>
            <a:r>
              <a:rPr i="1" lang="mr-IN" sz="2000">
                <a:solidFill>
                  <a:srgbClr val="808080"/>
                </a:solidFill>
                <a:latin typeface="Calibri"/>
                <a:ea typeface="Calibri"/>
                <a:cs typeface="Calibri"/>
                <a:sym typeface="Calibri"/>
              </a:rPr>
              <a:t>/* ... */</a:t>
            </a:r>
            <a:br>
              <a:rPr i="1" lang="mr-IN" sz="2000">
                <a:solidFill>
                  <a:srgbClr val="808080"/>
                </a:solidFill>
                <a:latin typeface="Calibri"/>
                <a:ea typeface="Calibri"/>
                <a:cs typeface="Calibri"/>
                <a:sym typeface="Calibri"/>
              </a:rPr>
            </a:br>
            <a:r>
              <a:rPr lang="mr-IN"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174" name="Google Shape;174;p13"/>
          <p:cNvSpPr/>
          <p:nvPr/>
        </p:nvSpPr>
        <p:spPr>
          <a:xfrm>
            <a:off x="1912374" y="4686391"/>
            <a:ext cx="6096000"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mr-IN" sz="2000">
                <a:solidFill>
                  <a:srgbClr val="000080"/>
                </a:solidFill>
                <a:latin typeface="Calibri"/>
                <a:ea typeface="Calibri"/>
                <a:cs typeface="Calibri"/>
                <a:sym typeface="Calibri"/>
              </a:rPr>
              <a:t>class </a:t>
            </a:r>
            <a:r>
              <a:rPr lang="mr-IN" sz="2000">
                <a:solidFill>
                  <a:schemeClr val="dk1"/>
                </a:solidFill>
                <a:latin typeface="Calibri"/>
                <a:ea typeface="Calibri"/>
                <a:cs typeface="Calibri"/>
                <a:sym typeface="Calibri"/>
              </a:rPr>
              <a:t>Customer {</a:t>
            </a:r>
            <a:br>
              <a:rPr lang="mr-IN" sz="2000">
                <a:solidFill>
                  <a:schemeClr val="dk1"/>
                </a:solidFill>
                <a:latin typeface="Calibri"/>
                <a:ea typeface="Calibri"/>
                <a:cs typeface="Calibri"/>
                <a:sym typeface="Calibri"/>
              </a:rPr>
            </a:br>
            <a:r>
              <a:rPr lang="mr-IN" sz="2000">
                <a:solidFill>
                  <a:schemeClr val="dk1"/>
                </a:solidFill>
                <a:latin typeface="Calibri"/>
                <a:ea typeface="Calibri"/>
                <a:cs typeface="Calibri"/>
                <a:sym typeface="Calibri"/>
              </a:rPr>
              <a:t>    </a:t>
            </a:r>
            <a:r>
              <a:rPr b="1" lang="mr-IN" sz="2000">
                <a:solidFill>
                  <a:srgbClr val="000080"/>
                </a:solidFill>
                <a:latin typeface="Calibri"/>
                <a:ea typeface="Calibri"/>
                <a:cs typeface="Calibri"/>
                <a:sym typeface="Calibri"/>
              </a:rPr>
              <a:t>private </a:t>
            </a:r>
            <a:r>
              <a:rPr lang="mr-IN" sz="2000">
                <a:solidFill>
                  <a:schemeClr val="dk1"/>
                </a:solidFill>
                <a:latin typeface="Calibri"/>
                <a:ea typeface="Calibri"/>
                <a:cs typeface="Calibri"/>
                <a:sym typeface="Calibri"/>
              </a:rPr>
              <a:t>Date </a:t>
            </a:r>
            <a:r>
              <a:rPr b="1" lang="mr-IN" sz="2000">
                <a:solidFill>
                  <a:srgbClr val="660E7A"/>
                </a:solidFill>
                <a:latin typeface="Calibri"/>
                <a:ea typeface="Calibri"/>
                <a:cs typeface="Calibri"/>
                <a:sym typeface="Calibri"/>
              </a:rPr>
              <a:t>generationTimestamp</a:t>
            </a:r>
            <a:r>
              <a:rPr lang="mr-IN" sz="2000">
                <a:solidFill>
                  <a:schemeClr val="dk1"/>
                </a:solidFill>
                <a:latin typeface="Calibri"/>
                <a:ea typeface="Calibri"/>
                <a:cs typeface="Calibri"/>
                <a:sym typeface="Calibri"/>
              </a:rPr>
              <a:t>;</a:t>
            </a:r>
            <a:br>
              <a:rPr lang="mr-IN" sz="2000">
                <a:solidFill>
                  <a:schemeClr val="dk1"/>
                </a:solidFill>
                <a:latin typeface="Calibri"/>
                <a:ea typeface="Calibri"/>
                <a:cs typeface="Calibri"/>
                <a:sym typeface="Calibri"/>
              </a:rPr>
            </a:br>
            <a:r>
              <a:rPr lang="mr-IN" sz="2000">
                <a:solidFill>
                  <a:schemeClr val="dk1"/>
                </a:solidFill>
                <a:latin typeface="Calibri"/>
                <a:ea typeface="Calibri"/>
                <a:cs typeface="Calibri"/>
                <a:sym typeface="Calibri"/>
              </a:rPr>
              <a:t>    </a:t>
            </a:r>
            <a:r>
              <a:rPr b="1" lang="mr-IN" sz="2000">
                <a:solidFill>
                  <a:srgbClr val="000080"/>
                </a:solidFill>
                <a:latin typeface="Calibri"/>
                <a:ea typeface="Calibri"/>
                <a:cs typeface="Calibri"/>
                <a:sym typeface="Calibri"/>
              </a:rPr>
              <a:t>private </a:t>
            </a:r>
            <a:r>
              <a:rPr lang="mr-IN" sz="2000">
                <a:solidFill>
                  <a:schemeClr val="dk1"/>
                </a:solidFill>
                <a:latin typeface="Calibri"/>
                <a:ea typeface="Calibri"/>
                <a:cs typeface="Calibri"/>
                <a:sym typeface="Calibri"/>
              </a:rPr>
              <a:t>Date </a:t>
            </a:r>
            <a:r>
              <a:rPr b="1" lang="mr-IN" sz="2000">
                <a:solidFill>
                  <a:srgbClr val="660E7A"/>
                </a:solidFill>
                <a:latin typeface="Calibri"/>
                <a:ea typeface="Calibri"/>
                <a:cs typeface="Calibri"/>
                <a:sym typeface="Calibri"/>
              </a:rPr>
              <a:t>modificationTimestamp</a:t>
            </a:r>
            <a:r>
              <a:rPr lang="mr-IN" sz="2000">
                <a:solidFill>
                  <a:schemeClr val="dk1"/>
                </a:solidFill>
                <a:latin typeface="Calibri"/>
                <a:ea typeface="Calibri"/>
                <a:cs typeface="Calibri"/>
                <a:sym typeface="Calibri"/>
              </a:rPr>
              <a:t>;;</a:t>
            </a:r>
            <a:br>
              <a:rPr lang="mr-IN" sz="2000">
                <a:solidFill>
                  <a:schemeClr val="dk1"/>
                </a:solidFill>
                <a:latin typeface="Calibri"/>
                <a:ea typeface="Calibri"/>
                <a:cs typeface="Calibri"/>
                <a:sym typeface="Calibri"/>
              </a:rPr>
            </a:br>
            <a:r>
              <a:rPr lang="mr-IN" sz="2000">
                <a:solidFill>
                  <a:schemeClr val="dk1"/>
                </a:solidFill>
                <a:latin typeface="Calibri"/>
                <a:ea typeface="Calibri"/>
                <a:cs typeface="Calibri"/>
                <a:sym typeface="Calibri"/>
              </a:rPr>
              <a:t>    </a:t>
            </a:r>
            <a:r>
              <a:rPr b="1" lang="mr-IN" sz="2000">
                <a:solidFill>
                  <a:srgbClr val="000080"/>
                </a:solidFill>
                <a:latin typeface="Calibri"/>
                <a:ea typeface="Calibri"/>
                <a:cs typeface="Calibri"/>
                <a:sym typeface="Calibri"/>
              </a:rPr>
              <a:t>private final </a:t>
            </a:r>
            <a:r>
              <a:rPr lang="mr-IN" sz="2000">
                <a:solidFill>
                  <a:schemeClr val="dk1"/>
                </a:solidFill>
                <a:latin typeface="Calibri"/>
                <a:ea typeface="Calibri"/>
                <a:cs typeface="Calibri"/>
                <a:sym typeface="Calibri"/>
              </a:rPr>
              <a:t>String </a:t>
            </a:r>
            <a:r>
              <a:rPr b="1" lang="mr-IN" sz="2000">
                <a:solidFill>
                  <a:srgbClr val="660E7A"/>
                </a:solidFill>
                <a:latin typeface="Calibri"/>
                <a:ea typeface="Calibri"/>
                <a:cs typeface="Calibri"/>
                <a:sym typeface="Calibri"/>
              </a:rPr>
              <a:t>recordId </a:t>
            </a:r>
            <a:r>
              <a:rPr lang="mr-IN" sz="2000">
                <a:solidFill>
                  <a:schemeClr val="dk1"/>
                </a:solidFill>
                <a:latin typeface="Calibri"/>
                <a:ea typeface="Calibri"/>
                <a:cs typeface="Calibri"/>
                <a:sym typeface="Calibri"/>
              </a:rPr>
              <a:t>= </a:t>
            </a:r>
            <a:r>
              <a:rPr b="1" lang="mr-IN" sz="2000">
                <a:solidFill>
                  <a:srgbClr val="008000"/>
                </a:solidFill>
                <a:latin typeface="Calibri"/>
                <a:ea typeface="Calibri"/>
                <a:cs typeface="Calibri"/>
                <a:sym typeface="Calibri"/>
              </a:rPr>
              <a:t>"102"</a:t>
            </a:r>
            <a:r>
              <a:rPr lang="mr-IN" sz="2000">
                <a:solidFill>
                  <a:schemeClr val="dk1"/>
                </a:solidFill>
                <a:latin typeface="Calibri"/>
                <a:ea typeface="Calibri"/>
                <a:cs typeface="Calibri"/>
                <a:sym typeface="Calibri"/>
              </a:rPr>
              <a:t>;</a:t>
            </a:r>
            <a:br>
              <a:rPr lang="mr-IN" sz="2000">
                <a:solidFill>
                  <a:schemeClr val="dk1"/>
                </a:solidFill>
                <a:latin typeface="Calibri"/>
                <a:ea typeface="Calibri"/>
                <a:cs typeface="Calibri"/>
                <a:sym typeface="Calibri"/>
              </a:rPr>
            </a:br>
            <a:r>
              <a:rPr lang="mr-IN" sz="2000">
                <a:solidFill>
                  <a:schemeClr val="dk1"/>
                </a:solidFill>
                <a:latin typeface="Calibri"/>
                <a:ea typeface="Calibri"/>
                <a:cs typeface="Calibri"/>
                <a:sym typeface="Calibri"/>
              </a:rPr>
              <a:t>    </a:t>
            </a:r>
            <a:r>
              <a:rPr i="1" lang="mr-IN" sz="2000">
                <a:solidFill>
                  <a:srgbClr val="808080"/>
                </a:solidFill>
                <a:latin typeface="Calibri"/>
                <a:ea typeface="Calibri"/>
                <a:cs typeface="Calibri"/>
                <a:sym typeface="Calibri"/>
              </a:rPr>
              <a:t>/* ... */</a:t>
            </a:r>
            <a:br>
              <a:rPr i="1" lang="mr-IN" sz="2000">
                <a:solidFill>
                  <a:srgbClr val="808080"/>
                </a:solidFill>
                <a:latin typeface="Calibri"/>
                <a:ea typeface="Calibri"/>
                <a:cs typeface="Calibri"/>
                <a:sym typeface="Calibri"/>
              </a:rPr>
            </a:br>
            <a:r>
              <a:rPr lang="mr-IN"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14"/>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mr-IN"/>
              <a:t>Đặt tên: Tên gọi có thể tìm kiếm được</a:t>
            </a:r>
            <a:endParaRPr/>
          </a:p>
        </p:txBody>
      </p:sp>
      <p:sp>
        <p:nvSpPr>
          <p:cNvPr id="180" name="Google Shape;180;p14"/>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mr-IN"/>
              <a:t>Nên đặt các tên gọi có thể dễ dàng tìm kiếm bằng công cụ IDE</a:t>
            </a:r>
            <a:endParaRPr/>
          </a:p>
          <a:p>
            <a:pPr indent="-228600" lvl="0" marL="228600" rtl="0" algn="l">
              <a:lnSpc>
                <a:spcPct val="90000"/>
              </a:lnSpc>
              <a:spcBef>
                <a:spcPts val="1000"/>
              </a:spcBef>
              <a:spcAft>
                <a:spcPts val="0"/>
              </a:spcAft>
              <a:buClr>
                <a:schemeClr val="dk1"/>
              </a:buClr>
              <a:buSzPts val="2800"/>
              <a:buChar char="•"/>
            </a:pPr>
            <a:r>
              <a:rPr lang="mr-IN"/>
              <a:t>Ví dụ, tên gọi rất khó tìm kiếm và phân biệt:</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mr-IN"/>
              <a:t>Ví dụ, các tên gọi dễ tìm kiếm:</a:t>
            </a:r>
            <a:endParaRPr/>
          </a:p>
        </p:txBody>
      </p:sp>
      <p:sp>
        <p:nvSpPr>
          <p:cNvPr id="181" name="Google Shape;181;p14"/>
          <p:cNvSpPr/>
          <p:nvPr/>
        </p:nvSpPr>
        <p:spPr>
          <a:xfrm>
            <a:off x="2104103" y="2274161"/>
            <a:ext cx="609600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mr-IN" sz="2000">
                <a:solidFill>
                  <a:srgbClr val="000080"/>
                </a:solidFill>
                <a:latin typeface="Calibri"/>
                <a:ea typeface="Calibri"/>
                <a:cs typeface="Calibri"/>
                <a:sym typeface="Calibri"/>
              </a:rPr>
              <a:t>for </a:t>
            </a:r>
            <a:r>
              <a:rPr lang="mr-IN" sz="2000">
                <a:solidFill>
                  <a:schemeClr val="dk1"/>
                </a:solidFill>
                <a:latin typeface="Calibri"/>
                <a:ea typeface="Calibri"/>
                <a:cs typeface="Calibri"/>
                <a:sym typeface="Calibri"/>
              </a:rPr>
              <a:t>(</a:t>
            </a:r>
            <a:r>
              <a:rPr b="1" lang="mr-IN" sz="2000">
                <a:solidFill>
                  <a:srgbClr val="000080"/>
                </a:solidFill>
                <a:latin typeface="Calibri"/>
                <a:ea typeface="Calibri"/>
                <a:cs typeface="Calibri"/>
                <a:sym typeface="Calibri"/>
              </a:rPr>
              <a:t>int </a:t>
            </a:r>
            <a:r>
              <a:rPr b="1" lang="mr-IN" sz="2000">
                <a:solidFill>
                  <a:srgbClr val="660E7A"/>
                </a:solidFill>
                <a:latin typeface="Calibri"/>
                <a:ea typeface="Calibri"/>
                <a:cs typeface="Calibri"/>
                <a:sym typeface="Calibri"/>
              </a:rPr>
              <a:t>j</a:t>
            </a:r>
            <a:r>
              <a:rPr lang="mr-IN" sz="2000">
                <a:solidFill>
                  <a:schemeClr val="dk1"/>
                </a:solidFill>
                <a:latin typeface="Calibri"/>
                <a:ea typeface="Calibri"/>
                <a:cs typeface="Calibri"/>
                <a:sym typeface="Calibri"/>
              </a:rPr>
              <a:t>=</a:t>
            </a:r>
            <a:r>
              <a:rPr lang="mr-IN" sz="2000">
                <a:solidFill>
                  <a:srgbClr val="0000FF"/>
                </a:solidFill>
                <a:latin typeface="Calibri"/>
                <a:ea typeface="Calibri"/>
                <a:cs typeface="Calibri"/>
                <a:sym typeface="Calibri"/>
              </a:rPr>
              <a:t>0</a:t>
            </a:r>
            <a:r>
              <a:rPr lang="mr-IN" sz="2000">
                <a:solidFill>
                  <a:schemeClr val="dk1"/>
                </a:solidFill>
                <a:latin typeface="Calibri"/>
                <a:ea typeface="Calibri"/>
                <a:cs typeface="Calibri"/>
                <a:sym typeface="Calibri"/>
              </a:rPr>
              <a:t>; j&lt;</a:t>
            </a:r>
            <a:r>
              <a:rPr lang="mr-IN" sz="2000">
                <a:solidFill>
                  <a:srgbClr val="0000FF"/>
                </a:solidFill>
                <a:latin typeface="Calibri"/>
                <a:ea typeface="Calibri"/>
                <a:cs typeface="Calibri"/>
                <a:sym typeface="Calibri"/>
              </a:rPr>
              <a:t>34</a:t>
            </a:r>
            <a:r>
              <a:rPr lang="mr-IN" sz="2000">
                <a:solidFill>
                  <a:schemeClr val="dk1"/>
                </a:solidFill>
                <a:latin typeface="Calibri"/>
                <a:ea typeface="Calibri"/>
                <a:cs typeface="Calibri"/>
                <a:sym typeface="Calibri"/>
              </a:rPr>
              <a:t>; </a:t>
            </a:r>
            <a:r>
              <a:rPr b="1" lang="mr-IN" sz="2000">
                <a:solidFill>
                  <a:srgbClr val="660E7A"/>
                </a:solidFill>
                <a:latin typeface="Calibri"/>
                <a:ea typeface="Calibri"/>
                <a:cs typeface="Calibri"/>
                <a:sym typeface="Calibri"/>
              </a:rPr>
              <a:t>j</a:t>
            </a:r>
            <a:r>
              <a:rPr lang="mr-IN" sz="2000">
                <a:solidFill>
                  <a:schemeClr val="dk1"/>
                </a:solidFill>
                <a:latin typeface="Calibri"/>
                <a:ea typeface="Calibri"/>
                <a:cs typeface="Calibri"/>
                <a:sym typeface="Calibri"/>
              </a:rPr>
              <a:t>++) {</a:t>
            </a:r>
            <a:br>
              <a:rPr lang="mr-IN" sz="2000">
                <a:solidFill>
                  <a:schemeClr val="dk1"/>
                </a:solidFill>
                <a:latin typeface="Calibri"/>
                <a:ea typeface="Calibri"/>
                <a:cs typeface="Calibri"/>
                <a:sym typeface="Calibri"/>
              </a:rPr>
            </a:br>
            <a:r>
              <a:rPr lang="mr-IN" sz="2000">
                <a:solidFill>
                  <a:schemeClr val="dk1"/>
                </a:solidFill>
                <a:latin typeface="Calibri"/>
                <a:ea typeface="Calibri"/>
                <a:cs typeface="Calibri"/>
                <a:sym typeface="Calibri"/>
              </a:rPr>
              <a:t>    s += (t[</a:t>
            </a:r>
            <a:r>
              <a:rPr b="1" lang="mr-IN" sz="2000">
                <a:solidFill>
                  <a:srgbClr val="660E7A"/>
                </a:solidFill>
                <a:latin typeface="Calibri"/>
                <a:ea typeface="Calibri"/>
                <a:cs typeface="Calibri"/>
                <a:sym typeface="Calibri"/>
              </a:rPr>
              <a:t>j</a:t>
            </a:r>
            <a:r>
              <a:rPr lang="mr-IN" sz="2000">
                <a:solidFill>
                  <a:schemeClr val="dk1"/>
                </a:solidFill>
                <a:latin typeface="Calibri"/>
                <a:ea typeface="Calibri"/>
                <a:cs typeface="Calibri"/>
                <a:sym typeface="Calibri"/>
              </a:rPr>
              <a:t>]*</a:t>
            </a:r>
            <a:r>
              <a:rPr lang="mr-IN" sz="2000">
                <a:solidFill>
                  <a:srgbClr val="0000FF"/>
                </a:solidFill>
                <a:latin typeface="Calibri"/>
                <a:ea typeface="Calibri"/>
                <a:cs typeface="Calibri"/>
                <a:sym typeface="Calibri"/>
              </a:rPr>
              <a:t>4</a:t>
            </a:r>
            <a:r>
              <a:rPr lang="mr-IN" sz="2000">
                <a:solidFill>
                  <a:schemeClr val="dk1"/>
                </a:solidFill>
                <a:latin typeface="Calibri"/>
                <a:ea typeface="Calibri"/>
                <a:cs typeface="Calibri"/>
                <a:sym typeface="Calibri"/>
              </a:rPr>
              <a:t>)/</a:t>
            </a:r>
            <a:r>
              <a:rPr lang="mr-IN" sz="2000">
                <a:solidFill>
                  <a:srgbClr val="0000FF"/>
                </a:solidFill>
                <a:latin typeface="Calibri"/>
                <a:ea typeface="Calibri"/>
                <a:cs typeface="Calibri"/>
                <a:sym typeface="Calibri"/>
              </a:rPr>
              <a:t>5</a:t>
            </a:r>
            <a:r>
              <a:rPr lang="mr-IN" sz="2000">
                <a:solidFill>
                  <a:schemeClr val="dk1"/>
                </a:solidFill>
                <a:latin typeface="Calibri"/>
                <a:ea typeface="Calibri"/>
                <a:cs typeface="Calibri"/>
                <a:sym typeface="Calibri"/>
              </a:rPr>
              <a:t>;</a:t>
            </a:r>
            <a:br>
              <a:rPr lang="mr-IN" sz="2000">
                <a:solidFill>
                  <a:schemeClr val="dk1"/>
                </a:solidFill>
                <a:latin typeface="Calibri"/>
                <a:ea typeface="Calibri"/>
                <a:cs typeface="Calibri"/>
                <a:sym typeface="Calibri"/>
              </a:rPr>
            </a:br>
            <a:r>
              <a:rPr lang="mr-IN"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182" name="Google Shape;182;p14"/>
          <p:cNvSpPr/>
          <p:nvPr/>
        </p:nvSpPr>
        <p:spPr>
          <a:xfrm>
            <a:off x="2104103" y="4202292"/>
            <a:ext cx="7054644"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mr-IN" sz="1800">
                <a:solidFill>
                  <a:srgbClr val="000080"/>
                </a:solidFill>
                <a:latin typeface="Calibri"/>
                <a:ea typeface="Calibri"/>
                <a:cs typeface="Calibri"/>
                <a:sym typeface="Calibri"/>
              </a:rPr>
              <a:t>int </a:t>
            </a:r>
            <a:r>
              <a:rPr lang="mr-IN" sz="1800">
                <a:solidFill>
                  <a:schemeClr val="dk1"/>
                </a:solidFill>
                <a:latin typeface="Calibri"/>
                <a:ea typeface="Calibri"/>
                <a:cs typeface="Calibri"/>
                <a:sym typeface="Calibri"/>
              </a:rPr>
              <a:t>realDaysPerIdealDay = </a:t>
            </a:r>
            <a:r>
              <a:rPr lang="mr-IN" sz="1800">
                <a:solidFill>
                  <a:srgbClr val="0000FF"/>
                </a:solidFill>
                <a:latin typeface="Calibri"/>
                <a:ea typeface="Calibri"/>
                <a:cs typeface="Calibri"/>
                <a:sym typeface="Calibri"/>
              </a:rPr>
              <a:t>4</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b="1" lang="mr-IN" sz="1800">
                <a:solidFill>
                  <a:srgbClr val="000080"/>
                </a:solidFill>
                <a:latin typeface="Calibri"/>
                <a:ea typeface="Calibri"/>
                <a:cs typeface="Calibri"/>
                <a:sym typeface="Calibri"/>
              </a:rPr>
              <a:t>const int </a:t>
            </a:r>
            <a:r>
              <a:rPr lang="mr-IN" sz="1800">
                <a:solidFill>
                  <a:schemeClr val="dk1"/>
                </a:solidFill>
                <a:latin typeface="Calibri"/>
                <a:ea typeface="Calibri"/>
                <a:cs typeface="Calibri"/>
                <a:sym typeface="Calibri"/>
              </a:rPr>
              <a:t>WORK_DAYS_PER_WEEK = </a:t>
            </a:r>
            <a:r>
              <a:rPr lang="mr-IN" sz="1800">
                <a:solidFill>
                  <a:srgbClr val="0000FF"/>
                </a:solidFill>
                <a:latin typeface="Calibri"/>
                <a:ea typeface="Calibri"/>
                <a:cs typeface="Calibri"/>
                <a:sym typeface="Calibri"/>
              </a:rPr>
              <a:t>5</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b="1" lang="mr-IN" sz="1800">
                <a:solidFill>
                  <a:srgbClr val="000080"/>
                </a:solidFill>
                <a:latin typeface="Calibri"/>
                <a:ea typeface="Calibri"/>
                <a:cs typeface="Calibri"/>
                <a:sym typeface="Calibri"/>
              </a:rPr>
              <a:t>int </a:t>
            </a:r>
            <a:r>
              <a:rPr lang="mr-IN" sz="1800">
                <a:solidFill>
                  <a:schemeClr val="dk1"/>
                </a:solidFill>
                <a:latin typeface="Calibri"/>
                <a:ea typeface="Calibri"/>
                <a:cs typeface="Calibri"/>
                <a:sym typeface="Calibri"/>
              </a:rPr>
              <a:t>sum = </a:t>
            </a:r>
            <a:r>
              <a:rPr lang="mr-IN" sz="1800">
                <a:solidFill>
                  <a:srgbClr val="0000FF"/>
                </a:solidFill>
                <a:latin typeface="Calibri"/>
                <a:ea typeface="Calibri"/>
                <a:cs typeface="Calibri"/>
                <a:sym typeface="Calibri"/>
              </a:rPr>
              <a:t>0</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b="1" lang="mr-IN" sz="1800">
                <a:solidFill>
                  <a:srgbClr val="000080"/>
                </a:solidFill>
                <a:latin typeface="Calibri"/>
                <a:ea typeface="Calibri"/>
                <a:cs typeface="Calibri"/>
                <a:sym typeface="Calibri"/>
              </a:rPr>
              <a:t>for </a:t>
            </a:r>
            <a:r>
              <a:rPr lang="mr-IN" sz="1800">
                <a:solidFill>
                  <a:schemeClr val="dk1"/>
                </a:solidFill>
                <a:latin typeface="Calibri"/>
                <a:ea typeface="Calibri"/>
                <a:cs typeface="Calibri"/>
                <a:sym typeface="Calibri"/>
              </a:rPr>
              <a:t>(</a:t>
            </a:r>
            <a:r>
              <a:rPr b="1" lang="mr-IN" sz="1800">
                <a:solidFill>
                  <a:srgbClr val="000080"/>
                </a:solidFill>
                <a:latin typeface="Calibri"/>
                <a:ea typeface="Calibri"/>
                <a:cs typeface="Calibri"/>
                <a:sym typeface="Calibri"/>
              </a:rPr>
              <a:t>int </a:t>
            </a:r>
            <a:r>
              <a:rPr lang="mr-IN" sz="1800">
                <a:solidFill>
                  <a:schemeClr val="dk1"/>
                </a:solidFill>
                <a:latin typeface="Calibri"/>
                <a:ea typeface="Calibri"/>
                <a:cs typeface="Calibri"/>
                <a:sym typeface="Calibri"/>
              </a:rPr>
              <a:t>j=</a:t>
            </a:r>
            <a:r>
              <a:rPr lang="mr-IN" sz="1800">
                <a:solidFill>
                  <a:srgbClr val="0000FF"/>
                </a:solidFill>
                <a:latin typeface="Calibri"/>
                <a:ea typeface="Calibri"/>
                <a:cs typeface="Calibri"/>
                <a:sym typeface="Calibri"/>
              </a:rPr>
              <a:t>0</a:t>
            </a:r>
            <a:r>
              <a:rPr lang="mr-IN" sz="1800">
                <a:solidFill>
                  <a:schemeClr val="dk1"/>
                </a:solidFill>
                <a:latin typeface="Calibri"/>
                <a:ea typeface="Calibri"/>
                <a:cs typeface="Calibri"/>
                <a:sym typeface="Calibri"/>
              </a:rPr>
              <a:t>; j &lt; NUMBER_OF_TASKS; j++) {</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int </a:t>
            </a:r>
            <a:r>
              <a:rPr lang="mr-IN" sz="1800">
                <a:solidFill>
                  <a:schemeClr val="dk1"/>
                </a:solidFill>
                <a:latin typeface="Calibri"/>
                <a:ea typeface="Calibri"/>
                <a:cs typeface="Calibri"/>
                <a:sym typeface="Calibri"/>
              </a:rPr>
              <a:t>realTaskDays = taskEstimate[j] * realDaysPerIdealDay;</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int </a:t>
            </a:r>
            <a:r>
              <a:rPr lang="mr-IN" sz="1800">
                <a:solidFill>
                  <a:schemeClr val="dk1"/>
                </a:solidFill>
                <a:latin typeface="Calibri"/>
                <a:ea typeface="Calibri"/>
                <a:cs typeface="Calibri"/>
                <a:sym typeface="Calibri"/>
              </a:rPr>
              <a:t>realTaskWeeks = (realdays / WORK_DAYS_PER_WEEK);</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sum += realTaskWeeks;</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15"/>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mr-IN"/>
              <a:t>Đặt tên: Không viết tắt hoặc mã hoá</a:t>
            </a:r>
            <a:endParaRPr/>
          </a:p>
        </p:txBody>
      </p:sp>
      <p:sp>
        <p:nvSpPr>
          <p:cNvPr id="188" name="Google Shape;188;p15"/>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mr-IN"/>
              <a:t>Các tên gọi viết tắt hoặc mã hoá gây khó khăn cho việc đọc và hiểu mã nguồn</a:t>
            </a:r>
            <a:endParaRPr/>
          </a:p>
          <a:p>
            <a:pPr indent="-228600" lvl="0" marL="228600" rtl="0" algn="l">
              <a:lnSpc>
                <a:spcPct val="90000"/>
              </a:lnSpc>
              <a:spcBef>
                <a:spcPts val="1000"/>
              </a:spcBef>
              <a:spcAft>
                <a:spcPts val="0"/>
              </a:spcAft>
              <a:buClr>
                <a:schemeClr val="dk1"/>
              </a:buClr>
              <a:buSzPts val="2800"/>
              <a:buChar char="•"/>
            </a:pPr>
            <a:r>
              <a:rPr lang="mr-IN"/>
              <a:t>Ví dụ, sử dụng tên viết tắt:</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mr-IN"/>
              <a:t>Ví dụ, tên gọi tốt:</a:t>
            </a:r>
            <a:endParaRPr/>
          </a:p>
        </p:txBody>
      </p:sp>
      <p:sp>
        <p:nvSpPr>
          <p:cNvPr id="189" name="Google Shape;189;p15"/>
          <p:cNvSpPr/>
          <p:nvPr/>
        </p:nvSpPr>
        <p:spPr>
          <a:xfrm>
            <a:off x="4522839" y="2492847"/>
            <a:ext cx="609600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mr-IN" sz="1800">
                <a:solidFill>
                  <a:srgbClr val="000080"/>
                </a:solidFill>
                <a:latin typeface="Calibri"/>
                <a:ea typeface="Calibri"/>
                <a:cs typeface="Calibri"/>
                <a:sym typeface="Calibri"/>
              </a:rPr>
              <a:t>public class </a:t>
            </a:r>
            <a:r>
              <a:rPr lang="mr-IN" sz="1800">
                <a:solidFill>
                  <a:schemeClr val="dk1"/>
                </a:solidFill>
                <a:latin typeface="Calibri"/>
                <a:ea typeface="Calibri"/>
                <a:cs typeface="Calibri"/>
                <a:sym typeface="Calibri"/>
              </a:rPr>
              <a:t>Part {</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private </a:t>
            </a:r>
            <a:r>
              <a:rPr lang="mr-IN" sz="1800">
                <a:solidFill>
                  <a:schemeClr val="dk1"/>
                </a:solidFill>
                <a:latin typeface="Calibri"/>
                <a:ea typeface="Calibri"/>
                <a:cs typeface="Calibri"/>
                <a:sym typeface="Calibri"/>
              </a:rPr>
              <a:t>String </a:t>
            </a:r>
            <a:r>
              <a:rPr b="1" lang="mr-IN" sz="1800">
                <a:solidFill>
                  <a:srgbClr val="660E7A"/>
                </a:solidFill>
                <a:latin typeface="Calibri"/>
                <a:ea typeface="Calibri"/>
                <a:cs typeface="Calibri"/>
                <a:sym typeface="Calibri"/>
              </a:rPr>
              <a:t>m_dsc</a:t>
            </a:r>
            <a:r>
              <a:rPr lang="mr-IN" sz="1800">
                <a:solidFill>
                  <a:schemeClr val="dk1"/>
                </a:solidFill>
                <a:latin typeface="Calibri"/>
                <a:ea typeface="Calibri"/>
                <a:cs typeface="Calibri"/>
                <a:sym typeface="Calibri"/>
              </a:rPr>
              <a:t>; </a:t>
            </a:r>
            <a:r>
              <a:rPr i="1" lang="mr-IN" sz="1800">
                <a:solidFill>
                  <a:srgbClr val="808080"/>
                </a:solidFill>
                <a:latin typeface="Calibri"/>
                <a:ea typeface="Calibri"/>
                <a:cs typeface="Calibri"/>
                <a:sym typeface="Calibri"/>
              </a:rPr>
              <a:t>// The textual description</a:t>
            </a:r>
            <a:br>
              <a:rPr i="1" lang="mr-IN" sz="1800">
                <a:solidFill>
                  <a:srgbClr val="808080"/>
                </a:solidFill>
                <a:latin typeface="Calibri"/>
                <a:ea typeface="Calibri"/>
                <a:cs typeface="Calibri"/>
                <a:sym typeface="Calibri"/>
              </a:rPr>
            </a:br>
            <a:r>
              <a:rPr i="1" lang="mr-IN" sz="1800">
                <a:solidFill>
                  <a:srgbClr val="808080"/>
                </a:solidFill>
                <a:latin typeface="Calibri"/>
                <a:ea typeface="Calibri"/>
                <a:cs typeface="Calibri"/>
                <a:sym typeface="Calibri"/>
              </a:rPr>
              <a:t>    </a:t>
            </a:r>
            <a:r>
              <a:rPr b="1" lang="mr-IN" sz="1800">
                <a:solidFill>
                  <a:srgbClr val="000080"/>
                </a:solidFill>
                <a:latin typeface="Calibri"/>
                <a:ea typeface="Calibri"/>
                <a:cs typeface="Calibri"/>
                <a:sym typeface="Calibri"/>
              </a:rPr>
              <a:t>public String </a:t>
            </a:r>
            <a:r>
              <a:rPr lang="mr-IN" sz="1800">
                <a:solidFill>
                  <a:schemeClr val="dk1"/>
                </a:solidFill>
                <a:latin typeface="Calibri"/>
                <a:ea typeface="Calibri"/>
                <a:cs typeface="Calibri"/>
                <a:sym typeface="Calibri"/>
              </a:rPr>
              <a:t>Name() {</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660E7A"/>
                </a:solidFill>
                <a:latin typeface="Calibri"/>
                <a:ea typeface="Calibri"/>
                <a:cs typeface="Calibri"/>
                <a:sym typeface="Calibri"/>
              </a:rPr>
              <a:t>set=&gt;</a:t>
            </a:r>
            <a:r>
              <a:rPr lang="mr-IN" sz="1800">
                <a:solidFill>
                  <a:schemeClr val="dk1"/>
                </a:solidFill>
                <a:latin typeface="Calibri"/>
                <a:ea typeface="Calibri"/>
                <a:cs typeface="Calibri"/>
                <a:sym typeface="Calibri"/>
              </a:rPr>
              <a:t>name=value;</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90" name="Google Shape;190;p15"/>
          <p:cNvSpPr/>
          <p:nvPr/>
        </p:nvSpPr>
        <p:spPr>
          <a:xfrm>
            <a:off x="4522839" y="4384388"/>
            <a:ext cx="6096000"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mr-IN" sz="2000">
                <a:solidFill>
                  <a:srgbClr val="000080"/>
                </a:solidFill>
                <a:latin typeface="Calibri"/>
                <a:ea typeface="Calibri"/>
                <a:cs typeface="Calibri"/>
                <a:sym typeface="Calibri"/>
              </a:rPr>
              <a:t>public class </a:t>
            </a:r>
            <a:r>
              <a:rPr lang="mr-IN" sz="2000">
                <a:solidFill>
                  <a:schemeClr val="dk1"/>
                </a:solidFill>
                <a:latin typeface="Calibri"/>
                <a:ea typeface="Calibri"/>
                <a:cs typeface="Calibri"/>
                <a:sym typeface="Calibri"/>
              </a:rPr>
              <a:t>Part {</a:t>
            </a:r>
            <a:br>
              <a:rPr lang="mr-IN" sz="2000">
                <a:solidFill>
                  <a:schemeClr val="dk1"/>
                </a:solidFill>
                <a:latin typeface="Calibri"/>
                <a:ea typeface="Calibri"/>
                <a:cs typeface="Calibri"/>
                <a:sym typeface="Calibri"/>
              </a:rPr>
            </a:br>
            <a:r>
              <a:rPr lang="mr-IN" sz="2000">
                <a:solidFill>
                  <a:schemeClr val="dk1"/>
                </a:solidFill>
                <a:latin typeface="Calibri"/>
                <a:ea typeface="Calibri"/>
                <a:cs typeface="Calibri"/>
                <a:sym typeface="Calibri"/>
              </a:rPr>
              <a:t>    String </a:t>
            </a:r>
            <a:r>
              <a:rPr b="1" lang="mr-IN" sz="2000">
                <a:solidFill>
                  <a:srgbClr val="660E7A"/>
                </a:solidFill>
                <a:latin typeface="Calibri"/>
                <a:ea typeface="Calibri"/>
                <a:cs typeface="Calibri"/>
                <a:sym typeface="Calibri"/>
              </a:rPr>
              <a:t>description</a:t>
            </a:r>
            <a:r>
              <a:rPr lang="mr-IN" sz="2000">
                <a:solidFill>
                  <a:schemeClr val="dk1"/>
                </a:solidFill>
                <a:latin typeface="Calibri"/>
                <a:ea typeface="Calibri"/>
                <a:cs typeface="Calibri"/>
                <a:sym typeface="Calibri"/>
              </a:rPr>
              <a:t>;</a:t>
            </a:r>
            <a:br>
              <a:rPr lang="mr-IN" sz="2000">
                <a:solidFill>
                  <a:schemeClr val="dk1"/>
                </a:solidFill>
                <a:latin typeface="Calibri"/>
                <a:ea typeface="Calibri"/>
                <a:cs typeface="Calibri"/>
                <a:sym typeface="Calibri"/>
              </a:rPr>
            </a:br>
            <a:r>
              <a:rPr lang="mr-IN" sz="2000">
                <a:solidFill>
                  <a:schemeClr val="dk1"/>
                </a:solidFill>
                <a:latin typeface="Calibri"/>
                <a:ea typeface="Calibri"/>
                <a:cs typeface="Calibri"/>
                <a:sym typeface="Calibri"/>
              </a:rPr>
              <a:t>    </a:t>
            </a:r>
            <a:r>
              <a:rPr b="1" lang="mr-IN" sz="2000">
                <a:solidFill>
                  <a:srgbClr val="000080"/>
                </a:solidFill>
                <a:latin typeface="Calibri"/>
                <a:ea typeface="Calibri"/>
                <a:cs typeface="Calibri"/>
                <a:sym typeface="Calibri"/>
              </a:rPr>
              <a:t>public String </a:t>
            </a:r>
            <a:r>
              <a:rPr b="1" lang="mr-IN" sz="2000">
                <a:solidFill>
                  <a:srgbClr val="660E7A"/>
                </a:solidFill>
                <a:latin typeface="Calibri"/>
                <a:ea typeface="Calibri"/>
                <a:cs typeface="Calibri"/>
                <a:sym typeface="Calibri"/>
              </a:rPr>
              <a:t>Description</a:t>
            </a:r>
            <a:r>
              <a:rPr lang="mr-IN" sz="2000">
                <a:solidFill>
                  <a:schemeClr val="dk1"/>
                </a:solidFill>
                <a:latin typeface="Calibri"/>
                <a:ea typeface="Calibri"/>
                <a:cs typeface="Calibri"/>
                <a:sym typeface="Calibri"/>
              </a:rPr>
              <a:t>() {</a:t>
            </a:r>
            <a:br>
              <a:rPr lang="mr-IN" sz="2000">
                <a:solidFill>
                  <a:schemeClr val="dk1"/>
                </a:solidFill>
                <a:latin typeface="Calibri"/>
                <a:ea typeface="Calibri"/>
                <a:cs typeface="Calibri"/>
                <a:sym typeface="Calibri"/>
              </a:rPr>
            </a:br>
            <a:r>
              <a:rPr lang="mr-IN" sz="2000">
                <a:solidFill>
                  <a:schemeClr val="dk1"/>
                </a:solidFill>
                <a:latin typeface="Calibri"/>
                <a:ea typeface="Calibri"/>
                <a:cs typeface="Calibri"/>
                <a:sym typeface="Calibri"/>
              </a:rPr>
              <a:t>        </a:t>
            </a:r>
            <a:r>
              <a:rPr b="1" lang="mr-IN" sz="2000">
                <a:solidFill>
                  <a:srgbClr val="660E7A"/>
                </a:solidFill>
                <a:latin typeface="Calibri"/>
                <a:ea typeface="Calibri"/>
                <a:cs typeface="Calibri"/>
                <a:sym typeface="Calibri"/>
              </a:rPr>
              <a:t>set=&gt; description </a:t>
            </a:r>
            <a:r>
              <a:rPr lang="mr-IN" sz="2000">
                <a:solidFill>
                  <a:schemeClr val="dk1"/>
                </a:solidFill>
                <a:latin typeface="Calibri"/>
                <a:ea typeface="Calibri"/>
                <a:cs typeface="Calibri"/>
                <a:sym typeface="Calibri"/>
              </a:rPr>
              <a:t>=value;</a:t>
            </a:r>
            <a:br>
              <a:rPr lang="mr-IN" sz="2000">
                <a:solidFill>
                  <a:schemeClr val="dk1"/>
                </a:solidFill>
                <a:latin typeface="Calibri"/>
                <a:ea typeface="Calibri"/>
                <a:cs typeface="Calibri"/>
                <a:sym typeface="Calibri"/>
              </a:rPr>
            </a:br>
            <a:r>
              <a:rPr lang="mr-IN" sz="2000">
                <a:solidFill>
                  <a:schemeClr val="dk1"/>
                </a:solidFill>
                <a:latin typeface="Calibri"/>
                <a:ea typeface="Calibri"/>
                <a:cs typeface="Calibri"/>
                <a:sym typeface="Calibri"/>
              </a:rPr>
              <a:t>    }</a:t>
            </a:r>
            <a:br>
              <a:rPr lang="mr-IN" sz="2000">
                <a:solidFill>
                  <a:schemeClr val="dk1"/>
                </a:solidFill>
                <a:latin typeface="Calibri"/>
                <a:ea typeface="Calibri"/>
                <a:cs typeface="Calibri"/>
                <a:sym typeface="Calibri"/>
              </a:rPr>
            </a:br>
            <a:r>
              <a:rPr lang="mr-IN"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16"/>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mr-IN"/>
              <a:t>Đặt tên: Sử dụng đúng ngữ nghĩa</a:t>
            </a:r>
            <a:endParaRPr/>
          </a:p>
        </p:txBody>
      </p:sp>
      <p:sp>
        <p:nvSpPr>
          <p:cNvPr id="196" name="Google Shape;196;p16"/>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mr-IN"/>
              <a:t>Sử dụng cùng một từ cho một khái niệm, không sử dụng các từ bừa bãi</a:t>
            </a:r>
            <a:endParaRPr/>
          </a:p>
          <a:p>
            <a:pPr indent="-228600" lvl="1" marL="685800" rtl="0" algn="l">
              <a:lnSpc>
                <a:spcPct val="90000"/>
              </a:lnSpc>
              <a:spcBef>
                <a:spcPts val="500"/>
              </a:spcBef>
              <a:spcAft>
                <a:spcPts val="0"/>
              </a:spcAft>
              <a:buClr>
                <a:schemeClr val="dk1"/>
              </a:buClr>
              <a:buSzPts val="2400"/>
              <a:buChar char="•"/>
            </a:pPr>
            <a:r>
              <a:rPr lang="mr-IN"/>
              <a:t>Ví dụ, các từ fetch, retrieve hoặc get có thể tương đương nhau, do đó nên lựa chọn sử dụng một từ duy nhất</a:t>
            </a:r>
            <a:endParaRPr/>
          </a:p>
          <a:p>
            <a:pPr indent="-228600" lvl="0" marL="228600" rtl="0" algn="l">
              <a:lnSpc>
                <a:spcPct val="90000"/>
              </a:lnSpc>
              <a:spcBef>
                <a:spcPts val="1000"/>
              </a:spcBef>
              <a:spcAft>
                <a:spcPts val="0"/>
              </a:spcAft>
              <a:buClr>
                <a:schemeClr val="dk1"/>
              </a:buClr>
              <a:buSzPts val="2800"/>
              <a:buChar char="•"/>
            </a:pPr>
            <a:r>
              <a:rPr lang="mr-IN"/>
              <a:t>Lưu ý đến ngữ nghĩa của từng từ, ví dụ cả 3 từ là </a:t>
            </a:r>
            <a:r>
              <a:rPr i="1" lang="mr-IN"/>
              <a:t>add</a:t>
            </a:r>
            <a:r>
              <a:rPr lang="mr-IN"/>
              <a:t>, </a:t>
            </a:r>
            <a:r>
              <a:rPr i="1" lang="mr-IN"/>
              <a:t>insert</a:t>
            </a:r>
            <a:r>
              <a:rPr lang="mr-IN"/>
              <a:t> và </a:t>
            </a:r>
            <a:r>
              <a:rPr i="1" lang="mr-IN"/>
              <a:t>append</a:t>
            </a:r>
            <a:r>
              <a:rPr lang="mr-IN"/>
              <a:t> đều có nghĩa là thêm vào có sự phân biệt:</a:t>
            </a:r>
            <a:endParaRPr/>
          </a:p>
          <a:p>
            <a:pPr indent="-228600" lvl="1" marL="685800" rtl="0" algn="l">
              <a:lnSpc>
                <a:spcPct val="90000"/>
              </a:lnSpc>
              <a:spcBef>
                <a:spcPts val="500"/>
              </a:spcBef>
              <a:spcAft>
                <a:spcPts val="0"/>
              </a:spcAft>
              <a:buClr>
                <a:schemeClr val="dk1"/>
              </a:buClr>
              <a:buSzPts val="2400"/>
              <a:buChar char="•"/>
            </a:pPr>
            <a:r>
              <a:rPr i="1" lang="mr-IN"/>
              <a:t>add</a:t>
            </a:r>
            <a:r>
              <a:rPr lang="mr-IN"/>
              <a:t>: thêm vào - thường là thêm vào ở cuối hoặc là một vị trí nào đó</a:t>
            </a:r>
            <a:endParaRPr/>
          </a:p>
          <a:p>
            <a:pPr indent="-228600" lvl="1" marL="685800" rtl="0" algn="l">
              <a:lnSpc>
                <a:spcPct val="90000"/>
              </a:lnSpc>
              <a:spcBef>
                <a:spcPts val="500"/>
              </a:spcBef>
              <a:spcAft>
                <a:spcPts val="0"/>
              </a:spcAft>
              <a:buClr>
                <a:schemeClr val="dk1"/>
              </a:buClr>
              <a:buSzPts val="2400"/>
              <a:buChar char="•"/>
            </a:pPr>
            <a:r>
              <a:rPr i="1" lang="mr-IN"/>
              <a:t>insert</a:t>
            </a:r>
            <a:r>
              <a:rPr lang="mr-IN"/>
              <a:t>: chèn vào - thường là chèn vào ở giữa</a:t>
            </a:r>
            <a:endParaRPr/>
          </a:p>
          <a:p>
            <a:pPr indent="-228600" lvl="1" marL="685800" rtl="0" algn="l">
              <a:lnSpc>
                <a:spcPct val="90000"/>
              </a:lnSpc>
              <a:spcBef>
                <a:spcPts val="500"/>
              </a:spcBef>
              <a:spcAft>
                <a:spcPts val="0"/>
              </a:spcAft>
              <a:buClr>
                <a:schemeClr val="dk1"/>
              </a:buClr>
              <a:buSzPts val="2400"/>
              <a:buChar char="•"/>
            </a:pPr>
            <a:r>
              <a:rPr i="1" lang="mr-IN"/>
              <a:t>append</a:t>
            </a:r>
            <a:r>
              <a:rPr lang="mr-IN"/>
              <a:t>: thêm vào - thường là thêm vào ở cuối</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17"/>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mr-IN"/>
              <a:t>Đặt tên lớp</a:t>
            </a:r>
            <a:endParaRPr/>
          </a:p>
        </p:txBody>
      </p:sp>
      <p:sp>
        <p:nvSpPr>
          <p:cNvPr id="202" name="Google Shape;202;p17"/>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mr-IN"/>
              <a:t>Tên của lớp nên là danh từ</a:t>
            </a:r>
            <a:endParaRPr/>
          </a:p>
          <a:p>
            <a:pPr indent="-228600" lvl="1" marL="685800" rtl="0" algn="l">
              <a:lnSpc>
                <a:spcPct val="90000"/>
              </a:lnSpc>
              <a:spcBef>
                <a:spcPts val="500"/>
              </a:spcBef>
              <a:spcAft>
                <a:spcPts val="0"/>
              </a:spcAft>
              <a:buClr>
                <a:schemeClr val="dk1"/>
              </a:buClr>
              <a:buSzPts val="2400"/>
              <a:buChar char="•"/>
            </a:pPr>
            <a:r>
              <a:rPr lang="mr-IN"/>
              <a:t>Ví dụ: Customer, WikiPage, Account, AddressParser</a:t>
            </a:r>
            <a:endParaRPr/>
          </a:p>
          <a:p>
            <a:pPr indent="-228600" lvl="0" marL="228600" rtl="0" algn="l">
              <a:lnSpc>
                <a:spcPct val="90000"/>
              </a:lnSpc>
              <a:spcBef>
                <a:spcPts val="1000"/>
              </a:spcBef>
              <a:spcAft>
                <a:spcPts val="0"/>
              </a:spcAft>
              <a:buClr>
                <a:schemeClr val="dk1"/>
              </a:buClr>
              <a:buSzPts val="2800"/>
              <a:buChar char="•"/>
            </a:pPr>
            <a:r>
              <a:rPr lang="mr-IN"/>
              <a:t>Tránh dùng những từ như Manager, Processor, Data, Info</a:t>
            </a:r>
            <a:endParaRPr/>
          </a:p>
          <a:p>
            <a:pPr indent="-228600" lvl="1" marL="685800" rtl="0" algn="l">
              <a:lnSpc>
                <a:spcPct val="90000"/>
              </a:lnSpc>
              <a:spcBef>
                <a:spcPts val="500"/>
              </a:spcBef>
              <a:spcAft>
                <a:spcPts val="0"/>
              </a:spcAft>
              <a:buClr>
                <a:schemeClr val="dk1"/>
              </a:buClr>
              <a:buSzPts val="2400"/>
              <a:buChar char="•"/>
            </a:pPr>
            <a:r>
              <a:rPr lang="mr-IN"/>
              <a:t>Ví dụ: CustomerData, AccountInfo, PageProcessor</a:t>
            </a:r>
            <a:endParaRPr/>
          </a:p>
          <a:p>
            <a:pPr indent="-228600" lvl="0" marL="228600" rtl="0" algn="l">
              <a:lnSpc>
                <a:spcPct val="90000"/>
              </a:lnSpc>
              <a:spcBef>
                <a:spcPts val="1000"/>
              </a:spcBef>
              <a:spcAft>
                <a:spcPts val="0"/>
              </a:spcAft>
              <a:buClr>
                <a:schemeClr val="dk1"/>
              </a:buClr>
              <a:buSzPts val="2800"/>
              <a:buChar char="•"/>
            </a:pPr>
            <a:r>
              <a:rPr lang="mr-IN"/>
              <a:t>Tên lớp nên bắt đầu bằng chữ viết hoa</a:t>
            </a:r>
            <a:endParaRPr/>
          </a:p>
          <a:p>
            <a:pPr indent="-228600" lvl="0" marL="228600" rtl="0" algn="l">
              <a:lnSpc>
                <a:spcPct val="90000"/>
              </a:lnSpc>
              <a:spcBef>
                <a:spcPts val="1000"/>
              </a:spcBef>
              <a:spcAft>
                <a:spcPts val="0"/>
              </a:spcAft>
              <a:buClr>
                <a:schemeClr val="dk1"/>
              </a:buClr>
              <a:buSzPts val="2800"/>
              <a:buChar char="•"/>
            </a:pPr>
            <a:r>
              <a:rPr lang="mr-IN"/>
              <a:t>Tên lớp nên tuân theo quy tắc CamelCase</a:t>
            </a:r>
            <a:endParaRPr/>
          </a:p>
          <a:p>
            <a:pPr indent="-228600" lvl="1" marL="685800" rtl="0" algn="l">
              <a:lnSpc>
                <a:spcPct val="90000"/>
              </a:lnSpc>
              <a:spcBef>
                <a:spcPts val="500"/>
              </a:spcBef>
              <a:spcAft>
                <a:spcPts val="0"/>
              </a:spcAft>
              <a:buClr>
                <a:schemeClr val="dk1"/>
              </a:buClr>
              <a:buSzPts val="2400"/>
              <a:buChar char="•"/>
            </a:pPr>
            <a:r>
              <a:rPr lang="mr-IN"/>
              <a:t>Ví dụ: ActiveRecordRepository</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18"/>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mr-IN"/>
              <a:t>Đặt tên phương thức</a:t>
            </a:r>
            <a:endParaRPr/>
          </a:p>
        </p:txBody>
      </p:sp>
      <p:sp>
        <p:nvSpPr>
          <p:cNvPr id="208" name="Google Shape;208;p18"/>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mr-IN"/>
              <a:t>Tên phương thức nên là một động từ hoặc bắt đầu bằng một động từ</a:t>
            </a:r>
            <a:endParaRPr/>
          </a:p>
          <a:p>
            <a:pPr indent="-228600" lvl="1" marL="685800" rtl="0" algn="l">
              <a:lnSpc>
                <a:spcPct val="90000"/>
              </a:lnSpc>
              <a:spcBef>
                <a:spcPts val="500"/>
              </a:spcBef>
              <a:spcAft>
                <a:spcPts val="0"/>
              </a:spcAft>
              <a:buClr>
                <a:schemeClr val="dk1"/>
              </a:buClr>
              <a:buSzPts val="2400"/>
              <a:buChar char="•"/>
            </a:pPr>
            <a:r>
              <a:rPr lang="mr-IN"/>
              <a:t>Ví dụ: PostPayment, DeletePage, Save</a:t>
            </a:r>
            <a:endParaRPr/>
          </a:p>
          <a:p>
            <a:pPr indent="-228600" lvl="0" marL="228600" rtl="0" algn="l">
              <a:lnSpc>
                <a:spcPct val="90000"/>
              </a:lnSpc>
              <a:spcBef>
                <a:spcPts val="1000"/>
              </a:spcBef>
              <a:spcAft>
                <a:spcPts val="0"/>
              </a:spcAft>
              <a:buClr>
                <a:schemeClr val="dk1"/>
              </a:buClr>
              <a:buSzPts val="2800"/>
              <a:buChar char="•"/>
            </a:pPr>
            <a:r>
              <a:rPr lang="mr-IN"/>
              <a:t>Tên phương thức nên bắt đầu bằng chữ viết hoa</a:t>
            </a:r>
            <a:endParaRPr/>
          </a:p>
          <a:p>
            <a:pPr indent="-228600" lvl="0" marL="228600" rtl="0" algn="l">
              <a:lnSpc>
                <a:spcPct val="90000"/>
              </a:lnSpc>
              <a:spcBef>
                <a:spcPts val="1000"/>
              </a:spcBef>
              <a:spcAft>
                <a:spcPts val="0"/>
              </a:spcAft>
              <a:buClr>
                <a:schemeClr val="dk1"/>
              </a:buClr>
              <a:buSzPts val="2800"/>
              <a:buChar char="•"/>
            </a:pPr>
            <a:r>
              <a:rPr lang="mr-IN"/>
              <a:t>Tên phương thức nên tuân theo quy tắc Pascal</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19"/>
          <p:cNvSpPr txBox="1"/>
          <p:nvPr>
            <p:ph type="title"/>
          </p:nvPr>
        </p:nvSpPr>
        <p:spPr>
          <a:xfrm>
            <a:off x="831850" y="1709738"/>
            <a:ext cx="10515600" cy="177088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mr-IN"/>
              <a:t>Thảo luận</a:t>
            </a:r>
            <a:endParaRPr/>
          </a:p>
        </p:txBody>
      </p:sp>
      <p:sp>
        <p:nvSpPr>
          <p:cNvPr id="214" name="Google Shape;214;p19"/>
          <p:cNvSpPr txBox="1"/>
          <p:nvPr>
            <p:ph idx="1" type="body"/>
          </p:nvPr>
        </p:nvSpPr>
        <p:spPr>
          <a:xfrm>
            <a:off x="831850" y="3480619"/>
            <a:ext cx="10515600" cy="260903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mr-IN"/>
              <a:t>Kỹ thuật đổi tên biến</a:t>
            </a:r>
            <a:endParaRPr/>
          </a:p>
          <a:p>
            <a:pPr indent="0" lvl="0" marL="0" rtl="0" algn="l">
              <a:lnSpc>
                <a:spcPct val="90000"/>
              </a:lnSpc>
              <a:spcBef>
                <a:spcPts val="1000"/>
              </a:spcBef>
              <a:spcAft>
                <a:spcPts val="0"/>
              </a:spcAft>
              <a:buClr>
                <a:srgbClr val="888888"/>
              </a:buClr>
              <a:buSzPts val="2400"/>
              <a:buNone/>
            </a:pPr>
            <a:r>
              <a:rPr lang="mr-IN"/>
              <a:t>Kỹ thuật đổi tên phương thức</a:t>
            </a:r>
            <a:endParaRPr/>
          </a:p>
          <a:p>
            <a:pPr indent="0" lvl="0" marL="0" rtl="0" algn="l">
              <a:lnSpc>
                <a:spcPct val="90000"/>
              </a:lnSpc>
              <a:spcBef>
                <a:spcPts val="1000"/>
              </a:spcBef>
              <a:spcAft>
                <a:spcPts val="0"/>
              </a:spcAft>
              <a:buClr>
                <a:srgbClr val="888888"/>
              </a:buClr>
              <a:buSzPts val="2400"/>
              <a:buNone/>
            </a:pPr>
            <a:r>
              <a:rPr lang="mr-IN"/>
              <a:t>Kỹ thuật tách biến</a:t>
            </a:r>
            <a:endParaRPr/>
          </a:p>
          <a:p>
            <a:pPr indent="0" lvl="0" marL="0" rtl="0" algn="l">
              <a:lnSpc>
                <a:spcPct val="90000"/>
              </a:lnSpc>
              <a:spcBef>
                <a:spcPts val="1000"/>
              </a:spcBef>
              <a:spcAft>
                <a:spcPts val="0"/>
              </a:spcAft>
              <a:buClr>
                <a:srgbClr val="888888"/>
              </a:buClr>
              <a:buSzPts val="2400"/>
              <a:buNone/>
            </a:pPr>
            <a:r>
              <a:rPr lang="mr-IN"/>
              <a:t>Kỹ thuật tách hằng</a:t>
            </a:r>
            <a:endParaRPr/>
          </a:p>
          <a:p>
            <a:pPr indent="0" lvl="0" marL="0" rtl="0" algn="l">
              <a:lnSpc>
                <a:spcPct val="90000"/>
              </a:lnSpc>
              <a:spcBef>
                <a:spcPts val="1000"/>
              </a:spcBef>
              <a:spcAft>
                <a:spcPts val="0"/>
              </a:spcAft>
              <a:buClr>
                <a:srgbClr val="888888"/>
              </a:buClr>
              <a:buSzPts val="2400"/>
              <a:buNone/>
            </a:pPr>
            <a:r>
              <a:rPr lang="mr-IN"/>
              <a:t>Kỹ thuật tách phương thức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mr-IN"/>
              <a:t>Kiểm tra bài trước</a:t>
            </a:r>
            <a:endParaRPr/>
          </a:p>
        </p:txBody>
      </p:sp>
      <p:sp>
        <p:nvSpPr>
          <p:cNvPr id="98" name="Google Shape;98;p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mr-IN"/>
              <a:t>Hỏi và trao đổi về các khó khăn gặp phải trong bài “Interface và Abstract class"</a:t>
            </a:r>
            <a:endParaRPr/>
          </a:p>
          <a:p>
            <a:pPr indent="0" lvl="0" marL="0" rtl="0" algn="l">
              <a:lnSpc>
                <a:spcPct val="90000"/>
              </a:lnSpc>
              <a:spcBef>
                <a:spcPts val="1000"/>
              </a:spcBef>
              <a:spcAft>
                <a:spcPts val="0"/>
              </a:spcAft>
              <a:buClr>
                <a:srgbClr val="888888"/>
              </a:buClr>
              <a:buSzPts val="2400"/>
              <a:buNone/>
            </a:pPr>
            <a:r>
              <a:rPr lang="mr-IN"/>
              <a:t>Tóm tắt lại các phần đã học từ bài “Interface và Abstract class”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0"/>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mr-IN"/>
              <a:t>Tái cấu trúc mã nguồn</a:t>
            </a:r>
            <a:endParaRPr/>
          </a:p>
        </p:txBody>
      </p:sp>
      <p:sp>
        <p:nvSpPr>
          <p:cNvPr id="220" name="Google Shape;220;p20"/>
          <p:cNvSpPr txBox="1"/>
          <p:nvPr>
            <p:ph idx="1" type="body"/>
          </p:nvPr>
        </p:nvSpPr>
        <p:spPr>
          <a:xfrm>
            <a:off x="838200" y="1120022"/>
            <a:ext cx="10515600" cy="326024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mr-IN"/>
              <a:t>Tái cấu trúc mã nguồn là các kỹ thuật cho phép chỉnh sửa mã nguồn nội bộ mà không làm thay đổi hành vi của hệ thống đối với bên ngoài</a:t>
            </a:r>
            <a:endParaRPr/>
          </a:p>
          <a:p>
            <a:pPr indent="-228600" lvl="0" marL="228600" rtl="0" algn="l">
              <a:lnSpc>
                <a:spcPct val="90000"/>
              </a:lnSpc>
              <a:spcBef>
                <a:spcPts val="1000"/>
              </a:spcBef>
              <a:spcAft>
                <a:spcPts val="0"/>
              </a:spcAft>
              <a:buClr>
                <a:schemeClr val="dk1"/>
              </a:buClr>
              <a:buSzPts val="2800"/>
              <a:buChar char="•"/>
            </a:pPr>
            <a:r>
              <a:rPr lang="mr-IN"/>
              <a:t>Tái cấu trúc mã nguồn nhằm mục đích chính:</a:t>
            </a:r>
            <a:endParaRPr/>
          </a:p>
          <a:p>
            <a:pPr indent="-228600" lvl="1" marL="685800" rtl="0" algn="l">
              <a:lnSpc>
                <a:spcPct val="90000"/>
              </a:lnSpc>
              <a:spcBef>
                <a:spcPts val="500"/>
              </a:spcBef>
              <a:spcAft>
                <a:spcPts val="0"/>
              </a:spcAft>
              <a:buClr>
                <a:schemeClr val="dk1"/>
              </a:buClr>
              <a:buSzPts val="2400"/>
              <a:buChar char="•"/>
            </a:pPr>
            <a:r>
              <a:rPr lang="mr-IN"/>
              <a:t>Mã nguồn dễ duy trì hơn</a:t>
            </a:r>
            <a:endParaRPr/>
          </a:p>
          <a:p>
            <a:pPr indent="-228600" lvl="1" marL="685800" rtl="0" algn="l">
              <a:lnSpc>
                <a:spcPct val="90000"/>
              </a:lnSpc>
              <a:spcBef>
                <a:spcPts val="500"/>
              </a:spcBef>
              <a:spcAft>
                <a:spcPts val="0"/>
              </a:spcAft>
              <a:buClr>
                <a:schemeClr val="dk1"/>
              </a:buClr>
              <a:buSzPts val="2400"/>
              <a:buChar char="•"/>
            </a:pPr>
            <a:r>
              <a:rPr lang="mr-IN"/>
              <a:t>Mã nguồn dễ mở rộng hơn</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21" name="Google Shape;221;p20"/>
          <p:cNvSpPr txBox="1"/>
          <p:nvPr/>
        </p:nvSpPr>
        <p:spPr>
          <a:xfrm>
            <a:off x="838200" y="5013317"/>
            <a:ext cx="10515600" cy="1200329"/>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mr-IN" sz="2400">
                <a:solidFill>
                  <a:schemeClr val="lt1"/>
                </a:solidFill>
                <a:latin typeface="Calibri"/>
                <a:ea typeface="Calibri"/>
                <a:cs typeface="Calibri"/>
                <a:sym typeface="Calibri"/>
              </a:rPr>
              <a:t>Lưu ý:</a:t>
            </a:r>
            <a:r>
              <a:rPr lang="mr-IN" sz="2400">
                <a:solidFill>
                  <a:schemeClr val="lt1"/>
                </a:solidFill>
                <a:latin typeface="Calibri"/>
                <a:ea typeface="Calibri"/>
                <a:cs typeface="Calibri"/>
                <a:sym typeface="Calibri"/>
              </a:rPr>
              <a:t> Tái cấu trúc mã nguồn không phải luôn luôn giúp tăng hiệu năng (performance) của thuật toán. Trong một số trường hợp, có thể cần hy sinh hiệu năng để có được mã nguồn tốt hơn</a:t>
            </a:r>
            <a:endParaRPr sz="2400">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1"/>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mr-IN"/>
              <a:t>Đổi tên biến và phương thức</a:t>
            </a:r>
            <a:endParaRPr/>
          </a:p>
        </p:txBody>
      </p:sp>
      <p:sp>
        <p:nvSpPr>
          <p:cNvPr id="227" name="Google Shape;227;p21"/>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mr-IN"/>
              <a:t>Thay đổi tên biến hoặc phương thức để trở nên tốt hơn: dễ đọc, có ý nghĩa, thể hiện được ý nghĩa, tuân thủ coding convention</a:t>
            </a:r>
            <a:endParaRPr/>
          </a:p>
          <a:p>
            <a:pPr indent="-228600" lvl="0" marL="228600" rtl="0" algn="l">
              <a:lnSpc>
                <a:spcPct val="90000"/>
              </a:lnSpc>
              <a:spcBef>
                <a:spcPts val="1000"/>
              </a:spcBef>
              <a:spcAft>
                <a:spcPts val="0"/>
              </a:spcAft>
              <a:buClr>
                <a:schemeClr val="dk1"/>
              </a:buClr>
              <a:buSzPts val="2800"/>
              <a:buChar char="•"/>
            </a:pPr>
            <a:r>
              <a:rPr lang="mr-IN"/>
              <a:t>Khi đổi tên biến hoặc phương thức cần lưu ý:</a:t>
            </a:r>
            <a:endParaRPr/>
          </a:p>
          <a:p>
            <a:pPr indent="-228600" lvl="1" marL="685800" rtl="0" algn="l">
              <a:lnSpc>
                <a:spcPct val="90000"/>
              </a:lnSpc>
              <a:spcBef>
                <a:spcPts val="500"/>
              </a:spcBef>
              <a:spcAft>
                <a:spcPts val="0"/>
              </a:spcAft>
              <a:buClr>
                <a:schemeClr val="dk1"/>
              </a:buClr>
              <a:buSzPts val="2400"/>
              <a:buChar char="•"/>
            </a:pPr>
            <a:r>
              <a:rPr lang="mr-IN"/>
              <a:t>Đổi tên tại vị trí khai báo</a:t>
            </a:r>
            <a:endParaRPr/>
          </a:p>
          <a:p>
            <a:pPr indent="-228600" lvl="1" marL="685800" rtl="0" algn="l">
              <a:lnSpc>
                <a:spcPct val="90000"/>
              </a:lnSpc>
              <a:spcBef>
                <a:spcPts val="500"/>
              </a:spcBef>
              <a:spcAft>
                <a:spcPts val="0"/>
              </a:spcAft>
              <a:buClr>
                <a:schemeClr val="dk1"/>
              </a:buClr>
              <a:buSzPts val="2400"/>
              <a:buChar char="•"/>
            </a:pPr>
            <a:r>
              <a:rPr lang="mr-IN"/>
              <a:t>Đổi tên tại tất cả các vị trí có sử dụng biến hoặc phương thức</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2"/>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mr-IN"/>
              <a:t>Tách biến</a:t>
            </a:r>
            <a:endParaRPr/>
          </a:p>
        </p:txBody>
      </p:sp>
      <p:sp>
        <p:nvSpPr>
          <p:cNvPr id="233" name="Google Shape;233;p22"/>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mr-IN"/>
              <a:t>Trong nhiều trường hợp, các biểu thức phức tạp sẽ gây khó hiểu</a:t>
            </a:r>
            <a:endParaRPr/>
          </a:p>
          <a:p>
            <a:pPr indent="-228600" lvl="0" marL="228600" rtl="0" algn="l">
              <a:lnSpc>
                <a:spcPct val="90000"/>
              </a:lnSpc>
              <a:spcBef>
                <a:spcPts val="1000"/>
              </a:spcBef>
              <a:spcAft>
                <a:spcPts val="0"/>
              </a:spcAft>
              <a:buClr>
                <a:schemeClr val="dk1"/>
              </a:buClr>
              <a:buSzPts val="2800"/>
              <a:buChar char="•"/>
            </a:pPr>
            <a:r>
              <a:rPr lang="mr-IN"/>
              <a:t>Tách biến (Variable Extraction) là kỹ thuật giúp đơn giản hoá các biểu thức và giúp dễ hiểu hơn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2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mr-IN"/>
              <a:t>Tách biến: Ví dụ</a:t>
            </a:r>
            <a:endParaRPr/>
          </a:p>
        </p:txBody>
      </p:sp>
      <p:sp>
        <p:nvSpPr>
          <p:cNvPr id="239" name="Google Shape;239;p23"/>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mr-IN"/>
              <a:t>Ví dụ, kiểm tra năm nhuận:</a:t>
            </a:r>
            <a:endParaRPr/>
          </a:p>
        </p:txBody>
      </p:sp>
      <p:sp>
        <p:nvSpPr>
          <p:cNvPr id="240" name="Google Shape;240;p23"/>
          <p:cNvSpPr/>
          <p:nvPr/>
        </p:nvSpPr>
        <p:spPr>
          <a:xfrm>
            <a:off x="479474" y="2078832"/>
            <a:ext cx="4459457"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mr-IN" sz="1800">
                <a:solidFill>
                  <a:srgbClr val="000080"/>
                </a:solidFill>
                <a:latin typeface="Calibri"/>
                <a:ea typeface="Calibri"/>
                <a:cs typeface="Calibri"/>
                <a:sym typeface="Calibri"/>
              </a:rPr>
              <a:t>private static boolean </a:t>
            </a:r>
            <a:r>
              <a:rPr lang="mr-IN" sz="1800">
                <a:solidFill>
                  <a:schemeClr val="dk1"/>
                </a:solidFill>
                <a:latin typeface="Calibri"/>
                <a:ea typeface="Calibri"/>
                <a:cs typeface="Calibri"/>
                <a:sym typeface="Calibri"/>
              </a:rPr>
              <a:t>IsLeapYear(</a:t>
            </a:r>
            <a:r>
              <a:rPr b="1" lang="mr-IN" sz="1800">
                <a:solidFill>
                  <a:srgbClr val="000080"/>
                </a:solidFill>
                <a:latin typeface="Calibri"/>
                <a:ea typeface="Calibri"/>
                <a:cs typeface="Calibri"/>
                <a:sym typeface="Calibri"/>
              </a:rPr>
              <a:t>int </a:t>
            </a:r>
            <a:r>
              <a:rPr lang="mr-IN" sz="1800">
                <a:solidFill>
                  <a:schemeClr val="dk1"/>
                </a:solidFill>
                <a:latin typeface="Calibri"/>
                <a:ea typeface="Calibri"/>
                <a:cs typeface="Calibri"/>
                <a:sym typeface="Calibri"/>
              </a:rPr>
              <a:t>year) {</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if</a:t>
            </a:r>
            <a:r>
              <a:rPr lang="mr-IN" sz="1800">
                <a:solidFill>
                  <a:schemeClr val="dk1"/>
                </a:solidFill>
                <a:latin typeface="Calibri"/>
                <a:ea typeface="Calibri"/>
                <a:cs typeface="Calibri"/>
                <a:sym typeface="Calibri"/>
              </a:rPr>
              <a:t>(year % </a:t>
            </a:r>
            <a:r>
              <a:rPr lang="mr-IN" sz="1800">
                <a:solidFill>
                  <a:srgbClr val="0000FF"/>
                </a:solidFill>
                <a:latin typeface="Calibri"/>
                <a:ea typeface="Calibri"/>
                <a:cs typeface="Calibri"/>
                <a:sym typeface="Calibri"/>
              </a:rPr>
              <a:t>4 </a:t>
            </a:r>
            <a:r>
              <a:rPr lang="mr-IN" sz="1800">
                <a:solidFill>
                  <a:schemeClr val="dk1"/>
                </a:solidFill>
                <a:latin typeface="Calibri"/>
                <a:ea typeface="Calibri"/>
                <a:cs typeface="Calibri"/>
                <a:sym typeface="Calibri"/>
              </a:rPr>
              <a:t>== </a:t>
            </a:r>
            <a:r>
              <a:rPr lang="mr-IN" sz="1800">
                <a:solidFill>
                  <a:srgbClr val="0000FF"/>
                </a:solidFill>
                <a:latin typeface="Calibri"/>
                <a:ea typeface="Calibri"/>
                <a:cs typeface="Calibri"/>
                <a:sym typeface="Calibri"/>
              </a:rPr>
              <a:t>0</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if </a:t>
            </a:r>
            <a:r>
              <a:rPr lang="mr-IN" sz="1800">
                <a:solidFill>
                  <a:schemeClr val="dk1"/>
                </a:solidFill>
                <a:latin typeface="Calibri"/>
                <a:ea typeface="Calibri"/>
                <a:cs typeface="Calibri"/>
                <a:sym typeface="Calibri"/>
              </a:rPr>
              <a:t>(year % </a:t>
            </a:r>
            <a:r>
              <a:rPr lang="mr-IN" sz="1800">
                <a:solidFill>
                  <a:srgbClr val="0000FF"/>
                </a:solidFill>
                <a:latin typeface="Calibri"/>
                <a:ea typeface="Calibri"/>
                <a:cs typeface="Calibri"/>
                <a:sym typeface="Calibri"/>
              </a:rPr>
              <a:t>100 </a:t>
            </a:r>
            <a:r>
              <a:rPr lang="mr-IN" sz="1800">
                <a:solidFill>
                  <a:schemeClr val="dk1"/>
                </a:solidFill>
                <a:latin typeface="Calibri"/>
                <a:ea typeface="Calibri"/>
                <a:cs typeface="Calibri"/>
                <a:sym typeface="Calibri"/>
              </a:rPr>
              <a:t>== </a:t>
            </a:r>
            <a:r>
              <a:rPr lang="mr-IN" sz="1800">
                <a:solidFill>
                  <a:srgbClr val="0000FF"/>
                </a:solidFill>
                <a:latin typeface="Calibri"/>
                <a:ea typeface="Calibri"/>
                <a:cs typeface="Calibri"/>
                <a:sym typeface="Calibri"/>
              </a:rPr>
              <a:t>0</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if</a:t>
            </a:r>
            <a:r>
              <a:rPr lang="mr-IN" sz="1800">
                <a:solidFill>
                  <a:schemeClr val="dk1"/>
                </a:solidFill>
                <a:latin typeface="Calibri"/>
                <a:ea typeface="Calibri"/>
                <a:cs typeface="Calibri"/>
                <a:sym typeface="Calibri"/>
              </a:rPr>
              <a:t>(year % </a:t>
            </a:r>
            <a:r>
              <a:rPr lang="mr-IN" sz="1800">
                <a:solidFill>
                  <a:srgbClr val="0000FF"/>
                </a:solidFill>
                <a:latin typeface="Calibri"/>
                <a:ea typeface="Calibri"/>
                <a:cs typeface="Calibri"/>
                <a:sym typeface="Calibri"/>
              </a:rPr>
              <a:t>400 </a:t>
            </a:r>
            <a:r>
              <a:rPr lang="mr-IN" sz="1800">
                <a:solidFill>
                  <a:schemeClr val="dk1"/>
                </a:solidFill>
                <a:latin typeface="Calibri"/>
                <a:ea typeface="Calibri"/>
                <a:cs typeface="Calibri"/>
                <a:sym typeface="Calibri"/>
              </a:rPr>
              <a:t>== </a:t>
            </a:r>
            <a:r>
              <a:rPr lang="mr-IN" sz="1800">
                <a:solidFill>
                  <a:srgbClr val="0000FF"/>
                </a:solidFill>
                <a:latin typeface="Calibri"/>
                <a:ea typeface="Calibri"/>
                <a:cs typeface="Calibri"/>
                <a:sym typeface="Calibri"/>
              </a:rPr>
              <a:t>0</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return true</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 </a:t>
            </a:r>
            <a:r>
              <a:rPr b="1" lang="mr-IN" sz="1800">
                <a:solidFill>
                  <a:srgbClr val="000080"/>
                </a:solidFill>
                <a:latin typeface="Calibri"/>
                <a:ea typeface="Calibri"/>
                <a:cs typeface="Calibri"/>
                <a:sym typeface="Calibri"/>
              </a:rPr>
              <a:t>else </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return true</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return false</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241" name="Google Shape;241;p23"/>
          <p:cNvSpPr/>
          <p:nvPr/>
        </p:nvSpPr>
        <p:spPr>
          <a:xfrm>
            <a:off x="5729067" y="1844360"/>
            <a:ext cx="5983459"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mr-IN" sz="1800">
                <a:solidFill>
                  <a:srgbClr val="000080"/>
                </a:solidFill>
                <a:latin typeface="Calibri"/>
                <a:ea typeface="Calibri"/>
                <a:cs typeface="Calibri"/>
                <a:sym typeface="Calibri"/>
              </a:rPr>
              <a:t>private static boolean </a:t>
            </a:r>
            <a:r>
              <a:rPr lang="mr-IN" sz="1800">
                <a:solidFill>
                  <a:schemeClr val="dk1"/>
                </a:solidFill>
                <a:latin typeface="Calibri"/>
                <a:ea typeface="Calibri"/>
                <a:cs typeface="Calibri"/>
                <a:sym typeface="Calibri"/>
              </a:rPr>
              <a:t>IsLeapYear(</a:t>
            </a:r>
            <a:r>
              <a:rPr b="1" lang="mr-IN" sz="1800">
                <a:solidFill>
                  <a:srgbClr val="000080"/>
                </a:solidFill>
                <a:latin typeface="Calibri"/>
                <a:ea typeface="Calibri"/>
                <a:cs typeface="Calibri"/>
                <a:sym typeface="Calibri"/>
              </a:rPr>
              <a:t>int </a:t>
            </a:r>
            <a:r>
              <a:rPr lang="mr-IN" sz="1800">
                <a:solidFill>
                  <a:schemeClr val="dk1"/>
                </a:solidFill>
                <a:latin typeface="Calibri"/>
                <a:ea typeface="Calibri"/>
                <a:cs typeface="Calibri"/>
                <a:sym typeface="Calibri"/>
              </a:rPr>
              <a:t>year) {</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boolean </a:t>
            </a:r>
            <a:r>
              <a:rPr lang="mr-IN" sz="1800">
                <a:solidFill>
                  <a:schemeClr val="dk1"/>
                </a:solidFill>
                <a:latin typeface="Calibri"/>
                <a:ea typeface="Calibri"/>
                <a:cs typeface="Calibri"/>
                <a:sym typeface="Calibri"/>
              </a:rPr>
              <a:t>isDivisibleBy4 = year % </a:t>
            </a:r>
            <a:r>
              <a:rPr lang="mr-IN" sz="1800">
                <a:solidFill>
                  <a:srgbClr val="0000FF"/>
                </a:solidFill>
                <a:latin typeface="Calibri"/>
                <a:ea typeface="Calibri"/>
                <a:cs typeface="Calibri"/>
                <a:sym typeface="Calibri"/>
              </a:rPr>
              <a:t>4 </a:t>
            </a:r>
            <a:r>
              <a:rPr lang="mr-IN" sz="1800">
                <a:solidFill>
                  <a:schemeClr val="dk1"/>
                </a:solidFill>
                <a:latin typeface="Calibri"/>
                <a:ea typeface="Calibri"/>
                <a:cs typeface="Calibri"/>
                <a:sym typeface="Calibri"/>
              </a:rPr>
              <a:t>== </a:t>
            </a:r>
            <a:r>
              <a:rPr lang="mr-IN" sz="1800">
                <a:solidFill>
                  <a:srgbClr val="0000FF"/>
                </a:solidFill>
                <a:latin typeface="Calibri"/>
                <a:ea typeface="Calibri"/>
                <a:cs typeface="Calibri"/>
                <a:sym typeface="Calibri"/>
              </a:rPr>
              <a:t>0</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if</a:t>
            </a:r>
            <a:r>
              <a:rPr lang="mr-IN" sz="1800">
                <a:solidFill>
                  <a:schemeClr val="dk1"/>
                </a:solidFill>
                <a:latin typeface="Calibri"/>
                <a:ea typeface="Calibri"/>
                <a:cs typeface="Calibri"/>
                <a:sym typeface="Calibri"/>
              </a:rPr>
              <a:t>(isDivisibleBy4){</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boolean </a:t>
            </a:r>
            <a:r>
              <a:rPr lang="mr-IN" sz="1800">
                <a:solidFill>
                  <a:schemeClr val="dk1"/>
                </a:solidFill>
                <a:latin typeface="Calibri"/>
                <a:ea typeface="Calibri"/>
                <a:cs typeface="Calibri"/>
                <a:sym typeface="Calibri"/>
              </a:rPr>
              <a:t>isDivisibleBy100 = year % </a:t>
            </a:r>
            <a:r>
              <a:rPr lang="mr-IN" sz="1800">
                <a:solidFill>
                  <a:srgbClr val="0000FF"/>
                </a:solidFill>
                <a:latin typeface="Calibri"/>
                <a:ea typeface="Calibri"/>
                <a:cs typeface="Calibri"/>
                <a:sym typeface="Calibri"/>
              </a:rPr>
              <a:t>100 </a:t>
            </a:r>
            <a:r>
              <a:rPr lang="mr-IN" sz="1800">
                <a:solidFill>
                  <a:schemeClr val="dk1"/>
                </a:solidFill>
                <a:latin typeface="Calibri"/>
                <a:ea typeface="Calibri"/>
                <a:cs typeface="Calibri"/>
                <a:sym typeface="Calibri"/>
              </a:rPr>
              <a:t>== </a:t>
            </a:r>
            <a:r>
              <a:rPr lang="mr-IN" sz="1800">
                <a:solidFill>
                  <a:srgbClr val="0000FF"/>
                </a:solidFill>
                <a:latin typeface="Calibri"/>
                <a:ea typeface="Calibri"/>
                <a:cs typeface="Calibri"/>
                <a:sym typeface="Calibri"/>
              </a:rPr>
              <a:t>0</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if </a:t>
            </a:r>
            <a:r>
              <a:rPr lang="mr-IN" sz="1800">
                <a:solidFill>
                  <a:schemeClr val="dk1"/>
                </a:solidFill>
                <a:latin typeface="Calibri"/>
                <a:ea typeface="Calibri"/>
                <a:cs typeface="Calibri"/>
                <a:sym typeface="Calibri"/>
              </a:rPr>
              <a:t>(isDivisibleBy100){</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boolean </a:t>
            </a:r>
            <a:r>
              <a:rPr lang="mr-IN" sz="1800">
                <a:solidFill>
                  <a:schemeClr val="dk1"/>
                </a:solidFill>
                <a:latin typeface="Calibri"/>
                <a:ea typeface="Calibri"/>
                <a:cs typeface="Calibri"/>
                <a:sym typeface="Calibri"/>
              </a:rPr>
              <a:t>isDivisibleBy400 = year % </a:t>
            </a:r>
            <a:r>
              <a:rPr lang="mr-IN" sz="1800">
                <a:solidFill>
                  <a:srgbClr val="0000FF"/>
                </a:solidFill>
                <a:latin typeface="Calibri"/>
                <a:ea typeface="Calibri"/>
                <a:cs typeface="Calibri"/>
                <a:sym typeface="Calibri"/>
              </a:rPr>
              <a:t>400 </a:t>
            </a:r>
            <a:r>
              <a:rPr lang="mr-IN" sz="1800">
                <a:solidFill>
                  <a:schemeClr val="dk1"/>
                </a:solidFill>
                <a:latin typeface="Calibri"/>
                <a:ea typeface="Calibri"/>
                <a:cs typeface="Calibri"/>
                <a:sym typeface="Calibri"/>
              </a:rPr>
              <a:t>== </a:t>
            </a:r>
            <a:r>
              <a:rPr lang="mr-IN" sz="1800">
                <a:solidFill>
                  <a:srgbClr val="0000FF"/>
                </a:solidFill>
                <a:latin typeface="Calibri"/>
                <a:ea typeface="Calibri"/>
                <a:cs typeface="Calibri"/>
                <a:sym typeface="Calibri"/>
              </a:rPr>
              <a:t>0</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if</a:t>
            </a:r>
            <a:r>
              <a:rPr lang="mr-IN" sz="1800">
                <a:solidFill>
                  <a:schemeClr val="dk1"/>
                </a:solidFill>
                <a:latin typeface="Calibri"/>
                <a:ea typeface="Calibri"/>
                <a:cs typeface="Calibri"/>
                <a:sym typeface="Calibri"/>
              </a:rPr>
              <a:t>(isDivisibleBy400)</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return true</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 </a:t>
            </a:r>
            <a:r>
              <a:rPr b="1" lang="mr-IN" sz="1800">
                <a:solidFill>
                  <a:srgbClr val="000080"/>
                </a:solidFill>
                <a:latin typeface="Calibri"/>
                <a:ea typeface="Calibri"/>
                <a:cs typeface="Calibri"/>
                <a:sym typeface="Calibri"/>
              </a:rPr>
              <a:t>else </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return true</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return false</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cxnSp>
        <p:nvCxnSpPr>
          <p:cNvPr id="242" name="Google Shape;242;p23"/>
          <p:cNvCxnSpPr/>
          <p:nvPr/>
        </p:nvCxnSpPr>
        <p:spPr>
          <a:xfrm flipH="1" rot="10800000">
            <a:off x="2433711" y="2353797"/>
            <a:ext cx="6287085" cy="215815"/>
          </a:xfrm>
          <a:prstGeom prst="straightConnector1">
            <a:avLst/>
          </a:prstGeom>
          <a:noFill/>
          <a:ln cap="flat" cmpd="sng" w="9525">
            <a:solidFill>
              <a:srgbClr val="FF0000"/>
            </a:solidFill>
            <a:prstDash val="solid"/>
            <a:miter lim="800000"/>
            <a:headEnd len="sm" w="sm" type="none"/>
            <a:tailEnd len="med" w="med" type="triangle"/>
          </a:ln>
        </p:spPr>
      </p:cxnSp>
      <p:cxnSp>
        <p:nvCxnSpPr>
          <p:cNvPr id="243" name="Google Shape;243;p23"/>
          <p:cNvCxnSpPr/>
          <p:nvPr/>
        </p:nvCxnSpPr>
        <p:spPr>
          <a:xfrm>
            <a:off x="3137095" y="2813262"/>
            <a:ext cx="6316394" cy="93917"/>
          </a:xfrm>
          <a:prstGeom prst="straightConnector1">
            <a:avLst/>
          </a:prstGeom>
          <a:noFill/>
          <a:ln cap="flat" cmpd="sng" w="9525">
            <a:solidFill>
              <a:srgbClr val="FF0000"/>
            </a:solidFill>
            <a:prstDash val="solid"/>
            <a:miter lim="800000"/>
            <a:headEnd len="sm" w="sm" type="none"/>
            <a:tailEnd len="med" w="med" type="triangle"/>
          </a:ln>
        </p:spPr>
      </p:cxnSp>
      <p:cxnSp>
        <p:nvCxnSpPr>
          <p:cNvPr id="244" name="Google Shape;244;p23"/>
          <p:cNvCxnSpPr/>
          <p:nvPr/>
        </p:nvCxnSpPr>
        <p:spPr>
          <a:xfrm>
            <a:off x="3629465" y="3150829"/>
            <a:ext cx="6200333" cy="289537"/>
          </a:xfrm>
          <a:prstGeom prst="straightConnector1">
            <a:avLst/>
          </a:prstGeom>
          <a:noFill/>
          <a:ln cap="flat" cmpd="sng" w="9525">
            <a:solidFill>
              <a:srgbClr val="FF0000"/>
            </a:solidFill>
            <a:prstDash val="solid"/>
            <a:miter lim="800000"/>
            <a:headEnd len="sm" w="sm"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24"/>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mr-IN"/>
              <a:t>Tách hằng</a:t>
            </a:r>
            <a:endParaRPr/>
          </a:p>
        </p:txBody>
      </p:sp>
      <p:sp>
        <p:nvSpPr>
          <p:cNvPr id="250" name="Google Shape;250;p24"/>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mr-IN"/>
              <a:t>Trong nhiều trường hợp, các giá trị “thần kỳ” (magic value) sẽ gây khó khăn cho việc đọc hiểu mã nguồn</a:t>
            </a:r>
            <a:endParaRPr/>
          </a:p>
          <a:p>
            <a:pPr indent="-228600" lvl="0" marL="228600" rtl="0" algn="l">
              <a:lnSpc>
                <a:spcPct val="90000"/>
              </a:lnSpc>
              <a:spcBef>
                <a:spcPts val="1000"/>
              </a:spcBef>
              <a:spcAft>
                <a:spcPts val="0"/>
              </a:spcAft>
              <a:buClr>
                <a:schemeClr val="dk1"/>
              </a:buClr>
              <a:buSzPts val="2800"/>
              <a:buChar char="•"/>
            </a:pPr>
            <a:r>
              <a:rPr lang="mr-IN"/>
              <a:t>Tách hằng giúp mang lại ý nghĩa cho các giá trị “thần kỳ” và mã nguồn dễ hiểu hơn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25"/>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mr-IN"/>
              <a:t>Tách hằng: Ví dụ</a:t>
            </a:r>
            <a:endParaRPr/>
          </a:p>
        </p:txBody>
      </p:sp>
      <p:sp>
        <p:nvSpPr>
          <p:cNvPr id="256" name="Google Shape;256;p25"/>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mr-IN"/>
              <a:t>Ví dụ, kiểm tra quyền dựa vào role:</a:t>
            </a:r>
            <a:endParaRPr/>
          </a:p>
        </p:txBody>
      </p:sp>
      <p:sp>
        <p:nvSpPr>
          <p:cNvPr id="257" name="Google Shape;257;p25"/>
          <p:cNvSpPr/>
          <p:nvPr/>
        </p:nvSpPr>
        <p:spPr>
          <a:xfrm>
            <a:off x="584981" y="2557422"/>
            <a:ext cx="5267178" cy="2123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mr-IN" sz="2200">
                <a:solidFill>
                  <a:srgbClr val="000080"/>
                </a:solidFill>
                <a:latin typeface="Calibri"/>
                <a:ea typeface="Calibri"/>
                <a:cs typeface="Calibri"/>
                <a:sym typeface="Calibri"/>
              </a:rPr>
              <a:t>public static boolean </a:t>
            </a:r>
            <a:r>
              <a:rPr lang="mr-IN" sz="2200">
                <a:solidFill>
                  <a:schemeClr val="dk1"/>
                </a:solidFill>
                <a:latin typeface="Calibri"/>
                <a:ea typeface="Calibri"/>
                <a:cs typeface="Calibri"/>
                <a:sym typeface="Calibri"/>
              </a:rPr>
              <a:t>IsAuthorized(</a:t>
            </a:r>
            <a:r>
              <a:rPr b="1" lang="mr-IN" sz="2200">
                <a:solidFill>
                  <a:srgbClr val="000080"/>
                </a:solidFill>
                <a:latin typeface="Calibri"/>
                <a:ea typeface="Calibri"/>
                <a:cs typeface="Calibri"/>
                <a:sym typeface="Calibri"/>
              </a:rPr>
              <a:t>int </a:t>
            </a:r>
            <a:r>
              <a:rPr lang="mr-IN" sz="2200">
                <a:solidFill>
                  <a:schemeClr val="dk1"/>
                </a:solidFill>
                <a:latin typeface="Calibri"/>
                <a:ea typeface="Calibri"/>
                <a:cs typeface="Calibri"/>
                <a:sym typeface="Calibri"/>
              </a:rPr>
              <a:t>role){</a:t>
            </a:r>
            <a:br>
              <a:rPr lang="mr-IN" sz="2200">
                <a:solidFill>
                  <a:schemeClr val="dk1"/>
                </a:solidFill>
                <a:latin typeface="Calibri"/>
                <a:ea typeface="Calibri"/>
                <a:cs typeface="Calibri"/>
                <a:sym typeface="Calibri"/>
              </a:rPr>
            </a:br>
            <a:r>
              <a:rPr lang="mr-IN" sz="2200">
                <a:solidFill>
                  <a:schemeClr val="dk1"/>
                </a:solidFill>
                <a:latin typeface="Calibri"/>
                <a:ea typeface="Calibri"/>
                <a:cs typeface="Calibri"/>
                <a:sym typeface="Calibri"/>
              </a:rPr>
              <a:t>    </a:t>
            </a:r>
            <a:r>
              <a:rPr b="1" lang="mr-IN" sz="2200">
                <a:solidFill>
                  <a:srgbClr val="000080"/>
                </a:solidFill>
                <a:latin typeface="Calibri"/>
                <a:ea typeface="Calibri"/>
                <a:cs typeface="Calibri"/>
                <a:sym typeface="Calibri"/>
              </a:rPr>
              <a:t>if</a:t>
            </a:r>
            <a:r>
              <a:rPr lang="mr-IN" sz="2200">
                <a:solidFill>
                  <a:schemeClr val="dk1"/>
                </a:solidFill>
                <a:latin typeface="Calibri"/>
                <a:ea typeface="Calibri"/>
                <a:cs typeface="Calibri"/>
                <a:sym typeface="Calibri"/>
              </a:rPr>
              <a:t>(role == </a:t>
            </a:r>
            <a:r>
              <a:rPr lang="mr-IN" sz="2200">
                <a:solidFill>
                  <a:srgbClr val="0000FF"/>
                </a:solidFill>
                <a:latin typeface="Calibri"/>
                <a:ea typeface="Calibri"/>
                <a:cs typeface="Calibri"/>
                <a:sym typeface="Calibri"/>
              </a:rPr>
              <a:t>1</a:t>
            </a:r>
            <a:r>
              <a:rPr lang="mr-IN" sz="2200">
                <a:solidFill>
                  <a:schemeClr val="dk1"/>
                </a:solidFill>
                <a:latin typeface="Calibri"/>
                <a:ea typeface="Calibri"/>
                <a:cs typeface="Calibri"/>
                <a:sym typeface="Calibri"/>
              </a:rPr>
              <a:t>){</a:t>
            </a:r>
            <a:br>
              <a:rPr lang="mr-IN" sz="2200">
                <a:solidFill>
                  <a:schemeClr val="dk1"/>
                </a:solidFill>
                <a:latin typeface="Calibri"/>
                <a:ea typeface="Calibri"/>
                <a:cs typeface="Calibri"/>
                <a:sym typeface="Calibri"/>
              </a:rPr>
            </a:br>
            <a:r>
              <a:rPr lang="mr-IN" sz="2200">
                <a:solidFill>
                  <a:schemeClr val="dk1"/>
                </a:solidFill>
                <a:latin typeface="Calibri"/>
                <a:ea typeface="Calibri"/>
                <a:cs typeface="Calibri"/>
                <a:sym typeface="Calibri"/>
              </a:rPr>
              <a:t>        </a:t>
            </a:r>
            <a:r>
              <a:rPr b="1" lang="mr-IN" sz="2200">
                <a:solidFill>
                  <a:srgbClr val="000080"/>
                </a:solidFill>
                <a:latin typeface="Calibri"/>
                <a:ea typeface="Calibri"/>
                <a:cs typeface="Calibri"/>
                <a:sym typeface="Calibri"/>
              </a:rPr>
              <a:t>return true</a:t>
            </a:r>
            <a:r>
              <a:rPr lang="mr-IN" sz="2200">
                <a:solidFill>
                  <a:schemeClr val="dk1"/>
                </a:solidFill>
                <a:latin typeface="Calibri"/>
                <a:ea typeface="Calibri"/>
                <a:cs typeface="Calibri"/>
                <a:sym typeface="Calibri"/>
              </a:rPr>
              <a:t>;</a:t>
            </a:r>
            <a:br>
              <a:rPr lang="mr-IN" sz="2200">
                <a:solidFill>
                  <a:schemeClr val="dk1"/>
                </a:solidFill>
                <a:latin typeface="Calibri"/>
                <a:ea typeface="Calibri"/>
                <a:cs typeface="Calibri"/>
                <a:sym typeface="Calibri"/>
              </a:rPr>
            </a:br>
            <a:r>
              <a:rPr lang="mr-IN" sz="2200">
                <a:solidFill>
                  <a:schemeClr val="dk1"/>
                </a:solidFill>
                <a:latin typeface="Calibri"/>
                <a:ea typeface="Calibri"/>
                <a:cs typeface="Calibri"/>
                <a:sym typeface="Calibri"/>
              </a:rPr>
              <a:t>    }</a:t>
            </a:r>
            <a:br>
              <a:rPr lang="mr-IN" sz="2200">
                <a:solidFill>
                  <a:schemeClr val="dk1"/>
                </a:solidFill>
                <a:latin typeface="Calibri"/>
                <a:ea typeface="Calibri"/>
                <a:cs typeface="Calibri"/>
                <a:sym typeface="Calibri"/>
              </a:rPr>
            </a:br>
            <a:r>
              <a:rPr lang="mr-IN" sz="2200">
                <a:solidFill>
                  <a:schemeClr val="dk1"/>
                </a:solidFill>
                <a:latin typeface="Calibri"/>
                <a:ea typeface="Calibri"/>
                <a:cs typeface="Calibri"/>
                <a:sym typeface="Calibri"/>
              </a:rPr>
              <a:t>    </a:t>
            </a:r>
            <a:r>
              <a:rPr b="1" lang="mr-IN" sz="2200">
                <a:solidFill>
                  <a:srgbClr val="000080"/>
                </a:solidFill>
                <a:latin typeface="Calibri"/>
                <a:ea typeface="Calibri"/>
                <a:cs typeface="Calibri"/>
                <a:sym typeface="Calibri"/>
              </a:rPr>
              <a:t>return false</a:t>
            </a:r>
            <a:r>
              <a:rPr lang="mr-IN" sz="2200">
                <a:solidFill>
                  <a:schemeClr val="dk1"/>
                </a:solidFill>
                <a:latin typeface="Calibri"/>
                <a:ea typeface="Calibri"/>
                <a:cs typeface="Calibri"/>
                <a:sym typeface="Calibri"/>
              </a:rPr>
              <a:t>;</a:t>
            </a:r>
            <a:br>
              <a:rPr lang="mr-IN" sz="2200">
                <a:solidFill>
                  <a:schemeClr val="dk1"/>
                </a:solidFill>
                <a:latin typeface="Calibri"/>
                <a:ea typeface="Calibri"/>
                <a:cs typeface="Calibri"/>
                <a:sym typeface="Calibri"/>
              </a:rPr>
            </a:br>
            <a:r>
              <a:rPr lang="mr-IN" sz="2200">
                <a:solidFill>
                  <a:schemeClr val="dk1"/>
                </a:solidFill>
                <a:latin typeface="Calibri"/>
                <a:ea typeface="Calibri"/>
                <a:cs typeface="Calibri"/>
                <a:sym typeface="Calibri"/>
              </a:rPr>
              <a:t>}</a:t>
            </a:r>
            <a:endParaRPr sz="2200">
              <a:solidFill>
                <a:schemeClr val="dk1"/>
              </a:solidFill>
              <a:latin typeface="Calibri"/>
              <a:ea typeface="Calibri"/>
              <a:cs typeface="Calibri"/>
              <a:sym typeface="Calibri"/>
            </a:endParaRPr>
          </a:p>
        </p:txBody>
      </p:sp>
      <p:sp>
        <p:nvSpPr>
          <p:cNvPr id="258" name="Google Shape;258;p25"/>
          <p:cNvSpPr/>
          <p:nvPr/>
        </p:nvSpPr>
        <p:spPr>
          <a:xfrm>
            <a:off x="6480515" y="2551837"/>
            <a:ext cx="5336345" cy="280076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mr-IN" sz="2200">
                <a:solidFill>
                  <a:srgbClr val="000080"/>
                </a:solidFill>
                <a:latin typeface="Calibri"/>
                <a:ea typeface="Calibri"/>
                <a:cs typeface="Calibri"/>
                <a:sym typeface="Calibri"/>
              </a:rPr>
              <a:t>public static const int </a:t>
            </a:r>
            <a:r>
              <a:rPr b="1" i="1" lang="mr-IN" sz="2200">
                <a:solidFill>
                  <a:srgbClr val="660E7A"/>
                </a:solidFill>
                <a:latin typeface="Calibri"/>
                <a:ea typeface="Calibri"/>
                <a:cs typeface="Calibri"/>
                <a:sym typeface="Calibri"/>
              </a:rPr>
              <a:t>ROLE_ADMIN </a:t>
            </a:r>
            <a:r>
              <a:rPr lang="mr-IN" sz="2200">
                <a:solidFill>
                  <a:schemeClr val="dk1"/>
                </a:solidFill>
                <a:latin typeface="Calibri"/>
                <a:ea typeface="Calibri"/>
                <a:cs typeface="Calibri"/>
                <a:sym typeface="Calibri"/>
              </a:rPr>
              <a:t>= </a:t>
            </a:r>
            <a:r>
              <a:rPr lang="mr-IN" sz="2200">
                <a:solidFill>
                  <a:srgbClr val="0000FF"/>
                </a:solidFill>
                <a:latin typeface="Calibri"/>
                <a:ea typeface="Calibri"/>
                <a:cs typeface="Calibri"/>
                <a:sym typeface="Calibri"/>
              </a:rPr>
              <a:t>1</a:t>
            </a:r>
            <a:r>
              <a:rPr lang="mr-IN" sz="2200">
                <a:solidFill>
                  <a:schemeClr val="dk1"/>
                </a:solidFill>
                <a:latin typeface="Calibri"/>
                <a:ea typeface="Calibri"/>
                <a:cs typeface="Calibri"/>
                <a:sym typeface="Calibri"/>
              </a:rPr>
              <a:t>;</a:t>
            </a:r>
            <a:br>
              <a:rPr lang="mr-IN" sz="2200">
                <a:solidFill>
                  <a:schemeClr val="dk1"/>
                </a:solidFill>
                <a:latin typeface="Calibri"/>
                <a:ea typeface="Calibri"/>
                <a:cs typeface="Calibri"/>
                <a:sym typeface="Calibri"/>
              </a:rPr>
            </a:br>
            <a:br>
              <a:rPr lang="mr-IN" sz="2200">
                <a:solidFill>
                  <a:schemeClr val="dk1"/>
                </a:solidFill>
                <a:latin typeface="Calibri"/>
                <a:ea typeface="Calibri"/>
                <a:cs typeface="Calibri"/>
                <a:sym typeface="Calibri"/>
              </a:rPr>
            </a:br>
            <a:r>
              <a:rPr b="1" lang="mr-IN" sz="2200">
                <a:solidFill>
                  <a:srgbClr val="000080"/>
                </a:solidFill>
                <a:latin typeface="Calibri"/>
                <a:ea typeface="Calibri"/>
                <a:cs typeface="Calibri"/>
                <a:sym typeface="Calibri"/>
              </a:rPr>
              <a:t>public static boolean </a:t>
            </a:r>
            <a:r>
              <a:rPr lang="mr-IN" sz="2200">
                <a:solidFill>
                  <a:schemeClr val="dk1"/>
                </a:solidFill>
                <a:latin typeface="Calibri"/>
                <a:ea typeface="Calibri"/>
                <a:cs typeface="Calibri"/>
                <a:sym typeface="Calibri"/>
              </a:rPr>
              <a:t>IsAuthorized(</a:t>
            </a:r>
            <a:r>
              <a:rPr b="1" lang="mr-IN" sz="2200">
                <a:solidFill>
                  <a:srgbClr val="000080"/>
                </a:solidFill>
                <a:latin typeface="Calibri"/>
                <a:ea typeface="Calibri"/>
                <a:cs typeface="Calibri"/>
                <a:sym typeface="Calibri"/>
              </a:rPr>
              <a:t>int </a:t>
            </a:r>
            <a:r>
              <a:rPr lang="mr-IN" sz="2200">
                <a:solidFill>
                  <a:schemeClr val="dk1"/>
                </a:solidFill>
                <a:latin typeface="Calibri"/>
                <a:ea typeface="Calibri"/>
                <a:cs typeface="Calibri"/>
                <a:sym typeface="Calibri"/>
              </a:rPr>
              <a:t>role){</a:t>
            </a:r>
            <a:br>
              <a:rPr lang="mr-IN" sz="2200">
                <a:solidFill>
                  <a:schemeClr val="dk1"/>
                </a:solidFill>
                <a:latin typeface="Calibri"/>
                <a:ea typeface="Calibri"/>
                <a:cs typeface="Calibri"/>
                <a:sym typeface="Calibri"/>
              </a:rPr>
            </a:br>
            <a:r>
              <a:rPr lang="mr-IN" sz="2200">
                <a:solidFill>
                  <a:schemeClr val="dk1"/>
                </a:solidFill>
                <a:latin typeface="Calibri"/>
                <a:ea typeface="Calibri"/>
                <a:cs typeface="Calibri"/>
                <a:sym typeface="Calibri"/>
              </a:rPr>
              <a:t>    </a:t>
            </a:r>
            <a:r>
              <a:rPr b="1" lang="mr-IN" sz="2200">
                <a:solidFill>
                  <a:srgbClr val="000080"/>
                </a:solidFill>
                <a:latin typeface="Calibri"/>
                <a:ea typeface="Calibri"/>
                <a:cs typeface="Calibri"/>
                <a:sym typeface="Calibri"/>
              </a:rPr>
              <a:t>if</a:t>
            </a:r>
            <a:r>
              <a:rPr lang="mr-IN" sz="2200">
                <a:solidFill>
                  <a:schemeClr val="dk1"/>
                </a:solidFill>
                <a:latin typeface="Calibri"/>
                <a:ea typeface="Calibri"/>
                <a:cs typeface="Calibri"/>
                <a:sym typeface="Calibri"/>
              </a:rPr>
              <a:t>(role == </a:t>
            </a:r>
            <a:r>
              <a:rPr b="1" i="1" lang="mr-IN" sz="2200">
                <a:solidFill>
                  <a:srgbClr val="660E7A"/>
                </a:solidFill>
                <a:latin typeface="Calibri"/>
                <a:ea typeface="Calibri"/>
                <a:cs typeface="Calibri"/>
                <a:sym typeface="Calibri"/>
              </a:rPr>
              <a:t>ROLE_ADMIN</a:t>
            </a:r>
            <a:r>
              <a:rPr lang="mr-IN" sz="2200">
                <a:solidFill>
                  <a:schemeClr val="dk1"/>
                </a:solidFill>
                <a:latin typeface="Calibri"/>
                <a:ea typeface="Calibri"/>
                <a:cs typeface="Calibri"/>
                <a:sym typeface="Calibri"/>
              </a:rPr>
              <a:t>){</a:t>
            </a:r>
            <a:br>
              <a:rPr lang="mr-IN" sz="2200">
                <a:solidFill>
                  <a:schemeClr val="dk1"/>
                </a:solidFill>
                <a:latin typeface="Calibri"/>
                <a:ea typeface="Calibri"/>
                <a:cs typeface="Calibri"/>
                <a:sym typeface="Calibri"/>
              </a:rPr>
            </a:br>
            <a:r>
              <a:rPr lang="mr-IN" sz="2200">
                <a:solidFill>
                  <a:schemeClr val="dk1"/>
                </a:solidFill>
                <a:latin typeface="Calibri"/>
                <a:ea typeface="Calibri"/>
                <a:cs typeface="Calibri"/>
                <a:sym typeface="Calibri"/>
              </a:rPr>
              <a:t>        </a:t>
            </a:r>
            <a:r>
              <a:rPr b="1" lang="mr-IN" sz="2200">
                <a:solidFill>
                  <a:srgbClr val="000080"/>
                </a:solidFill>
                <a:latin typeface="Calibri"/>
                <a:ea typeface="Calibri"/>
                <a:cs typeface="Calibri"/>
                <a:sym typeface="Calibri"/>
              </a:rPr>
              <a:t>return true</a:t>
            </a:r>
            <a:r>
              <a:rPr lang="mr-IN" sz="2200">
                <a:solidFill>
                  <a:schemeClr val="dk1"/>
                </a:solidFill>
                <a:latin typeface="Calibri"/>
                <a:ea typeface="Calibri"/>
                <a:cs typeface="Calibri"/>
                <a:sym typeface="Calibri"/>
              </a:rPr>
              <a:t>;</a:t>
            </a:r>
            <a:br>
              <a:rPr lang="mr-IN" sz="2200">
                <a:solidFill>
                  <a:schemeClr val="dk1"/>
                </a:solidFill>
                <a:latin typeface="Calibri"/>
                <a:ea typeface="Calibri"/>
                <a:cs typeface="Calibri"/>
                <a:sym typeface="Calibri"/>
              </a:rPr>
            </a:br>
            <a:r>
              <a:rPr lang="mr-IN" sz="2200">
                <a:solidFill>
                  <a:schemeClr val="dk1"/>
                </a:solidFill>
                <a:latin typeface="Calibri"/>
                <a:ea typeface="Calibri"/>
                <a:cs typeface="Calibri"/>
                <a:sym typeface="Calibri"/>
              </a:rPr>
              <a:t>    }</a:t>
            </a:r>
            <a:br>
              <a:rPr lang="mr-IN" sz="2200">
                <a:solidFill>
                  <a:schemeClr val="dk1"/>
                </a:solidFill>
                <a:latin typeface="Calibri"/>
                <a:ea typeface="Calibri"/>
                <a:cs typeface="Calibri"/>
                <a:sym typeface="Calibri"/>
              </a:rPr>
            </a:br>
            <a:r>
              <a:rPr lang="mr-IN" sz="2200">
                <a:solidFill>
                  <a:schemeClr val="dk1"/>
                </a:solidFill>
                <a:latin typeface="Calibri"/>
                <a:ea typeface="Calibri"/>
                <a:cs typeface="Calibri"/>
                <a:sym typeface="Calibri"/>
              </a:rPr>
              <a:t>    </a:t>
            </a:r>
            <a:r>
              <a:rPr b="1" lang="mr-IN" sz="2200">
                <a:solidFill>
                  <a:srgbClr val="000080"/>
                </a:solidFill>
                <a:latin typeface="Calibri"/>
                <a:ea typeface="Calibri"/>
                <a:cs typeface="Calibri"/>
                <a:sym typeface="Calibri"/>
              </a:rPr>
              <a:t>return false</a:t>
            </a:r>
            <a:r>
              <a:rPr lang="mr-IN" sz="2200">
                <a:solidFill>
                  <a:schemeClr val="dk1"/>
                </a:solidFill>
                <a:latin typeface="Calibri"/>
                <a:ea typeface="Calibri"/>
                <a:cs typeface="Calibri"/>
                <a:sym typeface="Calibri"/>
              </a:rPr>
              <a:t>;</a:t>
            </a:r>
            <a:br>
              <a:rPr lang="mr-IN" sz="2200">
                <a:solidFill>
                  <a:schemeClr val="dk1"/>
                </a:solidFill>
                <a:latin typeface="Calibri"/>
                <a:ea typeface="Calibri"/>
                <a:cs typeface="Calibri"/>
                <a:sym typeface="Calibri"/>
              </a:rPr>
            </a:br>
            <a:r>
              <a:rPr lang="mr-IN" sz="2200">
                <a:solidFill>
                  <a:schemeClr val="dk1"/>
                </a:solidFill>
                <a:latin typeface="Calibri"/>
                <a:ea typeface="Calibri"/>
                <a:cs typeface="Calibri"/>
                <a:sym typeface="Calibri"/>
              </a:rPr>
              <a:t>}</a:t>
            </a:r>
            <a:endParaRPr sz="2200">
              <a:solidFill>
                <a:schemeClr val="dk1"/>
              </a:solidFill>
              <a:latin typeface="Calibri"/>
              <a:ea typeface="Calibri"/>
              <a:cs typeface="Calibri"/>
              <a:sym typeface="Calibri"/>
            </a:endParaRPr>
          </a:p>
        </p:txBody>
      </p:sp>
      <p:cxnSp>
        <p:nvCxnSpPr>
          <p:cNvPr id="259" name="Google Shape;259;p25"/>
          <p:cNvCxnSpPr/>
          <p:nvPr/>
        </p:nvCxnSpPr>
        <p:spPr>
          <a:xfrm flipH="1" rot="10800000">
            <a:off x="2124221" y="2883877"/>
            <a:ext cx="8721969" cy="225083"/>
          </a:xfrm>
          <a:prstGeom prst="straightConnector1">
            <a:avLst/>
          </a:prstGeom>
          <a:noFill/>
          <a:ln cap="flat" cmpd="sng" w="9525">
            <a:solidFill>
              <a:srgbClr val="FF0000"/>
            </a:solidFill>
            <a:prstDash val="solid"/>
            <a:miter lim="800000"/>
            <a:headEnd len="sm" w="sm"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26"/>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mr-IN"/>
              <a:t>Tách phương thức</a:t>
            </a:r>
            <a:endParaRPr/>
          </a:p>
        </p:txBody>
      </p:sp>
      <p:sp>
        <p:nvSpPr>
          <p:cNvPr id="265" name="Google Shape;265;p26"/>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mr-IN"/>
              <a:t>Trong nhiều trường hợp, một phương thức quá dài, quá phức tạp hoặc xử lý quá nhiều tác vụ sẽ dẫn đến khó hiểu, khó kiểm soát</a:t>
            </a:r>
            <a:endParaRPr/>
          </a:p>
          <a:p>
            <a:pPr indent="-228600" lvl="0" marL="228600" rtl="0" algn="l">
              <a:lnSpc>
                <a:spcPct val="90000"/>
              </a:lnSpc>
              <a:spcBef>
                <a:spcPts val="1000"/>
              </a:spcBef>
              <a:spcAft>
                <a:spcPts val="0"/>
              </a:spcAft>
              <a:buClr>
                <a:schemeClr val="dk1"/>
              </a:buClr>
              <a:buSzPts val="2800"/>
              <a:buChar char="•"/>
            </a:pPr>
            <a:r>
              <a:rPr lang="mr-IN"/>
              <a:t>Tách phương thức giúp cho các phương thức dễ đọc hiểu hơn, dễ kiểm soát hơn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27"/>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mr-IN"/>
              <a:t>Tách phương thức: Ví dụ (1)</a:t>
            </a:r>
            <a:endParaRPr/>
          </a:p>
        </p:txBody>
      </p:sp>
      <p:sp>
        <p:nvSpPr>
          <p:cNvPr id="271" name="Google Shape;271;p27"/>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mr-IN"/>
              <a:t>Ví dụ, tính số ngày của tháng:</a:t>
            </a:r>
            <a:endParaRPr/>
          </a:p>
        </p:txBody>
      </p:sp>
      <p:sp>
        <p:nvSpPr>
          <p:cNvPr id="272" name="Google Shape;272;p27"/>
          <p:cNvSpPr/>
          <p:nvPr/>
        </p:nvSpPr>
        <p:spPr>
          <a:xfrm>
            <a:off x="697523" y="1808777"/>
            <a:ext cx="6096000"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mr-IN" sz="1800">
                <a:solidFill>
                  <a:srgbClr val="000080"/>
                </a:solidFill>
                <a:latin typeface="Calibri"/>
                <a:ea typeface="Calibri"/>
                <a:cs typeface="Calibri"/>
                <a:sym typeface="Calibri"/>
              </a:rPr>
              <a:t>public static int </a:t>
            </a:r>
            <a:r>
              <a:rPr lang="mr-IN" sz="1800">
                <a:solidFill>
                  <a:schemeClr val="dk1"/>
                </a:solidFill>
                <a:latin typeface="Calibri"/>
                <a:ea typeface="Calibri"/>
                <a:cs typeface="Calibri"/>
                <a:sym typeface="Calibri"/>
              </a:rPr>
              <a:t>GetDaysOfMonth(</a:t>
            </a:r>
            <a:r>
              <a:rPr b="1" lang="mr-IN" sz="1800">
                <a:solidFill>
                  <a:srgbClr val="000080"/>
                </a:solidFill>
                <a:latin typeface="Calibri"/>
                <a:ea typeface="Calibri"/>
                <a:cs typeface="Calibri"/>
                <a:sym typeface="Calibri"/>
              </a:rPr>
              <a:t>int </a:t>
            </a:r>
            <a:r>
              <a:rPr lang="mr-IN" sz="1800">
                <a:solidFill>
                  <a:schemeClr val="dk1"/>
                </a:solidFill>
                <a:latin typeface="Calibri"/>
                <a:ea typeface="Calibri"/>
                <a:cs typeface="Calibri"/>
                <a:sym typeface="Calibri"/>
              </a:rPr>
              <a:t>month, </a:t>
            </a:r>
            <a:r>
              <a:rPr b="1" lang="mr-IN" sz="1800">
                <a:solidFill>
                  <a:srgbClr val="000080"/>
                </a:solidFill>
                <a:latin typeface="Calibri"/>
                <a:ea typeface="Calibri"/>
                <a:cs typeface="Calibri"/>
                <a:sym typeface="Calibri"/>
              </a:rPr>
              <a:t>int </a:t>
            </a:r>
            <a:r>
              <a:rPr lang="mr-IN" sz="1800">
                <a:solidFill>
                  <a:schemeClr val="dk1"/>
                </a:solidFill>
                <a:latin typeface="Calibri"/>
                <a:ea typeface="Calibri"/>
                <a:cs typeface="Calibri"/>
                <a:sym typeface="Calibri"/>
              </a:rPr>
              <a:t>year){</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switch </a:t>
            </a:r>
            <a:r>
              <a:rPr lang="mr-IN" sz="1800">
                <a:solidFill>
                  <a:schemeClr val="dk1"/>
                </a:solidFill>
                <a:latin typeface="Calibri"/>
                <a:ea typeface="Calibri"/>
                <a:cs typeface="Calibri"/>
                <a:sym typeface="Calibri"/>
              </a:rPr>
              <a:t>(month){</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case </a:t>
            </a:r>
            <a:r>
              <a:rPr lang="mr-IN" sz="1800">
                <a:solidFill>
                  <a:srgbClr val="0000FF"/>
                </a:solidFill>
                <a:latin typeface="Calibri"/>
                <a:ea typeface="Calibri"/>
                <a:cs typeface="Calibri"/>
                <a:sym typeface="Calibri"/>
              </a:rPr>
              <a:t>1</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case </a:t>
            </a:r>
            <a:r>
              <a:rPr lang="mr-IN" sz="1800">
                <a:solidFill>
                  <a:srgbClr val="0000FF"/>
                </a:solidFill>
                <a:latin typeface="Calibri"/>
                <a:ea typeface="Calibri"/>
                <a:cs typeface="Calibri"/>
                <a:sym typeface="Calibri"/>
              </a:rPr>
              <a:t>3</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case </a:t>
            </a:r>
            <a:r>
              <a:rPr lang="mr-IN" sz="1800">
                <a:solidFill>
                  <a:srgbClr val="0000FF"/>
                </a:solidFill>
                <a:latin typeface="Calibri"/>
                <a:ea typeface="Calibri"/>
                <a:cs typeface="Calibri"/>
                <a:sym typeface="Calibri"/>
              </a:rPr>
              <a:t>5</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case </a:t>
            </a:r>
            <a:r>
              <a:rPr lang="mr-IN" sz="1800">
                <a:solidFill>
                  <a:srgbClr val="0000FF"/>
                </a:solidFill>
                <a:latin typeface="Calibri"/>
                <a:ea typeface="Calibri"/>
                <a:cs typeface="Calibri"/>
                <a:sym typeface="Calibri"/>
              </a:rPr>
              <a:t>7</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case </a:t>
            </a:r>
            <a:r>
              <a:rPr lang="mr-IN" sz="1800">
                <a:solidFill>
                  <a:srgbClr val="0000FF"/>
                </a:solidFill>
                <a:latin typeface="Calibri"/>
                <a:ea typeface="Calibri"/>
                <a:cs typeface="Calibri"/>
                <a:sym typeface="Calibri"/>
              </a:rPr>
              <a:t>8</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case </a:t>
            </a:r>
            <a:r>
              <a:rPr lang="mr-IN" sz="1800">
                <a:solidFill>
                  <a:srgbClr val="0000FF"/>
                </a:solidFill>
                <a:latin typeface="Calibri"/>
                <a:ea typeface="Calibri"/>
                <a:cs typeface="Calibri"/>
                <a:sym typeface="Calibri"/>
              </a:rPr>
              <a:t>10</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case </a:t>
            </a:r>
            <a:r>
              <a:rPr lang="mr-IN" sz="1800">
                <a:solidFill>
                  <a:srgbClr val="0000FF"/>
                </a:solidFill>
                <a:latin typeface="Calibri"/>
                <a:ea typeface="Calibri"/>
                <a:cs typeface="Calibri"/>
                <a:sym typeface="Calibri"/>
              </a:rPr>
              <a:t>12</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return </a:t>
            </a:r>
            <a:r>
              <a:rPr lang="mr-IN" sz="1800">
                <a:solidFill>
                  <a:srgbClr val="0000FF"/>
                </a:solidFill>
                <a:latin typeface="Calibri"/>
                <a:ea typeface="Calibri"/>
                <a:cs typeface="Calibri"/>
                <a:sym typeface="Calibri"/>
              </a:rPr>
              <a:t>31</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case </a:t>
            </a:r>
            <a:r>
              <a:rPr lang="mr-IN" sz="1800">
                <a:solidFill>
                  <a:srgbClr val="0000FF"/>
                </a:solidFill>
                <a:latin typeface="Calibri"/>
                <a:ea typeface="Calibri"/>
                <a:cs typeface="Calibri"/>
                <a:sym typeface="Calibri"/>
              </a:rPr>
              <a:t>4</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case </a:t>
            </a:r>
            <a:r>
              <a:rPr lang="mr-IN" sz="1800">
                <a:solidFill>
                  <a:srgbClr val="0000FF"/>
                </a:solidFill>
                <a:latin typeface="Calibri"/>
                <a:ea typeface="Calibri"/>
                <a:cs typeface="Calibri"/>
                <a:sym typeface="Calibri"/>
              </a:rPr>
              <a:t>6</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case </a:t>
            </a:r>
            <a:r>
              <a:rPr lang="mr-IN" sz="1800">
                <a:solidFill>
                  <a:srgbClr val="0000FF"/>
                </a:solidFill>
                <a:latin typeface="Calibri"/>
                <a:ea typeface="Calibri"/>
                <a:cs typeface="Calibri"/>
                <a:sym typeface="Calibri"/>
              </a:rPr>
              <a:t>9</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case </a:t>
            </a:r>
            <a:r>
              <a:rPr lang="mr-IN" sz="1800">
                <a:solidFill>
                  <a:srgbClr val="0000FF"/>
                </a:solidFill>
                <a:latin typeface="Calibri"/>
                <a:ea typeface="Calibri"/>
                <a:cs typeface="Calibri"/>
                <a:sym typeface="Calibri"/>
              </a:rPr>
              <a:t>11</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return </a:t>
            </a:r>
            <a:r>
              <a:rPr lang="mr-IN" sz="1800">
                <a:solidFill>
                  <a:srgbClr val="0000FF"/>
                </a:solidFill>
                <a:latin typeface="Calibri"/>
                <a:ea typeface="Calibri"/>
                <a:cs typeface="Calibri"/>
                <a:sym typeface="Calibri"/>
              </a:rPr>
              <a:t>30</a:t>
            </a:r>
            <a:r>
              <a:rPr lang="mr-I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mr-I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73" name="Google Shape;273;p27"/>
          <p:cNvSpPr/>
          <p:nvPr/>
        </p:nvSpPr>
        <p:spPr>
          <a:xfrm>
            <a:off x="6499274" y="1522065"/>
            <a:ext cx="5692726" cy="53553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mr-IN" sz="1800">
                <a:solidFill>
                  <a:srgbClr val="000080"/>
                </a:solidFill>
                <a:latin typeface="Calibri"/>
                <a:ea typeface="Calibri"/>
                <a:cs typeface="Calibri"/>
                <a:sym typeface="Calibri"/>
              </a:rPr>
              <a:t>case </a:t>
            </a:r>
            <a:r>
              <a:rPr lang="mr-IN" sz="1800">
                <a:solidFill>
                  <a:srgbClr val="0000FF"/>
                </a:solidFill>
                <a:latin typeface="Calibri"/>
                <a:ea typeface="Calibri"/>
                <a:cs typeface="Calibri"/>
                <a:sym typeface="Calibri"/>
              </a:rPr>
              <a:t>2</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boolean </a:t>
            </a:r>
            <a:r>
              <a:rPr lang="mr-IN" sz="1800">
                <a:solidFill>
                  <a:schemeClr val="dk1"/>
                </a:solidFill>
                <a:latin typeface="Calibri"/>
                <a:ea typeface="Calibri"/>
                <a:cs typeface="Calibri"/>
                <a:sym typeface="Calibri"/>
              </a:rPr>
              <a:t>isLeapYear = </a:t>
            </a:r>
            <a:r>
              <a:rPr b="1" lang="mr-IN" sz="1800">
                <a:solidFill>
                  <a:srgbClr val="000080"/>
                </a:solidFill>
                <a:latin typeface="Calibri"/>
                <a:ea typeface="Calibri"/>
                <a:cs typeface="Calibri"/>
                <a:sym typeface="Calibri"/>
              </a:rPr>
              <a:t>false</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if</a:t>
            </a:r>
            <a:r>
              <a:rPr lang="mr-IN" sz="1800">
                <a:solidFill>
                  <a:schemeClr val="dk1"/>
                </a:solidFill>
                <a:latin typeface="Calibri"/>
                <a:ea typeface="Calibri"/>
                <a:cs typeface="Calibri"/>
                <a:sym typeface="Calibri"/>
              </a:rPr>
              <a:t>(year % </a:t>
            </a:r>
            <a:r>
              <a:rPr lang="mr-IN" sz="1800">
                <a:solidFill>
                  <a:srgbClr val="0000FF"/>
                </a:solidFill>
                <a:latin typeface="Calibri"/>
                <a:ea typeface="Calibri"/>
                <a:cs typeface="Calibri"/>
                <a:sym typeface="Calibri"/>
              </a:rPr>
              <a:t>4 </a:t>
            </a:r>
            <a:r>
              <a:rPr lang="mr-IN" sz="1800">
                <a:solidFill>
                  <a:schemeClr val="dk1"/>
                </a:solidFill>
                <a:latin typeface="Calibri"/>
                <a:ea typeface="Calibri"/>
                <a:cs typeface="Calibri"/>
                <a:sym typeface="Calibri"/>
              </a:rPr>
              <a:t>== </a:t>
            </a:r>
            <a:r>
              <a:rPr lang="mr-IN" sz="1800">
                <a:solidFill>
                  <a:srgbClr val="0000FF"/>
                </a:solidFill>
                <a:latin typeface="Calibri"/>
                <a:ea typeface="Calibri"/>
                <a:cs typeface="Calibri"/>
                <a:sym typeface="Calibri"/>
              </a:rPr>
              <a:t>0</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if </a:t>
            </a:r>
            <a:r>
              <a:rPr lang="mr-IN" sz="1800">
                <a:solidFill>
                  <a:schemeClr val="dk1"/>
                </a:solidFill>
                <a:latin typeface="Calibri"/>
                <a:ea typeface="Calibri"/>
                <a:cs typeface="Calibri"/>
                <a:sym typeface="Calibri"/>
              </a:rPr>
              <a:t>(year % </a:t>
            </a:r>
            <a:r>
              <a:rPr lang="mr-IN" sz="1800">
                <a:solidFill>
                  <a:srgbClr val="0000FF"/>
                </a:solidFill>
                <a:latin typeface="Calibri"/>
                <a:ea typeface="Calibri"/>
                <a:cs typeface="Calibri"/>
                <a:sym typeface="Calibri"/>
              </a:rPr>
              <a:t>100 </a:t>
            </a:r>
            <a:r>
              <a:rPr lang="mr-IN" sz="1800">
                <a:solidFill>
                  <a:schemeClr val="dk1"/>
                </a:solidFill>
                <a:latin typeface="Calibri"/>
                <a:ea typeface="Calibri"/>
                <a:cs typeface="Calibri"/>
                <a:sym typeface="Calibri"/>
              </a:rPr>
              <a:t>== </a:t>
            </a:r>
            <a:r>
              <a:rPr lang="mr-IN" sz="1800">
                <a:solidFill>
                  <a:srgbClr val="0000FF"/>
                </a:solidFill>
                <a:latin typeface="Calibri"/>
                <a:ea typeface="Calibri"/>
                <a:cs typeface="Calibri"/>
                <a:sym typeface="Calibri"/>
              </a:rPr>
              <a:t>0</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if</a:t>
            </a:r>
            <a:r>
              <a:rPr lang="mr-IN" sz="1800">
                <a:solidFill>
                  <a:schemeClr val="dk1"/>
                </a:solidFill>
                <a:latin typeface="Calibri"/>
                <a:ea typeface="Calibri"/>
                <a:cs typeface="Calibri"/>
                <a:sym typeface="Calibri"/>
              </a:rPr>
              <a:t>(year % </a:t>
            </a:r>
            <a:r>
              <a:rPr lang="mr-IN" sz="1800">
                <a:solidFill>
                  <a:srgbClr val="0000FF"/>
                </a:solidFill>
                <a:latin typeface="Calibri"/>
                <a:ea typeface="Calibri"/>
                <a:cs typeface="Calibri"/>
                <a:sym typeface="Calibri"/>
              </a:rPr>
              <a:t>400 </a:t>
            </a:r>
            <a:r>
              <a:rPr lang="mr-IN" sz="1800">
                <a:solidFill>
                  <a:schemeClr val="dk1"/>
                </a:solidFill>
                <a:latin typeface="Calibri"/>
                <a:ea typeface="Calibri"/>
                <a:cs typeface="Calibri"/>
                <a:sym typeface="Calibri"/>
              </a:rPr>
              <a:t>== </a:t>
            </a:r>
            <a:r>
              <a:rPr lang="mr-IN" sz="1800">
                <a:solidFill>
                  <a:srgbClr val="0000FF"/>
                </a:solidFill>
                <a:latin typeface="Calibri"/>
                <a:ea typeface="Calibri"/>
                <a:cs typeface="Calibri"/>
                <a:sym typeface="Calibri"/>
              </a:rPr>
              <a:t>0</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isLeapYear = </a:t>
            </a:r>
            <a:r>
              <a:rPr b="1" lang="mr-IN" sz="1800">
                <a:solidFill>
                  <a:srgbClr val="000080"/>
                </a:solidFill>
                <a:latin typeface="Calibri"/>
                <a:ea typeface="Calibri"/>
                <a:cs typeface="Calibri"/>
                <a:sym typeface="Calibri"/>
              </a:rPr>
              <a:t>true</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 </a:t>
            </a:r>
            <a:r>
              <a:rPr b="1" lang="mr-IN" sz="1800">
                <a:solidFill>
                  <a:srgbClr val="000080"/>
                </a:solidFill>
                <a:latin typeface="Calibri"/>
                <a:ea typeface="Calibri"/>
                <a:cs typeface="Calibri"/>
                <a:sym typeface="Calibri"/>
              </a:rPr>
              <a:t>else </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isLeapYear = </a:t>
            </a:r>
            <a:r>
              <a:rPr b="1" lang="mr-IN" sz="1800">
                <a:solidFill>
                  <a:srgbClr val="000080"/>
                </a:solidFill>
                <a:latin typeface="Calibri"/>
                <a:ea typeface="Calibri"/>
                <a:cs typeface="Calibri"/>
                <a:sym typeface="Calibri"/>
              </a:rPr>
              <a:t>true</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if</a:t>
            </a:r>
            <a:r>
              <a:rPr lang="mr-IN" sz="1800">
                <a:solidFill>
                  <a:schemeClr val="dk1"/>
                </a:solidFill>
                <a:latin typeface="Calibri"/>
                <a:ea typeface="Calibri"/>
                <a:cs typeface="Calibri"/>
                <a:sym typeface="Calibri"/>
              </a:rPr>
              <a:t>(isLeapYear){</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return </a:t>
            </a:r>
            <a:r>
              <a:rPr lang="mr-IN" sz="1800">
                <a:solidFill>
                  <a:srgbClr val="0000FF"/>
                </a:solidFill>
                <a:latin typeface="Calibri"/>
                <a:ea typeface="Calibri"/>
                <a:cs typeface="Calibri"/>
                <a:sym typeface="Calibri"/>
              </a:rPr>
              <a:t>29</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 </a:t>
            </a:r>
            <a:r>
              <a:rPr b="1" lang="mr-IN" sz="1800">
                <a:solidFill>
                  <a:srgbClr val="000080"/>
                </a:solidFill>
                <a:latin typeface="Calibri"/>
                <a:ea typeface="Calibri"/>
                <a:cs typeface="Calibri"/>
                <a:sym typeface="Calibri"/>
              </a:rPr>
              <a:t>else </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return </a:t>
            </a:r>
            <a:r>
              <a:rPr lang="mr-IN" sz="1800">
                <a:solidFill>
                  <a:srgbClr val="0000FF"/>
                </a:solidFill>
                <a:latin typeface="Calibri"/>
                <a:ea typeface="Calibri"/>
                <a:cs typeface="Calibri"/>
                <a:sym typeface="Calibri"/>
              </a:rPr>
              <a:t>28</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default</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return </a:t>
            </a:r>
            <a:r>
              <a:rPr lang="mr-IN" sz="1800">
                <a:solidFill>
                  <a:srgbClr val="0000FF"/>
                </a:solidFill>
                <a:latin typeface="Calibri"/>
                <a:ea typeface="Calibri"/>
                <a:cs typeface="Calibri"/>
                <a:sym typeface="Calibri"/>
              </a:rPr>
              <a:t>0</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28"/>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mr-IN"/>
              <a:t>Tách phương thức: Ví dụ (2)</a:t>
            </a:r>
            <a:endParaRPr/>
          </a:p>
        </p:txBody>
      </p:sp>
      <p:cxnSp>
        <p:nvCxnSpPr>
          <p:cNvPr id="279" name="Google Shape;279;p28"/>
          <p:cNvCxnSpPr/>
          <p:nvPr/>
        </p:nvCxnSpPr>
        <p:spPr>
          <a:xfrm flipH="1" rot="10800000">
            <a:off x="4656406" y="2461846"/>
            <a:ext cx="5078437" cy="1470770"/>
          </a:xfrm>
          <a:prstGeom prst="straightConnector1">
            <a:avLst/>
          </a:prstGeom>
          <a:noFill/>
          <a:ln cap="flat" cmpd="sng" w="9525">
            <a:solidFill>
              <a:srgbClr val="FF0000"/>
            </a:solidFill>
            <a:prstDash val="solid"/>
            <a:miter lim="800000"/>
            <a:headEnd len="sm" w="sm" type="none"/>
            <a:tailEnd len="med" w="med" type="triangle"/>
          </a:ln>
        </p:spPr>
      </p:cxnSp>
      <p:sp>
        <p:nvSpPr>
          <p:cNvPr id="280" name="Google Shape;280;p28"/>
          <p:cNvSpPr/>
          <p:nvPr/>
        </p:nvSpPr>
        <p:spPr>
          <a:xfrm>
            <a:off x="769033" y="1254960"/>
            <a:ext cx="6096000" cy="53553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mr-IN" sz="1800">
                <a:solidFill>
                  <a:srgbClr val="000080"/>
                </a:solidFill>
                <a:latin typeface="Calibri"/>
                <a:ea typeface="Calibri"/>
                <a:cs typeface="Calibri"/>
                <a:sym typeface="Calibri"/>
              </a:rPr>
              <a:t>public static int </a:t>
            </a:r>
            <a:r>
              <a:rPr lang="mr-IN" sz="1800">
                <a:solidFill>
                  <a:schemeClr val="dk1"/>
                </a:solidFill>
                <a:latin typeface="Calibri"/>
                <a:ea typeface="Calibri"/>
                <a:cs typeface="Calibri"/>
                <a:sym typeface="Calibri"/>
              </a:rPr>
              <a:t>GetDaysOfMonth(</a:t>
            </a:r>
            <a:r>
              <a:rPr b="1" lang="mr-IN" sz="1800">
                <a:solidFill>
                  <a:srgbClr val="000080"/>
                </a:solidFill>
                <a:latin typeface="Calibri"/>
                <a:ea typeface="Calibri"/>
                <a:cs typeface="Calibri"/>
                <a:sym typeface="Calibri"/>
              </a:rPr>
              <a:t>int </a:t>
            </a:r>
            <a:r>
              <a:rPr lang="mr-IN" sz="1800">
                <a:solidFill>
                  <a:schemeClr val="dk1"/>
                </a:solidFill>
                <a:latin typeface="Calibri"/>
                <a:ea typeface="Calibri"/>
                <a:cs typeface="Calibri"/>
                <a:sym typeface="Calibri"/>
              </a:rPr>
              <a:t>month, </a:t>
            </a:r>
            <a:r>
              <a:rPr b="1" lang="mr-IN" sz="1800">
                <a:solidFill>
                  <a:srgbClr val="000080"/>
                </a:solidFill>
                <a:latin typeface="Calibri"/>
                <a:ea typeface="Calibri"/>
                <a:cs typeface="Calibri"/>
                <a:sym typeface="Calibri"/>
              </a:rPr>
              <a:t>int </a:t>
            </a:r>
            <a:r>
              <a:rPr lang="mr-IN" sz="1800">
                <a:solidFill>
                  <a:schemeClr val="dk1"/>
                </a:solidFill>
                <a:latin typeface="Calibri"/>
                <a:ea typeface="Calibri"/>
                <a:cs typeface="Calibri"/>
                <a:sym typeface="Calibri"/>
              </a:rPr>
              <a:t>year){</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switch </a:t>
            </a:r>
            <a:r>
              <a:rPr lang="mr-IN" sz="1800">
                <a:solidFill>
                  <a:schemeClr val="dk1"/>
                </a:solidFill>
                <a:latin typeface="Calibri"/>
                <a:ea typeface="Calibri"/>
                <a:cs typeface="Calibri"/>
                <a:sym typeface="Calibri"/>
              </a:rPr>
              <a:t>(month){</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case </a:t>
            </a:r>
            <a:r>
              <a:rPr lang="mr-IN" sz="1800">
                <a:solidFill>
                  <a:srgbClr val="0000FF"/>
                </a:solidFill>
                <a:latin typeface="Calibri"/>
                <a:ea typeface="Calibri"/>
                <a:cs typeface="Calibri"/>
                <a:sym typeface="Calibri"/>
              </a:rPr>
              <a:t>4</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case </a:t>
            </a:r>
            <a:r>
              <a:rPr lang="mr-IN" sz="1800">
                <a:solidFill>
                  <a:srgbClr val="0000FF"/>
                </a:solidFill>
                <a:latin typeface="Calibri"/>
                <a:ea typeface="Calibri"/>
                <a:cs typeface="Calibri"/>
                <a:sym typeface="Calibri"/>
              </a:rPr>
              <a:t>6</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case </a:t>
            </a:r>
            <a:r>
              <a:rPr lang="mr-IN" sz="1800">
                <a:solidFill>
                  <a:srgbClr val="0000FF"/>
                </a:solidFill>
                <a:latin typeface="Calibri"/>
                <a:ea typeface="Calibri"/>
                <a:cs typeface="Calibri"/>
                <a:sym typeface="Calibri"/>
              </a:rPr>
              <a:t>9</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case </a:t>
            </a:r>
            <a:r>
              <a:rPr lang="mr-IN" sz="1800">
                <a:solidFill>
                  <a:srgbClr val="0000FF"/>
                </a:solidFill>
                <a:latin typeface="Calibri"/>
                <a:ea typeface="Calibri"/>
                <a:cs typeface="Calibri"/>
                <a:sym typeface="Calibri"/>
              </a:rPr>
              <a:t>11</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return </a:t>
            </a:r>
            <a:r>
              <a:rPr lang="mr-IN" sz="1800">
                <a:solidFill>
                  <a:srgbClr val="0000FF"/>
                </a:solidFill>
                <a:latin typeface="Calibri"/>
                <a:ea typeface="Calibri"/>
                <a:cs typeface="Calibri"/>
                <a:sym typeface="Calibri"/>
              </a:rPr>
              <a:t>30</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case </a:t>
            </a:r>
            <a:r>
              <a:rPr lang="mr-IN" sz="1800">
                <a:solidFill>
                  <a:srgbClr val="0000FF"/>
                </a:solidFill>
                <a:latin typeface="Calibri"/>
                <a:ea typeface="Calibri"/>
                <a:cs typeface="Calibri"/>
                <a:sym typeface="Calibri"/>
              </a:rPr>
              <a:t>2</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boolean </a:t>
            </a:r>
            <a:r>
              <a:rPr lang="mr-IN" sz="1800">
                <a:solidFill>
                  <a:schemeClr val="dk1"/>
                </a:solidFill>
                <a:latin typeface="Calibri"/>
                <a:ea typeface="Calibri"/>
                <a:cs typeface="Calibri"/>
                <a:sym typeface="Calibri"/>
              </a:rPr>
              <a:t>isLeapYear = </a:t>
            </a:r>
            <a:r>
              <a:rPr i="1" lang="mr-IN" sz="1800">
                <a:solidFill>
                  <a:schemeClr val="dk1"/>
                </a:solidFill>
                <a:latin typeface="Calibri"/>
                <a:ea typeface="Calibri"/>
                <a:cs typeface="Calibri"/>
                <a:sym typeface="Calibri"/>
              </a:rPr>
              <a:t>IsLeapYear</a:t>
            </a:r>
            <a:r>
              <a:rPr lang="mr-IN" sz="1800">
                <a:solidFill>
                  <a:schemeClr val="dk1"/>
                </a:solidFill>
                <a:latin typeface="Calibri"/>
                <a:ea typeface="Calibri"/>
                <a:cs typeface="Calibri"/>
                <a:sym typeface="Calibri"/>
              </a:rPr>
              <a:t>(year);</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if</a:t>
            </a:r>
            <a:r>
              <a:rPr lang="mr-IN" sz="1800">
                <a:solidFill>
                  <a:schemeClr val="dk1"/>
                </a:solidFill>
                <a:latin typeface="Calibri"/>
                <a:ea typeface="Calibri"/>
                <a:cs typeface="Calibri"/>
                <a:sym typeface="Calibri"/>
              </a:rPr>
              <a:t>(isLeapYear){</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return </a:t>
            </a:r>
            <a:r>
              <a:rPr lang="mr-IN" sz="1800">
                <a:solidFill>
                  <a:srgbClr val="0000FF"/>
                </a:solidFill>
                <a:latin typeface="Calibri"/>
                <a:ea typeface="Calibri"/>
                <a:cs typeface="Calibri"/>
                <a:sym typeface="Calibri"/>
              </a:rPr>
              <a:t>29</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 </a:t>
            </a:r>
            <a:r>
              <a:rPr b="1" lang="mr-IN" sz="1800">
                <a:solidFill>
                  <a:srgbClr val="000080"/>
                </a:solidFill>
                <a:latin typeface="Calibri"/>
                <a:ea typeface="Calibri"/>
                <a:cs typeface="Calibri"/>
                <a:sym typeface="Calibri"/>
              </a:rPr>
              <a:t>else </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return </a:t>
            </a:r>
            <a:r>
              <a:rPr lang="mr-IN" sz="1800">
                <a:solidFill>
                  <a:srgbClr val="0000FF"/>
                </a:solidFill>
                <a:latin typeface="Calibri"/>
                <a:ea typeface="Calibri"/>
                <a:cs typeface="Calibri"/>
                <a:sym typeface="Calibri"/>
              </a:rPr>
              <a:t>28</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default</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return </a:t>
            </a:r>
            <a:r>
              <a:rPr lang="mr-IN" sz="1800">
                <a:solidFill>
                  <a:srgbClr val="0000FF"/>
                </a:solidFill>
                <a:latin typeface="Calibri"/>
                <a:ea typeface="Calibri"/>
                <a:cs typeface="Calibri"/>
                <a:sym typeface="Calibri"/>
              </a:rPr>
              <a:t>0</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281" name="Google Shape;281;p28"/>
          <p:cNvSpPr/>
          <p:nvPr/>
        </p:nvSpPr>
        <p:spPr>
          <a:xfrm>
            <a:off x="6865033" y="2224456"/>
            <a:ext cx="4802944"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mr-IN" sz="1800">
                <a:solidFill>
                  <a:srgbClr val="000080"/>
                </a:solidFill>
                <a:latin typeface="Calibri"/>
                <a:ea typeface="Calibri"/>
                <a:cs typeface="Calibri"/>
                <a:sym typeface="Calibri"/>
              </a:rPr>
              <a:t>private static boolean </a:t>
            </a:r>
            <a:r>
              <a:rPr lang="mr-IN" sz="1800">
                <a:solidFill>
                  <a:schemeClr val="dk1"/>
                </a:solidFill>
                <a:latin typeface="Calibri"/>
                <a:ea typeface="Calibri"/>
                <a:cs typeface="Calibri"/>
                <a:sym typeface="Calibri"/>
              </a:rPr>
              <a:t>IsLeapYear(</a:t>
            </a:r>
            <a:r>
              <a:rPr b="1" lang="mr-IN" sz="1800">
                <a:solidFill>
                  <a:srgbClr val="000080"/>
                </a:solidFill>
                <a:latin typeface="Calibri"/>
                <a:ea typeface="Calibri"/>
                <a:cs typeface="Calibri"/>
                <a:sym typeface="Calibri"/>
              </a:rPr>
              <a:t>int </a:t>
            </a:r>
            <a:r>
              <a:rPr lang="mr-IN" sz="1800">
                <a:solidFill>
                  <a:schemeClr val="dk1"/>
                </a:solidFill>
                <a:latin typeface="Calibri"/>
                <a:ea typeface="Calibri"/>
                <a:cs typeface="Calibri"/>
                <a:sym typeface="Calibri"/>
              </a:rPr>
              <a:t>year) {</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boolean </a:t>
            </a:r>
            <a:r>
              <a:rPr lang="mr-IN" sz="1800">
                <a:solidFill>
                  <a:schemeClr val="dk1"/>
                </a:solidFill>
                <a:latin typeface="Calibri"/>
                <a:ea typeface="Calibri"/>
                <a:cs typeface="Calibri"/>
                <a:sym typeface="Calibri"/>
              </a:rPr>
              <a:t>isLeapYear = </a:t>
            </a:r>
            <a:r>
              <a:rPr b="1" lang="mr-IN" sz="1800">
                <a:solidFill>
                  <a:srgbClr val="000080"/>
                </a:solidFill>
                <a:latin typeface="Calibri"/>
                <a:ea typeface="Calibri"/>
                <a:cs typeface="Calibri"/>
                <a:sym typeface="Calibri"/>
              </a:rPr>
              <a:t>false</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if</a:t>
            </a:r>
            <a:r>
              <a:rPr lang="mr-IN" sz="1800">
                <a:solidFill>
                  <a:schemeClr val="dk1"/>
                </a:solidFill>
                <a:latin typeface="Calibri"/>
                <a:ea typeface="Calibri"/>
                <a:cs typeface="Calibri"/>
                <a:sym typeface="Calibri"/>
              </a:rPr>
              <a:t>(year % </a:t>
            </a:r>
            <a:r>
              <a:rPr lang="mr-IN" sz="1800">
                <a:solidFill>
                  <a:srgbClr val="0000FF"/>
                </a:solidFill>
                <a:latin typeface="Calibri"/>
                <a:ea typeface="Calibri"/>
                <a:cs typeface="Calibri"/>
                <a:sym typeface="Calibri"/>
              </a:rPr>
              <a:t>4 </a:t>
            </a:r>
            <a:r>
              <a:rPr lang="mr-IN" sz="1800">
                <a:solidFill>
                  <a:schemeClr val="dk1"/>
                </a:solidFill>
                <a:latin typeface="Calibri"/>
                <a:ea typeface="Calibri"/>
                <a:cs typeface="Calibri"/>
                <a:sym typeface="Calibri"/>
              </a:rPr>
              <a:t>== </a:t>
            </a:r>
            <a:r>
              <a:rPr lang="mr-IN" sz="1800">
                <a:solidFill>
                  <a:srgbClr val="0000FF"/>
                </a:solidFill>
                <a:latin typeface="Calibri"/>
                <a:ea typeface="Calibri"/>
                <a:cs typeface="Calibri"/>
                <a:sym typeface="Calibri"/>
              </a:rPr>
              <a:t>0</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if </a:t>
            </a:r>
            <a:r>
              <a:rPr lang="mr-IN" sz="1800">
                <a:solidFill>
                  <a:schemeClr val="dk1"/>
                </a:solidFill>
                <a:latin typeface="Calibri"/>
                <a:ea typeface="Calibri"/>
                <a:cs typeface="Calibri"/>
                <a:sym typeface="Calibri"/>
              </a:rPr>
              <a:t>(year % </a:t>
            </a:r>
            <a:r>
              <a:rPr lang="mr-IN" sz="1800">
                <a:solidFill>
                  <a:srgbClr val="0000FF"/>
                </a:solidFill>
                <a:latin typeface="Calibri"/>
                <a:ea typeface="Calibri"/>
                <a:cs typeface="Calibri"/>
                <a:sym typeface="Calibri"/>
              </a:rPr>
              <a:t>100 </a:t>
            </a:r>
            <a:r>
              <a:rPr lang="mr-IN" sz="1800">
                <a:solidFill>
                  <a:schemeClr val="dk1"/>
                </a:solidFill>
                <a:latin typeface="Calibri"/>
                <a:ea typeface="Calibri"/>
                <a:cs typeface="Calibri"/>
                <a:sym typeface="Calibri"/>
              </a:rPr>
              <a:t>== </a:t>
            </a:r>
            <a:r>
              <a:rPr lang="mr-IN" sz="1800">
                <a:solidFill>
                  <a:srgbClr val="0000FF"/>
                </a:solidFill>
                <a:latin typeface="Calibri"/>
                <a:ea typeface="Calibri"/>
                <a:cs typeface="Calibri"/>
                <a:sym typeface="Calibri"/>
              </a:rPr>
              <a:t>0</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if</a:t>
            </a:r>
            <a:r>
              <a:rPr lang="mr-IN" sz="1800">
                <a:solidFill>
                  <a:schemeClr val="dk1"/>
                </a:solidFill>
                <a:latin typeface="Calibri"/>
                <a:ea typeface="Calibri"/>
                <a:cs typeface="Calibri"/>
                <a:sym typeface="Calibri"/>
              </a:rPr>
              <a:t>(year % </a:t>
            </a:r>
            <a:r>
              <a:rPr lang="mr-IN" sz="1800">
                <a:solidFill>
                  <a:srgbClr val="0000FF"/>
                </a:solidFill>
                <a:latin typeface="Calibri"/>
                <a:ea typeface="Calibri"/>
                <a:cs typeface="Calibri"/>
                <a:sym typeface="Calibri"/>
              </a:rPr>
              <a:t>400 </a:t>
            </a:r>
            <a:r>
              <a:rPr lang="mr-IN" sz="1800">
                <a:solidFill>
                  <a:schemeClr val="dk1"/>
                </a:solidFill>
                <a:latin typeface="Calibri"/>
                <a:ea typeface="Calibri"/>
                <a:cs typeface="Calibri"/>
                <a:sym typeface="Calibri"/>
              </a:rPr>
              <a:t>== </a:t>
            </a:r>
            <a:r>
              <a:rPr lang="mr-IN" sz="1800">
                <a:solidFill>
                  <a:srgbClr val="0000FF"/>
                </a:solidFill>
                <a:latin typeface="Calibri"/>
                <a:ea typeface="Calibri"/>
                <a:cs typeface="Calibri"/>
                <a:sym typeface="Calibri"/>
              </a:rPr>
              <a:t>0</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isLeapYear = </a:t>
            </a:r>
            <a:r>
              <a:rPr b="1" lang="mr-IN" sz="1800">
                <a:solidFill>
                  <a:srgbClr val="000080"/>
                </a:solidFill>
                <a:latin typeface="Calibri"/>
                <a:ea typeface="Calibri"/>
                <a:cs typeface="Calibri"/>
                <a:sym typeface="Calibri"/>
              </a:rPr>
              <a:t>true</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 </a:t>
            </a:r>
            <a:r>
              <a:rPr b="1" lang="mr-IN" sz="1800">
                <a:solidFill>
                  <a:srgbClr val="000080"/>
                </a:solidFill>
                <a:latin typeface="Calibri"/>
                <a:ea typeface="Calibri"/>
                <a:cs typeface="Calibri"/>
                <a:sym typeface="Calibri"/>
              </a:rPr>
              <a:t>else </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isLeapYear = </a:t>
            </a:r>
            <a:r>
              <a:rPr b="1" lang="mr-IN" sz="1800">
                <a:solidFill>
                  <a:srgbClr val="000080"/>
                </a:solidFill>
                <a:latin typeface="Calibri"/>
                <a:ea typeface="Calibri"/>
                <a:cs typeface="Calibri"/>
                <a:sym typeface="Calibri"/>
              </a:rPr>
              <a:t>true</a:t>
            </a:r>
            <a:r>
              <a:rPr lang="mr-IN" sz="1800">
                <a:solidFill>
                  <a:schemeClr val="dk1"/>
                </a:solidFill>
                <a:latin typeface="Calibri"/>
                <a:ea typeface="Calibri"/>
                <a:cs typeface="Calibri"/>
                <a:sym typeface="Calibri"/>
              </a:rPr>
              <a:t>;</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    </a:t>
            </a:r>
            <a:r>
              <a:rPr b="1" lang="mr-IN" sz="1800">
                <a:solidFill>
                  <a:srgbClr val="000080"/>
                </a:solidFill>
                <a:latin typeface="Calibri"/>
                <a:ea typeface="Calibri"/>
                <a:cs typeface="Calibri"/>
                <a:sym typeface="Calibri"/>
              </a:rPr>
              <a:t>return </a:t>
            </a:r>
            <a:r>
              <a:rPr lang="mr-IN" sz="1800">
                <a:solidFill>
                  <a:schemeClr val="dk1"/>
                </a:solidFill>
                <a:latin typeface="Calibri"/>
                <a:ea typeface="Calibri"/>
                <a:cs typeface="Calibri"/>
                <a:sym typeface="Calibri"/>
              </a:rPr>
              <a:t>isLeapYear;</a:t>
            </a:r>
            <a:br>
              <a:rPr lang="mr-IN" sz="1800">
                <a:solidFill>
                  <a:schemeClr val="dk1"/>
                </a:solidFill>
                <a:latin typeface="Calibri"/>
                <a:ea typeface="Calibri"/>
                <a:cs typeface="Calibri"/>
                <a:sym typeface="Calibri"/>
              </a:rPr>
            </a:br>
            <a:r>
              <a:rPr lang="mr-I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29"/>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mr-IN"/>
              <a:t>Tóm tắt bài học</a:t>
            </a:r>
            <a:endParaRPr/>
          </a:p>
        </p:txBody>
      </p:sp>
      <p:sp>
        <p:nvSpPr>
          <p:cNvPr id="287" name="Google Shape;287;p29"/>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mr-IN"/>
              <a:t>Clean Code là thuật ngữ để chỉ đến những mã nguồn “tốt”: Dễ đọc, dễ hiểu, dễ bảo trì, dễ mở rộng</a:t>
            </a:r>
            <a:endParaRPr/>
          </a:p>
          <a:p>
            <a:pPr indent="-228600" lvl="0" marL="228600" rtl="0" algn="l">
              <a:lnSpc>
                <a:spcPct val="90000"/>
              </a:lnSpc>
              <a:spcBef>
                <a:spcPts val="1000"/>
              </a:spcBef>
              <a:spcAft>
                <a:spcPts val="0"/>
              </a:spcAft>
              <a:buClr>
                <a:schemeClr val="dk1"/>
              </a:buClr>
              <a:buSzPts val="2800"/>
              <a:buChar char="•"/>
            </a:pPr>
            <a:r>
              <a:rPr lang="mr-IN"/>
              <a:t>Code Smell là thuật ngữ để chỉ đến những mã nguồn “có vấn đề”</a:t>
            </a:r>
            <a:endParaRPr/>
          </a:p>
          <a:p>
            <a:pPr indent="-228600" lvl="0" marL="228600" rtl="0" algn="l">
              <a:lnSpc>
                <a:spcPct val="90000"/>
              </a:lnSpc>
              <a:spcBef>
                <a:spcPts val="1000"/>
              </a:spcBef>
              <a:spcAft>
                <a:spcPts val="0"/>
              </a:spcAft>
              <a:buClr>
                <a:schemeClr val="dk1"/>
              </a:buClr>
              <a:buSzPts val="2800"/>
              <a:buChar char="•"/>
            </a:pPr>
            <a:r>
              <a:rPr lang="mr-IN"/>
              <a:t>Một số Code Smell phổ biến đó là: code duplicate, đặt tên vô nghĩa, phương thức quá dài, phương thức làm nhiều việc, sử dụng các magic value</a:t>
            </a:r>
            <a:endParaRPr/>
          </a:p>
          <a:p>
            <a:pPr indent="-228600" lvl="0" marL="228600" rtl="0" algn="l">
              <a:lnSpc>
                <a:spcPct val="90000"/>
              </a:lnSpc>
              <a:spcBef>
                <a:spcPts val="1000"/>
              </a:spcBef>
              <a:spcAft>
                <a:spcPts val="0"/>
              </a:spcAft>
              <a:buClr>
                <a:schemeClr val="dk1"/>
              </a:buClr>
              <a:buSzPts val="2800"/>
              <a:buChar char="•"/>
            </a:pPr>
            <a:r>
              <a:rPr lang="mr-IN"/>
              <a:t>Sử dụng các kỹ thuật refactoring để loại bỏ Code Smell</a:t>
            </a:r>
            <a:endParaRPr/>
          </a:p>
          <a:p>
            <a:pPr indent="-228600" lvl="0" marL="228600" rtl="0" algn="l">
              <a:lnSpc>
                <a:spcPct val="90000"/>
              </a:lnSpc>
              <a:spcBef>
                <a:spcPts val="1000"/>
              </a:spcBef>
              <a:spcAft>
                <a:spcPts val="0"/>
              </a:spcAft>
              <a:buClr>
                <a:schemeClr val="dk1"/>
              </a:buClr>
              <a:buSzPts val="2800"/>
              <a:buChar char="•"/>
            </a:pPr>
            <a:r>
              <a:rPr lang="mr-IN"/>
              <a:t>Refactoring là chỉnh sửa mã nguồn để trở nên “clean” hơn nhưng không làm thay đổi hành vi của hệ thống</a:t>
            </a:r>
            <a:endParaRPr/>
          </a:p>
          <a:p>
            <a:pPr indent="-228600" lvl="0" marL="228600" rtl="0" algn="l">
              <a:lnSpc>
                <a:spcPct val="90000"/>
              </a:lnSpc>
              <a:spcBef>
                <a:spcPts val="1000"/>
              </a:spcBef>
              <a:spcAft>
                <a:spcPts val="0"/>
              </a:spcAft>
              <a:buClr>
                <a:schemeClr val="dk1"/>
              </a:buClr>
              <a:buSzPts val="2800"/>
              <a:buChar char="•"/>
            </a:pPr>
            <a:r>
              <a:rPr lang="mr-IN"/>
              <a:t>Một số kỹ thuật refactoring cơ bản: thay đổi tên biến, tách biến, tách hằng, tách phương thức</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mr-IN"/>
              <a:t>Mục tiêu</a:t>
            </a:r>
            <a:endParaRPr/>
          </a:p>
        </p:txBody>
      </p:sp>
      <p:sp>
        <p:nvSpPr>
          <p:cNvPr id="104" name="Google Shape;104;p3"/>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mr-IN"/>
              <a:t>Trình bày được Clean Code</a:t>
            </a:r>
            <a:endParaRPr/>
          </a:p>
          <a:p>
            <a:pPr indent="-228600" lvl="0" marL="228600" rtl="0" algn="l">
              <a:lnSpc>
                <a:spcPct val="90000"/>
              </a:lnSpc>
              <a:spcBef>
                <a:spcPts val="1000"/>
              </a:spcBef>
              <a:spcAft>
                <a:spcPts val="0"/>
              </a:spcAft>
              <a:buClr>
                <a:schemeClr val="dk1"/>
              </a:buClr>
              <a:buSzPts val="2800"/>
              <a:buChar char="•"/>
            </a:pPr>
            <a:r>
              <a:rPr lang="mr-IN"/>
              <a:t>Trình bày được các tiêu chí cốt lõi của Clean Code</a:t>
            </a:r>
            <a:endParaRPr/>
          </a:p>
          <a:p>
            <a:pPr indent="-228600" lvl="0" marL="228600" rtl="0" algn="l">
              <a:lnSpc>
                <a:spcPct val="90000"/>
              </a:lnSpc>
              <a:spcBef>
                <a:spcPts val="1000"/>
              </a:spcBef>
              <a:spcAft>
                <a:spcPts val="0"/>
              </a:spcAft>
              <a:buClr>
                <a:schemeClr val="dk1"/>
              </a:buClr>
              <a:buSzPts val="2800"/>
              <a:buChar char="•"/>
            </a:pPr>
            <a:r>
              <a:rPr lang="mr-IN"/>
              <a:t>Nhận diện được các mã nguồn bẩn cơ bản</a:t>
            </a:r>
            <a:endParaRPr/>
          </a:p>
          <a:p>
            <a:pPr indent="-228600" lvl="0" marL="228600" rtl="0" algn="l">
              <a:lnSpc>
                <a:spcPct val="90000"/>
              </a:lnSpc>
              <a:spcBef>
                <a:spcPts val="1000"/>
              </a:spcBef>
              <a:spcAft>
                <a:spcPts val="0"/>
              </a:spcAft>
              <a:buClr>
                <a:schemeClr val="dk1"/>
              </a:buClr>
              <a:buSzPts val="2800"/>
              <a:buChar char="•"/>
            </a:pPr>
            <a:r>
              <a:rPr lang="mr-IN"/>
              <a:t>Thực hiện được kỹ thuật đổi tên biến</a:t>
            </a:r>
            <a:endParaRPr/>
          </a:p>
          <a:p>
            <a:pPr indent="-228600" lvl="0" marL="228600" rtl="0" algn="l">
              <a:lnSpc>
                <a:spcPct val="90000"/>
              </a:lnSpc>
              <a:spcBef>
                <a:spcPts val="1000"/>
              </a:spcBef>
              <a:spcAft>
                <a:spcPts val="0"/>
              </a:spcAft>
              <a:buClr>
                <a:schemeClr val="dk1"/>
              </a:buClr>
              <a:buSzPts val="2800"/>
              <a:buChar char="•"/>
            </a:pPr>
            <a:r>
              <a:rPr lang="mr-IN"/>
              <a:t>Thực hiện được kỹ thuật đổi tên phương thức</a:t>
            </a:r>
            <a:endParaRPr/>
          </a:p>
          <a:p>
            <a:pPr indent="-228600" lvl="0" marL="228600" rtl="0" algn="l">
              <a:lnSpc>
                <a:spcPct val="90000"/>
              </a:lnSpc>
              <a:spcBef>
                <a:spcPts val="1000"/>
              </a:spcBef>
              <a:spcAft>
                <a:spcPts val="0"/>
              </a:spcAft>
              <a:buClr>
                <a:schemeClr val="dk1"/>
              </a:buClr>
              <a:buSzPts val="2800"/>
              <a:buChar char="•"/>
            </a:pPr>
            <a:r>
              <a:rPr lang="mr-IN"/>
              <a:t>Thực hiện được kỹ thuật tách biến</a:t>
            </a:r>
            <a:endParaRPr/>
          </a:p>
          <a:p>
            <a:pPr indent="-228600" lvl="0" marL="228600" rtl="0" algn="l">
              <a:lnSpc>
                <a:spcPct val="90000"/>
              </a:lnSpc>
              <a:spcBef>
                <a:spcPts val="1000"/>
              </a:spcBef>
              <a:spcAft>
                <a:spcPts val="0"/>
              </a:spcAft>
              <a:buClr>
                <a:schemeClr val="dk1"/>
              </a:buClr>
              <a:buSzPts val="2800"/>
              <a:buChar char="•"/>
            </a:pPr>
            <a:r>
              <a:rPr lang="mr-IN"/>
              <a:t>Thực hiện được kỹ thuật tách hằng</a:t>
            </a:r>
            <a:endParaRPr/>
          </a:p>
          <a:p>
            <a:pPr indent="-228600" lvl="0" marL="228600" rtl="0" algn="l">
              <a:lnSpc>
                <a:spcPct val="90000"/>
              </a:lnSpc>
              <a:spcBef>
                <a:spcPts val="1000"/>
              </a:spcBef>
              <a:spcAft>
                <a:spcPts val="0"/>
              </a:spcAft>
              <a:buClr>
                <a:schemeClr val="dk1"/>
              </a:buClr>
              <a:buSzPts val="2800"/>
              <a:buChar char="•"/>
            </a:pPr>
            <a:r>
              <a:rPr lang="mr-IN"/>
              <a:t>Thực hiện được kỹ thuật tách phương thức</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mr-IN"/>
              <a:t>Hướng dẫn</a:t>
            </a:r>
            <a:endParaRPr i="1"/>
          </a:p>
        </p:txBody>
      </p:sp>
      <p:sp>
        <p:nvSpPr>
          <p:cNvPr id="294" name="Google Shape;294;p3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mr-IN"/>
              <a:t>Hướng dẫn làm bài thực hành và bài tập</a:t>
            </a:r>
            <a:endParaRPr/>
          </a:p>
          <a:p>
            <a:pPr indent="0" lvl="0" marL="0" rtl="0" algn="l">
              <a:lnSpc>
                <a:spcPct val="90000"/>
              </a:lnSpc>
              <a:spcBef>
                <a:spcPts val="1000"/>
              </a:spcBef>
              <a:spcAft>
                <a:spcPts val="0"/>
              </a:spcAft>
              <a:buClr>
                <a:srgbClr val="888888"/>
              </a:buClr>
              <a:buSzPts val="2400"/>
              <a:buNone/>
            </a:pPr>
            <a:r>
              <a:rPr lang="mr-IN"/>
              <a:t>Chuẩn bị bài tiếp theo: </a:t>
            </a:r>
            <a:r>
              <a:rPr i="1" lang="mr-IN"/>
              <a:t>Automation Test và TDD</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mr-IN"/>
              <a:t>Thảo luận</a:t>
            </a:r>
            <a:endParaRPr/>
          </a:p>
        </p:txBody>
      </p:sp>
      <p:sp>
        <p:nvSpPr>
          <p:cNvPr id="110" name="Google Shape;110;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mr-IN"/>
              <a:t>Clean Code</a:t>
            </a:r>
            <a:endParaRPr/>
          </a:p>
          <a:p>
            <a:pPr indent="0" lvl="0" marL="0" rtl="0" algn="l">
              <a:lnSpc>
                <a:spcPct val="90000"/>
              </a:lnSpc>
              <a:spcBef>
                <a:spcPts val="1000"/>
              </a:spcBef>
              <a:spcAft>
                <a:spcPts val="0"/>
              </a:spcAft>
              <a:buClr>
                <a:srgbClr val="888888"/>
              </a:buClr>
              <a:buSzPts val="2400"/>
              <a:buNone/>
            </a:pPr>
            <a:r>
              <a:rPr lang="mr-IN"/>
              <a:t>Các yếu tố ảnh hưởng đến chất lượng mã nguồn</a:t>
            </a:r>
            <a:endParaRPr/>
          </a:p>
          <a:p>
            <a:pPr indent="0" lvl="0" marL="0" rtl="0" algn="l">
              <a:lnSpc>
                <a:spcPct val="90000"/>
              </a:lnSpc>
              <a:spcBef>
                <a:spcPts val="1000"/>
              </a:spcBef>
              <a:spcAft>
                <a:spcPts val="0"/>
              </a:spcAft>
              <a:buClr>
                <a:srgbClr val="888888"/>
              </a:buClr>
              <a:buSzPts val="2400"/>
              <a:buNone/>
            </a:pPr>
            <a:r>
              <a:rPr lang="mr-IN"/>
              <a:t>Đặt tên tốt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5"/>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mr-IN"/>
              <a:t>Clean Code – Mã sạch</a:t>
            </a:r>
            <a:endParaRPr/>
          </a:p>
        </p:txBody>
      </p:sp>
      <p:sp>
        <p:nvSpPr>
          <p:cNvPr id="116" name="Google Shape;116;p5"/>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mr-IN"/>
              <a:t>Clean Code (Mã sạch) là thuật ngữ để chỉ đến những mã nguồn “tốt”</a:t>
            </a:r>
            <a:endParaRPr/>
          </a:p>
          <a:p>
            <a:pPr indent="-228600" lvl="0" marL="228600" rtl="0" algn="l">
              <a:lnSpc>
                <a:spcPct val="90000"/>
              </a:lnSpc>
              <a:spcBef>
                <a:spcPts val="1000"/>
              </a:spcBef>
              <a:spcAft>
                <a:spcPts val="0"/>
              </a:spcAft>
              <a:buClr>
                <a:schemeClr val="dk1"/>
              </a:buClr>
              <a:buSzPts val="2800"/>
              <a:buChar char="•"/>
            </a:pPr>
            <a:r>
              <a:rPr lang="mr-IN"/>
              <a:t>Các đặc điểm của clean code:</a:t>
            </a:r>
            <a:endParaRPr/>
          </a:p>
          <a:p>
            <a:pPr indent="-228600" lvl="1" marL="685800" rtl="0" algn="l">
              <a:lnSpc>
                <a:spcPct val="90000"/>
              </a:lnSpc>
              <a:spcBef>
                <a:spcPts val="500"/>
              </a:spcBef>
              <a:spcAft>
                <a:spcPts val="0"/>
              </a:spcAft>
              <a:buClr>
                <a:schemeClr val="dk1"/>
              </a:buClr>
              <a:buSzPts val="2400"/>
              <a:buChar char="•"/>
            </a:pPr>
            <a:r>
              <a:rPr lang="mr-IN"/>
              <a:t>Đơn giản</a:t>
            </a:r>
            <a:endParaRPr/>
          </a:p>
          <a:p>
            <a:pPr indent="-228600" lvl="1" marL="685800" rtl="0" algn="l">
              <a:lnSpc>
                <a:spcPct val="90000"/>
              </a:lnSpc>
              <a:spcBef>
                <a:spcPts val="500"/>
              </a:spcBef>
              <a:spcAft>
                <a:spcPts val="0"/>
              </a:spcAft>
              <a:buClr>
                <a:schemeClr val="dk1"/>
              </a:buClr>
              <a:buSzPts val="2400"/>
              <a:buChar char="•"/>
            </a:pPr>
            <a:r>
              <a:rPr lang="mr-IN"/>
              <a:t>Trực tiếp</a:t>
            </a:r>
            <a:endParaRPr/>
          </a:p>
          <a:p>
            <a:pPr indent="-228600" lvl="1" marL="685800" rtl="0" algn="l">
              <a:lnSpc>
                <a:spcPct val="90000"/>
              </a:lnSpc>
              <a:spcBef>
                <a:spcPts val="500"/>
              </a:spcBef>
              <a:spcAft>
                <a:spcPts val="0"/>
              </a:spcAft>
              <a:buClr>
                <a:schemeClr val="dk1"/>
              </a:buClr>
              <a:buSzPts val="2400"/>
              <a:buChar char="•"/>
            </a:pPr>
            <a:r>
              <a:rPr lang="mr-IN"/>
              <a:t>Dễ đọc</a:t>
            </a:r>
            <a:endParaRPr/>
          </a:p>
          <a:p>
            <a:pPr indent="-228600" lvl="1" marL="685800" rtl="0" algn="l">
              <a:lnSpc>
                <a:spcPct val="90000"/>
              </a:lnSpc>
              <a:spcBef>
                <a:spcPts val="500"/>
              </a:spcBef>
              <a:spcAft>
                <a:spcPts val="0"/>
              </a:spcAft>
              <a:buClr>
                <a:schemeClr val="dk1"/>
              </a:buClr>
              <a:buSzPts val="2400"/>
              <a:buChar char="•"/>
            </a:pPr>
            <a:r>
              <a:rPr lang="mr-IN"/>
              <a:t>Dễ cải tiến</a:t>
            </a:r>
            <a:endParaRPr/>
          </a:p>
          <a:p>
            <a:pPr indent="-228600" lvl="1" marL="685800" rtl="0" algn="l">
              <a:lnSpc>
                <a:spcPct val="90000"/>
              </a:lnSpc>
              <a:spcBef>
                <a:spcPts val="500"/>
              </a:spcBef>
              <a:spcAft>
                <a:spcPts val="0"/>
              </a:spcAft>
              <a:buClr>
                <a:schemeClr val="dk1"/>
              </a:buClr>
              <a:buSzPts val="2400"/>
              <a:buChar char="•"/>
            </a:pPr>
            <a:r>
              <a:rPr lang="mr-IN"/>
              <a:t>Có unit test và acceptance test</a:t>
            </a:r>
            <a:endParaRPr/>
          </a:p>
          <a:p>
            <a:pPr indent="-228600" lvl="1" marL="685800" rtl="0" algn="l">
              <a:lnSpc>
                <a:spcPct val="90000"/>
              </a:lnSpc>
              <a:spcBef>
                <a:spcPts val="500"/>
              </a:spcBef>
              <a:spcAft>
                <a:spcPts val="0"/>
              </a:spcAft>
              <a:buClr>
                <a:schemeClr val="dk1"/>
              </a:buClr>
              <a:buSzPts val="2400"/>
              <a:buChar char="•"/>
            </a:pPr>
            <a:r>
              <a:rPr lang="mr-IN"/>
              <a:t>Các định danh đều thể hiện rõ nghĩa</a:t>
            </a:r>
            <a:endParaRPr/>
          </a:p>
          <a:p>
            <a:pPr indent="-228600" lvl="1" marL="685800" rtl="0" algn="l">
              <a:lnSpc>
                <a:spcPct val="90000"/>
              </a:lnSpc>
              <a:spcBef>
                <a:spcPts val="500"/>
              </a:spcBef>
              <a:spcAft>
                <a:spcPts val="0"/>
              </a:spcAft>
              <a:buClr>
                <a:schemeClr val="dk1"/>
              </a:buClr>
              <a:buSzPts val="2400"/>
              <a:buChar char="•"/>
            </a:pPr>
            <a:r>
              <a:rPr lang="mr-IN"/>
              <a:t>Có ít sự phụ thuộc</a:t>
            </a:r>
            <a:endParaRPr/>
          </a:p>
          <a:p>
            <a:pPr indent="-228600" lvl="1" marL="685800" rtl="0" algn="l">
              <a:lnSpc>
                <a:spcPct val="90000"/>
              </a:lnSpc>
              <a:spcBef>
                <a:spcPts val="500"/>
              </a:spcBef>
              <a:spcAft>
                <a:spcPts val="0"/>
              </a:spcAft>
              <a:buClr>
                <a:schemeClr val="dk1"/>
              </a:buClr>
              <a:buSzPts val="2400"/>
              <a:buChar char="•"/>
            </a:pPr>
            <a:r>
              <a:rPr lang="mr-IN"/>
              <a:t>Không có mã bị trùng lặp (duplicate)</a:t>
            </a:r>
            <a:endParaRPr/>
          </a:p>
          <a:p>
            <a:pPr indent="-228600" lvl="1" marL="685800" rtl="0" algn="l">
              <a:lnSpc>
                <a:spcPct val="90000"/>
              </a:lnSpc>
              <a:spcBef>
                <a:spcPts val="500"/>
              </a:spcBef>
              <a:spcAft>
                <a:spcPts val="0"/>
              </a:spcAft>
              <a:buClr>
                <a:schemeClr val="dk1"/>
              </a:buClr>
              <a:buSzPts val="2400"/>
              <a:buChar char="•"/>
            </a:pPr>
            <a:r>
              <a:rPr lang="mr-IN"/>
              <a:t>Thể hiện được ý tưởng của thiết kế</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6"/>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mr-IN"/>
              <a:t>Code Smell – Mã bẩn</a:t>
            </a:r>
            <a:endParaRPr/>
          </a:p>
        </p:txBody>
      </p:sp>
      <p:sp>
        <p:nvSpPr>
          <p:cNvPr id="122" name="Google Shape;122;p6"/>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mr-IN"/>
              <a:t>Code Smell là thuật ngữ để chỉ đến những trường hợp mã nguồn gây khó khăn cho việc đọc, duy trì và mở rộng</a:t>
            </a:r>
            <a:endParaRPr/>
          </a:p>
          <a:p>
            <a:pPr indent="-228600" lvl="0" marL="228600" rtl="0" algn="l">
              <a:lnSpc>
                <a:spcPct val="90000"/>
              </a:lnSpc>
              <a:spcBef>
                <a:spcPts val="1000"/>
              </a:spcBef>
              <a:spcAft>
                <a:spcPts val="0"/>
              </a:spcAft>
              <a:buClr>
                <a:schemeClr val="dk1"/>
              </a:buClr>
              <a:buSzPts val="2800"/>
              <a:buChar char="•"/>
            </a:pPr>
            <a:r>
              <a:rPr lang="mr-IN"/>
              <a:t>Một số trường hợp thông dụng của mã bẩn:</a:t>
            </a:r>
            <a:endParaRPr/>
          </a:p>
          <a:p>
            <a:pPr indent="-228600" lvl="1" marL="685800" rtl="0" algn="l">
              <a:lnSpc>
                <a:spcPct val="90000"/>
              </a:lnSpc>
              <a:spcBef>
                <a:spcPts val="500"/>
              </a:spcBef>
              <a:spcAft>
                <a:spcPts val="0"/>
              </a:spcAft>
              <a:buClr>
                <a:schemeClr val="dk1"/>
              </a:buClr>
              <a:buSzPts val="2400"/>
              <a:buChar char="•"/>
            </a:pPr>
            <a:r>
              <a:rPr lang="mr-IN"/>
              <a:t>Đặt tên không tốt</a:t>
            </a:r>
            <a:endParaRPr/>
          </a:p>
          <a:p>
            <a:pPr indent="-228600" lvl="1" marL="685800" rtl="0" algn="l">
              <a:lnSpc>
                <a:spcPct val="90000"/>
              </a:lnSpc>
              <a:spcBef>
                <a:spcPts val="500"/>
              </a:spcBef>
              <a:spcAft>
                <a:spcPts val="0"/>
              </a:spcAft>
              <a:buClr>
                <a:schemeClr val="dk1"/>
              </a:buClr>
              <a:buSzPts val="2400"/>
              <a:buChar char="•"/>
            </a:pPr>
            <a:r>
              <a:rPr lang="mr-IN"/>
              <a:t>Phương thức quá dài</a:t>
            </a:r>
            <a:endParaRPr/>
          </a:p>
          <a:p>
            <a:pPr indent="-228600" lvl="1" marL="685800" rtl="0" algn="l">
              <a:lnSpc>
                <a:spcPct val="90000"/>
              </a:lnSpc>
              <a:spcBef>
                <a:spcPts val="500"/>
              </a:spcBef>
              <a:spcAft>
                <a:spcPts val="0"/>
              </a:spcAft>
              <a:buClr>
                <a:schemeClr val="dk1"/>
              </a:buClr>
              <a:buSzPts val="2400"/>
              <a:buChar char="•"/>
            </a:pPr>
            <a:r>
              <a:rPr lang="mr-IN"/>
              <a:t>Lớp quá dài</a:t>
            </a:r>
            <a:endParaRPr/>
          </a:p>
          <a:p>
            <a:pPr indent="-228600" lvl="1" marL="685800" rtl="0" algn="l">
              <a:lnSpc>
                <a:spcPct val="90000"/>
              </a:lnSpc>
              <a:spcBef>
                <a:spcPts val="500"/>
              </a:spcBef>
              <a:spcAft>
                <a:spcPts val="0"/>
              </a:spcAft>
              <a:buClr>
                <a:schemeClr val="dk1"/>
              </a:buClr>
              <a:buSzPts val="2400"/>
              <a:buChar char="•"/>
            </a:pPr>
            <a:r>
              <a:rPr lang="mr-IN"/>
              <a:t>Phương thức xử lý quá nhiều việc</a:t>
            </a:r>
            <a:endParaRPr/>
          </a:p>
          <a:p>
            <a:pPr indent="-228600" lvl="1" marL="685800" rtl="0" algn="l">
              <a:lnSpc>
                <a:spcPct val="90000"/>
              </a:lnSpc>
              <a:spcBef>
                <a:spcPts val="500"/>
              </a:spcBef>
              <a:spcAft>
                <a:spcPts val="0"/>
              </a:spcAft>
              <a:buClr>
                <a:schemeClr val="dk1"/>
              </a:buClr>
              <a:buSzPts val="2400"/>
              <a:buChar char="•"/>
            </a:pPr>
            <a:r>
              <a:rPr lang="mr-IN"/>
              <a:t>Phương thức có quá nhiều tham số</a:t>
            </a:r>
            <a:endParaRPr/>
          </a:p>
          <a:p>
            <a:pPr indent="-228600" lvl="1" marL="685800" rtl="0" algn="l">
              <a:lnSpc>
                <a:spcPct val="90000"/>
              </a:lnSpc>
              <a:spcBef>
                <a:spcPts val="500"/>
              </a:spcBef>
              <a:spcAft>
                <a:spcPts val="0"/>
              </a:spcAft>
              <a:buClr>
                <a:schemeClr val="dk1"/>
              </a:buClr>
              <a:buSzPts val="2400"/>
              <a:buChar char="•"/>
            </a:pPr>
            <a:r>
              <a:rPr lang="mr-IN"/>
              <a:t>Lạm dụng quá nhiều ghi chú (comment) trong mã nguồn</a:t>
            </a:r>
            <a:endParaRPr/>
          </a:p>
          <a:p>
            <a:pPr indent="-228600" lvl="1" marL="685800" rtl="0" algn="l">
              <a:lnSpc>
                <a:spcPct val="90000"/>
              </a:lnSpc>
              <a:spcBef>
                <a:spcPts val="500"/>
              </a:spcBef>
              <a:spcAft>
                <a:spcPts val="0"/>
              </a:spcAft>
              <a:buClr>
                <a:schemeClr val="dk1"/>
              </a:buClr>
              <a:buSzPts val="2400"/>
              <a:buChar char="•"/>
            </a:pPr>
            <a:r>
              <a:rPr lang="mr-IN"/>
              <a:t>Mã nguồn bị trùng lặp</a:t>
            </a:r>
            <a:endParaRPr/>
          </a:p>
          <a:p>
            <a:pPr indent="-228600" lvl="1" marL="685800" rtl="0" algn="l">
              <a:lnSpc>
                <a:spcPct val="90000"/>
              </a:lnSpc>
              <a:spcBef>
                <a:spcPts val="500"/>
              </a:spcBef>
              <a:spcAft>
                <a:spcPts val="0"/>
              </a:spcAft>
              <a:buClr>
                <a:schemeClr val="dk1"/>
              </a:buClr>
              <a:buSzPts val="2400"/>
              <a:buChar char="•"/>
            </a:pPr>
            <a:r>
              <a:rPr lang="mr-IN"/>
              <a:t>Sử dụng các giá trị magic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7"/>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mr-IN"/>
              <a:t>Tại sao cần clean code</a:t>
            </a:r>
            <a:endParaRPr/>
          </a:p>
        </p:txBody>
      </p:sp>
      <p:sp>
        <p:nvSpPr>
          <p:cNvPr id="128" name="Google Shape;128;p7"/>
          <p:cNvSpPr txBox="1"/>
          <p:nvPr>
            <p:ph idx="1" type="body"/>
          </p:nvPr>
        </p:nvSpPr>
        <p:spPr>
          <a:xfrm>
            <a:off x="838200" y="1120022"/>
            <a:ext cx="10515600" cy="100442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mr-IN"/>
              <a:t>Năng suất sẽ giảm nhanh theo thời gian nếu làm việc với mã nguồn không tốt</a:t>
            </a:r>
            <a:endParaRPr/>
          </a:p>
        </p:txBody>
      </p:sp>
      <p:pic>
        <p:nvPicPr>
          <p:cNvPr id="129" name="Google Shape;129;p7"/>
          <p:cNvPicPr preferRelativeResize="0"/>
          <p:nvPr/>
        </p:nvPicPr>
        <p:blipFill rotWithShape="1">
          <a:blip r:embed="rId3">
            <a:alphaModFix/>
          </a:blip>
          <a:srcRect b="0" l="0" r="0" t="0"/>
          <a:stretch/>
        </p:blipFill>
        <p:spPr>
          <a:xfrm>
            <a:off x="1563329" y="2255578"/>
            <a:ext cx="7984552" cy="44217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8"/>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Open Sans SemiBold"/>
              <a:buNone/>
            </a:pPr>
            <a:r>
              <a:rPr lang="mr-IN" sz="3600"/>
              <a:t>Các yếu tố ảnh hưởng đến chất lượng mã nguồn</a:t>
            </a:r>
            <a:endParaRPr sz="3600"/>
          </a:p>
        </p:txBody>
      </p:sp>
      <p:sp>
        <p:nvSpPr>
          <p:cNvPr id="135" name="Google Shape;135;p8"/>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mr-IN"/>
              <a:t>Định danh</a:t>
            </a:r>
            <a:endParaRPr/>
          </a:p>
          <a:p>
            <a:pPr indent="-228600" lvl="0" marL="228600" rtl="0" algn="l">
              <a:lnSpc>
                <a:spcPct val="90000"/>
              </a:lnSpc>
              <a:spcBef>
                <a:spcPts val="1000"/>
              </a:spcBef>
              <a:spcAft>
                <a:spcPts val="0"/>
              </a:spcAft>
              <a:buClr>
                <a:schemeClr val="dk1"/>
              </a:buClr>
              <a:buSzPts val="2800"/>
              <a:buChar char="•"/>
            </a:pPr>
            <a:r>
              <a:rPr lang="mr-IN"/>
              <a:t>Phương thức</a:t>
            </a:r>
            <a:endParaRPr/>
          </a:p>
          <a:p>
            <a:pPr indent="-228600" lvl="0" marL="228600" rtl="0" algn="l">
              <a:lnSpc>
                <a:spcPct val="90000"/>
              </a:lnSpc>
              <a:spcBef>
                <a:spcPts val="1000"/>
              </a:spcBef>
              <a:spcAft>
                <a:spcPts val="0"/>
              </a:spcAft>
              <a:buClr>
                <a:schemeClr val="dk1"/>
              </a:buClr>
              <a:buSzPts val="2800"/>
              <a:buChar char="•"/>
            </a:pPr>
            <a:r>
              <a:rPr lang="mr-IN"/>
              <a:t>Ghi chú</a:t>
            </a:r>
            <a:endParaRPr/>
          </a:p>
          <a:p>
            <a:pPr indent="-228600" lvl="0" marL="228600" rtl="0" algn="l">
              <a:lnSpc>
                <a:spcPct val="90000"/>
              </a:lnSpc>
              <a:spcBef>
                <a:spcPts val="1000"/>
              </a:spcBef>
              <a:spcAft>
                <a:spcPts val="0"/>
              </a:spcAft>
              <a:buClr>
                <a:schemeClr val="dk1"/>
              </a:buClr>
              <a:buSzPts val="2800"/>
              <a:buChar char="•"/>
            </a:pPr>
            <a:r>
              <a:rPr lang="mr-IN"/>
              <a:t>Định dạng (format) của mã nguồn</a:t>
            </a:r>
            <a:endParaRPr/>
          </a:p>
          <a:p>
            <a:pPr indent="-228600" lvl="0" marL="228600" rtl="0" algn="l">
              <a:lnSpc>
                <a:spcPct val="90000"/>
              </a:lnSpc>
              <a:spcBef>
                <a:spcPts val="1000"/>
              </a:spcBef>
              <a:spcAft>
                <a:spcPts val="0"/>
              </a:spcAft>
              <a:buClr>
                <a:schemeClr val="dk1"/>
              </a:buClr>
              <a:buSzPts val="2800"/>
              <a:buChar char="•"/>
            </a:pPr>
            <a:r>
              <a:rPr lang="mr-IN"/>
              <a:t>Thiết kế kiến trúc</a:t>
            </a:r>
            <a:endParaRPr/>
          </a:p>
          <a:p>
            <a:pPr indent="-228600" lvl="0" marL="228600" rtl="0" algn="l">
              <a:lnSpc>
                <a:spcPct val="90000"/>
              </a:lnSpc>
              <a:spcBef>
                <a:spcPts val="1000"/>
              </a:spcBef>
              <a:spcAft>
                <a:spcPts val="0"/>
              </a:spcAft>
              <a:buClr>
                <a:schemeClr val="dk1"/>
              </a:buClr>
              <a:buSzPts val="2800"/>
              <a:buChar char="•"/>
            </a:pPr>
            <a:r>
              <a:rPr lang="mr-IN"/>
              <a:t>Xử lý lỗi và ngoại lệ</a:t>
            </a:r>
            <a:endParaRPr/>
          </a:p>
          <a:p>
            <a:pPr indent="-228600" lvl="0" marL="228600" rtl="0" algn="l">
              <a:lnSpc>
                <a:spcPct val="90000"/>
              </a:lnSpc>
              <a:spcBef>
                <a:spcPts val="1000"/>
              </a:spcBef>
              <a:spcAft>
                <a:spcPts val="0"/>
              </a:spcAft>
              <a:buClr>
                <a:schemeClr val="dk1"/>
              </a:buClr>
              <a:buSzPts val="2800"/>
              <a:buChar char="•"/>
            </a:pPr>
            <a:r>
              <a:rPr lang="mr-IN"/>
              <a:t>Test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9"/>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mr-IN"/>
              <a:t>Đặt tên: Cần thể hiện rõ ý nghĩa</a:t>
            </a:r>
            <a:endParaRPr/>
          </a:p>
        </p:txBody>
      </p:sp>
      <p:sp>
        <p:nvSpPr>
          <p:cNvPr id="141" name="Google Shape;141;p9"/>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mr-IN"/>
              <a:t>Tên gọi cần thể hiện rõ ý nghĩa của đối tượng mà nó đại diện (chẳng hạn như biến, phương thức, đối tượng…)</a:t>
            </a:r>
            <a:endParaRPr/>
          </a:p>
          <a:p>
            <a:pPr indent="-228600" lvl="0" marL="228600" rtl="0" algn="l">
              <a:lnSpc>
                <a:spcPct val="90000"/>
              </a:lnSpc>
              <a:spcBef>
                <a:spcPts val="1000"/>
              </a:spcBef>
              <a:spcAft>
                <a:spcPts val="0"/>
              </a:spcAft>
              <a:buClr>
                <a:schemeClr val="dk1"/>
              </a:buClr>
              <a:buSzPts val="2800"/>
              <a:buChar char="•"/>
            </a:pPr>
            <a:r>
              <a:rPr lang="mr-IN"/>
              <a:t>Ví dụ:</a:t>
            </a:r>
            <a:endParaRPr/>
          </a:p>
          <a:p>
            <a:pPr indent="-228600" lvl="1" marL="685800" rtl="0" algn="l">
              <a:lnSpc>
                <a:spcPct val="90000"/>
              </a:lnSpc>
              <a:spcBef>
                <a:spcPts val="500"/>
              </a:spcBef>
              <a:spcAft>
                <a:spcPts val="0"/>
              </a:spcAft>
              <a:buClr>
                <a:schemeClr val="dk1"/>
              </a:buClr>
              <a:buSzPts val="2400"/>
              <a:buChar char="•"/>
            </a:pPr>
            <a:r>
              <a:rPr lang="mr-IN"/>
              <a:t>Tên gọi không thể hiện được ý nghĩa:</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1" marL="685800" rtl="0" algn="l">
              <a:lnSpc>
                <a:spcPct val="90000"/>
              </a:lnSpc>
              <a:spcBef>
                <a:spcPts val="500"/>
              </a:spcBef>
              <a:spcAft>
                <a:spcPts val="0"/>
              </a:spcAft>
              <a:buClr>
                <a:schemeClr val="dk1"/>
              </a:buClr>
              <a:buSzPts val="2400"/>
              <a:buChar char="•"/>
            </a:pPr>
            <a:r>
              <a:rPr lang="mr-IN"/>
              <a:t>Tên gọi tốt:</a:t>
            </a:r>
            <a:endParaRPr/>
          </a:p>
          <a:p>
            <a:pPr indent="-76200" lvl="1" marL="685800" rtl="0" algn="l">
              <a:lnSpc>
                <a:spcPct val="90000"/>
              </a:lnSpc>
              <a:spcBef>
                <a:spcPts val="500"/>
              </a:spcBef>
              <a:spcAft>
                <a:spcPts val="0"/>
              </a:spcAft>
              <a:buClr>
                <a:schemeClr val="dk1"/>
              </a:buClr>
              <a:buSzPts val="2400"/>
              <a:buNone/>
            </a:pPr>
            <a:r>
              <a:t/>
            </a:r>
            <a:endParaRPr/>
          </a:p>
        </p:txBody>
      </p:sp>
      <p:sp>
        <p:nvSpPr>
          <p:cNvPr id="142" name="Google Shape;142;p9"/>
          <p:cNvSpPr/>
          <p:nvPr/>
        </p:nvSpPr>
        <p:spPr>
          <a:xfrm>
            <a:off x="3048000" y="3186828"/>
            <a:ext cx="6096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mr-IN" sz="2400" u="none" cap="none" strike="noStrike">
                <a:solidFill>
                  <a:srgbClr val="000080"/>
                </a:solidFill>
                <a:latin typeface="Calibri"/>
                <a:ea typeface="Calibri"/>
                <a:cs typeface="Calibri"/>
                <a:sym typeface="Calibri"/>
              </a:rPr>
              <a:t>int </a:t>
            </a:r>
            <a:r>
              <a:rPr b="0" i="0" lang="mr-IN" sz="2400" u="none" cap="none" strike="noStrike">
                <a:solidFill>
                  <a:schemeClr val="dk1"/>
                </a:solidFill>
                <a:latin typeface="Calibri"/>
                <a:ea typeface="Calibri"/>
                <a:cs typeface="Calibri"/>
                <a:sym typeface="Calibri"/>
              </a:rPr>
              <a:t>d; </a:t>
            </a:r>
            <a:r>
              <a:rPr b="0" i="1" lang="mr-IN" sz="2400" u="none" cap="none" strike="noStrike">
                <a:solidFill>
                  <a:srgbClr val="808080"/>
                </a:solidFill>
                <a:latin typeface="Calibri"/>
                <a:ea typeface="Calibri"/>
                <a:cs typeface="Calibri"/>
                <a:sym typeface="Calibri"/>
              </a:rPr>
              <a:t>// elapsed time in days</a:t>
            </a:r>
            <a:endParaRPr sz="2400">
              <a:solidFill>
                <a:schemeClr val="dk1"/>
              </a:solidFill>
              <a:latin typeface="Calibri"/>
              <a:ea typeface="Calibri"/>
              <a:cs typeface="Calibri"/>
              <a:sym typeface="Calibri"/>
            </a:endParaRPr>
          </a:p>
        </p:txBody>
      </p:sp>
      <p:sp>
        <p:nvSpPr>
          <p:cNvPr id="143" name="Google Shape;143;p9"/>
          <p:cNvSpPr/>
          <p:nvPr/>
        </p:nvSpPr>
        <p:spPr>
          <a:xfrm>
            <a:off x="3048000" y="4517163"/>
            <a:ext cx="6096000"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mr-IN" sz="2400">
                <a:solidFill>
                  <a:srgbClr val="000080"/>
                </a:solidFill>
                <a:latin typeface="Calibri"/>
                <a:ea typeface="Calibri"/>
                <a:cs typeface="Calibri"/>
                <a:sym typeface="Calibri"/>
              </a:rPr>
              <a:t>int </a:t>
            </a:r>
            <a:r>
              <a:rPr lang="mr-IN" sz="2400">
                <a:solidFill>
                  <a:schemeClr val="dk1"/>
                </a:solidFill>
                <a:latin typeface="Calibri"/>
                <a:ea typeface="Calibri"/>
                <a:cs typeface="Calibri"/>
                <a:sym typeface="Calibri"/>
              </a:rPr>
              <a:t>elapsedTimeInDays;</a:t>
            </a:r>
            <a:br>
              <a:rPr lang="mr-IN" sz="2400">
                <a:solidFill>
                  <a:schemeClr val="dk1"/>
                </a:solidFill>
                <a:latin typeface="Calibri"/>
                <a:ea typeface="Calibri"/>
                <a:cs typeface="Calibri"/>
                <a:sym typeface="Calibri"/>
              </a:rPr>
            </a:br>
            <a:r>
              <a:rPr b="1" lang="mr-IN" sz="2400">
                <a:solidFill>
                  <a:srgbClr val="000080"/>
                </a:solidFill>
                <a:latin typeface="Calibri"/>
                <a:ea typeface="Calibri"/>
                <a:cs typeface="Calibri"/>
                <a:sym typeface="Calibri"/>
              </a:rPr>
              <a:t>int </a:t>
            </a:r>
            <a:r>
              <a:rPr lang="mr-IN" sz="2400">
                <a:solidFill>
                  <a:schemeClr val="dk1"/>
                </a:solidFill>
                <a:latin typeface="Calibri"/>
                <a:ea typeface="Calibri"/>
                <a:cs typeface="Calibri"/>
                <a:sym typeface="Calibri"/>
              </a:rPr>
              <a:t>daysSinceCreation;</a:t>
            </a:r>
            <a:br>
              <a:rPr lang="mr-IN" sz="2400">
                <a:solidFill>
                  <a:schemeClr val="dk1"/>
                </a:solidFill>
                <a:latin typeface="Calibri"/>
                <a:ea typeface="Calibri"/>
                <a:cs typeface="Calibri"/>
                <a:sym typeface="Calibri"/>
              </a:rPr>
            </a:br>
            <a:r>
              <a:rPr b="1" lang="mr-IN" sz="2400">
                <a:solidFill>
                  <a:srgbClr val="000080"/>
                </a:solidFill>
                <a:latin typeface="Calibri"/>
                <a:ea typeface="Calibri"/>
                <a:cs typeface="Calibri"/>
                <a:sym typeface="Calibri"/>
              </a:rPr>
              <a:t>int </a:t>
            </a:r>
            <a:r>
              <a:rPr lang="mr-IN" sz="2400">
                <a:solidFill>
                  <a:schemeClr val="dk1"/>
                </a:solidFill>
                <a:latin typeface="Calibri"/>
                <a:ea typeface="Calibri"/>
                <a:cs typeface="Calibri"/>
                <a:sym typeface="Calibri"/>
              </a:rPr>
              <a:t>daysSinceModification;</a:t>
            </a:r>
            <a:br>
              <a:rPr lang="mr-IN" sz="2400">
                <a:solidFill>
                  <a:schemeClr val="dk1"/>
                </a:solidFill>
                <a:latin typeface="Calibri"/>
                <a:ea typeface="Calibri"/>
                <a:cs typeface="Calibri"/>
                <a:sym typeface="Calibri"/>
              </a:rPr>
            </a:br>
            <a:r>
              <a:rPr b="1" lang="mr-IN" sz="2400">
                <a:solidFill>
                  <a:srgbClr val="000080"/>
                </a:solidFill>
                <a:latin typeface="Calibri"/>
                <a:ea typeface="Calibri"/>
                <a:cs typeface="Calibri"/>
                <a:sym typeface="Calibri"/>
              </a:rPr>
              <a:t>int </a:t>
            </a:r>
            <a:r>
              <a:rPr lang="mr-IN" sz="2400">
                <a:solidFill>
                  <a:schemeClr val="dk1"/>
                </a:solidFill>
                <a:latin typeface="Calibri"/>
                <a:ea typeface="Calibri"/>
                <a:cs typeface="Calibri"/>
                <a:sym typeface="Calibri"/>
              </a:rPr>
              <a:t>fileAgeInDays;</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lideTheme2">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2018-02-13T02:40:13Z</dcterms:created>
  <dc:creator>Nhật Nguyễn Khắc</dc:creator>
</cp:coreProperties>
</file>