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Open Sans SemiBold"/>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OkrDga8dDpXA/wG/urKIqX1lc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OpenSansSemiBold-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2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3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3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2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818147" y="1572125"/>
            <a:ext cx="10443411" cy="21817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Open Sans SemiBold"/>
              <a:buNone/>
            </a:pPr>
            <a:r>
              <a:rPr lang="en-US" sz="5400"/>
              <a:t>TDD – Test Driven Development</a:t>
            </a:r>
            <a:endParaRPr sz="5400"/>
          </a:p>
        </p:txBody>
      </p:sp>
      <p:sp>
        <p:nvSpPr>
          <p:cNvPr id="91" name="Google Shape;91;p1"/>
          <p:cNvSpPr txBox="1"/>
          <p:nvPr>
            <p:ph idx="1" type="subTitle"/>
          </p:nvPr>
        </p:nvSpPr>
        <p:spPr>
          <a:xfrm>
            <a:off x="1524000" y="3994484"/>
            <a:ext cx="9144000" cy="126331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WBD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mức kiểm thử</a:t>
            </a:r>
            <a:endParaRPr/>
          </a:p>
        </p:txBody>
      </p:sp>
      <p:sp>
        <p:nvSpPr>
          <p:cNvPr id="162" name="Google Shape;162;p10"/>
          <p:cNvSpPr txBox="1"/>
          <p:nvPr>
            <p:ph idx="1" type="body"/>
          </p:nvPr>
        </p:nvSpPr>
        <p:spPr>
          <a:xfrm>
            <a:off x="838200" y="1120022"/>
            <a:ext cx="73787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Dựa vào đối tượng được kiểm thử, có thể chia thành 4 mức độ kiểm thử phổ biến như sau:</a:t>
            </a:r>
            <a:endParaRPr/>
          </a:p>
          <a:p>
            <a:pPr indent="-228600" lvl="1" marL="685800" rtl="0" algn="l">
              <a:lnSpc>
                <a:spcPct val="90000"/>
              </a:lnSpc>
              <a:spcBef>
                <a:spcPts val="500"/>
              </a:spcBef>
              <a:spcAft>
                <a:spcPts val="0"/>
              </a:spcAft>
              <a:buClr>
                <a:schemeClr val="dk1"/>
              </a:buClr>
              <a:buSzPts val="2400"/>
              <a:buChar char="•"/>
            </a:pPr>
            <a:r>
              <a:rPr lang="en-US"/>
              <a:t>Kiểm thử Đơn vị (Unit Testing)</a:t>
            </a:r>
            <a:endParaRPr/>
          </a:p>
          <a:p>
            <a:pPr indent="-228600" lvl="1" marL="685800" rtl="0" algn="l">
              <a:lnSpc>
                <a:spcPct val="90000"/>
              </a:lnSpc>
              <a:spcBef>
                <a:spcPts val="500"/>
              </a:spcBef>
              <a:spcAft>
                <a:spcPts val="0"/>
              </a:spcAft>
              <a:buClr>
                <a:schemeClr val="dk1"/>
              </a:buClr>
              <a:buSzPts val="2400"/>
              <a:buChar char="•"/>
            </a:pPr>
            <a:r>
              <a:rPr lang="en-US"/>
              <a:t>Kiểm thử Tích hợp (Integration Testing)</a:t>
            </a:r>
            <a:endParaRPr/>
          </a:p>
          <a:p>
            <a:pPr indent="-228600" lvl="1" marL="685800" rtl="0" algn="l">
              <a:lnSpc>
                <a:spcPct val="90000"/>
              </a:lnSpc>
              <a:spcBef>
                <a:spcPts val="500"/>
              </a:spcBef>
              <a:spcAft>
                <a:spcPts val="0"/>
              </a:spcAft>
              <a:buClr>
                <a:schemeClr val="dk1"/>
              </a:buClr>
              <a:buSzPts val="2400"/>
              <a:buChar char="•"/>
            </a:pPr>
            <a:r>
              <a:rPr lang="en-US"/>
              <a:t>Kiểm thử Hệ thống (System Testing)</a:t>
            </a:r>
            <a:endParaRPr/>
          </a:p>
          <a:p>
            <a:pPr indent="-228600" lvl="1" marL="685800" rtl="0" algn="l">
              <a:lnSpc>
                <a:spcPct val="90000"/>
              </a:lnSpc>
              <a:spcBef>
                <a:spcPts val="500"/>
              </a:spcBef>
              <a:spcAft>
                <a:spcPts val="0"/>
              </a:spcAft>
              <a:buClr>
                <a:schemeClr val="dk1"/>
              </a:buClr>
              <a:buSzPts val="2400"/>
              <a:buChar char="•"/>
            </a:pPr>
            <a:r>
              <a:rPr lang="en-US"/>
              <a:t>Kiểm thử Người dùng/Kiểm thử Chấp nhận (User Testing/Acceptance Testing)</a:t>
            </a:r>
            <a:endParaRPr/>
          </a:p>
        </p:txBody>
      </p:sp>
      <p:pic>
        <p:nvPicPr>
          <p:cNvPr descr="P_102 - 1" id="163" name="Google Shape;163;p10"/>
          <p:cNvPicPr preferRelativeResize="0"/>
          <p:nvPr/>
        </p:nvPicPr>
        <p:blipFill rotWithShape="1">
          <a:blip r:embed="rId3">
            <a:alphaModFix/>
          </a:blip>
          <a:srcRect b="0" l="0" r="0" t="0"/>
          <a:stretch/>
        </p:blipFill>
        <p:spPr>
          <a:xfrm>
            <a:off x="8896350" y="1414464"/>
            <a:ext cx="2457450" cy="476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Kiểm thử Đơn vị</a:t>
            </a:r>
            <a:endParaRPr/>
          </a:p>
        </p:txBody>
      </p:sp>
      <p:sp>
        <p:nvSpPr>
          <p:cNvPr id="169" name="Google Shape;169;p1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Đơn vị (Unit Testing) là thao tác kiểm thử được thực hiện trên các đơn vị/thành phần nhỏ của chương trình</a:t>
            </a:r>
            <a:endParaRPr/>
          </a:p>
          <a:p>
            <a:pPr indent="-228600" lvl="0" marL="228600" rtl="0" algn="l">
              <a:lnSpc>
                <a:spcPct val="90000"/>
              </a:lnSpc>
              <a:spcBef>
                <a:spcPts val="1000"/>
              </a:spcBef>
              <a:spcAft>
                <a:spcPts val="0"/>
              </a:spcAft>
              <a:buClr>
                <a:schemeClr val="dk1"/>
              </a:buClr>
              <a:buSzPts val="2800"/>
              <a:buChar char="•"/>
            </a:pPr>
            <a:r>
              <a:rPr lang="en-US"/>
              <a:t>Kiểm thử Đơn vị được dùng để kiểm tra tính chính xác của các đơn vị mã nguồn nhỏ khi chúng được thực thi độc lập</a:t>
            </a:r>
            <a:endParaRPr/>
          </a:p>
          <a:p>
            <a:pPr indent="-228600" lvl="0" marL="228600" rtl="0" algn="l">
              <a:lnSpc>
                <a:spcPct val="90000"/>
              </a:lnSpc>
              <a:spcBef>
                <a:spcPts val="1000"/>
              </a:spcBef>
              <a:spcAft>
                <a:spcPts val="0"/>
              </a:spcAft>
              <a:buClr>
                <a:schemeClr val="dk1"/>
              </a:buClr>
              <a:buSzPts val="2800"/>
              <a:buChar char="•"/>
            </a:pPr>
            <a:r>
              <a:rPr lang="en-US"/>
              <a:t>Một ”đơn vị” có thể là một khối lệnh, một phương thức, một lớp, một module…</a:t>
            </a:r>
            <a:endParaRPr/>
          </a:p>
          <a:p>
            <a:pPr indent="-228600" lvl="0" marL="228600" rtl="0" algn="l">
              <a:lnSpc>
                <a:spcPct val="90000"/>
              </a:lnSpc>
              <a:spcBef>
                <a:spcPts val="1000"/>
              </a:spcBef>
              <a:spcAft>
                <a:spcPts val="0"/>
              </a:spcAft>
              <a:buClr>
                <a:schemeClr val="dk1"/>
              </a:buClr>
              <a:buSzPts val="2800"/>
              <a:buChar char="•"/>
            </a:pPr>
            <a:r>
              <a:rPr lang="en-US"/>
              <a:t>Một đơn vị thường là “nhỏ”: bao gồm ít đầu vào, ít đầu ra và không quá phức tạp</a:t>
            </a:r>
            <a:endParaRPr/>
          </a:p>
          <a:p>
            <a:pPr indent="-228600" lvl="0" marL="228600" rtl="0" algn="l">
              <a:lnSpc>
                <a:spcPct val="90000"/>
              </a:lnSpc>
              <a:spcBef>
                <a:spcPts val="1000"/>
              </a:spcBef>
              <a:spcAft>
                <a:spcPts val="0"/>
              </a:spcAft>
              <a:buClr>
                <a:schemeClr val="dk1"/>
              </a:buClr>
              <a:buSzPts val="2800"/>
              <a:buChar char="•"/>
            </a:pPr>
            <a:r>
              <a:rPr lang="en-US"/>
              <a:t>Đơn vị thường được áp dụng phổ biến là ở mức phương thức</a:t>
            </a:r>
            <a:endParaRPr/>
          </a:p>
          <a:p>
            <a:pPr indent="-228600" lvl="0" marL="228600" rtl="0" algn="l">
              <a:lnSpc>
                <a:spcPct val="90000"/>
              </a:lnSpc>
              <a:spcBef>
                <a:spcPts val="1000"/>
              </a:spcBef>
              <a:spcAft>
                <a:spcPts val="0"/>
              </a:spcAft>
              <a:buClr>
                <a:schemeClr val="dk1"/>
              </a:buClr>
              <a:buSzPts val="2800"/>
              <a:buChar char="•"/>
            </a:pPr>
            <a:r>
              <a:rPr lang="en-US"/>
              <a:t>Kiểm thử đơn vị thường được thực hiện bởi Lập trình viên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Kiểm thử tự động</a:t>
            </a:r>
            <a:endParaRPr/>
          </a:p>
        </p:txBody>
      </p:sp>
      <p:sp>
        <p:nvSpPr>
          <p:cNvPr id="175" name="Google Shape;175;p1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tự động (automated testing) là hình thức sử dụng các công cụ để tự động thực thi các test case, khác với kiểm thử thủ công (manual testing – do con người thực hiện)</a:t>
            </a:r>
            <a:endParaRPr/>
          </a:p>
          <a:p>
            <a:pPr indent="-228600" lvl="0" marL="228600" rtl="0" algn="l">
              <a:lnSpc>
                <a:spcPct val="90000"/>
              </a:lnSpc>
              <a:spcBef>
                <a:spcPts val="1000"/>
              </a:spcBef>
              <a:spcAft>
                <a:spcPts val="0"/>
              </a:spcAft>
              <a:buClr>
                <a:schemeClr val="dk1"/>
              </a:buClr>
              <a:buSzPts val="2800"/>
              <a:buChar char="•"/>
            </a:pPr>
            <a:r>
              <a:rPr lang="en-US"/>
              <a:t>Lợi ích của kiểm thử tự động:</a:t>
            </a:r>
            <a:endParaRPr/>
          </a:p>
          <a:p>
            <a:pPr indent="-228600" lvl="1" marL="685800" rtl="0" algn="l">
              <a:lnSpc>
                <a:spcPct val="90000"/>
              </a:lnSpc>
              <a:spcBef>
                <a:spcPts val="500"/>
              </a:spcBef>
              <a:spcAft>
                <a:spcPts val="0"/>
              </a:spcAft>
              <a:buClr>
                <a:schemeClr val="dk1"/>
              </a:buClr>
              <a:buSzPts val="2400"/>
              <a:buChar char="•"/>
            </a:pPr>
            <a:r>
              <a:rPr lang="en-US"/>
              <a:t>Tăng tốc độ kiểm thử</a:t>
            </a:r>
            <a:endParaRPr/>
          </a:p>
          <a:p>
            <a:pPr indent="-228600" lvl="1" marL="685800" rtl="0" algn="l">
              <a:lnSpc>
                <a:spcPct val="90000"/>
              </a:lnSpc>
              <a:spcBef>
                <a:spcPts val="500"/>
              </a:spcBef>
              <a:spcAft>
                <a:spcPts val="0"/>
              </a:spcAft>
              <a:buClr>
                <a:schemeClr val="dk1"/>
              </a:buClr>
              <a:buSzPts val="2400"/>
              <a:buChar char="•"/>
            </a:pPr>
            <a:r>
              <a:rPr lang="en-US"/>
              <a:t>Giảm chi phí</a:t>
            </a:r>
            <a:endParaRPr/>
          </a:p>
          <a:p>
            <a:pPr indent="-228600" lvl="1" marL="685800" rtl="0" algn="l">
              <a:lnSpc>
                <a:spcPct val="90000"/>
              </a:lnSpc>
              <a:spcBef>
                <a:spcPts val="500"/>
              </a:spcBef>
              <a:spcAft>
                <a:spcPts val="0"/>
              </a:spcAft>
              <a:buClr>
                <a:schemeClr val="dk1"/>
              </a:buClr>
              <a:buSzPts val="2400"/>
              <a:buChar char="•"/>
            </a:pPr>
            <a:r>
              <a:rPr lang="en-US"/>
              <a:t>Dễ thực hiện kiểm thử hồi quy (regression testing)</a:t>
            </a:r>
            <a:endParaRPr/>
          </a:p>
          <a:p>
            <a:pPr indent="-228600" lvl="0" marL="228600" rtl="0" algn="l">
              <a:lnSpc>
                <a:spcPct val="90000"/>
              </a:lnSpc>
              <a:spcBef>
                <a:spcPts val="1000"/>
              </a:spcBef>
              <a:spcAft>
                <a:spcPts val="0"/>
              </a:spcAft>
              <a:buClr>
                <a:schemeClr val="dk1"/>
              </a:buClr>
              <a:buSzPts val="2800"/>
              <a:buChar char="•"/>
            </a:pPr>
            <a:r>
              <a:rPr lang="en-US"/>
              <a:t>Kiểm thử đơn vị thường được tiến hành dưới hình thức tự động</a:t>
            </a:r>
            <a:endParaRPr/>
          </a:p>
          <a:p>
            <a:pPr indent="-228600" lvl="0" marL="228600" rtl="0" algn="l">
              <a:lnSpc>
                <a:spcPct val="90000"/>
              </a:lnSpc>
              <a:spcBef>
                <a:spcPts val="1000"/>
              </a:spcBef>
              <a:spcAft>
                <a:spcPts val="0"/>
              </a:spcAft>
              <a:buClr>
                <a:schemeClr val="dk1"/>
              </a:buClr>
              <a:buSzPts val="2800"/>
              <a:buChar char="•"/>
            </a:pPr>
            <a:r>
              <a:rPr lang="en-US"/>
              <a:t>Một số công cụ hỗ trợ kiểm thử tự động phổ biến cho Java: Junit, TestNG, JTest, Mockito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thực thi của TDD</a:t>
            </a:r>
            <a:endParaRPr/>
          </a:p>
        </p:txBody>
      </p:sp>
      <p:sp>
        <p:nvSpPr>
          <p:cNvPr id="181" name="Google Shape;181;p13"/>
          <p:cNvSpPr txBox="1"/>
          <p:nvPr>
            <p:ph idx="1" type="body"/>
          </p:nvPr>
        </p:nvSpPr>
        <p:spPr>
          <a:xfrm>
            <a:off x="838200" y="1120022"/>
            <a:ext cx="6167511" cy="505694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Viết Test</a:t>
            </a:r>
            <a:endParaRPr/>
          </a:p>
          <a:p>
            <a:pPr indent="-228600" lvl="1" marL="685800" rtl="0" algn="l">
              <a:lnSpc>
                <a:spcPct val="90000"/>
              </a:lnSpc>
              <a:spcBef>
                <a:spcPts val="500"/>
              </a:spcBef>
              <a:spcAft>
                <a:spcPts val="0"/>
              </a:spcAft>
              <a:buClr>
                <a:schemeClr val="dk1"/>
              </a:buClr>
              <a:buSzPts val="2400"/>
              <a:buChar char="•"/>
            </a:pPr>
            <a:r>
              <a:rPr lang="en-US"/>
              <a:t>Fail bởi vì chưa có mã nguồn</a:t>
            </a:r>
            <a:endParaRPr/>
          </a:p>
          <a:p>
            <a:pPr indent="-228600" lvl="1" marL="685800" rtl="0" algn="l">
              <a:lnSpc>
                <a:spcPct val="90000"/>
              </a:lnSpc>
              <a:spcBef>
                <a:spcPts val="500"/>
              </a:spcBef>
              <a:spcAft>
                <a:spcPts val="0"/>
              </a:spcAft>
              <a:buClr>
                <a:schemeClr val="dk1"/>
              </a:buClr>
              <a:buSzPts val="2400"/>
              <a:buChar char="•"/>
            </a:pPr>
            <a:r>
              <a:rPr lang="en-US"/>
              <a:t>Thông thường các IDE sẽ báo message màu đỏ</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Viết mã nguồn</a:t>
            </a:r>
            <a:endParaRPr/>
          </a:p>
          <a:p>
            <a:pPr indent="-228600" lvl="1" marL="685800" rtl="0" algn="l">
              <a:lnSpc>
                <a:spcPct val="90000"/>
              </a:lnSpc>
              <a:spcBef>
                <a:spcPts val="500"/>
              </a:spcBef>
              <a:spcAft>
                <a:spcPts val="0"/>
              </a:spcAft>
              <a:buClr>
                <a:schemeClr val="dk1"/>
              </a:buClr>
              <a:buSzPts val="2400"/>
              <a:buChar char="•"/>
            </a:pPr>
            <a:r>
              <a:rPr lang="en-US"/>
              <a:t>Viết mã nguồn để vượt qua test</a:t>
            </a:r>
            <a:endParaRPr/>
          </a:p>
          <a:p>
            <a:pPr indent="-228600" lvl="1" marL="685800" rtl="0" algn="l">
              <a:lnSpc>
                <a:spcPct val="90000"/>
              </a:lnSpc>
              <a:spcBef>
                <a:spcPts val="500"/>
              </a:spcBef>
              <a:spcAft>
                <a:spcPts val="0"/>
              </a:spcAft>
              <a:buClr>
                <a:schemeClr val="dk1"/>
              </a:buClr>
              <a:buSzPts val="2400"/>
              <a:buChar char="•"/>
            </a:pPr>
            <a:r>
              <a:rPr lang="en-US"/>
              <a:t>Thông thường các IDE sẽ báo message màu xanh</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Tái cấu trúc mã nguồn</a:t>
            </a:r>
            <a:endParaRPr/>
          </a:p>
          <a:p>
            <a:pPr indent="-228600" lvl="1" marL="685800" rtl="0" algn="l">
              <a:lnSpc>
                <a:spcPct val="90000"/>
              </a:lnSpc>
              <a:spcBef>
                <a:spcPts val="500"/>
              </a:spcBef>
              <a:spcAft>
                <a:spcPts val="0"/>
              </a:spcAft>
              <a:buClr>
                <a:schemeClr val="dk1"/>
              </a:buClr>
              <a:buSzPts val="2400"/>
              <a:buChar char="•"/>
            </a:pPr>
            <a:r>
              <a:rPr lang="en-US"/>
              <a:t>Chỉnh sửa mã nguồn để ”tốt” hơn</a:t>
            </a:r>
            <a:endParaRPr/>
          </a:p>
          <a:p>
            <a:pPr indent="-228600" lvl="1" marL="685800" rtl="0" algn="l">
              <a:lnSpc>
                <a:spcPct val="90000"/>
              </a:lnSpc>
              <a:spcBef>
                <a:spcPts val="500"/>
              </a:spcBef>
              <a:spcAft>
                <a:spcPts val="0"/>
              </a:spcAft>
              <a:buClr>
                <a:schemeClr val="dk1"/>
              </a:buClr>
              <a:buSzPts val="2400"/>
              <a:buChar char="•"/>
            </a:pPr>
            <a:r>
              <a:rPr lang="en-US"/>
              <a:t>Cần đảm bảo mã nguồn vẫn vượt qua được các bài test</a:t>
            </a:r>
            <a:endParaRPr/>
          </a:p>
        </p:txBody>
      </p:sp>
      <p:grpSp>
        <p:nvGrpSpPr>
          <p:cNvPr id="182" name="Google Shape;182;p13"/>
          <p:cNvGrpSpPr/>
          <p:nvPr/>
        </p:nvGrpSpPr>
        <p:grpSpPr>
          <a:xfrm>
            <a:off x="7182511" y="2022660"/>
            <a:ext cx="4170626" cy="3431574"/>
            <a:chOff x="661" y="166897"/>
            <a:chExt cx="4170626" cy="3431574"/>
          </a:xfrm>
        </p:grpSpPr>
        <p:sp>
          <p:nvSpPr>
            <p:cNvPr id="183" name="Google Shape;183;p13"/>
            <p:cNvSpPr/>
            <p:nvPr/>
          </p:nvSpPr>
          <p:spPr>
            <a:xfrm>
              <a:off x="1251788" y="166897"/>
              <a:ext cx="1668372" cy="1084442"/>
            </a:xfrm>
            <a:prstGeom prst="roundRect">
              <a:avLst>
                <a:gd fmla="val 16667" name="adj"/>
              </a:avLst>
            </a:prstGeom>
            <a:solidFill>
              <a:srgbClr val="FF000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txBox="1"/>
            <p:nvPr/>
          </p:nvSpPr>
          <p:spPr>
            <a:xfrm>
              <a:off x="1304726" y="219835"/>
              <a:ext cx="1562496" cy="978566"/>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None/>
              </a:pPr>
              <a:r>
                <a:rPr lang="en-US" sz="2500">
                  <a:solidFill>
                    <a:schemeClr val="lt1"/>
                  </a:solidFill>
                  <a:latin typeface="Calibri"/>
                  <a:ea typeface="Calibri"/>
                  <a:cs typeface="Calibri"/>
                  <a:sym typeface="Calibri"/>
                </a:rPr>
                <a:t>1. FAIL</a:t>
              </a:r>
              <a:endParaRPr sz="2500">
                <a:solidFill>
                  <a:schemeClr val="lt1"/>
                </a:solidFill>
                <a:latin typeface="Calibri"/>
                <a:ea typeface="Calibri"/>
                <a:cs typeface="Calibri"/>
                <a:sym typeface="Calibri"/>
              </a:endParaRPr>
            </a:p>
          </p:txBody>
        </p:sp>
        <p:sp>
          <p:nvSpPr>
            <p:cNvPr id="185" name="Google Shape;185;p13"/>
            <p:cNvSpPr/>
            <p:nvPr/>
          </p:nvSpPr>
          <p:spPr>
            <a:xfrm>
              <a:off x="641298" y="709118"/>
              <a:ext cx="2889353" cy="2889353"/>
            </a:xfrm>
            <a:custGeom>
              <a:rect b="b" l="l" r="r" t="t"/>
              <a:pathLst>
                <a:path extrusionOk="0" h="120000" w="120000">
                  <a:moveTo>
                    <a:pt x="103920" y="19122"/>
                  </a:moveTo>
                  <a:lnTo>
                    <a:pt x="103920" y="19122"/>
                  </a:lnTo>
                  <a:cubicBezTo>
                    <a:pt x="113120" y="29006"/>
                    <a:pt x="118716" y="41705"/>
                    <a:pt x="119804" y="55164"/>
                  </a:cubicBezTo>
                </a:path>
              </a:pathLst>
            </a:custGeom>
            <a:no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2502915" y="2333913"/>
              <a:ext cx="1668372" cy="1084442"/>
            </a:xfrm>
            <a:prstGeom prst="roundRect">
              <a:avLst>
                <a:gd fmla="val 16667" name="adj"/>
              </a:avLst>
            </a:prstGeom>
            <a:solidFill>
              <a:srgbClr val="00B05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nvSpPr>
          <p:spPr>
            <a:xfrm>
              <a:off x="2555853" y="2386851"/>
              <a:ext cx="1562496" cy="978566"/>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None/>
              </a:pPr>
              <a:r>
                <a:rPr lang="en-US" sz="2500">
                  <a:solidFill>
                    <a:schemeClr val="lt1"/>
                  </a:solidFill>
                  <a:latin typeface="Calibri"/>
                  <a:ea typeface="Calibri"/>
                  <a:cs typeface="Calibri"/>
                  <a:sym typeface="Calibri"/>
                </a:rPr>
                <a:t>2. PASS</a:t>
              </a:r>
              <a:endParaRPr sz="2500">
                <a:solidFill>
                  <a:schemeClr val="lt1"/>
                </a:solidFill>
                <a:latin typeface="Calibri"/>
                <a:ea typeface="Calibri"/>
                <a:cs typeface="Calibri"/>
                <a:sym typeface="Calibri"/>
              </a:endParaRPr>
            </a:p>
          </p:txBody>
        </p:sp>
        <p:sp>
          <p:nvSpPr>
            <p:cNvPr id="188" name="Google Shape;188;p13"/>
            <p:cNvSpPr/>
            <p:nvPr/>
          </p:nvSpPr>
          <p:spPr>
            <a:xfrm>
              <a:off x="641298" y="709118"/>
              <a:ext cx="2889353" cy="2889353"/>
            </a:xfrm>
            <a:custGeom>
              <a:rect b="b" l="l" r="r" t="t"/>
              <a:pathLst>
                <a:path extrusionOk="0" h="120000" w="120000">
                  <a:moveTo>
                    <a:pt x="78376" y="117117"/>
                  </a:moveTo>
                  <a:lnTo>
                    <a:pt x="78376" y="117117"/>
                  </a:lnTo>
                  <a:cubicBezTo>
                    <a:pt x="66427" y="120962"/>
                    <a:pt x="53572" y="120962"/>
                    <a:pt x="41623" y="117117"/>
                  </a:cubicBezTo>
                </a:path>
              </a:pathLst>
            </a:custGeom>
            <a:no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661" y="2333913"/>
              <a:ext cx="1668372" cy="1084442"/>
            </a:xfrm>
            <a:prstGeom prst="roundRect">
              <a:avLst>
                <a:gd fmla="val 16667" name="adj"/>
              </a:avLst>
            </a:prstGeom>
            <a:solidFill>
              <a:srgbClr val="0070C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txBox="1"/>
            <p:nvPr/>
          </p:nvSpPr>
          <p:spPr>
            <a:xfrm>
              <a:off x="53599" y="2386851"/>
              <a:ext cx="1562496" cy="978566"/>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None/>
              </a:pPr>
              <a:r>
                <a:rPr lang="en-US" sz="2500">
                  <a:solidFill>
                    <a:schemeClr val="lt1"/>
                  </a:solidFill>
                  <a:latin typeface="Calibri"/>
                  <a:ea typeface="Calibri"/>
                  <a:cs typeface="Calibri"/>
                  <a:sym typeface="Calibri"/>
                </a:rPr>
                <a:t>3. REFACTOR</a:t>
              </a:r>
              <a:endParaRPr sz="2500">
                <a:solidFill>
                  <a:schemeClr val="lt1"/>
                </a:solidFill>
                <a:latin typeface="Calibri"/>
                <a:ea typeface="Calibri"/>
                <a:cs typeface="Calibri"/>
                <a:sym typeface="Calibri"/>
              </a:endParaRPr>
            </a:p>
          </p:txBody>
        </p:sp>
        <p:sp>
          <p:nvSpPr>
            <p:cNvPr id="191" name="Google Shape;191;p13"/>
            <p:cNvSpPr/>
            <p:nvPr/>
          </p:nvSpPr>
          <p:spPr>
            <a:xfrm>
              <a:off x="641298" y="709118"/>
              <a:ext cx="2889353" cy="2889353"/>
            </a:xfrm>
            <a:custGeom>
              <a:rect b="b" l="l" r="r" t="t"/>
              <a:pathLst>
                <a:path extrusionOk="0" h="120000" w="120000">
                  <a:moveTo>
                    <a:pt x="195" y="55164"/>
                  </a:moveTo>
                  <a:lnTo>
                    <a:pt x="195" y="55164"/>
                  </a:lnTo>
                  <a:cubicBezTo>
                    <a:pt x="1283" y="41705"/>
                    <a:pt x="6880" y="29007"/>
                    <a:pt x="16079" y="19122"/>
                  </a:cubicBez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Refactoring</a:t>
            </a:r>
            <a:endParaRPr/>
          </a:p>
        </p:txBody>
      </p:sp>
      <p:sp>
        <p:nvSpPr>
          <p:cNvPr id="197" name="Google Shape;197;p1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Refactoring là quá trình tái cấu trúc mã nguồn (sắp xếp lại mã nguồn) mà không ảnh hưởng đến hành vi của chương trình nhằm giúp cho mã nguồn trở nên “tốt” hơn</a:t>
            </a:r>
            <a:endParaRPr/>
          </a:p>
          <a:p>
            <a:pPr indent="-228600" lvl="0" marL="228600" rtl="0" algn="l">
              <a:lnSpc>
                <a:spcPct val="90000"/>
              </a:lnSpc>
              <a:spcBef>
                <a:spcPts val="1000"/>
              </a:spcBef>
              <a:spcAft>
                <a:spcPts val="0"/>
              </a:spcAft>
              <a:buClr>
                <a:schemeClr val="dk1"/>
              </a:buClr>
              <a:buSzPts val="2800"/>
              <a:buChar char="•"/>
            </a:pPr>
            <a:r>
              <a:rPr lang="en-US"/>
              <a:t>Các mục đích chính của refactoring:</a:t>
            </a:r>
            <a:endParaRPr/>
          </a:p>
          <a:p>
            <a:pPr indent="-228600" lvl="1" marL="685800" rtl="0" algn="l">
              <a:lnSpc>
                <a:spcPct val="90000"/>
              </a:lnSpc>
              <a:spcBef>
                <a:spcPts val="500"/>
              </a:spcBef>
              <a:spcAft>
                <a:spcPts val="0"/>
              </a:spcAft>
              <a:buClr>
                <a:schemeClr val="dk1"/>
              </a:buClr>
              <a:buSzPts val="2400"/>
              <a:buChar char="•"/>
            </a:pPr>
            <a:r>
              <a:rPr lang="en-US"/>
              <a:t>Mã nguồn dễ bảo trì hơn</a:t>
            </a:r>
            <a:endParaRPr/>
          </a:p>
          <a:p>
            <a:pPr indent="-228600" lvl="1" marL="685800" rtl="0" algn="l">
              <a:lnSpc>
                <a:spcPct val="90000"/>
              </a:lnSpc>
              <a:spcBef>
                <a:spcPts val="500"/>
              </a:spcBef>
              <a:spcAft>
                <a:spcPts val="0"/>
              </a:spcAft>
              <a:buClr>
                <a:schemeClr val="dk1"/>
              </a:buClr>
              <a:buSzPts val="2400"/>
              <a:buChar char="•"/>
            </a:pPr>
            <a:r>
              <a:rPr lang="en-US"/>
              <a:t>Mã nguồn dễ mở rộng hơn</a:t>
            </a:r>
            <a:endParaRPr/>
          </a:p>
          <a:p>
            <a:pPr indent="-228600" lvl="0" marL="228600" rtl="0" algn="l">
              <a:lnSpc>
                <a:spcPct val="90000"/>
              </a:lnSpc>
              <a:spcBef>
                <a:spcPts val="1000"/>
              </a:spcBef>
              <a:spcAft>
                <a:spcPts val="0"/>
              </a:spcAft>
              <a:buClr>
                <a:schemeClr val="dk1"/>
              </a:buClr>
              <a:buSzPts val="2800"/>
              <a:buChar char="•"/>
            </a:pPr>
            <a:r>
              <a:rPr lang="en-US"/>
              <a:t>Có nhiều kỹ thuật refactor khác nhau, chẳng hạn như: Đổi tên biến, tách biến, tách phương thức, tách đối tượng, áp dụng Design Pattern…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Unit test on .net core</a:t>
            </a:r>
            <a:endParaRPr/>
          </a:p>
        </p:txBody>
      </p:sp>
      <p:sp>
        <p:nvSpPr>
          <p:cNvPr id="203" name="Google Shape;203;p1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nhiều công cụ hỗ trợ Unit trong .net core. Thông dụng nhất là 3 công cụ sau:</a:t>
            </a:r>
            <a:endParaRPr/>
          </a:p>
          <a:p>
            <a:pPr indent="-228600" lvl="1" marL="685800" rtl="0" algn="l">
              <a:lnSpc>
                <a:spcPct val="90000"/>
              </a:lnSpc>
              <a:spcBef>
                <a:spcPts val="500"/>
              </a:spcBef>
              <a:spcAft>
                <a:spcPts val="0"/>
              </a:spcAft>
              <a:buClr>
                <a:schemeClr val="dk1"/>
              </a:buClr>
              <a:buSzPts val="2400"/>
              <a:buChar char="•"/>
            </a:pPr>
            <a:r>
              <a:rPr lang="en-US"/>
              <a:t>MSTest: Tích hợp của MS</a:t>
            </a:r>
            <a:endParaRPr/>
          </a:p>
          <a:p>
            <a:pPr indent="-228600" lvl="1" marL="685800" rtl="0" algn="l">
              <a:lnSpc>
                <a:spcPct val="90000"/>
              </a:lnSpc>
              <a:spcBef>
                <a:spcPts val="500"/>
              </a:spcBef>
              <a:spcAft>
                <a:spcPts val="0"/>
              </a:spcAft>
              <a:buClr>
                <a:schemeClr val="dk1"/>
              </a:buClr>
              <a:buSzPts val="2400"/>
              <a:buChar char="•"/>
            </a:pPr>
            <a:r>
              <a:rPr lang="en-US"/>
              <a:t>Nunit: https://nunit.org/</a:t>
            </a:r>
            <a:endParaRPr/>
          </a:p>
          <a:p>
            <a:pPr indent="-228600" lvl="1" marL="685800" rtl="0" algn="l">
              <a:lnSpc>
                <a:spcPct val="90000"/>
              </a:lnSpc>
              <a:spcBef>
                <a:spcPts val="500"/>
              </a:spcBef>
              <a:spcAft>
                <a:spcPts val="0"/>
              </a:spcAft>
              <a:buClr>
                <a:schemeClr val="dk1"/>
              </a:buClr>
              <a:buSzPts val="2400"/>
              <a:buChar char="•"/>
            </a:pPr>
            <a:r>
              <a:rPr lang="en-US"/>
              <a:t>XUnit : https://xunit.net/docs/getting-started/netcore/cmdline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NUnit: Ví dụ</a:t>
            </a:r>
            <a:endParaRPr/>
          </a:p>
        </p:txBody>
      </p:sp>
      <p:sp>
        <p:nvSpPr>
          <p:cNvPr id="210" name="Google Shape;210;p16"/>
          <p:cNvSpPr txBox="1"/>
          <p:nvPr>
            <p:ph idx="1" type="body"/>
          </p:nvPr>
        </p:nvSpPr>
        <p:spPr>
          <a:xfrm>
            <a:off x="7267073" y="1210276"/>
            <a:ext cx="4379495" cy="50702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đó:</a:t>
            </a:r>
            <a:endParaRPr/>
          </a:p>
          <a:p>
            <a:pPr indent="-228600" lvl="1" marL="685800" rtl="0" algn="l">
              <a:lnSpc>
                <a:spcPct val="90000"/>
              </a:lnSpc>
              <a:spcBef>
                <a:spcPts val="500"/>
              </a:spcBef>
              <a:spcAft>
                <a:spcPts val="0"/>
              </a:spcAft>
              <a:buClr>
                <a:schemeClr val="dk1"/>
              </a:buClr>
              <a:buSzPts val="2400"/>
              <a:buChar char="•"/>
            </a:pPr>
            <a:r>
              <a:rPr lang="en-US"/>
              <a:t>[Test]  được sử dụng để khai báo một phương thức test</a:t>
            </a:r>
            <a:endParaRPr/>
          </a:p>
          <a:p>
            <a:pPr indent="-228600" lvl="1" marL="685800" rtl="0" algn="l">
              <a:lnSpc>
                <a:spcPct val="90000"/>
              </a:lnSpc>
              <a:spcBef>
                <a:spcPts val="500"/>
              </a:spcBef>
              <a:spcAft>
                <a:spcPts val="0"/>
              </a:spcAft>
              <a:buClr>
                <a:schemeClr val="dk1"/>
              </a:buClr>
              <a:buSzPts val="2400"/>
              <a:buChar char="•"/>
            </a:pPr>
            <a:r>
              <a:rPr lang="en-US"/>
              <a:t>Assert. AreEqual dùng để so sánh bằng 2 giá trị</a:t>
            </a:r>
            <a:endParaRPr/>
          </a:p>
          <a:p>
            <a:pPr indent="-228600" lvl="1" marL="685800" rtl="0" algn="l">
              <a:lnSpc>
                <a:spcPct val="90000"/>
              </a:lnSpc>
              <a:spcBef>
                <a:spcPts val="500"/>
              </a:spcBef>
              <a:spcAft>
                <a:spcPts val="0"/>
              </a:spcAft>
              <a:buClr>
                <a:schemeClr val="dk1"/>
              </a:buClr>
              <a:buSzPts val="2400"/>
              <a:buChar char="•"/>
            </a:pPr>
            <a:r>
              <a:rPr lang="en-US"/>
              <a:t>[TestCase] Dùng để tạo nhiều kịch bản test với các tham số đầu vào khác nhau</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1" name="Google Shape;211;p16"/>
          <p:cNvPicPr preferRelativeResize="0"/>
          <p:nvPr/>
        </p:nvPicPr>
        <p:blipFill rotWithShape="1">
          <a:blip r:embed="rId3">
            <a:alphaModFix/>
          </a:blip>
          <a:srcRect b="0" l="0" r="0" t="0"/>
          <a:stretch/>
        </p:blipFill>
        <p:spPr>
          <a:xfrm>
            <a:off x="838200" y="973606"/>
            <a:ext cx="6236368" cy="58286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NUnit: Ví dụ</a:t>
            </a:r>
            <a:endParaRPr/>
          </a:p>
        </p:txBody>
      </p:sp>
      <p:sp>
        <p:nvSpPr>
          <p:cNvPr id="218" name="Google Shape;218;p1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tự động NUnit</a:t>
            </a:r>
            <a:endParaRPr/>
          </a:p>
          <a:p>
            <a:pPr indent="-228600" lvl="0" marL="228600" rtl="0" algn="l">
              <a:lnSpc>
                <a:spcPct val="90000"/>
              </a:lnSpc>
              <a:spcBef>
                <a:spcPts val="1000"/>
              </a:spcBef>
              <a:spcAft>
                <a:spcPts val="0"/>
              </a:spcAft>
              <a:buClr>
                <a:schemeClr val="dk1"/>
              </a:buClr>
              <a:buSzPts val="2800"/>
              <a:buChar char="•"/>
            </a:pPr>
            <a:r>
              <a:rPr lang="en-US"/>
              <a:t>Menu: Run -&gt; Run Unit Test</a:t>
            </a:r>
            <a:endParaRPr/>
          </a:p>
          <a:p>
            <a:pPr indent="-228600" lvl="0" marL="228600" rtl="0" algn="l">
              <a:lnSpc>
                <a:spcPct val="90000"/>
              </a:lnSpc>
              <a:spcBef>
                <a:spcPts val="1000"/>
              </a:spcBef>
              <a:spcAft>
                <a:spcPts val="0"/>
              </a:spcAft>
              <a:buClr>
                <a:schemeClr val="dk1"/>
              </a:buClr>
              <a:buSzPts val="2800"/>
              <a:buChar char="•"/>
            </a:pPr>
            <a:r>
              <a:rPr lang="en-US"/>
              <a:t>Kết quả sẽ hiển thị</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9" name="Google Shape;219;p17"/>
          <p:cNvPicPr preferRelativeResize="0"/>
          <p:nvPr/>
        </p:nvPicPr>
        <p:blipFill rotWithShape="1">
          <a:blip r:embed="rId3">
            <a:alphaModFix/>
          </a:blip>
          <a:srcRect b="0" l="0" r="0" t="0"/>
          <a:stretch/>
        </p:blipFill>
        <p:spPr>
          <a:xfrm>
            <a:off x="838200" y="2840707"/>
            <a:ext cx="10680700" cy="257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MSTest: Ví dụ</a:t>
            </a:r>
            <a:endParaRPr/>
          </a:p>
        </p:txBody>
      </p:sp>
      <p:sp>
        <p:nvSpPr>
          <p:cNvPr id="226" name="Google Shape;226;p18"/>
          <p:cNvSpPr txBox="1"/>
          <p:nvPr>
            <p:ph idx="1" type="body"/>
          </p:nvPr>
        </p:nvSpPr>
        <p:spPr>
          <a:xfrm>
            <a:off x="7267073" y="1210276"/>
            <a:ext cx="4379495" cy="50702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đó:</a:t>
            </a:r>
            <a:endParaRPr/>
          </a:p>
          <a:p>
            <a:pPr indent="-228600" lvl="1" marL="685800" rtl="0" algn="l">
              <a:lnSpc>
                <a:spcPct val="90000"/>
              </a:lnSpc>
              <a:spcBef>
                <a:spcPts val="500"/>
              </a:spcBef>
              <a:spcAft>
                <a:spcPts val="0"/>
              </a:spcAft>
              <a:buClr>
                <a:schemeClr val="dk1"/>
              </a:buClr>
              <a:buSzPts val="2400"/>
              <a:buChar char="•"/>
            </a:pPr>
            <a:r>
              <a:rPr lang="en-US"/>
              <a:t>[TestClass]  được sử dụng để khai báo một phương thức test</a:t>
            </a:r>
            <a:endParaRPr/>
          </a:p>
          <a:p>
            <a:pPr indent="-228600" lvl="1" marL="685800" rtl="0" algn="l">
              <a:lnSpc>
                <a:spcPct val="90000"/>
              </a:lnSpc>
              <a:spcBef>
                <a:spcPts val="500"/>
              </a:spcBef>
              <a:spcAft>
                <a:spcPts val="0"/>
              </a:spcAft>
              <a:buClr>
                <a:schemeClr val="dk1"/>
              </a:buClr>
              <a:buSzPts val="2400"/>
              <a:buChar char="•"/>
            </a:pPr>
            <a:r>
              <a:rPr lang="en-US"/>
              <a:t>[TestMethod]  được sử dụng để khai báo một phương thức test</a:t>
            </a:r>
            <a:endParaRPr/>
          </a:p>
          <a:p>
            <a:pPr indent="-228600" lvl="1" marL="685800" rtl="0" algn="l">
              <a:lnSpc>
                <a:spcPct val="90000"/>
              </a:lnSpc>
              <a:spcBef>
                <a:spcPts val="500"/>
              </a:spcBef>
              <a:spcAft>
                <a:spcPts val="0"/>
              </a:spcAft>
              <a:buClr>
                <a:schemeClr val="dk1"/>
              </a:buClr>
              <a:buSzPts val="2400"/>
              <a:buChar char="•"/>
            </a:pPr>
            <a:r>
              <a:rPr lang="en-US"/>
              <a:t>Assert.IsTrue dùng để so sánh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7" name="Google Shape;227;p18"/>
          <p:cNvPicPr preferRelativeResize="0"/>
          <p:nvPr/>
        </p:nvPicPr>
        <p:blipFill rotWithShape="1">
          <a:blip r:embed="rId3">
            <a:alphaModFix/>
          </a:blip>
          <a:srcRect b="0" l="0" r="0" t="0"/>
          <a:stretch/>
        </p:blipFill>
        <p:spPr>
          <a:xfrm>
            <a:off x="838199" y="973605"/>
            <a:ext cx="6680575" cy="49940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NUnit: Ví dụ</a:t>
            </a:r>
            <a:endParaRPr/>
          </a:p>
        </p:txBody>
      </p:sp>
      <p:sp>
        <p:nvSpPr>
          <p:cNvPr id="234" name="Google Shape;234;p19"/>
          <p:cNvSpPr txBox="1"/>
          <p:nvPr>
            <p:ph idx="1" type="body"/>
          </p:nvPr>
        </p:nvSpPr>
        <p:spPr>
          <a:xfrm>
            <a:off x="838200" y="1168149"/>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tự động NUnit</a:t>
            </a:r>
            <a:endParaRPr/>
          </a:p>
          <a:p>
            <a:pPr indent="-228600" lvl="0" marL="228600" rtl="0" algn="l">
              <a:lnSpc>
                <a:spcPct val="90000"/>
              </a:lnSpc>
              <a:spcBef>
                <a:spcPts val="1000"/>
              </a:spcBef>
              <a:spcAft>
                <a:spcPts val="0"/>
              </a:spcAft>
              <a:buClr>
                <a:schemeClr val="dk1"/>
              </a:buClr>
              <a:buSzPts val="2800"/>
              <a:buChar char="•"/>
            </a:pPr>
            <a:r>
              <a:rPr lang="en-US"/>
              <a:t>Menu: Run -&gt; Run Unit Test</a:t>
            </a:r>
            <a:endParaRPr/>
          </a:p>
          <a:p>
            <a:pPr indent="-228600" lvl="0" marL="228600" rtl="0" algn="l">
              <a:lnSpc>
                <a:spcPct val="90000"/>
              </a:lnSpc>
              <a:spcBef>
                <a:spcPts val="1000"/>
              </a:spcBef>
              <a:spcAft>
                <a:spcPts val="0"/>
              </a:spcAft>
              <a:buClr>
                <a:schemeClr val="dk1"/>
              </a:buClr>
              <a:buSzPts val="2800"/>
              <a:buChar char="•"/>
            </a:pPr>
            <a:r>
              <a:rPr lang="en-US"/>
              <a:t>Kết quả sẽ hiển thị</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5" name="Google Shape;235;p19"/>
          <p:cNvPicPr preferRelativeResize="0"/>
          <p:nvPr/>
        </p:nvPicPr>
        <p:blipFill rotWithShape="1">
          <a:blip r:embed="rId3">
            <a:alphaModFix/>
          </a:blip>
          <a:srcRect b="0" l="0" r="0" t="0"/>
          <a:stretch/>
        </p:blipFill>
        <p:spPr>
          <a:xfrm>
            <a:off x="1009650" y="2937377"/>
            <a:ext cx="10172700" cy="199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97" name="Google Shape;97;p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Trình bày được tư duy Test-First</a:t>
            </a:r>
            <a:endParaRPr/>
          </a:p>
          <a:p>
            <a:pPr indent="-228600" lvl="0" marL="228600" rtl="0" algn="l">
              <a:lnSpc>
                <a:spcPct val="80000"/>
              </a:lnSpc>
              <a:spcBef>
                <a:spcPts val="1000"/>
              </a:spcBef>
              <a:spcAft>
                <a:spcPts val="0"/>
              </a:spcAft>
              <a:buClr>
                <a:schemeClr val="dk1"/>
              </a:buClr>
              <a:buSzPts val="2800"/>
              <a:buChar char="•"/>
            </a:pPr>
            <a:r>
              <a:rPr lang="en-US"/>
              <a:t>Trình bày được mô hình TDD</a:t>
            </a:r>
            <a:endParaRPr/>
          </a:p>
          <a:p>
            <a:pPr indent="-228600" lvl="0" marL="228600" rtl="0" algn="l">
              <a:lnSpc>
                <a:spcPct val="80000"/>
              </a:lnSpc>
              <a:spcBef>
                <a:spcPts val="1000"/>
              </a:spcBef>
              <a:spcAft>
                <a:spcPts val="0"/>
              </a:spcAft>
              <a:buClr>
                <a:schemeClr val="dk1"/>
              </a:buClr>
              <a:buSzPts val="2800"/>
              <a:buChar char="•"/>
            </a:pPr>
            <a:r>
              <a:rPr lang="en-US"/>
              <a:t>Mô tả được vòng vận hành của TDD</a:t>
            </a:r>
            <a:endParaRPr/>
          </a:p>
          <a:p>
            <a:pPr indent="-228600" lvl="0" marL="228600" rtl="0" algn="l">
              <a:lnSpc>
                <a:spcPct val="80000"/>
              </a:lnSpc>
              <a:spcBef>
                <a:spcPts val="1000"/>
              </a:spcBef>
              <a:spcAft>
                <a:spcPts val="0"/>
              </a:spcAft>
              <a:buClr>
                <a:schemeClr val="dk1"/>
              </a:buClr>
              <a:buSzPts val="2800"/>
              <a:buChar char="•"/>
            </a:pPr>
            <a:r>
              <a:rPr lang="en-US"/>
              <a:t>Trình bày được hoạt động refactoring và lợi ích của refactoring</a:t>
            </a:r>
            <a:endParaRPr/>
          </a:p>
          <a:p>
            <a:pPr indent="-228600" lvl="0" marL="228600" rtl="0" algn="l">
              <a:lnSpc>
                <a:spcPct val="80000"/>
              </a:lnSpc>
              <a:spcBef>
                <a:spcPts val="1000"/>
              </a:spcBef>
              <a:spcAft>
                <a:spcPts val="0"/>
              </a:spcAft>
              <a:buClr>
                <a:schemeClr val="dk1"/>
              </a:buClr>
              <a:buSzPts val="2800"/>
              <a:buChar char="•"/>
            </a:pPr>
            <a:r>
              <a:rPr lang="en-US"/>
              <a:t>Trình bày được khái niệm UnitTest</a:t>
            </a:r>
            <a:endParaRPr/>
          </a:p>
          <a:p>
            <a:pPr indent="-228600" lvl="0" marL="228600" rtl="0" algn="l">
              <a:lnSpc>
                <a:spcPct val="80000"/>
              </a:lnSpc>
              <a:spcBef>
                <a:spcPts val="1000"/>
              </a:spcBef>
              <a:spcAft>
                <a:spcPts val="0"/>
              </a:spcAft>
              <a:buClr>
                <a:schemeClr val="dk1"/>
              </a:buClr>
              <a:buSzPts val="2800"/>
              <a:buChar char="•"/>
            </a:pPr>
            <a:r>
              <a:rPr lang="en-US"/>
              <a:t>Giải thích cách viết Test-Case đơn giản</a:t>
            </a:r>
            <a:endParaRPr/>
          </a:p>
          <a:p>
            <a:pPr indent="-228600" lvl="0" marL="228600" rtl="0" algn="l">
              <a:lnSpc>
                <a:spcPct val="80000"/>
              </a:lnSpc>
              <a:spcBef>
                <a:spcPts val="1000"/>
              </a:spcBef>
              <a:spcAft>
                <a:spcPts val="0"/>
              </a:spcAft>
              <a:buClr>
                <a:schemeClr val="dk1"/>
              </a:buClr>
              <a:buSzPts val="2800"/>
              <a:buChar char="•"/>
            </a:pPr>
            <a:r>
              <a:rPr lang="en-US"/>
              <a:t>Triển khai được Unit Test với Xunit</a:t>
            </a:r>
            <a:endParaRPr/>
          </a:p>
          <a:p>
            <a:pPr indent="-228600" lvl="0" marL="228600" rtl="0" algn="l">
              <a:lnSpc>
                <a:spcPct val="80000"/>
              </a:lnSpc>
              <a:spcBef>
                <a:spcPts val="1000"/>
              </a:spcBef>
              <a:spcAft>
                <a:spcPts val="0"/>
              </a:spcAft>
              <a:buClr>
                <a:schemeClr val="dk1"/>
              </a:buClr>
              <a:buSzPts val="2800"/>
              <a:buChar char="•"/>
            </a:pPr>
            <a:r>
              <a:rPr lang="en-US"/>
              <a:t>Áp dụng tư duy Test-first vào code</a:t>
            </a:r>
            <a:endParaRPr/>
          </a:p>
          <a:p>
            <a:pPr indent="-228600" lvl="0" marL="228600" rtl="0" algn="l">
              <a:lnSpc>
                <a:spcPct val="80000"/>
              </a:lnSpc>
              <a:spcBef>
                <a:spcPts val="1000"/>
              </a:spcBef>
              <a:spcAft>
                <a:spcPts val="0"/>
              </a:spcAft>
              <a:buClr>
                <a:schemeClr val="dk1"/>
              </a:buClr>
              <a:buSzPts val="2800"/>
              <a:buChar char="•"/>
            </a:pPr>
            <a:r>
              <a:rPr lang="en-US"/>
              <a:t>Viết được UnitTest</a:t>
            </a:r>
            <a:endParaRPr/>
          </a:p>
          <a:p>
            <a:pPr indent="-228600" lvl="0" marL="228600" rtl="0" algn="l">
              <a:lnSpc>
                <a:spcPct val="80000"/>
              </a:lnSpc>
              <a:spcBef>
                <a:spcPts val="1000"/>
              </a:spcBef>
              <a:spcAft>
                <a:spcPts val="0"/>
              </a:spcAft>
              <a:buClr>
                <a:schemeClr val="dk1"/>
              </a:buClr>
              <a:buSzPts val="2800"/>
              <a:buChar char="•"/>
            </a:pPr>
            <a:r>
              <a:rPr lang="en-US"/>
              <a:t>Chạy được UnitTest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XUnit: Ví dụ</a:t>
            </a:r>
            <a:endParaRPr/>
          </a:p>
        </p:txBody>
      </p:sp>
      <p:sp>
        <p:nvSpPr>
          <p:cNvPr id="242" name="Google Shape;242;p20"/>
          <p:cNvSpPr txBox="1"/>
          <p:nvPr>
            <p:ph idx="1" type="body"/>
          </p:nvPr>
        </p:nvSpPr>
        <p:spPr>
          <a:xfrm>
            <a:off x="7267073" y="1210276"/>
            <a:ext cx="4379495" cy="50702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đó:</a:t>
            </a:r>
            <a:endParaRPr/>
          </a:p>
          <a:p>
            <a:pPr indent="-228600" lvl="1" marL="685800" rtl="0" algn="l">
              <a:lnSpc>
                <a:spcPct val="90000"/>
              </a:lnSpc>
              <a:spcBef>
                <a:spcPts val="500"/>
              </a:spcBef>
              <a:spcAft>
                <a:spcPts val="0"/>
              </a:spcAft>
              <a:buClr>
                <a:schemeClr val="dk1"/>
              </a:buClr>
              <a:buSzPts val="2400"/>
              <a:buChar char="•"/>
            </a:pPr>
            <a:r>
              <a:rPr lang="en-US"/>
              <a:t>[Fact]  được sử dụng để khai báo một phương thức test</a:t>
            </a:r>
            <a:endParaRPr/>
          </a:p>
          <a:p>
            <a:pPr indent="-228600" lvl="1" marL="685800" rtl="0" algn="l">
              <a:lnSpc>
                <a:spcPct val="90000"/>
              </a:lnSpc>
              <a:spcBef>
                <a:spcPts val="500"/>
              </a:spcBef>
              <a:spcAft>
                <a:spcPts val="0"/>
              </a:spcAft>
              <a:buClr>
                <a:schemeClr val="dk1"/>
              </a:buClr>
              <a:buSzPts val="2400"/>
              <a:buChar char="•"/>
            </a:pPr>
            <a:r>
              <a:rPr lang="en-US"/>
              <a:t>[Theory] được dùng để test nhiều kịch bản data trên 1 phương thức.</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3" name="Google Shape;243;p20"/>
          <p:cNvPicPr preferRelativeResize="0"/>
          <p:nvPr/>
        </p:nvPicPr>
        <p:blipFill rotWithShape="1">
          <a:blip r:embed="rId3">
            <a:alphaModFix/>
          </a:blip>
          <a:srcRect b="0" l="0" r="0" t="0"/>
          <a:stretch/>
        </p:blipFill>
        <p:spPr>
          <a:xfrm>
            <a:off x="644693" y="949826"/>
            <a:ext cx="5706616" cy="5908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trong NUnit: Ví dụ</a:t>
            </a:r>
            <a:endParaRPr/>
          </a:p>
        </p:txBody>
      </p:sp>
      <p:sp>
        <p:nvSpPr>
          <p:cNvPr id="250" name="Google Shape;250;p21"/>
          <p:cNvSpPr txBox="1"/>
          <p:nvPr>
            <p:ph idx="1" type="body"/>
          </p:nvPr>
        </p:nvSpPr>
        <p:spPr>
          <a:xfrm>
            <a:off x="838200" y="1168149"/>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tự động NUnit</a:t>
            </a:r>
            <a:endParaRPr/>
          </a:p>
          <a:p>
            <a:pPr indent="-228600" lvl="0" marL="228600" rtl="0" algn="l">
              <a:lnSpc>
                <a:spcPct val="90000"/>
              </a:lnSpc>
              <a:spcBef>
                <a:spcPts val="1000"/>
              </a:spcBef>
              <a:spcAft>
                <a:spcPts val="0"/>
              </a:spcAft>
              <a:buClr>
                <a:schemeClr val="dk1"/>
              </a:buClr>
              <a:buSzPts val="2800"/>
              <a:buChar char="•"/>
            </a:pPr>
            <a:r>
              <a:rPr lang="en-US"/>
              <a:t>Menu: Run -&gt; Run Unit Test</a:t>
            </a:r>
            <a:endParaRPr/>
          </a:p>
          <a:p>
            <a:pPr indent="-228600" lvl="0" marL="228600" rtl="0" algn="l">
              <a:lnSpc>
                <a:spcPct val="90000"/>
              </a:lnSpc>
              <a:spcBef>
                <a:spcPts val="1000"/>
              </a:spcBef>
              <a:spcAft>
                <a:spcPts val="0"/>
              </a:spcAft>
              <a:buClr>
                <a:schemeClr val="dk1"/>
              </a:buClr>
              <a:buSzPts val="2800"/>
              <a:buChar char="•"/>
            </a:pPr>
            <a:r>
              <a:rPr lang="en-US"/>
              <a:t>Kết quả sẽ hiển thị</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1" name="Google Shape;251;p21"/>
          <p:cNvPicPr preferRelativeResize="0"/>
          <p:nvPr/>
        </p:nvPicPr>
        <p:blipFill rotWithShape="1">
          <a:blip r:embed="rId3">
            <a:alphaModFix/>
          </a:blip>
          <a:srcRect b="0" l="0" r="0" t="0"/>
          <a:stretch/>
        </p:blipFill>
        <p:spPr>
          <a:xfrm>
            <a:off x="838200" y="2845469"/>
            <a:ext cx="9677400"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Tổng kết</a:t>
            </a:r>
            <a:endParaRPr/>
          </a:p>
        </p:txBody>
      </p:sp>
      <p:sp>
        <p:nvSpPr>
          <p:cNvPr id="257" name="Google Shape;257;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là việc nghiên cứu để khẳng định chất lượng sản phẩm</a:t>
            </a:r>
            <a:endParaRPr/>
          </a:p>
          <a:p>
            <a:pPr indent="-228600" lvl="0" marL="228600" rtl="0" algn="l">
              <a:lnSpc>
                <a:spcPct val="90000"/>
              </a:lnSpc>
              <a:spcBef>
                <a:spcPts val="1000"/>
              </a:spcBef>
              <a:spcAft>
                <a:spcPts val="0"/>
              </a:spcAft>
              <a:buClr>
                <a:schemeClr val="dk1"/>
              </a:buClr>
              <a:buSzPts val="2800"/>
              <a:buChar char="•"/>
            </a:pPr>
            <a:r>
              <a:rPr lang="en-US"/>
              <a:t>Test First là một cách tiếp cận mới về phát triển phần mềm</a:t>
            </a:r>
            <a:endParaRPr/>
          </a:p>
          <a:p>
            <a:pPr indent="-228600" lvl="0" marL="228600" rtl="0" algn="l">
              <a:lnSpc>
                <a:spcPct val="90000"/>
              </a:lnSpc>
              <a:spcBef>
                <a:spcPts val="1000"/>
              </a:spcBef>
              <a:spcAft>
                <a:spcPts val="0"/>
              </a:spcAft>
              <a:buClr>
                <a:schemeClr val="dk1"/>
              </a:buClr>
              <a:buSzPts val="2800"/>
              <a:buChar char="•"/>
            </a:pPr>
            <a:r>
              <a:rPr lang="en-US"/>
              <a:t>Trong TDD, các test case được viết trước khi viết mã nguồn</a:t>
            </a:r>
            <a:endParaRPr/>
          </a:p>
          <a:p>
            <a:pPr indent="-228600" lvl="0" marL="228600" rtl="0" algn="l">
              <a:lnSpc>
                <a:spcPct val="90000"/>
              </a:lnSpc>
              <a:spcBef>
                <a:spcPts val="1000"/>
              </a:spcBef>
              <a:spcAft>
                <a:spcPts val="0"/>
              </a:spcAft>
              <a:buClr>
                <a:schemeClr val="dk1"/>
              </a:buClr>
              <a:buSzPts val="2800"/>
              <a:buChar char="•"/>
            </a:pPr>
            <a:r>
              <a:rPr lang="en-US"/>
              <a:t>TDD bao gồm các bước: Viết test, viết mã nguồn, refactor</a:t>
            </a:r>
            <a:endParaRPr/>
          </a:p>
          <a:p>
            <a:pPr indent="-228600" lvl="0" marL="228600" rtl="0" algn="l">
              <a:lnSpc>
                <a:spcPct val="90000"/>
              </a:lnSpc>
              <a:spcBef>
                <a:spcPts val="1000"/>
              </a:spcBef>
              <a:spcAft>
                <a:spcPts val="0"/>
              </a:spcAft>
              <a:buClr>
                <a:schemeClr val="dk1"/>
              </a:buClr>
              <a:buSzPts val="2800"/>
              <a:buChar char="•"/>
            </a:pPr>
            <a:r>
              <a:rPr lang="en-US"/>
              <a:t>Refactor là hoạt động tái cấu trúc mã nguồn nhằm giúp cho mã nguồn tốt hơn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Test First</a:t>
            </a:r>
            <a:endParaRPr/>
          </a:p>
        </p:txBody>
      </p:sp>
      <p:sp>
        <p:nvSpPr>
          <p:cNvPr id="103" name="Google Shape;103;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Kiểm thử</a:t>
            </a:r>
            <a:endParaRPr/>
          </a:p>
          <a:p>
            <a:pPr indent="0" lvl="0" marL="0" rtl="0" algn="l">
              <a:lnSpc>
                <a:spcPct val="90000"/>
              </a:lnSpc>
              <a:spcBef>
                <a:spcPts val="1000"/>
              </a:spcBef>
              <a:spcAft>
                <a:spcPts val="0"/>
              </a:spcAft>
              <a:buClr>
                <a:srgbClr val="888888"/>
              </a:buClr>
              <a:buSzPts val="2400"/>
              <a:buNone/>
            </a:pPr>
            <a:r>
              <a:rPr lang="en-US"/>
              <a:t>Test First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Kiểm thử</a:t>
            </a:r>
            <a:endParaRPr/>
          </a:p>
        </p:txBody>
      </p:sp>
      <p:sp>
        <p:nvSpPr>
          <p:cNvPr id="109" name="Google Shape;109;p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(testing) là các nghiên cứu được thực hiện để khẳng định chất lượng của sản phẩm phần mềm</a:t>
            </a:r>
            <a:endParaRPr/>
          </a:p>
          <a:p>
            <a:pPr indent="-228600" lvl="0" marL="228600" rtl="0" algn="l">
              <a:lnSpc>
                <a:spcPct val="90000"/>
              </a:lnSpc>
              <a:spcBef>
                <a:spcPts val="1000"/>
              </a:spcBef>
              <a:spcAft>
                <a:spcPts val="0"/>
              </a:spcAft>
              <a:buClr>
                <a:schemeClr val="dk1"/>
              </a:buClr>
              <a:buSzPts val="2800"/>
              <a:buChar char="•"/>
            </a:pPr>
            <a:r>
              <a:rPr lang="en-US"/>
              <a:t>Kiểm thử giúp quản lý được rủi ro của sản phẩm</a:t>
            </a:r>
            <a:endParaRPr/>
          </a:p>
          <a:p>
            <a:pPr indent="-228600" lvl="0" marL="228600" rtl="0" algn="l">
              <a:lnSpc>
                <a:spcPct val="90000"/>
              </a:lnSpc>
              <a:spcBef>
                <a:spcPts val="1000"/>
              </a:spcBef>
              <a:spcAft>
                <a:spcPts val="0"/>
              </a:spcAft>
              <a:buClr>
                <a:schemeClr val="dk1"/>
              </a:buClr>
              <a:buSzPts val="2800"/>
              <a:buChar char="•"/>
            </a:pPr>
            <a:r>
              <a:rPr lang="en-US"/>
              <a:t>Các kỹ thuật kiểm thử bao gồm việc thực thi chương trình để tìm ra các bug (lỗi hoặc khiếm khuyết) và đảm bảo chương trình phù hợp để sử dụng</a:t>
            </a:r>
            <a:endParaRPr/>
          </a:p>
          <a:p>
            <a:pPr indent="-228600" lvl="0" marL="228600" rtl="0" algn="l">
              <a:lnSpc>
                <a:spcPct val="90000"/>
              </a:lnSpc>
              <a:spcBef>
                <a:spcPts val="1000"/>
              </a:spcBef>
              <a:spcAft>
                <a:spcPts val="0"/>
              </a:spcAft>
              <a:buClr>
                <a:schemeClr val="dk1"/>
              </a:buClr>
              <a:buSzPts val="2800"/>
              <a:buChar char="•"/>
            </a:pPr>
            <a:r>
              <a:rPr lang="en-US"/>
              <a:t>2 thao tác quan trọng khi kiểm thử đó là: thiết kế ca kiểm thử (test case) và thực thi ca kiểm thử</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vai trò tham gia trong quá trình kiểm thử</a:t>
            </a:r>
            <a:endParaRPr/>
          </a:p>
        </p:txBody>
      </p:sp>
      <p:sp>
        <p:nvSpPr>
          <p:cNvPr id="115" name="Google Shape;115;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Tester</a:t>
            </a:r>
            <a:endParaRPr/>
          </a:p>
          <a:p>
            <a:pPr indent="-228600" lvl="0" marL="228600" rtl="0" algn="l">
              <a:lnSpc>
                <a:spcPct val="90000"/>
              </a:lnSpc>
              <a:spcBef>
                <a:spcPts val="1000"/>
              </a:spcBef>
              <a:spcAft>
                <a:spcPts val="0"/>
              </a:spcAft>
              <a:buClr>
                <a:schemeClr val="dk1"/>
              </a:buClr>
              <a:buSzPts val="2800"/>
              <a:buChar char="•"/>
            </a:pPr>
            <a:r>
              <a:rPr lang="en-US"/>
              <a:t>QA</a:t>
            </a:r>
            <a:endParaRPr/>
          </a:p>
          <a:p>
            <a:pPr indent="-228600" lvl="0" marL="228600" rtl="0" algn="l">
              <a:lnSpc>
                <a:spcPct val="90000"/>
              </a:lnSpc>
              <a:spcBef>
                <a:spcPts val="1000"/>
              </a:spcBef>
              <a:spcAft>
                <a:spcPts val="0"/>
              </a:spcAft>
              <a:buClr>
                <a:schemeClr val="dk1"/>
              </a:buClr>
              <a:buSzPts val="2800"/>
              <a:buChar char="•"/>
            </a:pPr>
            <a:r>
              <a:rPr lang="en-US"/>
              <a:t>Developer</a:t>
            </a:r>
            <a:endParaRPr/>
          </a:p>
          <a:p>
            <a:pPr indent="-228600" lvl="0" marL="228600" rtl="0" algn="l">
              <a:lnSpc>
                <a:spcPct val="90000"/>
              </a:lnSpc>
              <a:spcBef>
                <a:spcPts val="1000"/>
              </a:spcBef>
              <a:spcAft>
                <a:spcPts val="0"/>
              </a:spcAft>
              <a:buClr>
                <a:schemeClr val="dk1"/>
              </a:buClr>
              <a:buSzPts val="2800"/>
              <a:buChar char="•"/>
            </a:pPr>
            <a:r>
              <a:rPr lang="en-US"/>
              <a:t>ScrumMaster</a:t>
            </a:r>
            <a:endParaRPr/>
          </a:p>
          <a:p>
            <a:pPr indent="-228600" lvl="0" marL="228600" rtl="0" algn="l">
              <a:lnSpc>
                <a:spcPct val="90000"/>
              </a:lnSpc>
              <a:spcBef>
                <a:spcPts val="1000"/>
              </a:spcBef>
              <a:spcAft>
                <a:spcPts val="0"/>
              </a:spcAft>
              <a:buClr>
                <a:schemeClr val="dk1"/>
              </a:buClr>
              <a:buSzPts val="2800"/>
              <a:buChar char="•"/>
            </a:pPr>
            <a:r>
              <a:rPr lang="en-US"/>
              <a:t>PM</a:t>
            </a:r>
            <a:endParaRPr/>
          </a:p>
          <a:p>
            <a:pPr indent="-228600" lvl="0" marL="228600" rtl="0" algn="l">
              <a:lnSpc>
                <a:spcPct val="90000"/>
              </a:lnSpc>
              <a:spcBef>
                <a:spcPts val="1000"/>
              </a:spcBef>
              <a:spcAft>
                <a:spcPts val="0"/>
              </a:spcAft>
              <a:buClr>
                <a:schemeClr val="dk1"/>
              </a:buClr>
              <a:buSzPts val="2800"/>
              <a:buChar char="•"/>
            </a:pPr>
            <a:r>
              <a:rPr lang="en-US"/>
              <a:t>Product Manager</a:t>
            </a:r>
            <a:endParaRPr/>
          </a:p>
          <a:p>
            <a:pPr indent="-228600" lvl="0" marL="228600" rtl="0" algn="l">
              <a:lnSpc>
                <a:spcPct val="90000"/>
              </a:lnSpc>
              <a:spcBef>
                <a:spcPts val="1000"/>
              </a:spcBef>
              <a:spcAft>
                <a:spcPts val="0"/>
              </a:spcAft>
              <a:buClr>
                <a:schemeClr val="dk1"/>
              </a:buClr>
              <a:buSzPts val="2800"/>
              <a:buChar char="•"/>
            </a:pPr>
            <a:r>
              <a:rPr lang="en-US"/>
              <a:t>Product Owner</a:t>
            </a:r>
            <a:endParaRPr/>
          </a:p>
          <a:p>
            <a:pPr indent="-228600" lvl="0" marL="228600" rtl="0" algn="l">
              <a:lnSpc>
                <a:spcPct val="90000"/>
              </a:lnSpc>
              <a:spcBef>
                <a:spcPts val="1000"/>
              </a:spcBef>
              <a:spcAft>
                <a:spcPts val="0"/>
              </a:spcAft>
              <a:buClr>
                <a:schemeClr val="dk1"/>
              </a:buClr>
              <a:buSzPts val="2800"/>
              <a:buChar char="•"/>
            </a:pPr>
            <a:r>
              <a:rPr lang="en-US"/>
              <a:t>BA</a:t>
            </a:r>
            <a:endParaRPr/>
          </a:p>
          <a:p>
            <a:pPr indent="-228600" lvl="0" marL="228600" rtl="0" algn="l">
              <a:lnSpc>
                <a:spcPct val="90000"/>
              </a:lnSpc>
              <a:spcBef>
                <a:spcPts val="1000"/>
              </a:spcBef>
              <a:spcAft>
                <a:spcPts val="0"/>
              </a:spcAft>
              <a:buClr>
                <a:schemeClr val="dk1"/>
              </a:buClr>
              <a:buSzPts val="2800"/>
              <a:buChar char="•"/>
            </a:pPr>
            <a:r>
              <a:rPr lang="en-US"/>
              <a:t>Customer?</a:t>
            </a:r>
            <a:endParaRPr/>
          </a:p>
        </p:txBody>
      </p:sp>
      <p:sp>
        <p:nvSpPr>
          <p:cNvPr id="116" name="Google Shape;116;p5"/>
          <p:cNvSpPr txBox="1"/>
          <p:nvPr/>
        </p:nvSpPr>
        <p:spPr>
          <a:xfrm>
            <a:off x="5219700" y="2955995"/>
            <a:ext cx="6134100" cy="138499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Developer có vai trò rất quan trọng trong việc đảm bảo chất lượng phần mềm thông qua kiểm thử.</a:t>
            </a:r>
            <a:endParaRPr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Mô hình kiểm thử truyền thống</a:t>
            </a:r>
            <a:endParaRPr/>
          </a:p>
        </p:txBody>
      </p:sp>
      <p:sp>
        <p:nvSpPr>
          <p:cNvPr id="122" name="Google Shape;122;p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mô hình truyền thống, thao tác kiểm thử được thực hiện ở giai đoạn cuối của quá trình phát triển</a:t>
            </a:r>
            <a:endParaRPr/>
          </a:p>
          <a:p>
            <a:pPr indent="-228600" lvl="0" marL="228600" rtl="0" algn="l">
              <a:lnSpc>
                <a:spcPct val="90000"/>
              </a:lnSpc>
              <a:spcBef>
                <a:spcPts val="1000"/>
              </a:spcBef>
              <a:spcAft>
                <a:spcPts val="0"/>
              </a:spcAft>
              <a:buClr>
                <a:schemeClr val="dk1"/>
              </a:buClr>
              <a:buSzPts val="2800"/>
              <a:buChar char="•"/>
            </a:pPr>
            <a:r>
              <a:rPr lang="en-US"/>
              <a:t>Các lỗi được phát hiện muộn sẽ dẫn đến:</a:t>
            </a:r>
            <a:endParaRPr/>
          </a:p>
          <a:p>
            <a:pPr indent="-228600" lvl="1" marL="685800" rtl="0" algn="l">
              <a:lnSpc>
                <a:spcPct val="90000"/>
              </a:lnSpc>
              <a:spcBef>
                <a:spcPts val="500"/>
              </a:spcBef>
              <a:spcAft>
                <a:spcPts val="0"/>
              </a:spcAft>
              <a:buClr>
                <a:schemeClr val="dk1"/>
              </a:buClr>
              <a:buSzPts val="2400"/>
              <a:buChar char="•"/>
            </a:pPr>
            <a:r>
              <a:rPr lang="en-US"/>
              <a:t>Rủi ro tăng cao</a:t>
            </a:r>
            <a:endParaRPr/>
          </a:p>
          <a:p>
            <a:pPr indent="-228600" lvl="1" marL="685800" rtl="0" algn="l">
              <a:lnSpc>
                <a:spcPct val="90000"/>
              </a:lnSpc>
              <a:spcBef>
                <a:spcPts val="500"/>
              </a:spcBef>
              <a:spcAft>
                <a:spcPts val="0"/>
              </a:spcAft>
              <a:buClr>
                <a:schemeClr val="dk1"/>
              </a:buClr>
              <a:buSzPts val="2400"/>
              <a:buChar char="•"/>
            </a:pPr>
            <a:r>
              <a:rPr lang="en-US"/>
              <a:t>Chi phí tăng cao </a:t>
            </a:r>
            <a:endParaRPr/>
          </a:p>
          <a:p>
            <a:pPr indent="-228600" lvl="1" marL="685800" rtl="0" algn="l">
              <a:lnSpc>
                <a:spcPct val="90000"/>
              </a:lnSpc>
              <a:spcBef>
                <a:spcPts val="500"/>
              </a:spcBef>
              <a:spcAft>
                <a:spcPts val="0"/>
              </a:spcAft>
              <a:buClr>
                <a:schemeClr val="dk1"/>
              </a:buClr>
              <a:buSzPts val="2400"/>
              <a:buChar char="•"/>
            </a:pPr>
            <a:r>
              <a:rPr lang="en-US"/>
              <a:t>Không đạt được tiến độ phát hành</a:t>
            </a:r>
            <a:endParaRPr/>
          </a:p>
          <a:p>
            <a:pPr indent="-228600" lvl="1" marL="685800" rtl="0" algn="l">
              <a:lnSpc>
                <a:spcPct val="90000"/>
              </a:lnSpc>
              <a:spcBef>
                <a:spcPts val="500"/>
              </a:spcBef>
              <a:spcAft>
                <a:spcPts val="0"/>
              </a:spcAft>
              <a:buClr>
                <a:schemeClr val="dk1"/>
              </a:buClr>
              <a:buSzPts val="2400"/>
              <a:buChar char="•"/>
            </a:pPr>
            <a:r>
              <a:rPr lang="en-US"/>
              <a:t>Mất cơ hội kinh doanh</a:t>
            </a:r>
            <a:endParaRPr/>
          </a:p>
        </p:txBody>
      </p:sp>
      <p:grpSp>
        <p:nvGrpSpPr>
          <p:cNvPr id="123" name="Google Shape;123;p6"/>
          <p:cNvGrpSpPr/>
          <p:nvPr/>
        </p:nvGrpSpPr>
        <p:grpSpPr>
          <a:xfrm>
            <a:off x="7620972" y="2400300"/>
            <a:ext cx="3732827" cy="3923079"/>
            <a:chOff x="0" y="0"/>
            <a:chExt cx="3732827" cy="3923079"/>
          </a:xfrm>
        </p:grpSpPr>
        <p:sp>
          <p:nvSpPr>
            <p:cNvPr id="124" name="Google Shape;124;p6"/>
            <p:cNvSpPr/>
            <p:nvPr/>
          </p:nvSpPr>
          <p:spPr>
            <a:xfrm>
              <a:off x="0" y="0"/>
              <a:ext cx="2986262" cy="863077"/>
            </a:xfrm>
            <a:prstGeom prst="roundRect">
              <a:avLst>
                <a:gd fmla="val 10000" name="adj"/>
              </a:avLst>
            </a:prstGeom>
            <a:gradFill>
              <a:gsLst>
                <a:gs pos="0">
                  <a:srgbClr val="5E697B"/>
                </a:gs>
                <a:gs pos="50000">
                  <a:srgbClr val="42536A"/>
                </a:gs>
                <a:gs pos="100000">
                  <a:srgbClr val="38495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txBox="1"/>
            <p:nvPr/>
          </p:nvSpPr>
          <p:spPr>
            <a:xfrm>
              <a:off x="25279" y="25279"/>
              <a:ext cx="1982003" cy="81251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Requirement</a:t>
              </a:r>
              <a:endParaRPr sz="2400">
                <a:solidFill>
                  <a:schemeClr val="lt1"/>
                </a:solidFill>
                <a:latin typeface="Calibri"/>
                <a:ea typeface="Calibri"/>
                <a:cs typeface="Calibri"/>
                <a:sym typeface="Calibri"/>
              </a:endParaRPr>
            </a:p>
          </p:txBody>
        </p:sp>
        <p:sp>
          <p:nvSpPr>
            <p:cNvPr id="126" name="Google Shape;126;p6"/>
            <p:cNvSpPr/>
            <p:nvPr/>
          </p:nvSpPr>
          <p:spPr>
            <a:xfrm>
              <a:off x="250099" y="1020000"/>
              <a:ext cx="2986262" cy="863077"/>
            </a:xfrm>
            <a:prstGeom prst="roundRect">
              <a:avLst>
                <a:gd fmla="val 10000" name="adj"/>
              </a:avLst>
            </a:prstGeom>
            <a:gradFill>
              <a:gsLst>
                <a:gs pos="0">
                  <a:srgbClr val="5E697B"/>
                </a:gs>
                <a:gs pos="50000">
                  <a:srgbClr val="42536A"/>
                </a:gs>
                <a:gs pos="100000">
                  <a:srgbClr val="38495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txBox="1"/>
            <p:nvPr/>
          </p:nvSpPr>
          <p:spPr>
            <a:xfrm>
              <a:off x="275378" y="1045279"/>
              <a:ext cx="2124604" cy="81251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Design</a:t>
              </a:r>
              <a:endParaRPr sz="2400">
                <a:solidFill>
                  <a:schemeClr val="lt1"/>
                </a:solidFill>
                <a:latin typeface="Calibri"/>
                <a:ea typeface="Calibri"/>
                <a:cs typeface="Calibri"/>
                <a:sym typeface="Calibri"/>
              </a:endParaRPr>
            </a:p>
          </p:txBody>
        </p:sp>
        <p:sp>
          <p:nvSpPr>
            <p:cNvPr id="128" name="Google Shape;128;p6"/>
            <p:cNvSpPr/>
            <p:nvPr/>
          </p:nvSpPr>
          <p:spPr>
            <a:xfrm>
              <a:off x="496466" y="2040001"/>
              <a:ext cx="2986262" cy="863077"/>
            </a:xfrm>
            <a:prstGeom prst="roundRect">
              <a:avLst>
                <a:gd fmla="val 10000" name="adj"/>
              </a:avLst>
            </a:prstGeom>
            <a:gradFill>
              <a:gsLst>
                <a:gs pos="0">
                  <a:srgbClr val="5E697B"/>
                </a:gs>
                <a:gs pos="50000">
                  <a:srgbClr val="42536A"/>
                </a:gs>
                <a:gs pos="100000">
                  <a:srgbClr val="38495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txBox="1"/>
            <p:nvPr/>
          </p:nvSpPr>
          <p:spPr>
            <a:xfrm>
              <a:off x="521745" y="2065280"/>
              <a:ext cx="2128337" cy="81251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Implement</a:t>
              </a:r>
              <a:endParaRPr sz="2400">
                <a:solidFill>
                  <a:schemeClr val="lt1"/>
                </a:solidFill>
                <a:latin typeface="Calibri"/>
                <a:ea typeface="Calibri"/>
                <a:cs typeface="Calibri"/>
                <a:sym typeface="Calibri"/>
              </a:endParaRPr>
            </a:p>
          </p:txBody>
        </p:sp>
        <p:sp>
          <p:nvSpPr>
            <p:cNvPr id="130" name="Google Shape;130;p6"/>
            <p:cNvSpPr/>
            <p:nvPr/>
          </p:nvSpPr>
          <p:spPr>
            <a:xfrm>
              <a:off x="746565" y="3060002"/>
              <a:ext cx="2986262" cy="863077"/>
            </a:xfrm>
            <a:prstGeom prst="roundRect">
              <a:avLst>
                <a:gd fmla="val 10000" name="adj"/>
              </a:avLst>
            </a:prstGeom>
            <a:gradFill>
              <a:gsLst>
                <a:gs pos="0">
                  <a:srgbClr val="5E697B"/>
                </a:gs>
                <a:gs pos="50000">
                  <a:srgbClr val="42536A"/>
                </a:gs>
                <a:gs pos="100000">
                  <a:srgbClr val="38495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txBox="1"/>
            <p:nvPr/>
          </p:nvSpPr>
          <p:spPr>
            <a:xfrm>
              <a:off x="771844" y="3085281"/>
              <a:ext cx="2124604" cy="81251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lang="en-US" sz="2400">
                  <a:solidFill>
                    <a:schemeClr val="lt1"/>
                  </a:solidFill>
                  <a:latin typeface="Calibri"/>
                  <a:ea typeface="Calibri"/>
                  <a:cs typeface="Calibri"/>
                  <a:sym typeface="Calibri"/>
                </a:rPr>
                <a:t>Test</a:t>
              </a:r>
              <a:endParaRPr sz="2400">
                <a:solidFill>
                  <a:schemeClr val="lt1"/>
                </a:solidFill>
                <a:latin typeface="Calibri"/>
                <a:ea typeface="Calibri"/>
                <a:cs typeface="Calibri"/>
                <a:sym typeface="Calibri"/>
              </a:endParaRPr>
            </a:p>
          </p:txBody>
        </p:sp>
        <p:sp>
          <p:nvSpPr>
            <p:cNvPr id="132" name="Google Shape;132;p6"/>
            <p:cNvSpPr/>
            <p:nvPr/>
          </p:nvSpPr>
          <p:spPr>
            <a:xfrm>
              <a:off x="2425261" y="661038"/>
              <a:ext cx="561000" cy="561000"/>
            </a:xfrm>
            <a:prstGeom prst="downArrow">
              <a:avLst>
                <a:gd fmla="val 55000" name="adj1"/>
                <a:gd fmla="val 45000" name="adj2"/>
              </a:avLst>
            </a:prstGeom>
            <a:solidFill>
              <a:srgbClr val="CDCFD3">
                <a:alpha val="89803"/>
              </a:srgbClr>
            </a:solidFill>
            <a:ln cap="flat" cmpd="sng" w="9525">
              <a:solidFill>
                <a:srgbClr val="CDCFD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txBox="1"/>
            <p:nvPr/>
          </p:nvSpPr>
          <p:spPr>
            <a:xfrm>
              <a:off x="2551486" y="661038"/>
              <a:ext cx="308550" cy="422153"/>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sz="2500">
                <a:solidFill>
                  <a:schemeClr val="dk1"/>
                </a:solidFill>
                <a:latin typeface="Calibri"/>
                <a:ea typeface="Calibri"/>
                <a:cs typeface="Calibri"/>
                <a:sym typeface="Calibri"/>
              </a:endParaRPr>
            </a:p>
          </p:txBody>
        </p:sp>
        <p:sp>
          <p:nvSpPr>
            <p:cNvPr id="134" name="Google Shape;134;p6"/>
            <p:cNvSpPr/>
            <p:nvPr/>
          </p:nvSpPr>
          <p:spPr>
            <a:xfrm>
              <a:off x="2675361" y="1681039"/>
              <a:ext cx="561000" cy="561000"/>
            </a:xfrm>
            <a:prstGeom prst="downArrow">
              <a:avLst>
                <a:gd fmla="val 55000" name="adj1"/>
                <a:gd fmla="val 45000" name="adj2"/>
              </a:avLst>
            </a:prstGeom>
            <a:solidFill>
              <a:srgbClr val="CDCFD3">
                <a:alpha val="89803"/>
              </a:srgbClr>
            </a:solidFill>
            <a:ln cap="flat" cmpd="sng" w="9525">
              <a:solidFill>
                <a:srgbClr val="CDCFD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nvSpPr>
          <p:spPr>
            <a:xfrm>
              <a:off x="2801586" y="1681039"/>
              <a:ext cx="308550" cy="422153"/>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sz="2500">
                <a:solidFill>
                  <a:schemeClr val="dk1"/>
                </a:solidFill>
                <a:latin typeface="Calibri"/>
                <a:ea typeface="Calibri"/>
                <a:cs typeface="Calibri"/>
                <a:sym typeface="Calibri"/>
              </a:endParaRPr>
            </a:p>
          </p:txBody>
        </p:sp>
        <p:sp>
          <p:nvSpPr>
            <p:cNvPr id="136" name="Google Shape;136;p6"/>
            <p:cNvSpPr/>
            <p:nvPr/>
          </p:nvSpPr>
          <p:spPr>
            <a:xfrm>
              <a:off x="2921728" y="2701040"/>
              <a:ext cx="561000" cy="561000"/>
            </a:xfrm>
            <a:prstGeom prst="downArrow">
              <a:avLst>
                <a:gd fmla="val 55000" name="adj1"/>
                <a:gd fmla="val 45000" name="adj2"/>
              </a:avLst>
            </a:prstGeom>
            <a:solidFill>
              <a:srgbClr val="CDCFD3">
                <a:alpha val="89803"/>
              </a:srgbClr>
            </a:solidFill>
            <a:ln cap="flat" cmpd="sng" w="9525">
              <a:solidFill>
                <a:srgbClr val="CDCFD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txBox="1"/>
            <p:nvPr/>
          </p:nvSpPr>
          <p:spPr>
            <a:xfrm>
              <a:off x="3047953" y="2701040"/>
              <a:ext cx="308550" cy="422153"/>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sz="25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Test First và TDD</a:t>
            </a:r>
            <a:endParaRPr/>
          </a:p>
        </p:txBody>
      </p:sp>
      <p:sp>
        <p:nvSpPr>
          <p:cNvPr id="143" name="Google Shape;143;p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First là một </a:t>
            </a:r>
            <a:r>
              <a:rPr i="1" lang="en-US"/>
              <a:t>cách tiếp cận </a:t>
            </a:r>
            <a:r>
              <a:rPr lang="en-US"/>
              <a:t>mới so với mô hình phát triển phần mềm truyền thống, trong đó việc lập trình bắt đầu bằng cách viết các bài kiểm thử trước khi bắt tay vào viết mã nguồn của chương trình</a:t>
            </a:r>
            <a:endParaRPr/>
          </a:p>
          <a:p>
            <a:pPr indent="-228600" lvl="0" marL="228600" rtl="0" algn="l">
              <a:lnSpc>
                <a:spcPct val="90000"/>
              </a:lnSpc>
              <a:spcBef>
                <a:spcPts val="1000"/>
              </a:spcBef>
              <a:spcAft>
                <a:spcPts val="0"/>
              </a:spcAft>
              <a:buClr>
                <a:schemeClr val="dk1"/>
              </a:buClr>
              <a:buSzPts val="2800"/>
              <a:buChar char="•"/>
            </a:pPr>
            <a:r>
              <a:rPr lang="en-US"/>
              <a:t>TDD (Test Driven Development) là một </a:t>
            </a:r>
            <a:r>
              <a:rPr i="1" lang="en-US"/>
              <a:t>quy trình</a:t>
            </a:r>
            <a:r>
              <a:rPr lang="en-US"/>
              <a:t> lập trình, trong đó bao gồm nhiều giai đoạn nhỏ lặp đi lặp lại, mỗi giai đoạn bao gồm các bước:</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Viết các bài kiểm thử</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Viết mã nguồn</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Tái cấu trúc mã nguồn.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Kiểm thử càng sớm càng tốt</a:t>
            </a:r>
            <a:endParaRPr/>
          </a:p>
        </p:txBody>
      </p:sp>
      <p:sp>
        <p:nvSpPr>
          <p:cNvPr id="149" name="Google Shape;149;p8"/>
          <p:cNvSpPr txBox="1"/>
          <p:nvPr>
            <p:ph idx="1" type="body"/>
          </p:nvPr>
        </p:nvSpPr>
        <p:spPr>
          <a:xfrm>
            <a:off x="838200" y="1120022"/>
            <a:ext cx="41275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Nếu các bug được phát hiện càng muộn thì chi phí sẽ càng cao</a:t>
            </a:r>
            <a:endParaRPr/>
          </a:p>
        </p:txBody>
      </p:sp>
      <p:pic>
        <p:nvPicPr>
          <p:cNvPr id="150" name="Google Shape;150;p8"/>
          <p:cNvPicPr preferRelativeResize="0"/>
          <p:nvPr/>
        </p:nvPicPr>
        <p:blipFill rotWithShape="1">
          <a:blip r:embed="rId3">
            <a:alphaModFix/>
          </a:blip>
          <a:srcRect b="0" l="0" r="0" t="0"/>
          <a:stretch/>
        </p:blipFill>
        <p:spPr>
          <a:xfrm>
            <a:off x="4818674" y="1120022"/>
            <a:ext cx="6535126" cy="50569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Unit Test và TDD</a:t>
            </a:r>
            <a:endParaRPr/>
          </a:p>
        </p:txBody>
      </p:sp>
      <p:sp>
        <p:nvSpPr>
          <p:cNvPr id="156" name="Google Shape;156;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888888"/>
              </a:buClr>
              <a:buSzPts val="2220"/>
              <a:buNone/>
            </a:pPr>
            <a:r>
              <a:rPr lang="en-US" sz="2220"/>
              <a:t>Các mức kiểm thử (Testing Level)</a:t>
            </a:r>
            <a:endParaRPr/>
          </a:p>
          <a:p>
            <a:pPr indent="0" lvl="0" marL="0" rtl="0" algn="l">
              <a:lnSpc>
                <a:spcPct val="70000"/>
              </a:lnSpc>
              <a:spcBef>
                <a:spcPts val="1000"/>
              </a:spcBef>
              <a:spcAft>
                <a:spcPts val="0"/>
              </a:spcAft>
              <a:buClr>
                <a:srgbClr val="888888"/>
              </a:buClr>
              <a:buSzPts val="2220"/>
              <a:buNone/>
            </a:pPr>
            <a:r>
              <a:rPr lang="en-US" sz="2220"/>
              <a:t>Unit Test</a:t>
            </a:r>
            <a:endParaRPr/>
          </a:p>
          <a:p>
            <a:pPr indent="0" lvl="0" marL="0" rtl="0" algn="l">
              <a:lnSpc>
                <a:spcPct val="70000"/>
              </a:lnSpc>
              <a:spcBef>
                <a:spcPts val="1000"/>
              </a:spcBef>
              <a:spcAft>
                <a:spcPts val="0"/>
              </a:spcAft>
              <a:buClr>
                <a:srgbClr val="888888"/>
              </a:buClr>
              <a:buSzPts val="2220"/>
              <a:buNone/>
            </a:pPr>
            <a:r>
              <a:rPr lang="en-US" sz="2220"/>
              <a:t>Kiểm thử tự động</a:t>
            </a:r>
            <a:endParaRPr sz="2220"/>
          </a:p>
          <a:p>
            <a:pPr indent="0" lvl="0" marL="0" rtl="0" algn="l">
              <a:lnSpc>
                <a:spcPct val="70000"/>
              </a:lnSpc>
              <a:spcBef>
                <a:spcPts val="1000"/>
              </a:spcBef>
              <a:spcAft>
                <a:spcPts val="0"/>
              </a:spcAft>
              <a:buClr>
                <a:srgbClr val="888888"/>
              </a:buClr>
              <a:buSzPts val="2220"/>
              <a:buNone/>
            </a:pPr>
            <a:r>
              <a:rPr lang="en-US" sz="2220"/>
              <a:t>TDD</a:t>
            </a:r>
            <a:endParaRPr sz="2220"/>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2018-02-09T02:10:05Z</dcterms:created>
  <dc:creator>Nhật Nguyễn Khắc</dc:creator>
</cp:coreProperties>
</file>