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8" r:id="rId25"/>
    <p:sldId id="299" r:id="rId26"/>
    <p:sldId id="281" r:id="rId27"/>
    <p:sldId id="29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86585"/>
  </p:normalViewPr>
  <p:slideViewPr>
    <p:cSldViewPr snapToGrid="0" snapToObjects="1">
      <p:cViewPr varScale="1">
        <p:scale>
          <a:sx n="110" d="100"/>
          <a:sy n="11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9ED15-4509-884B-8E7F-BB65AF69A9B1}" type="datetimeFigureOut">
              <a:rPr lang="vi-VN" smtClean="0"/>
              <a:t>23/03/2020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F5677-FC73-3F49-ABE3-C652123884E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502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Demo: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codegym-vn</a:t>
            </a:r>
            <a:r>
              <a:rPr lang="en-US" dirty="0"/>
              <a:t>/java-stack-implementation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F5677-FC73-3F49-ABE3-C652123884E7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230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73EF-41FF-8543-8B19-DA73C922DEE8}" type="datetimeFigureOut">
              <a:rPr lang="vi-VN" smtClean="0"/>
              <a:t>23/03/2020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37A5-F961-424A-9518-1E239023F611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73EF-41FF-8543-8B19-DA73C922DEE8}" type="datetimeFigureOut">
              <a:rPr lang="vi-VN" smtClean="0"/>
              <a:t>23/03/2020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37A5-F961-424A-9518-1E239023F611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73EF-41FF-8543-8B19-DA73C922DEE8}" type="datetimeFigureOut">
              <a:rPr lang="vi-VN" smtClean="0"/>
              <a:t>23/03/2020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37A5-F961-424A-9518-1E239023F611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73EF-41FF-8543-8B19-DA73C922DEE8}" type="datetimeFigureOut">
              <a:rPr lang="vi-VN" smtClean="0"/>
              <a:t>23/03/2020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37A5-F961-424A-9518-1E239023F611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73EF-41FF-8543-8B19-DA73C922DEE8}" type="datetimeFigureOut">
              <a:rPr lang="vi-VN" smtClean="0"/>
              <a:t>23/03/2020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37A5-F961-424A-9518-1E239023F611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73EF-41FF-8543-8B19-DA73C922DEE8}" type="datetimeFigureOut">
              <a:rPr lang="vi-VN" smtClean="0"/>
              <a:t>23/03/2020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37A5-F961-424A-9518-1E239023F611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73EF-41FF-8543-8B19-DA73C922DEE8}" type="datetimeFigureOut">
              <a:rPr lang="vi-VN" smtClean="0"/>
              <a:t>23/03/2020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37A5-F961-424A-9518-1E239023F611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73EF-41FF-8543-8B19-DA73C922DEE8}" type="datetimeFigureOut">
              <a:rPr lang="vi-VN" smtClean="0"/>
              <a:t>23/03/2020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37A5-F961-424A-9518-1E239023F611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73EF-41FF-8543-8B19-DA73C922DEE8}" type="datetimeFigureOut">
              <a:rPr lang="vi-VN" smtClean="0"/>
              <a:t>23/03/2020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37A5-F961-424A-9518-1E239023F611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73EF-41FF-8543-8B19-DA73C922DEE8}" type="datetimeFigureOut">
              <a:rPr lang="vi-VN" smtClean="0"/>
              <a:t>23/03/2020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37A5-F961-424A-9518-1E239023F611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73EF-41FF-8543-8B19-DA73C922DEE8}" type="datetimeFigureOut">
              <a:rPr lang="vi-VN" smtClean="0"/>
              <a:t>23/03/2020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37A5-F961-424A-9518-1E239023F611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A9B073EF-41FF-8543-8B19-DA73C922DEE8}" type="datetimeFigureOut">
              <a:rPr lang="vi-VN" smtClean="0"/>
              <a:t>23/03/2020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D48A37A5-F961-424A-9518-1E239023F611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753" y="1122363"/>
            <a:ext cx="9734843" cy="2387600"/>
          </a:xfrm>
        </p:spPr>
        <p:txBody>
          <a:bodyPr>
            <a:normAutofit/>
          </a:bodyPr>
          <a:lstStyle/>
          <a:p>
            <a:r>
              <a:rPr lang="vi-VN" dirty="0"/>
              <a:t>Bài 19</a:t>
            </a:r>
            <a:br>
              <a:rPr lang="vi-VN" dirty="0"/>
            </a:br>
            <a:r>
              <a:rPr lang="vi-VN" dirty="0"/>
              <a:t>Generic, Stack và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Môn học: PF-JAVA</a:t>
            </a:r>
          </a:p>
        </p:txBody>
      </p:sp>
    </p:spTree>
    <p:extLst>
      <p:ext uri="{BB962C8B-B14F-4D97-AF65-F5344CB8AC3E}">
        <p14:creationId xmlns:p14="http://schemas.microsoft.com/office/powerpoint/2010/main" val="145484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Phương thức 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noProof="1"/>
              <a:t>Có thể sử dụng generic cho các phương thức static</a:t>
            </a:r>
          </a:p>
          <a:p>
            <a:r>
              <a:rPr lang="vi-VN" noProof="1"/>
              <a:t>Cú pháp:</a:t>
            </a:r>
          </a:p>
          <a:p>
            <a:endParaRPr lang="vi-VN" noProof="1"/>
          </a:p>
          <a:p>
            <a:endParaRPr lang="vi-VN" noProof="1"/>
          </a:p>
          <a:p>
            <a:endParaRPr lang="vi-VN" noProof="1"/>
          </a:p>
          <a:p>
            <a:pPr marL="457200" lvl="1" indent="0">
              <a:buNone/>
            </a:pPr>
            <a:r>
              <a:rPr lang="vi-VN" noProof="1"/>
              <a:t>Trong đó:</a:t>
            </a:r>
          </a:p>
          <a:p>
            <a:pPr lvl="2"/>
            <a:r>
              <a:rPr lang="vi-VN" noProof="1"/>
              <a:t>T là kiểu dữ liệu generic</a:t>
            </a:r>
          </a:p>
          <a:p>
            <a:pPr lvl="2"/>
            <a:r>
              <a:rPr lang="en-US" noProof="1"/>
              <a:t>d</a:t>
            </a:r>
            <a:r>
              <a:rPr lang="vi-VN" noProof="1"/>
              <a:t>ata_type là kiểu dữ liệu trả về</a:t>
            </a:r>
          </a:p>
          <a:p>
            <a:pPr lvl="2"/>
            <a:r>
              <a:rPr lang="vi-VN" noProof="1"/>
              <a:t>MethodName là tên của phương thức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3066" y="21714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noProof="1">
                <a:solidFill>
                  <a:srgbClr val="000080"/>
                </a:solidFill>
                <a:effectLst/>
              </a:rPr>
              <a:t>static </a:t>
            </a:r>
            <a:r>
              <a:rPr lang="en-US" sz="2400" noProof="1"/>
              <a:t>data_type MethodName&lt;T&gt;(){</a:t>
            </a:r>
            <a:br>
              <a:rPr lang="en-US" sz="2400" noProof="1"/>
            </a:br>
            <a:r>
              <a:rPr lang="en-US" sz="2400" noProof="1"/>
              <a:t>    </a:t>
            </a:r>
            <a:br>
              <a:rPr lang="en-US" sz="2400" noProof="1"/>
            </a:br>
            <a:r>
              <a:rPr lang="en-US" sz="2400" noProof="1"/>
              <a:t>}</a:t>
            </a:r>
            <a:endParaRPr lang="vi-VN" sz="2400" noProof="1"/>
          </a:p>
        </p:txBody>
      </p:sp>
    </p:spTree>
    <p:extLst>
      <p:ext uri="{BB962C8B-B14F-4D97-AF65-F5344CB8AC3E}">
        <p14:creationId xmlns:p14="http://schemas.microsoft.com/office/powerpoint/2010/main" val="129609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Phương thức generic: Ví dụ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E1C22-8063-C343-A5C8-5016BDB72952}"/>
              </a:ext>
            </a:extLst>
          </p:cNvPr>
          <p:cNvSpPr txBox="1"/>
          <p:nvPr/>
        </p:nvSpPr>
        <p:spPr>
          <a:xfrm>
            <a:off x="838200" y="1250066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void Swap&lt;T&gt;(ref T </a:t>
            </a:r>
            <a:r>
              <a:rPr lang="en-US" dirty="0" err="1"/>
              <a:t>lhs</a:t>
            </a:r>
            <a:r>
              <a:rPr lang="en-US" dirty="0"/>
              <a:t>, ref T </a:t>
            </a:r>
            <a:r>
              <a:rPr lang="en-US" dirty="0" err="1"/>
              <a:t>rhs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 temp;</a:t>
            </a:r>
          </a:p>
          <a:p>
            <a:r>
              <a:rPr lang="en-US" dirty="0"/>
              <a:t>    temp = </a:t>
            </a:r>
            <a:r>
              <a:rPr lang="en-US" dirty="0" err="1"/>
              <a:t>lhs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lhs</a:t>
            </a:r>
            <a:r>
              <a:rPr lang="en-US" dirty="0"/>
              <a:t> = </a:t>
            </a:r>
            <a:r>
              <a:rPr lang="en-US" dirty="0" err="1"/>
              <a:t>rhs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rhs</a:t>
            </a:r>
            <a:r>
              <a:rPr lang="en-US" dirty="0"/>
              <a:t> = temp;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public static void </a:t>
            </a:r>
            <a:r>
              <a:rPr lang="en-US" dirty="0" err="1"/>
              <a:t>TestSwap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 = 1;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 = 2;</a:t>
            </a:r>
          </a:p>
          <a:p>
            <a:br>
              <a:rPr lang="en-US" dirty="0"/>
            </a:br>
            <a:r>
              <a:rPr lang="en-US" dirty="0"/>
              <a:t>    Swap&lt;</a:t>
            </a:r>
            <a:r>
              <a:rPr lang="en-US" dirty="0" err="1"/>
              <a:t>int</a:t>
            </a:r>
            <a:r>
              <a:rPr lang="en-US" dirty="0"/>
              <a:t>&gt;(ref a, ref b);</a:t>
            </a:r>
          </a:p>
          <a:p>
            <a:r>
              <a:rPr lang="en-US" dirty="0"/>
              <a:t>    </a:t>
            </a:r>
            <a:r>
              <a:rPr lang="en-US" dirty="0" err="1"/>
              <a:t>System.Console.WriteLine</a:t>
            </a:r>
            <a:r>
              <a:rPr lang="en-US" dirty="0"/>
              <a:t>(a + " " + 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Ràng buộc cho kiểu Generic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6FB5-F86A-8449-98BA-560294563FE0}"/>
              </a:ext>
            </a:extLst>
          </p:cNvPr>
          <p:cNvSpPr txBox="1"/>
          <p:nvPr/>
        </p:nvSpPr>
        <p:spPr>
          <a:xfrm>
            <a:off x="2129742" y="2488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FBBA9D-8B7F-FD43-BECD-9C63BEFEB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SwapIfGreater</a:t>
            </a:r>
            <a:r>
              <a:rPr lang="en-US" sz="2400" dirty="0"/>
              <a:t>&lt;T&gt;(ref T </a:t>
            </a:r>
            <a:r>
              <a:rPr lang="en-US" sz="2400" dirty="0" err="1"/>
              <a:t>lhs</a:t>
            </a:r>
            <a:r>
              <a:rPr lang="en-US" sz="2400" dirty="0"/>
              <a:t>, ref T </a:t>
            </a:r>
            <a:r>
              <a:rPr lang="en-US" sz="2400" dirty="0" err="1"/>
              <a:t>rhs</a:t>
            </a:r>
            <a:r>
              <a:rPr lang="en-US" sz="2400" dirty="0"/>
              <a:t>) where T : </a:t>
            </a:r>
            <a:r>
              <a:rPr lang="en-US" sz="2400" dirty="0" err="1"/>
              <a:t>System.IComparable</a:t>
            </a:r>
            <a:r>
              <a:rPr lang="en-US" sz="2400" dirty="0"/>
              <a:t>&lt;T&gt;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T temp;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lhs.CompareTo</a:t>
            </a:r>
            <a:r>
              <a:rPr lang="en-US" sz="2400" dirty="0"/>
              <a:t>(</a:t>
            </a:r>
            <a:r>
              <a:rPr lang="en-US" sz="2400" dirty="0" err="1"/>
              <a:t>rhs</a:t>
            </a:r>
            <a:r>
              <a:rPr lang="en-US" sz="2400" dirty="0"/>
              <a:t>) &gt; 0)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temp = </a:t>
            </a:r>
            <a:r>
              <a:rPr lang="en-US" sz="2400" dirty="0" err="1"/>
              <a:t>lhs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lhs</a:t>
            </a:r>
            <a:r>
              <a:rPr lang="en-US" sz="2400" dirty="0"/>
              <a:t> = </a:t>
            </a:r>
            <a:r>
              <a:rPr lang="en-US" sz="2400" dirty="0" err="1"/>
              <a:t>rhs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rhs</a:t>
            </a:r>
            <a:r>
              <a:rPr lang="en-US" sz="2400" dirty="0"/>
              <a:t> = temp;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6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934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Stack (Ngăn xếp)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Stack là một cấu trúc dữ liệu danh sách, trong đó việc thêm và lấy các phần tử được thực hiện theo quy tắc FILO (Fist-In/Last-Out)</a:t>
            </a:r>
          </a:p>
          <a:p>
            <a:endParaRPr lang="vi-VN" dirty="0"/>
          </a:p>
        </p:txBody>
      </p:sp>
      <p:pic>
        <p:nvPicPr>
          <p:cNvPr id="1026" name="Picture 2" descr="https://upload.wikimedia.org/wikipedia/commons/b/b4/Lifo_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15" y="2116667"/>
            <a:ext cx="6787131" cy="474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5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Lớp Stack của System.Collections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9AAB41-F375-8A4A-AACF-D82E2E628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47" y="1122744"/>
            <a:ext cx="4710896" cy="54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Triển khai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306606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MyStack</a:t>
            </a:r>
            <a:endParaRPr lang="en-US" sz="2400" dirty="0"/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private </a:t>
            </a:r>
            <a:r>
              <a:rPr lang="en-US" sz="2400" dirty="0" err="1"/>
              <a:t>int</a:t>
            </a:r>
            <a:r>
              <a:rPr lang="en-US" sz="2400" dirty="0"/>
              <a:t>[] </a:t>
            </a:r>
            <a:r>
              <a:rPr lang="en-US" sz="2400" dirty="0" err="1"/>
              <a:t>arr</a:t>
            </a:r>
            <a:r>
              <a:rPr lang="en-US" sz="2400" dirty="0"/>
              <a:t>;</a:t>
            </a:r>
          </a:p>
          <a:p>
            <a:r>
              <a:rPr lang="en-US" sz="2400" dirty="0"/>
              <a:t>    private </a:t>
            </a:r>
            <a:r>
              <a:rPr lang="en-US" sz="2400" dirty="0" err="1"/>
              <a:t>int</a:t>
            </a:r>
            <a:r>
              <a:rPr lang="en-US" sz="2400" dirty="0"/>
              <a:t> size;</a:t>
            </a:r>
          </a:p>
          <a:p>
            <a:r>
              <a:rPr lang="en-US" sz="2400" dirty="0"/>
              <a:t>    private </a:t>
            </a:r>
            <a:r>
              <a:rPr lang="en-US" sz="2400" dirty="0" err="1"/>
              <a:t>int</a:t>
            </a:r>
            <a:r>
              <a:rPr lang="en-US" sz="2400" dirty="0"/>
              <a:t> index = 0;</a:t>
            </a:r>
          </a:p>
          <a:p>
            <a:br>
              <a:rPr lang="en-US" sz="2400" dirty="0"/>
            </a:br>
            <a:r>
              <a:rPr lang="en-US" sz="2400" dirty="0"/>
              <a:t>    public </a:t>
            </a:r>
            <a:r>
              <a:rPr lang="en-US" sz="2400" dirty="0" err="1"/>
              <a:t>MyStack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size)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this.size</a:t>
            </a:r>
            <a:r>
              <a:rPr lang="en-US" sz="2400" dirty="0"/>
              <a:t> = size;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arr</a:t>
            </a:r>
            <a:r>
              <a:rPr lang="en-US" sz="2400" dirty="0"/>
              <a:t> = new </a:t>
            </a:r>
            <a:r>
              <a:rPr lang="en-US" sz="2400" dirty="0" err="1"/>
              <a:t>int</a:t>
            </a:r>
            <a:r>
              <a:rPr lang="en-US" sz="2400" dirty="0"/>
              <a:t>[size];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  <a:p>
            <a:endParaRPr lang="vi-VN" sz="2400" noProof="1"/>
          </a:p>
        </p:txBody>
      </p:sp>
      <p:sp>
        <p:nvSpPr>
          <p:cNvPr id="5" name="TextBox 4"/>
          <p:cNvSpPr txBox="1"/>
          <p:nvPr/>
        </p:nvSpPr>
        <p:spPr>
          <a:xfrm>
            <a:off x="1504709" y="5833641"/>
            <a:ext cx="944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Có thể sử dụng ArrayList để triển khai Stack thay vì sử dụng mảng</a:t>
            </a:r>
          </a:p>
        </p:txBody>
      </p:sp>
    </p:spTree>
    <p:extLst>
      <p:ext uri="{BB962C8B-B14F-4D97-AF65-F5344CB8AC3E}">
        <p14:creationId xmlns:p14="http://schemas.microsoft.com/office/powerpoint/2010/main" val="75871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Phương thức push()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199" y="1120021"/>
            <a:ext cx="105156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void Push(</a:t>
            </a:r>
            <a:r>
              <a:rPr lang="en-US" sz="2400" dirty="0" err="1"/>
              <a:t>int</a:t>
            </a:r>
            <a:r>
              <a:rPr lang="en-US" sz="2400" dirty="0"/>
              <a:t> element)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IsFull</a:t>
            </a:r>
            <a:r>
              <a:rPr lang="en-US" sz="2400" dirty="0"/>
              <a:t>())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  throw new Exception("Stack is full");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arr</a:t>
            </a:r>
            <a:r>
              <a:rPr lang="en-US" sz="2400" dirty="0"/>
              <a:t>[index] = element;</a:t>
            </a:r>
          </a:p>
          <a:p>
            <a:r>
              <a:rPr lang="en-US" sz="2400" dirty="0"/>
              <a:t>    index++;</a:t>
            </a:r>
          </a:p>
          <a:p>
            <a:r>
              <a:rPr lang="en-US" sz="2400" dirty="0"/>
              <a:t>}</a:t>
            </a:r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66338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Phương thức pop()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997839"/>
            <a:ext cx="9372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Pop()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IsEmpty</a:t>
            </a:r>
            <a:r>
              <a:rPr lang="en-US" sz="2400" dirty="0"/>
              <a:t>())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  throw new Exception("Stack is null");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arr</a:t>
            </a:r>
            <a:r>
              <a:rPr lang="en-US" sz="2400" dirty="0"/>
              <a:t>[--index];</a:t>
            </a:r>
          </a:p>
          <a:p>
            <a:r>
              <a:rPr lang="en-US" sz="2400" dirty="0"/>
              <a:t>}</a:t>
            </a:r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20648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Sử dụng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199" y="1122745"/>
            <a:ext cx="105156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MyStack</a:t>
            </a:r>
            <a:r>
              <a:rPr lang="en-US" sz="2400" dirty="0"/>
              <a:t> stack = new </a:t>
            </a:r>
            <a:r>
              <a:rPr lang="en-US" sz="2400" dirty="0" err="1"/>
              <a:t>MyStack</a:t>
            </a:r>
            <a:r>
              <a:rPr lang="en-US" sz="2400" dirty="0"/>
              <a:t>(5);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stack.Push</a:t>
            </a:r>
            <a:r>
              <a:rPr lang="en-US" sz="2400" dirty="0"/>
              <a:t>(5);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stack.Push</a:t>
            </a:r>
            <a:r>
              <a:rPr lang="en-US" sz="2400" dirty="0"/>
              <a:t>(4);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stack.Push</a:t>
            </a:r>
            <a:r>
              <a:rPr lang="en-US" sz="2400" dirty="0"/>
              <a:t>(3);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stack.Push</a:t>
            </a:r>
            <a:r>
              <a:rPr lang="en-US" sz="2400" dirty="0"/>
              <a:t>(2);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stack.Push</a:t>
            </a:r>
            <a:r>
              <a:rPr lang="en-US" sz="2400" dirty="0"/>
              <a:t>(1);</a:t>
            </a:r>
          </a:p>
          <a:p>
            <a:br>
              <a:rPr lang="en-US" sz="2400" dirty="0"/>
            </a:br>
            <a:r>
              <a:rPr lang="en-US" sz="2400" dirty="0"/>
              <a:t>    while (!</a:t>
            </a:r>
            <a:r>
              <a:rPr lang="en-US" sz="2400" dirty="0" err="1"/>
              <a:t>stack.IsEmpty</a:t>
            </a:r>
            <a:r>
              <a:rPr lang="en-US" sz="2400" dirty="0"/>
              <a:t>())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Console.WriteLine</a:t>
            </a:r>
            <a:r>
              <a:rPr lang="en-US" sz="2400" dirty="0"/>
              <a:t>(</a:t>
            </a:r>
            <a:r>
              <a:rPr lang="en-US" sz="2400" dirty="0" err="1"/>
              <a:t>stack.Pop</a:t>
            </a:r>
            <a:r>
              <a:rPr lang="en-US" sz="2400" dirty="0"/>
              <a:t>());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8902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Trình bày được khái niệm Generic</a:t>
            </a:r>
          </a:p>
          <a:p>
            <a:r>
              <a:rPr lang="en-US" noProof="1"/>
              <a:t>Sử dụng được cơ chế Generic</a:t>
            </a:r>
          </a:p>
          <a:p>
            <a:r>
              <a:rPr lang="en-US" noProof="1"/>
              <a:t>Trình bày được cấu trúc dữ liệu Stack</a:t>
            </a:r>
          </a:p>
          <a:p>
            <a:r>
              <a:rPr lang="en-US" noProof="1"/>
              <a:t>Cài đặt được cấu trúc dữ liệu Stack</a:t>
            </a:r>
          </a:p>
          <a:p>
            <a:r>
              <a:rPr lang="en-US" noProof="1"/>
              <a:t>Trình bày được cấu trúc dữ liệu Queue</a:t>
            </a:r>
          </a:p>
          <a:p>
            <a:r>
              <a:rPr lang="en-US" noProof="1"/>
              <a:t>Cài đặt được cấu trúc dữ liệu Queue</a:t>
            </a:r>
            <a:endParaRPr lang="vi-VN" noProof="1"/>
          </a:p>
        </p:txBody>
      </p:sp>
    </p:spTree>
    <p:extLst>
      <p:ext uri="{BB962C8B-B14F-4D97-AF65-F5344CB8AC3E}">
        <p14:creationId xmlns:p14="http://schemas.microsoft.com/office/powerpoint/2010/main" val="265163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839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Queue (Hàng đợi)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Queue là một cấu trúc dữ liệu danh sách, trong đó việc thêm và lấy các phần tử được thực hiện theo quy tắc FIFO(Fist-In/First-Out)</a:t>
            </a:r>
          </a:p>
          <a:p>
            <a:endParaRPr lang="vi-VN" dirty="0"/>
          </a:p>
        </p:txBody>
      </p:sp>
      <p:pic>
        <p:nvPicPr>
          <p:cNvPr id="2050" name="Picture 2" descr="https://upload.wikimedia.org/wikipedia/commons/d/d3/Fifo_que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37" y="2017648"/>
            <a:ext cx="6928873" cy="484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223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Lớp Queue của System.Collections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26D5B9-DD51-244C-A5E8-51FF0018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973606"/>
            <a:ext cx="44196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8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Triển khai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2C718-F97E-8B49-A0E5-CC0C9A240E4D}"/>
              </a:ext>
            </a:extLst>
          </p:cNvPr>
          <p:cNvSpPr txBox="1"/>
          <p:nvPr/>
        </p:nvSpPr>
        <p:spPr>
          <a:xfrm>
            <a:off x="838201" y="1273215"/>
            <a:ext cx="10515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MyQueue</a:t>
            </a:r>
            <a:endParaRPr lang="en-US" sz="2400" dirty="0"/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private </a:t>
            </a:r>
            <a:r>
              <a:rPr lang="en-US" sz="2400" dirty="0" err="1"/>
              <a:t>int</a:t>
            </a:r>
            <a:r>
              <a:rPr lang="en-US" sz="2400" dirty="0"/>
              <a:t> capacity;</a:t>
            </a:r>
          </a:p>
          <a:p>
            <a:r>
              <a:rPr lang="en-US" sz="2400" dirty="0"/>
              <a:t>    private </a:t>
            </a:r>
            <a:r>
              <a:rPr lang="en-US" sz="2400" dirty="0" err="1"/>
              <a:t>int</a:t>
            </a:r>
            <a:r>
              <a:rPr lang="en-US" sz="2400" dirty="0"/>
              <a:t>[] </a:t>
            </a:r>
            <a:r>
              <a:rPr lang="en-US" sz="2400" dirty="0" err="1"/>
              <a:t>queueArr</a:t>
            </a:r>
            <a:r>
              <a:rPr lang="en-US" sz="2400" dirty="0"/>
              <a:t>;</a:t>
            </a:r>
          </a:p>
          <a:p>
            <a:r>
              <a:rPr lang="en-US" sz="2400" dirty="0"/>
              <a:t>    private </a:t>
            </a:r>
            <a:r>
              <a:rPr lang="en-US" sz="2400" dirty="0" err="1"/>
              <a:t>int</a:t>
            </a:r>
            <a:r>
              <a:rPr lang="en-US" sz="2400" dirty="0"/>
              <a:t> head = 0;</a:t>
            </a:r>
          </a:p>
          <a:p>
            <a:r>
              <a:rPr lang="en-US" sz="2400" dirty="0"/>
              <a:t>    private </a:t>
            </a:r>
            <a:r>
              <a:rPr lang="en-US" sz="2400" dirty="0" err="1"/>
              <a:t>int</a:t>
            </a:r>
            <a:r>
              <a:rPr lang="en-US" sz="2400" dirty="0"/>
              <a:t> tail = -1;</a:t>
            </a:r>
          </a:p>
          <a:p>
            <a:r>
              <a:rPr lang="en-US" sz="2400" dirty="0"/>
              <a:t>    private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currentSize</a:t>
            </a:r>
            <a:r>
              <a:rPr lang="en-US" sz="2400" dirty="0"/>
              <a:t> = 0;</a:t>
            </a:r>
          </a:p>
          <a:p>
            <a:br>
              <a:rPr lang="en-US" sz="2400" dirty="0"/>
            </a:br>
            <a:r>
              <a:rPr lang="en-US" sz="2400" dirty="0"/>
              <a:t>    public </a:t>
            </a:r>
            <a:r>
              <a:rPr lang="en-US" sz="2400" dirty="0" err="1"/>
              <a:t>MyQueue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queueSize</a:t>
            </a:r>
            <a:r>
              <a:rPr lang="en-US" sz="2400" dirty="0"/>
              <a:t>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this.capacity</a:t>
            </a:r>
            <a:r>
              <a:rPr lang="en-US" sz="2400" dirty="0"/>
              <a:t> = </a:t>
            </a:r>
            <a:r>
              <a:rPr lang="en-US" sz="2400" dirty="0" err="1"/>
              <a:t>queueSize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queueArr</a:t>
            </a:r>
            <a:r>
              <a:rPr lang="en-US" sz="2400" dirty="0"/>
              <a:t> = new </a:t>
            </a:r>
            <a:r>
              <a:rPr lang="en-US" sz="2400" dirty="0" err="1"/>
              <a:t>int</a:t>
            </a:r>
            <a:r>
              <a:rPr lang="en-US" sz="2400" dirty="0"/>
              <a:t>[</a:t>
            </a:r>
            <a:r>
              <a:rPr lang="en-US" sz="2400" dirty="0" err="1"/>
              <a:t>this.capacity</a:t>
            </a:r>
            <a:r>
              <a:rPr lang="en-US" sz="2400" dirty="0"/>
              <a:t>];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34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Phương thức Enqueue()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2C718-F97E-8B49-A0E5-CC0C9A240E4D}"/>
              </a:ext>
            </a:extLst>
          </p:cNvPr>
          <p:cNvSpPr txBox="1"/>
          <p:nvPr/>
        </p:nvSpPr>
        <p:spPr>
          <a:xfrm>
            <a:off x="838200" y="973606"/>
            <a:ext cx="105156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public void Enqueue(</a:t>
            </a:r>
            <a:r>
              <a:rPr lang="en-US" sz="2000" dirty="0" err="1"/>
              <a:t>int</a:t>
            </a:r>
            <a:r>
              <a:rPr lang="en-US" sz="2000" dirty="0"/>
              <a:t> item)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if (</a:t>
            </a:r>
            <a:r>
              <a:rPr lang="en-US" sz="2000" dirty="0" err="1"/>
              <a:t>IsQueueFull</a:t>
            </a:r>
            <a:r>
              <a:rPr lang="en-US" sz="2000" dirty="0"/>
              <a:t>())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Console.WriteLine</a:t>
            </a:r>
            <a:r>
              <a:rPr lang="en-US" sz="2000" dirty="0"/>
              <a:t>("Overflow ! Unable to add element: " + item);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else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tail++;</a:t>
            </a:r>
          </a:p>
          <a:p>
            <a:r>
              <a:rPr lang="en-US" sz="2000" dirty="0"/>
              <a:t>        if (tail == capacity - 1)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tail = 0;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queueArr</a:t>
            </a:r>
            <a:r>
              <a:rPr lang="en-US" sz="2000" dirty="0"/>
              <a:t>[tail] = item;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currentSize</a:t>
            </a:r>
            <a:r>
              <a:rPr lang="en-US" sz="2000" dirty="0"/>
              <a:t>++;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Console.WriteLine</a:t>
            </a:r>
            <a:r>
              <a:rPr lang="en-US" sz="2000" dirty="0"/>
              <a:t>("Element " + item + " is pushed to Queue !");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36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Phương thức Dequeue()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2C718-F97E-8B49-A0E5-CC0C9A240E4D}"/>
              </a:ext>
            </a:extLst>
          </p:cNvPr>
          <p:cNvSpPr txBox="1"/>
          <p:nvPr/>
        </p:nvSpPr>
        <p:spPr>
          <a:xfrm>
            <a:off x="838200" y="973606"/>
            <a:ext cx="105156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void Dequeue()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</a:t>
            </a:r>
            <a:r>
              <a:rPr lang="en-US" dirty="0" err="1"/>
              <a:t>IsQueueEmpty</a:t>
            </a:r>
            <a:r>
              <a:rPr lang="en-US" dirty="0"/>
              <a:t>())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("Underflow ! Unable to remove element from Queue");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head++;</a:t>
            </a:r>
          </a:p>
          <a:p>
            <a:r>
              <a:rPr lang="en-US" dirty="0"/>
              <a:t>        if (head == capacity - 1)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("Pop operation done ! removed: " + </a:t>
            </a:r>
            <a:r>
              <a:rPr lang="en-US" dirty="0" err="1"/>
              <a:t>queueArr</a:t>
            </a:r>
            <a:r>
              <a:rPr lang="en-US" dirty="0"/>
              <a:t>[head - 1]);</a:t>
            </a:r>
          </a:p>
          <a:p>
            <a:r>
              <a:rPr lang="en-US" dirty="0"/>
              <a:t>            head = 0;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("Pop operation done ! removed: " + </a:t>
            </a:r>
            <a:r>
              <a:rPr lang="en-US" dirty="0" err="1"/>
              <a:t>queueArr</a:t>
            </a:r>
            <a:r>
              <a:rPr lang="en-US" dirty="0"/>
              <a:t>[head - 1]);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currentSize</a:t>
            </a:r>
            <a:r>
              <a:rPr lang="en-US" dirty="0"/>
              <a:t>--;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Sử dụng Queue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2F034-7CF5-7B44-B33A-912340E2DCFF}"/>
              </a:ext>
            </a:extLst>
          </p:cNvPr>
          <p:cNvSpPr txBox="1"/>
          <p:nvPr/>
        </p:nvSpPr>
        <p:spPr>
          <a:xfrm>
            <a:off x="838201" y="1284789"/>
            <a:ext cx="1066703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MyQueue</a:t>
            </a:r>
            <a:r>
              <a:rPr lang="en-US" sz="2000" dirty="0"/>
              <a:t> queue = new </a:t>
            </a:r>
            <a:r>
              <a:rPr lang="en-US" sz="2000" dirty="0" err="1"/>
              <a:t>MyQueue</a:t>
            </a:r>
            <a:r>
              <a:rPr lang="en-US" sz="2000" dirty="0"/>
              <a:t>(4);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queue.Enqueue</a:t>
            </a:r>
            <a:r>
              <a:rPr lang="en-US" sz="2000" dirty="0"/>
              <a:t>(4);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queue.Dequeue</a:t>
            </a:r>
            <a:r>
              <a:rPr lang="en-US" sz="2000" dirty="0"/>
              <a:t>();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queue.Enqueue</a:t>
            </a:r>
            <a:r>
              <a:rPr lang="en-US" sz="2000" dirty="0"/>
              <a:t>(56);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queue.Enqueue</a:t>
            </a:r>
            <a:r>
              <a:rPr lang="en-US" sz="2000" dirty="0"/>
              <a:t>(2);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queue.Enqueue</a:t>
            </a:r>
            <a:r>
              <a:rPr lang="en-US" sz="2000" dirty="0"/>
              <a:t>(67);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queue.Dequeue</a:t>
            </a:r>
            <a:r>
              <a:rPr lang="en-US" sz="2000" dirty="0"/>
              <a:t>();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queue.Dequeue</a:t>
            </a:r>
            <a:r>
              <a:rPr lang="en-US" sz="2000" dirty="0"/>
              <a:t>();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queue.Enqueue</a:t>
            </a:r>
            <a:r>
              <a:rPr lang="en-US" sz="2000" dirty="0"/>
              <a:t>(24);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queue.Dequeue</a:t>
            </a:r>
            <a:r>
              <a:rPr lang="en-US" sz="2000" dirty="0"/>
              <a:t>();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queue.Enqueue</a:t>
            </a:r>
            <a:r>
              <a:rPr lang="en-US" sz="2000" dirty="0"/>
              <a:t>(98);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queue.Enqueue</a:t>
            </a:r>
            <a:r>
              <a:rPr lang="en-US" sz="2000" dirty="0"/>
              <a:t>(45);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queue.Enqueue</a:t>
            </a:r>
            <a:r>
              <a:rPr lang="en-US" sz="2000" dirty="0"/>
              <a:t>(23);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queue.Enqueue</a:t>
            </a:r>
            <a:r>
              <a:rPr lang="en-US" sz="2000" dirty="0"/>
              <a:t>(435);</a:t>
            </a:r>
          </a:p>
          <a:p>
            <a:r>
              <a:rPr lang="en-US" sz="2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16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Generic là cơ chế cho phép truyền kiểu dữ liệu vào như là tham số cho các lớp, interface và phương thức</a:t>
            </a:r>
          </a:p>
          <a:p>
            <a:r>
              <a:rPr lang="en-US" noProof="1"/>
              <a:t>Stack là cấu trúc dữ liệu với các thao tác tuân theo trật tự First-In/Last-Out</a:t>
            </a:r>
          </a:p>
          <a:p>
            <a:r>
              <a:rPr lang="en-US" noProof="1"/>
              <a:t>Sử dụng List để triển khai Stack hiệu quả hơn là sử dụng LinkedList</a:t>
            </a:r>
          </a:p>
          <a:p>
            <a:r>
              <a:rPr lang="en-US" noProof="1"/>
              <a:t>Queue là cấu trúc dữ liệu với các thao tác tuân theo trật tự First-In/last-Out</a:t>
            </a:r>
          </a:p>
          <a:p>
            <a:r>
              <a:rPr lang="en-US" noProof="1"/>
              <a:t>Sử dụng LinkedList để triển khai Queue hiệu quả hơn là sử dụng List</a:t>
            </a:r>
          </a:p>
        </p:txBody>
      </p:sp>
    </p:spTree>
    <p:extLst>
      <p:ext uri="{BB962C8B-B14F-4D97-AF65-F5344CB8AC3E}">
        <p14:creationId xmlns:p14="http://schemas.microsoft.com/office/powerpoint/2010/main" val="33728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Generic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468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Generic là cơ chế cho phép sử dụng Kiểu dữ liệu như là tham số</a:t>
            </a:r>
          </a:p>
          <a:p>
            <a:r>
              <a:rPr lang="vi-VN" dirty="0"/>
              <a:t>Có thể định nghĩa Lớp và Phương thức với một kiểu dữ liệu generic, sau đó, compiler sẽ thay thế kiểu dữ liệu generic với một kiểu dữ liệu cụ thể</a:t>
            </a:r>
          </a:p>
          <a:p>
            <a:r>
              <a:rPr lang="vi-VN" dirty="0"/>
              <a:t>Ví dụ:</a:t>
            </a:r>
          </a:p>
          <a:p>
            <a:pPr lvl="1"/>
            <a:r>
              <a:rPr lang="vi-VN" dirty="0"/>
              <a:t>Khai báo lớp List:</a:t>
            </a:r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r>
              <a:rPr lang="vi-VN" dirty="0"/>
              <a:t>Sử dụng lớp List:</a:t>
            </a:r>
          </a:p>
          <a:p>
            <a:pPr lvl="1"/>
            <a:endParaRPr lang="vi-VN" dirty="0"/>
          </a:p>
          <a:p>
            <a:pPr lvl="1"/>
            <a:r>
              <a:rPr lang="vi-VN" sz="2000" dirty="0">
                <a:solidFill>
                  <a:srgbClr val="20999D"/>
                </a:solidFill>
                <a:latin typeface="+mn-lt"/>
                <a:ea typeface="+mn-ea"/>
                <a:cs typeface="+mn-cs"/>
              </a:rPr>
              <a:t>E</a:t>
            </a:r>
            <a:r>
              <a:rPr lang="vi-VN" dirty="0"/>
              <a:t> đại diện cho một kiểu dữ liệu generic</a:t>
            </a:r>
          </a:p>
          <a:p>
            <a:pPr lvl="1"/>
            <a:r>
              <a:rPr lang="vi-VN" dirty="0"/>
              <a:t>String và Customer là các kiểu dữ liệu cụ thể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9852" y="3347161"/>
            <a:ext cx="26353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effectLst/>
              </a:rPr>
              <a:t>class </a:t>
            </a:r>
            <a:r>
              <a:rPr lang="en-US" sz="2000" dirty="0"/>
              <a:t>List&lt;</a:t>
            </a:r>
            <a:r>
              <a:rPr lang="en-US" sz="2000" dirty="0">
                <a:solidFill>
                  <a:srgbClr val="20999D"/>
                </a:solidFill>
                <a:effectLst/>
              </a:rPr>
              <a:t>E</a:t>
            </a:r>
            <a:r>
              <a:rPr lang="en-US" sz="2000" dirty="0"/>
              <a:t>&gt; {</a:t>
            </a:r>
            <a:br>
              <a:rPr lang="en-US" sz="2000" dirty="0"/>
            </a:br>
            <a:r>
              <a:rPr lang="en-US" sz="2000" dirty="0"/>
              <a:t>    </a:t>
            </a:r>
            <a:br>
              <a:rPr lang="en-US" sz="2000" dirty="0"/>
            </a:br>
            <a:r>
              <a:rPr lang="en-US" sz="2000" dirty="0"/>
              <a:t>}</a:t>
            </a:r>
            <a:endParaRPr lang="vi-VN" sz="2000" dirty="0"/>
          </a:p>
        </p:txBody>
      </p:sp>
      <p:sp>
        <p:nvSpPr>
          <p:cNvPr id="5" name="Rectangle 4"/>
          <p:cNvSpPr/>
          <p:nvPr/>
        </p:nvSpPr>
        <p:spPr>
          <a:xfrm>
            <a:off x="4679852" y="4530886"/>
            <a:ext cx="55447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List&lt;String&gt; strings = 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sz="2000" dirty="0"/>
              <a:t>List&lt;String&gt;();</a:t>
            </a:r>
          </a:p>
          <a:p>
            <a:r>
              <a:rPr lang="en-US" sz="2000" dirty="0"/>
              <a:t>List&lt;Customer&gt; customers = 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sz="2000" dirty="0"/>
              <a:t>List&lt;Customer&gt;();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211597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Lợi ích của 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Giúp phát hiện lỗi ngay tại thời điểm biên dịch, thay vì tại thời điểm thực thi nếu không dùng generic</a:t>
            </a:r>
          </a:p>
          <a:p>
            <a:r>
              <a:rPr lang="vi-VN" dirty="0"/>
              <a:t>Generic cho phép quy định các kiểu dữ liệu được phép sử dụng ở trong một lớp hoặc phương thức</a:t>
            </a:r>
          </a:p>
          <a:p>
            <a:r>
              <a:rPr lang="vi-VN" dirty="0"/>
              <a:t>Nếu kiểu dữ liệu không phù hợp được sử dụng thì sẽ được phát hiện</a:t>
            </a:r>
          </a:p>
        </p:txBody>
      </p:sp>
    </p:spTree>
    <p:extLst>
      <p:ext uri="{BB962C8B-B14F-4D97-AF65-F5344CB8AC3E}">
        <p14:creationId xmlns:p14="http://schemas.microsoft.com/office/powerpoint/2010/main" val="19687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Lợi ích của generic: Ví dụ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186" y="1681091"/>
            <a:ext cx="4316027" cy="326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numbers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 err="1"/>
              <a:t>numbers.Add</a:t>
            </a:r>
            <a:r>
              <a:rPr lang="en-US" dirty="0"/>
              <a:t>(1);</a:t>
            </a:r>
          </a:p>
          <a:p>
            <a:r>
              <a:rPr lang="en-US" dirty="0" err="1"/>
              <a:t>numbers.Add</a:t>
            </a:r>
            <a:r>
              <a:rPr lang="en-US" dirty="0"/>
              <a:t>("a");</a:t>
            </a:r>
          </a:p>
          <a:p>
            <a:r>
              <a:rPr lang="en-US" dirty="0" err="1"/>
              <a:t>int</a:t>
            </a:r>
            <a:r>
              <a:rPr lang="en-US" dirty="0"/>
              <a:t> total = 0;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total += (</a:t>
            </a:r>
            <a:r>
              <a:rPr lang="en-US" dirty="0" err="1"/>
              <a:t>int</a:t>
            </a:r>
            <a:r>
              <a:rPr lang="en-US" dirty="0"/>
              <a:t>)numbers[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 err="1"/>
              <a:t>Console.WriteLine</a:t>
            </a:r>
            <a:r>
              <a:rPr lang="en-US" dirty="0"/>
              <a:t>("Total: " + total);</a:t>
            </a:r>
          </a:p>
          <a:p>
            <a:endParaRPr lang="en-US" sz="2000" noProof="1"/>
          </a:p>
        </p:txBody>
      </p:sp>
      <p:sp>
        <p:nvSpPr>
          <p:cNvPr id="5" name="TextBox 4"/>
          <p:cNvSpPr txBox="1"/>
          <p:nvPr/>
        </p:nvSpPr>
        <p:spPr>
          <a:xfrm>
            <a:off x="868895" y="1065892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/>
              <a:t>Không sử dụng Generic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518" y="4963744"/>
            <a:ext cx="463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Thông báo lỗi được hiển thị ngay tại thời điểm compile. String không được add vào List Int32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4519" y="1681091"/>
            <a:ext cx="55192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List&lt;Int32&gt; numbers = new List&lt;Int32&gt;();</a:t>
            </a:r>
          </a:p>
          <a:p>
            <a:r>
              <a:rPr lang="en-US" dirty="0" err="1"/>
              <a:t>numbers.Add</a:t>
            </a:r>
            <a:r>
              <a:rPr lang="en-US" dirty="0"/>
              <a:t>(1);</a:t>
            </a:r>
          </a:p>
          <a:p>
            <a:r>
              <a:rPr lang="en-US" dirty="0" err="1"/>
              <a:t>numbers.Add</a:t>
            </a:r>
            <a:r>
              <a:rPr lang="en-US" dirty="0"/>
              <a:t>("a");</a:t>
            </a:r>
          </a:p>
          <a:p>
            <a:r>
              <a:rPr lang="en-US" dirty="0" err="1"/>
              <a:t>int</a:t>
            </a:r>
            <a:r>
              <a:rPr lang="en-US" dirty="0"/>
              <a:t> total = 0;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total += (</a:t>
            </a:r>
            <a:r>
              <a:rPr lang="en-US" dirty="0" err="1"/>
              <a:t>int</a:t>
            </a:r>
            <a:r>
              <a:rPr lang="en-US" dirty="0"/>
              <a:t>)numbers[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 err="1"/>
              <a:t>Console.WriteLine</a:t>
            </a:r>
            <a:r>
              <a:rPr lang="en-US" dirty="0"/>
              <a:t>("Total: " + total);</a:t>
            </a:r>
          </a:p>
          <a:p>
            <a:endParaRPr lang="en-US" sz="2000" noProof="1"/>
          </a:p>
        </p:txBody>
      </p:sp>
      <p:sp>
        <p:nvSpPr>
          <p:cNvPr id="8" name="TextBox 7"/>
          <p:cNvSpPr txBox="1"/>
          <p:nvPr/>
        </p:nvSpPr>
        <p:spPr>
          <a:xfrm>
            <a:off x="6604519" y="1068386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/>
              <a:t>Có sử dụng Generic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882" y="5136811"/>
            <a:ext cx="3953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Có lỗi xảy ra tại thời điểm thực thi bởi vì không thể ép kiểu từ String sang int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232876" y="2571258"/>
            <a:ext cx="1026941" cy="2377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76666" y="3675662"/>
            <a:ext cx="226626" cy="1510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75866" y="1435184"/>
            <a:ext cx="0" cy="5108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8566" y="2523805"/>
            <a:ext cx="173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vi-VN" dirty="0">
                <a:solidFill>
                  <a:srgbClr val="FF0000"/>
                </a:solidFill>
              </a:rPr>
              <a:t>ần ép kiểu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17959" y="2048719"/>
            <a:ext cx="210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ép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kiểu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8003478" y="2300039"/>
            <a:ext cx="1360653" cy="1074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016261" y="2711918"/>
            <a:ext cx="1592305" cy="694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3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Khai báo lớp và interface 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Cú pháp: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pPr lvl="1"/>
            <a:r>
              <a:rPr lang="vi-VN" dirty="0"/>
              <a:t>Trong đó:</a:t>
            </a:r>
          </a:p>
          <a:p>
            <a:pPr lvl="2"/>
            <a:r>
              <a:rPr lang="vi-VN" dirty="0"/>
              <a:t>ClassName và InterfaceName là tên của lớp và interface</a:t>
            </a:r>
          </a:p>
          <a:p>
            <a:pPr lvl="2"/>
            <a:r>
              <a:rPr lang="vi-VN" dirty="0"/>
              <a:t>T là kiểu dữ liệu Generic. Có thể dùng bất cứ chữ cái nào.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0266" y="1340169"/>
            <a:ext cx="44365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effectLst/>
              </a:rPr>
              <a:t>class </a:t>
            </a:r>
            <a:r>
              <a:rPr lang="en-US" sz="2400" dirty="0" err="1"/>
              <a:t>ClassName</a:t>
            </a:r>
            <a:r>
              <a:rPr lang="en-US" sz="2400" dirty="0"/>
              <a:t>&lt;</a:t>
            </a:r>
            <a:r>
              <a:rPr lang="en-US" sz="2400" dirty="0">
                <a:solidFill>
                  <a:srgbClr val="20999D"/>
                </a:solidFill>
                <a:effectLst/>
              </a:rPr>
              <a:t>T</a:t>
            </a:r>
            <a:r>
              <a:rPr lang="en-US" sz="2400" dirty="0"/>
              <a:t>&gt; {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b="1" dirty="0">
                <a:solidFill>
                  <a:srgbClr val="000080"/>
                </a:solidFill>
                <a:effectLst/>
              </a:rPr>
              <a:t>interface </a:t>
            </a:r>
            <a:r>
              <a:rPr lang="en-US" sz="2400" dirty="0" err="1"/>
              <a:t>InterfaceName</a:t>
            </a:r>
            <a:r>
              <a:rPr lang="en-US" sz="2400" dirty="0"/>
              <a:t>&lt;</a:t>
            </a:r>
            <a:r>
              <a:rPr lang="en-US" sz="2400" dirty="0">
                <a:solidFill>
                  <a:srgbClr val="20999D"/>
                </a:solidFill>
                <a:effectLst/>
              </a:rPr>
              <a:t>T</a:t>
            </a:r>
            <a:r>
              <a:rPr lang="en-US" sz="2400" dirty="0"/>
              <a:t>&gt; {</a:t>
            </a:r>
            <a:br>
              <a:rPr lang="en-US" sz="2400" dirty="0"/>
            </a:br>
            <a:r>
              <a:rPr lang="en-US" sz="2400" dirty="0"/>
              <a:t>    </a:t>
            </a:r>
            <a:br>
              <a:rPr lang="en-US" sz="2400" dirty="0"/>
            </a:br>
            <a:r>
              <a:rPr lang="en-US" sz="2400" dirty="0"/>
              <a:t>}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47305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Khai báo lớp generic: Ví dụ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363073"/>
            <a:ext cx="6096000" cy="45858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GenericList</a:t>
            </a:r>
            <a:r>
              <a:rPr lang="en-US" dirty="0"/>
              <a:t>&lt;T&gt;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private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INITIAL_SIZE = 16;</a:t>
            </a:r>
          </a:p>
          <a:p>
            <a:r>
              <a:rPr lang="en-US" dirty="0"/>
              <a:t>    private Object[] elements;</a:t>
            </a:r>
          </a:p>
          <a:p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r>
              <a:rPr lang="en-US" dirty="0"/>
              <a:t>    public </a:t>
            </a:r>
            <a:r>
              <a:rPr lang="en-US" dirty="0" err="1"/>
              <a:t>GenericList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this.elements</a:t>
            </a:r>
            <a:r>
              <a:rPr lang="en-US" dirty="0"/>
              <a:t> = new Object[INITIAL_SIZE];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void add(T element)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//TODO: Ensure capacity</a:t>
            </a:r>
          </a:p>
          <a:p>
            <a:r>
              <a:rPr lang="en-US" dirty="0"/>
              <a:t>        </a:t>
            </a:r>
            <a:r>
              <a:rPr lang="en-US" dirty="0" err="1"/>
              <a:t>this.elements</a:t>
            </a:r>
            <a:r>
              <a:rPr lang="en-US" dirty="0"/>
              <a:t>[count++] = element;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vi-VN" sz="2200" noProof="1"/>
          </a:p>
        </p:txBody>
      </p:sp>
    </p:spTree>
    <p:extLst>
      <p:ext uri="{BB962C8B-B14F-4D97-AF65-F5344CB8AC3E}">
        <p14:creationId xmlns:p14="http://schemas.microsoft.com/office/powerpoint/2010/main" val="122855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Generic với nhiều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Có thể định nghĩa lớp và interface với nhiều kiểu dữ liệu generic</a:t>
            </a:r>
          </a:p>
          <a:p>
            <a:r>
              <a:rPr lang="vi-VN" dirty="0"/>
              <a:t>Các kiểu dữ liệu cách nhau bởi dấu phẩy (,)</a:t>
            </a:r>
          </a:p>
          <a:p>
            <a:r>
              <a:rPr lang="vi-VN" dirty="0"/>
              <a:t>Ví dụ:</a:t>
            </a:r>
          </a:p>
          <a:p>
            <a:endParaRPr lang="vi-VN" dirty="0"/>
          </a:p>
          <a:p>
            <a:endParaRPr lang="vi-VN" dirty="0"/>
          </a:p>
          <a:p>
            <a:pPr marL="457200" lvl="1" indent="0">
              <a:buNone/>
            </a:pPr>
            <a:r>
              <a:rPr lang="vi-VN" dirty="0"/>
              <a:t>Trong đó </a:t>
            </a:r>
            <a:r>
              <a:rPr lang="vi-VN" dirty="0">
                <a:solidFill>
                  <a:srgbClr val="20999D"/>
                </a:solidFill>
                <a:latin typeface="+mn-lt"/>
                <a:ea typeface="+mn-ea"/>
                <a:cs typeface="+mn-cs"/>
              </a:rPr>
              <a:t>K</a:t>
            </a:r>
            <a:r>
              <a:rPr lang="vi-VN" dirty="0"/>
              <a:t> và </a:t>
            </a:r>
            <a:r>
              <a:rPr lang="vi-VN" dirty="0">
                <a:solidFill>
                  <a:srgbClr val="20999D"/>
                </a:solidFill>
                <a:latin typeface="+mn-lt"/>
                <a:ea typeface="+mn-ea"/>
                <a:cs typeface="+mn-cs"/>
              </a:rPr>
              <a:t>V</a:t>
            </a:r>
            <a:r>
              <a:rPr lang="vi-VN" dirty="0"/>
              <a:t> là các kiểu dữ liệu generic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5333" y="24481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effectLst/>
              </a:rPr>
              <a:t>class </a:t>
            </a:r>
            <a:r>
              <a:rPr lang="en-US" sz="2400" dirty="0" err="1"/>
              <a:t>GenericMap</a:t>
            </a:r>
            <a:r>
              <a:rPr lang="en-US" sz="2400" dirty="0"/>
              <a:t>&lt;</a:t>
            </a:r>
            <a:r>
              <a:rPr lang="en-US" sz="2400" dirty="0">
                <a:solidFill>
                  <a:srgbClr val="20999D"/>
                </a:solidFill>
                <a:effectLst/>
              </a:rPr>
              <a:t>K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0999D"/>
                </a:solidFill>
                <a:effectLst/>
              </a:rPr>
              <a:t>V</a:t>
            </a:r>
            <a:r>
              <a:rPr lang="en-US" sz="2400" dirty="0"/>
              <a:t>&gt;{</a:t>
            </a:r>
            <a:br>
              <a:rPr lang="en-US" sz="2400" dirty="0"/>
            </a:br>
            <a:r>
              <a:rPr lang="en-US" sz="2400" dirty="0"/>
              <a:t>    </a:t>
            </a:r>
            <a:br>
              <a:rPr lang="en-US" sz="2400" dirty="0"/>
            </a:br>
            <a:r>
              <a:rPr lang="en-US" sz="2400" dirty="0"/>
              <a:t>}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62435417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1838</TotalTime>
  <Words>1386</Words>
  <Application>Microsoft Macintosh PowerPoint</Application>
  <PresentationFormat>Widescreen</PresentationFormat>
  <Paragraphs>258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Myriad Pro</vt:lpstr>
      <vt:lpstr>Myriad Pro Semibold</vt:lpstr>
      <vt:lpstr>SlideTheme2</vt:lpstr>
      <vt:lpstr>Bài 19 Generic, Stack và Queue</vt:lpstr>
      <vt:lpstr>Mục tiêu</vt:lpstr>
      <vt:lpstr>Generic</vt:lpstr>
      <vt:lpstr>Generic</vt:lpstr>
      <vt:lpstr>Lợi ích của generic</vt:lpstr>
      <vt:lpstr>Lợi ích của generic: Ví dụ</vt:lpstr>
      <vt:lpstr>Khai báo lớp và interface generic</vt:lpstr>
      <vt:lpstr>Khai báo lớp generic: Ví dụ</vt:lpstr>
      <vt:lpstr>Generic với nhiều kiểu dữ liệu</vt:lpstr>
      <vt:lpstr>Phương thức generic</vt:lpstr>
      <vt:lpstr>Phương thức generic: Ví dụ</vt:lpstr>
      <vt:lpstr>Ràng buộc cho kiểu Generic</vt:lpstr>
      <vt:lpstr>Stack</vt:lpstr>
      <vt:lpstr>Stack (Ngăn xếp)</vt:lpstr>
      <vt:lpstr>Lớp Stack của System.Collections</vt:lpstr>
      <vt:lpstr>Triển khai Stack</vt:lpstr>
      <vt:lpstr>Phương thức push()</vt:lpstr>
      <vt:lpstr>Phương thức pop()</vt:lpstr>
      <vt:lpstr>Sử dụng Stack</vt:lpstr>
      <vt:lpstr>Queue</vt:lpstr>
      <vt:lpstr>Queue (Hàng đợi)</vt:lpstr>
      <vt:lpstr>Lớp Queue của System.Collections</vt:lpstr>
      <vt:lpstr>Triển khai Queue</vt:lpstr>
      <vt:lpstr>Phương thức Enqueue()</vt:lpstr>
      <vt:lpstr>Phương thức Dequeue()</vt:lpstr>
      <vt:lpstr>Sử dụng Queue</vt:lpstr>
      <vt:lpstr>Tổng kết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19 Cấu trúc dữ liệu Stack và Queue</dc:title>
  <dc:creator>Nhật Nguyễn Khắc</dc:creator>
  <cp:lastModifiedBy>Microsoft Office User</cp:lastModifiedBy>
  <cp:revision>76</cp:revision>
  <dcterms:created xsi:type="dcterms:W3CDTF">2018-02-24T01:26:38Z</dcterms:created>
  <dcterms:modified xsi:type="dcterms:W3CDTF">2020-03-24T06:47:57Z</dcterms:modified>
</cp:coreProperties>
</file>