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59" r:id="rId4"/>
    <p:sldId id="258" r:id="rId5"/>
    <p:sldId id="262" r:id="rId6"/>
    <p:sldId id="266" r:id="rId7"/>
    <p:sldId id="264" r:id="rId8"/>
    <p:sldId id="265" r:id="rId9"/>
    <p:sldId id="261" r:id="rId10"/>
    <p:sldId id="263" r:id="rId11"/>
    <p:sldId id="267" r:id="rId12"/>
    <p:sldId id="270" r:id="rId13"/>
    <p:sldId id="276" r:id="rId14"/>
    <p:sldId id="271" r:id="rId15"/>
    <p:sldId id="268" r:id="rId16"/>
    <p:sldId id="272" r:id="rId17"/>
    <p:sldId id="285" r:id="rId18"/>
    <p:sldId id="273" r:id="rId19"/>
    <p:sldId id="282" r:id="rId20"/>
    <p:sldId id="284" r:id="rId21"/>
    <p:sldId id="286" r:id="rId22"/>
    <p:sldId id="287" r:id="rId23"/>
    <p:sldId id="289" r:id="rId24"/>
    <p:sldId id="288" r:id="rId25"/>
    <p:sldId id="293" r:id="rId26"/>
    <p:sldId id="294" r:id="rId27"/>
    <p:sldId id="296" r:id="rId28"/>
    <p:sldId id="291" r:id="rId29"/>
    <p:sldId id="277" r:id="rId30"/>
    <p:sldId id="278" r:id="rId31"/>
    <p:sldId id="279" r:id="rId32"/>
    <p:sldId id="280" r:id="rId33"/>
    <p:sldId id="281"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7"/>
    <p:restoredTop sz="66844"/>
  </p:normalViewPr>
  <p:slideViewPr>
    <p:cSldViewPr snapToGrid="0" snapToObjects="1">
      <p:cViewPr varScale="1">
        <p:scale>
          <a:sx n="83" d="100"/>
          <a:sy n="83" d="100"/>
        </p:scale>
        <p:origin x="2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ABDE8-0FDC-0F49-9FD4-0D9FA2E1D661}" type="datetimeFigureOut">
              <a:rPr lang="en-US" smtClean="0"/>
              <a:t>3/24/20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E285E-1294-8C49-89BB-BB317451BF33}" type="slidenum">
              <a:rPr lang="en-US" smtClean="0"/>
              <a:t>‹#›</a:t>
            </a:fld>
            <a:endParaRPr lang="en-US"/>
          </a:p>
        </p:txBody>
      </p:sp>
    </p:spTree>
    <p:extLst>
      <p:ext uri="{BB962C8B-B14F-4D97-AF65-F5344CB8AC3E}">
        <p14:creationId xmlns:p14="http://schemas.microsoft.com/office/powerpoint/2010/main" val="199583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35EE285E-1294-8C49-89BB-BB317451BF33}" type="slidenum">
              <a:rPr lang="en-US" smtClean="0"/>
              <a:t>3</a:t>
            </a:fld>
            <a:endParaRPr lang="en-US"/>
          </a:p>
        </p:txBody>
      </p:sp>
    </p:spTree>
    <p:extLst>
      <p:ext uri="{BB962C8B-B14F-4D97-AF65-F5344CB8AC3E}">
        <p14:creationId xmlns:p14="http://schemas.microsoft.com/office/powerpoint/2010/main" val="1826418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1"/>
          </a:p>
        </p:txBody>
      </p:sp>
      <p:sp>
        <p:nvSpPr>
          <p:cNvPr id="4" name="Slide Number Placeholder 3"/>
          <p:cNvSpPr>
            <a:spLocks noGrp="1"/>
          </p:cNvSpPr>
          <p:nvPr>
            <p:ph type="sldNum" sz="quarter" idx="10"/>
          </p:nvPr>
        </p:nvSpPr>
        <p:spPr/>
        <p:txBody>
          <a:bodyPr/>
          <a:lstStyle/>
          <a:p>
            <a:fld id="{E73B01D9-922A-E340-9835-C891FD4B9A36}" type="slidenum">
              <a:rPr lang="en-US" smtClean="0"/>
              <a:t>18</a:t>
            </a:fld>
            <a:endParaRPr lang="en-US"/>
          </a:p>
        </p:txBody>
      </p:sp>
    </p:spTree>
    <p:extLst>
      <p:ext uri="{BB962C8B-B14F-4D97-AF65-F5344CB8AC3E}">
        <p14:creationId xmlns:p14="http://schemas.microsoft.com/office/powerpoint/2010/main" val="1821394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O(f(n).g(n)).</a:t>
            </a:r>
            <a:r>
              <a:rPr lang="en-US" dirty="0">
                <a:effectLst/>
              </a:rPr>
              <a:t> </a:t>
            </a:r>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22</a:t>
            </a:fld>
            <a:endParaRPr lang="en-US"/>
          </a:p>
        </p:txBody>
      </p:sp>
    </p:spTree>
    <p:extLst>
      <p:ext uri="{BB962C8B-B14F-4D97-AF65-F5344CB8AC3E}">
        <p14:creationId xmlns:p14="http://schemas.microsoft.com/office/powerpoint/2010/main" val="10617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24</a:t>
            </a:fld>
            <a:endParaRPr lang="en-US"/>
          </a:p>
        </p:txBody>
      </p:sp>
    </p:spTree>
    <p:extLst>
      <p:ext uri="{BB962C8B-B14F-4D97-AF65-F5344CB8AC3E}">
        <p14:creationId xmlns:p14="http://schemas.microsoft.com/office/powerpoint/2010/main" val="92575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25</a:t>
            </a:fld>
            <a:endParaRPr lang="en-US"/>
          </a:p>
        </p:txBody>
      </p:sp>
    </p:spTree>
    <p:extLst>
      <p:ext uri="{BB962C8B-B14F-4D97-AF65-F5344CB8AC3E}">
        <p14:creationId xmlns:p14="http://schemas.microsoft.com/office/powerpoint/2010/main" val="424648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26</a:t>
            </a:fld>
            <a:endParaRPr lang="en-US"/>
          </a:p>
        </p:txBody>
      </p:sp>
    </p:spTree>
    <p:extLst>
      <p:ext uri="{BB962C8B-B14F-4D97-AF65-F5344CB8AC3E}">
        <p14:creationId xmlns:p14="http://schemas.microsoft.com/office/powerpoint/2010/main" val="3038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27</a:t>
            </a:fld>
            <a:endParaRPr lang="en-US"/>
          </a:p>
        </p:txBody>
      </p:sp>
    </p:spTree>
    <p:extLst>
      <p:ext uri="{BB962C8B-B14F-4D97-AF65-F5344CB8AC3E}">
        <p14:creationId xmlns:p14="http://schemas.microsoft.com/office/powerpoint/2010/main" val="77252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1" kern="1200" dirty="0">
                <a:solidFill>
                  <a:schemeClr val="tx1"/>
                </a:solidFill>
                <a:effectLst/>
                <a:latin typeface="+mn-lt"/>
                <a:ea typeface="+mn-ea"/>
                <a:cs typeface="+mn-cs"/>
              </a:rPr>
              <a:t>if</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&lt;</a:t>
            </a:r>
            <a:r>
              <a:rPr lang="en-US" sz="1200" kern="1200" dirty="0">
                <a:solidFill>
                  <a:schemeClr val="tx1"/>
                </a:solidFill>
                <a:effectLst/>
                <a:latin typeface="+mn-lt"/>
                <a:ea typeface="+mn-ea"/>
                <a:cs typeface="+mn-cs"/>
              </a:rPr>
              <a:t> 0</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pPr latinLnBrk="1"/>
            <a:r>
              <a:rPr lang="en-US" sz="1200" kern="1200" dirty="0">
                <a:solidFill>
                  <a:schemeClr val="tx1"/>
                </a:solidFill>
                <a:effectLst/>
                <a:latin typeface="+mn-lt"/>
                <a:ea typeface="+mn-ea"/>
                <a:cs typeface="+mn-cs"/>
              </a:rPr>
              <a:t>	m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0</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pPr latinLnBrk="1"/>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else</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atinLnBrk="1"/>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for</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0</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&lt;</a:t>
            </a:r>
            <a:r>
              <a:rPr lang="en-US" sz="1200" kern="1200" dirty="0">
                <a:solidFill>
                  <a:schemeClr val="tx1"/>
                </a:solidFill>
                <a:effectLst/>
                <a:latin typeface="+mn-lt"/>
                <a:ea typeface="+mn-ea"/>
                <a:cs typeface="+mn-cs"/>
              </a:rPr>
              <a:t> n</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atinLnBrk="1"/>
            <a:r>
              <a:rPr lang="en-US" sz="1200" kern="1200" dirty="0">
                <a:solidFill>
                  <a:schemeClr val="tx1"/>
                </a:solidFill>
                <a:effectLst/>
                <a:latin typeface="+mn-lt"/>
                <a:ea typeface="+mn-ea"/>
                <a:cs typeface="+mn-cs"/>
              </a:rPr>
              <a:t>		m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1</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pPr latinLnBrk="1"/>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atinLnBrk="1"/>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EE285E-1294-8C49-89BB-BB317451BF33}" type="slidenum">
              <a:rPr lang="en-US" smtClean="0"/>
              <a:t>28</a:t>
            </a:fld>
            <a:endParaRPr lang="en-US"/>
          </a:p>
        </p:txBody>
      </p:sp>
    </p:spTree>
    <p:extLst>
      <p:ext uri="{BB962C8B-B14F-4D97-AF65-F5344CB8AC3E}">
        <p14:creationId xmlns:p14="http://schemas.microsoft.com/office/powerpoint/2010/main" val="1308717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5</a:t>
            </a:fld>
            <a:endParaRPr lang="en-US"/>
          </a:p>
        </p:txBody>
      </p:sp>
    </p:spTree>
    <p:extLst>
      <p:ext uri="{BB962C8B-B14F-4D97-AF65-F5344CB8AC3E}">
        <p14:creationId xmlns:p14="http://schemas.microsoft.com/office/powerpoint/2010/main" val="18203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6</a:t>
            </a:fld>
            <a:endParaRPr lang="en-US"/>
          </a:p>
        </p:txBody>
      </p:sp>
    </p:spTree>
    <p:extLst>
      <p:ext uri="{BB962C8B-B14F-4D97-AF65-F5344CB8AC3E}">
        <p14:creationId xmlns:p14="http://schemas.microsoft.com/office/powerpoint/2010/main" val="174272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7</a:t>
            </a:fld>
            <a:endParaRPr lang="en-US"/>
          </a:p>
        </p:txBody>
      </p:sp>
    </p:spTree>
    <p:extLst>
      <p:ext uri="{BB962C8B-B14F-4D97-AF65-F5344CB8AC3E}">
        <p14:creationId xmlns:p14="http://schemas.microsoft.com/office/powerpoint/2010/main" val="203231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10</a:t>
            </a:fld>
            <a:endParaRPr lang="en-US"/>
          </a:p>
        </p:txBody>
      </p:sp>
    </p:spTree>
    <p:extLst>
      <p:ext uri="{BB962C8B-B14F-4D97-AF65-F5344CB8AC3E}">
        <p14:creationId xmlns:p14="http://schemas.microsoft.com/office/powerpoint/2010/main" val="93311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Bước 1: low</a:t>
            </a:r>
            <a:r>
              <a:rPr lang="vi-VN" baseline="0" dirty="0"/>
              <a:t> = 0; high = list.lengh-1; mid = (low + high)/2;</a:t>
            </a:r>
          </a:p>
          <a:p>
            <a:r>
              <a:rPr lang="vi-VN" baseline="0" dirty="0"/>
              <a:t>Bước 2: Trong khi low &lt;= high</a:t>
            </a:r>
          </a:p>
          <a:p>
            <a:pPr marL="171450" indent="-171450">
              <a:buFontTx/>
              <a:buChar char="-"/>
            </a:pPr>
            <a:r>
              <a:rPr lang="vi-VN" baseline="0" dirty="0"/>
              <a:t>So sánh a[mid] với value, có 3 khả năng</a:t>
            </a:r>
          </a:p>
          <a:p>
            <a:pPr marL="171450" indent="-171450">
              <a:buFontTx/>
              <a:buChar char="-"/>
            </a:pPr>
            <a:r>
              <a:rPr lang="vi-VN" baseline="0" dirty="0"/>
              <a:t>Nếu </a:t>
            </a:r>
            <a:r>
              <a:rPr lang="en-US" baseline="0" dirty="0"/>
              <a:t>a</a:t>
            </a:r>
            <a:r>
              <a:rPr lang="vi-VN" baseline="0" dirty="0"/>
              <a:t>[mid] = value: Tìm thấy. Trả về vị trí mid</a:t>
            </a:r>
          </a:p>
          <a:p>
            <a:pPr marL="171450" indent="-171450">
              <a:buFontTx/>
              <a:buChar char="-"/>
            </a:pPr>
            <a:r>
              <a:rPr lang="vi-VN" baseline="0" dirty="0"/>
              <a:t>Nếu a[mid] &gt; value, tìm tiếp trong value trong dãy con a[low] ... </a:t>
            </a:r>
            <a:r>
              <a:rPr lang="en-US" baseline="0" dirty="0"/>
              <a:t>a</a:t>
            </a:r>
            <a:r>
              <a:rPr lang="vi-VN" baseline="0" dirty="0"/>
              <a:t>[mid-1]</a:t>
            </a:r>
          </a:p>
          <a:p>
            <a:pPr marL="628650" lvl="1" indent="-171450">
              <a:buFontTx/>
              <a:buChar char="-"/>
            </a:pPr>
            <a:r>
              <a:rPr lang="en-US" baseline="0" dirty="0"/>
              <a:t>H</a:t>
            </a:r>
            <a:r>
              <a:rPr lang="vi-VN" baseline="0" dirty="0"/>
              <a:t>igh = mid - 1</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baseline="0" dirty="0"/>
              <a:t>Nếu a[mid] &lt; value, tìm tiếp trong value trong dãy con a[mid + 1] ... </a:t>
            </a:r>
            <a:r>
              <a:rPr lang="en-US" baseline="0" dirty="0"/>
              <a:t>a</a:t>
            </a:r>
            <a:r>
              <a:rPr lang="vi-VN" baseline="0" dirty="0"/>
              <a:t>[high]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L</a:t>
            </a:r>
            <a:r>
              <a:rPr lang="vi-VN" baseline="0" dirty="0"/>
              <a:t>ow = mid + 1</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aseline="0" dirty="0"/>
              <a:t>Bước 3: Trả về -1 nếu không tìm thấy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11</a:t>
            </a:fld>
            <a:endParaRPr lang="en-US"/>
          </a:p>
        </p:txBody>
      </p:sp>
    </p:spTree>
    <p:extLst>
      <p:ext uri="{BB962C8B-B14F-4D97-AF65-F5344CB8AC3E}">
        <p14:creationId xmlns:p14="http://schemas.microsoft.com/office/powerpoint/2010/main" val="137857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12</a:t>
            </a:fld>
            <a:endParaRPr lang="en-US"/>
          </a:p>
        </p:txBody>
      </p:sp>
    </p:spTree>
    <p:extLst>
      <p:ext uri="{BB962C8B-B14F-4D97-AF65-F5344CB8AC3E}">
        <p14:creationId xmlns:p14="http://schemas.microsoft.com/office/powerpoint/2010/main" val="100338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
            </a:r>
            <a:r>
              <a:rPr lang="vi-VN" dirty="0"/>
              <a:t>ow = (left)</a:t>
            </a:r>
          </a:p>
          <a:p>
            <a:r>
              <a:rPr lang="en-US" dirty="0"/>
              <a:t>H</a:t>
            </a:r>
            <a:r>
              <a:rPr lang="vi-VN" dirty="0"/>
              <a:t>igh = right</a:t>
            </a:r>
            <a:endParaRPr lang="en-US" dirty="0"/>
          </a:p>
        </p:txBody>
      </p:sp>
      <p:sp>
        <p:nvSpPr>
          <p:cNvPr id="4" name="Slide Number Placeholder 3"/>
          <p:cNvSpPr>
            <a:spLocks noGrp="1"/>
          </p:cNvSpPr>
          <p:nvPr>
            <p:ph type="sldNum" sz="quarter" idx="10"/>
          </p:nvPr>
        </p:nvSpPr>
        <p:spPr/>
        <p:txBody>
          <a:bodyPr/>
          <a:lstStyle/>
          <a:p>
            <a:fld id="{35EE285E-1294-8C49-89BB-BB317451BF33}" type="slidenum">
              <a:rPr lang="en-US" smtClean="0"/>
              <a:t>14</a:t>
            </a:fld>
            <a:endParaRPr lang="en-US"/>
          </a:p>
        </p:txBody>
      </p:sp>
    </p:spTree>
    <p:extLst>
      <p:ext uri="{BB962C8B-B14F-4D97-AF65-F5344CB8AC3E}">
        <p14:creationId xmlns:p14="http://schemas.microsoft.com/office/powerpoint/2010/main" val="25264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1"/>
          </a:p>
        </p:txBody>
      </p:sp>
      <p:sp>
        <p:nvSpPr>
          <p:cNvPr id="4" name="Slide Number Placeholder 3"/>
          <p:cNvSpPr>
            <a:spLocks noGrp="1"/>
          </p:cNvSpPr>
          <p:nvPr>
            <p:ph type="sldNum" sz="quarter" idx="10"/>
          </p:nvPr>
        </p:nvSpPr>
        <p:spPr/>
        <p:txBody>
          <a:bodyPr/>
          <a:lstStyle/>
          <a:p>
            <a:fld id="{E73B01D9-922A-E340-9835-C891FD4B9A36}" type="slidenum">
              <a:rPr lang="en-US" smtClean="0"/>
              <a:t>17</a:t>
            </a:fld>
            <a:endParaRPr lang="en-US"/>
          </a:p>
        </p:txBody>
      </p:sp>
    </p:spTree>
    <p:extLst>
      <p:ext uri="{BB962C8B-B14F-4D97-AF65-F5344CB8AC3E}">
        <p14:creationId xmlns:p14="http://schemas.microsoft.com/office/powerpoint/2010/main" val="68075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8D39-94F7-4F47-B971-C1008F728D70}" type="datetimeFigureOut">
              <a:rPr lang="vi-VN" smtClean="0"/>
              <a:t>24/03/2020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8D39-94F7-4F47-B971-C1008F728D70}" type="datetimeFigureOut">
              <a:rPr lang="vi-VN" smtClean="0"/>
              <a:t>24/03/2020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24/03/2020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24/03/2020</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Bài 21</a:t>
            </a:r>
            <a:br>
              <a:rPr lang="vi-VN" dirty="0"/>
            </a:br>
            <a:r>
              <a:rPr lang="vi-VN" dirty="0"/>
              <a:t>Thuật toán tìm kiếm</a:t>
            </a:r>
          </a:p>
        </p:txBody>
      </p:sp>
      <p:sp>
        <p:nvSpPr>
          <p:cNvPr id="3" name="Subtitle 2"/>
          <p:cNvSpPr>
            <a:spLocks noGrp="1"/>
          </p:cNvSpPr>
          <p:nvPr>
            <p:ph type="subTitle" idx="1"/>
          </p:nvPr>
        </p:nvSpPr>
        <p:spPr/>
        <p:txBody>
          <a:bodyPr/>
          <a:lstStyle/>
          <a:p>
            <a:r>
              <a:rPr lang="vi-VN" dirty="0"/>
              <a:t>Môn học: </a:t>
            </a:r>
            <a:r>
              <a:rPr lang="en-US" dirty="0"/>
              <a:t>AP-CS</a:t>
            </a:r>
          </a:p>
          <a:p>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nhị phân</a:t>
            </a:r>
          </a:p>
        </p:txBody>
      </p:sp>
      <p:sp>
        <p:nvSpPr>
          <p:cNvPr id="3" name="Content Placeholder 2"/>
          <p:cNvSpPr>
            <a:spLocks noGrp="1"/>
          </p:cNvSpPr>
          <p:nvPr>
            <p:ph idx="1"/>
          </p:nvPr>
        </p:nvSpPr>
        <p:spPr/>
        <p:txBody>
          <a:bodyPr/>
          <a:lstStyle/>
          <a:p>
            <a:r>
              <a:rPr lang="vi-VN" noProof="1"/>
              <a:t>Tìm kiếm nhị phân được thực hiện trên mảng đã được sắp xếp</a:t>
            </a:r>
          </a:p>
          <a:p>
            <a:r>
              <a:rPr lang="vi-VN" noProof="1"/>
              <a:t>Binary Search tìm kiếm một phần tử cụ thể bằng cách so sánh phần tử tại vị trí giữa nhất của tập dữ liệu. </a:t>
            </a:r>
          </a:p>
          <a:p>
            <a:pPr lvl="1"/>
            <a:r>
              <a:rPr lang="vi-VN" noProof="1"/>
              <a:t>Nếu tìm thấy kết nối thì chỉ mục của phần tử được trả về. </a:t>
            </a:r>
          </a:p>
          <a:p>
            <a:pPr lvl="1"/>
            <a:r>
              <a:rPr lang="vi-VN" noProof="1"/>
              <a:t>Nếu phần tử cần tìm là lớn hơn giá trị phần tử giữa thì phần tử cần tìm được tìm trong mảng con nằm ở bên phải phần tử giữa; </a:t>
            </a:r>
          </a:p>
          <a:p>
            <a:pPr lvl="1"/>
            <a:r>
              <a:rPr lang="vi-VN" noProof="1"/>
              <a:t>Nếu không thì sẽ tìm ở trong mảng con nằm ở bên trái phần tử giữa. </a:t>
            </a:r>
          </a:p>
          <a:p>
            <a:pPr lvl="1"/>
            <a:r>
              <a:rPr lang="vi-VN" noProof="1"/>
              <a:t>Tiến trình sẽ tiếp tục như vậy trên mảng con cho tới khi tìm hết mọi phần tử trên mảng con này.</a:t>
            </a:r>
          </a:p>
        </p:txBody>
      </p:sp>
    </p:spTree>
    <p:extLst>
      <p:ext uri="{BB962C8B-B14F-4D97-AF65-F5344CB8AC3E}">
        <p14:creationId xmlns:p14="http://schemas.microsoft.com/office/powerpoint/2010/main" val="14758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20022"/>
            <a:ext cx="10515600" cy="5693852"/>
          </a:xfrm>
        </p:spPr>
        <p:txBody>
          <a:bodyPr/>
          <a:lstStyle/>
          <a:p>
            <a:r>
              <a:rPr lang="vi-VN" dirty="0"/>
              <a:t>Ví dụ: Tìm phần tử có giá trị 33</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542" y="1708809"/>
            <a:ext cx="6248399" cy="10710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930" y="2853022"/>
            <a:ext cx="6300443" cy="10782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930" y="4004494"/>
            <a:ext cx="6281055" cy="10836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930" y="5205584"/>
            <a:ext cx="6229011" cy="1608290"/>
          </a:xfrm>
          <a:prstGeom prst="rect">
            <a:avLst/>
          </a:prstGeom>
        </p:spPr>
      </p:pic>
      <p:sp>
        <p:nvSpPr>
          <p:cNvPr id="9" name="Rectangle 8"/>
          <p:cNvSpPr/>
          <p:nvPr/>
        </p:nvSpPr>
        <p:spPr>
          <a:xfrm>
            <a:off x="2140599" y="2059645"/>
            <a:ext cx="301686" cy="369332"/>
          </a:xfrm>
          <a:prstGeom prst="rect">
            <a:avLst/>
          </a:prstGeom>
        </p:spPr>
        <p:txBody>
          <a:bodyPr wrap="none">
            <a:spAutoFit/>
          </a:bodyPr>
          <a:lstStyle/>
          <a:p>
            <a:r>
              <a:rPr lang="en-US"/>
              <a:t>1</a:t>
            </a:r>
            <a:endParaRPr lang="en-US" dirty="0"/>
          </a:p>
        </p:txBody>
      </p:sp>
      <p:sp>
        <p:nvSpPr>
          <p:cNvPr id="10" name="Rectangle 9"/>
          <p:cNvSpPr/>
          <p:nvPr/>
        </p:nvSpPr>
        <p:spPr>
          <a:xfrm>
            <a:off x="2140599" y="3207488"/>
            <a:ext cx="301686" cy="369332"/>
          </a:xfrm>
          <a:prstGeom prst="rect">
            <a:avLst/>
          </a:prstGeom>
        </p:spPr>
        <p:txBody>
          <a:bodyPr wrap="none">
            <a:spAutoFit/>
          </a:bodyPr>
          <a:lstStyle/>
          <a:p>
            <a:r>
              <a:rPr lang="en-US" dirty="0"/>
              <a:t>2</a:t>
            </a:r>
          </a:p>
        </p:txBody>
      </p:sp>
      <p:sp>
        <p:nvSpPr>
          <p:cNvPr id="11" name="Rectangle 10"/>
          <p:cNvSpPr/>
          <p:nvPr/>
        </p:nvSpPr>
        <p:spPr>
          <a:xfrm>
            <a:off x="2140599" y="4560569"/>
            <a:ext cx="301686" cy="369332"/>
          </a:xfrm>
          <a:prstGeom prst="rect">
            <a:avLst/>
          </a:prstGeom>
        </p:spPr>
        <p:txBody>
          <a:bodyPr wrap="none">
            <a:spAutoFit/>
          </a:bodyPr>
          <a:lstStyle/>
          <a:p>
            <a:r>
              <a:rPr lang="en-US" dirty="0"/>
              <a:t>3</a:t>
            </a:r>
          </a:p>
        </p:txBody>
      </p:sp>
      <p:sp>
        <p:nvSpPr>
          <p:cNvPr id="12" name="Rectangle 11"/>
          <p:cNvSpPr/>
          <p:nvPr/>
        </p:nvSpPr>
        <p:spPr>
          <a:xfrm>
            <a:off x="2146042" y="5825063"/>
            <a:ext cx="301686" cy="369332"/>
          </a:xfrm>
          <a:prstGeom prst="rect">
            <a:avLst/>
          </a:prstGeom>
        </p:spPr>
        <p:txBody>
          <a:bodyPr wrap="none">
            <a:spAutoFit/>
          </a:bodyPr>
          <a:lstStyle/>
          <a:p>
            <a:r>
              <a:rPr lang="en-US" dirty="0"/>
              <a:t>4</a:t>
            </a:r>
          </a:p>
        </p:txBody>
      </p:sp>
    </p:spTree>
    <p:extLst>
      <p:ext uri="{BB962C8B-B14F-4D97-AF65-F5344CB8AC3E}">
        <p14:creationId xmlns:p14="http://schemas.microsoft.com/office/powerpoint/2010/main" val="182145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nhị phân</a:t>
            </a:r>
            <a:endParaRPr lang="en-US" dirty="0"/>
          </a:p>
        </p:txBody>
      </p:sp>
      <p:sp>
        <p:nvSpPr>
          <p:cNvPr id="3" name="Content Placeholder 2"/>
          <p:cNvSpPr>
            <a:spLocks noGrp="1"/>
          </p:cNvSpPr>
          <p:nvPr>
            <p:ph idx="1"/>
          </p:nvPr>
        </p:nvSpPr>
        <p:spPr>
          <a:xfrm>
            <a:off x="838200" y="1120021"/>
            <a:ext cx="10515600" cy="5519251"/>
          </a:xfrm>
        </p:spPr>
        <p:txBody>
          <a:bodyPr/>
          <a:lstStyle/>
          <a:p>
            <a:r>
              <a:rPr lang="vi-VN" dirty="0"/>
              <a:t>Thuật toán tìm kiếm nhị phân trên một mảng/danh sách đã sắp xếp</a:t>
            </a:r>
            <a:endParaRPr lang="en-US" dirty="0"/>
          </a:p>
        </p:txBody>
      </p:sp>
      <p:sp>
        <p:nvSpPr>
          <p:cNvPr id="5" name="Rectangle 4"/>
          <p:cNvSpPr/>
          <p:nvPr/>
        </p:nvSpPr>
        <p:spPr>
          <a:xfrm>
            <a:off x="1660071" y="1745626"/>
            <a:ext cx="9280072" cy="4708981"/>
          </a:xfrm>
          <a:prstGeom prst="rect">
            <a:avLst/>
          </a:prstGeom>
          <a:solidFill>
            <a:schemeClr val="bg1"/>
          </a:solidFill>
          <a:ln>
            <a:solidFill>
              <a:schemeClr val="accent1"/>
            </a:solidFill>
          </a:ln>
        </p:spPr>
        <p:txBody>
          <a:bodyPr wrap="square">
            <a:spAutoFit/>
          </a:bodyPr>
          <a:lstStyle/>
          <a:p>
            <a:r>
              <a:rPr lang="vi-VN" sz="2000" noProof="1">
                <a:latin typeface="Arial" charset="0"/>
                <a:ea typeface="Arial" charset="0"/>
                <a:cs typeface="Arial" charset="0"/>
              </a:rPr>
              <a:t>Bắt đầu phương thức </a:t>
            </a:r>
            <a:r>
              <a:rPr lang="en-US" sz="2000" noProof="1">
                <a:latin typeface="Arial" charset="0"/>
                <a:ea typeface="Arial" charset="0"/>
                <a:cs typeface="Arial" charset="0"/>
              </a:rPr>
              <a:t>B</a:t>
            </a:r>
            <a:r>
              <a:rPr lang="vi-VN" sz="2000" noProof="1">
                <a:latin typeface="Arial" charset="0"/>
                <a:ea typeface="Arial" charset="0"/>
                <a:cs typeface="Arial" charset="0"/>
              </a:rPr>
              <a:t>inarySearch (list, value)</a:t>
            </a:r>
            <a:br>
              <a:rPr lang="vi-VN" sz="2000" noProof="1">
                <a:latin typeface="Arial" charset="0"/>
                <a:ea typeface="Arial" charset="0"/>
                <a:cs typeface="Arial" charset="0"/>
              </a:rPr>
            </a:br>
            <a:br>
              <a:rPr lang="vi-VN" sz="2000" noProof="1">
                <a:latin typeface="Arial" charset="0"/>
                <a:ea typeface="Arial" charset="0"/>
                <a:cs typeface="Arial" charset="0"/>
              </a:rPr>
            </a:br>
            <a:r>
              <a:rPr lang="vi-VN" sz="2000" noProof="1">
                <a:latin typeface="Arial" charset="0"/>
                <a:ea typeface="Arial" charset="0"/>
                <a:cs typeface="Arial" charset="0"/>
              </a:rPr>
              <a:t>   low = 0; high = list.lengh-1; </a:t>
            </a:r>
          </a:p>
          <a:p>
            <a:r>
              <a:rPr lang="vi-VN" sz="2000" b="1" noProof="1">
                <a:latin typeface="Arial" charset="0"/>
                <a:ea typeface="Arial" charset="0"/>
                <a:cs typeface="Arial" charset="0"/>
              </a:rPr>
              <a:t>   while</a:t>
            </a:r>
            <a:r>
              <a:rPr lang="vi-VN" sz="2000" noProof="1">
                <a:latin typeface="Arial" charset="0"/>
                <a:ea typeface="Arial" charset="0"/>
                <a:cs typeface="Arial" charset="0"/>
              </a:rPr>
              <a:t> (high &gt;= low)</a:t>
            </a:r>
          </a:p>
          <a:p>
            <a:r>
              <a:rPr lang="vi-VN" sz="2000" noProof="1">
                <a:latin typeface="Arial" charset="0"/>
                <a:ea typeface="Arial" charset="0"/>
                <a:cs typeface="Arial" charset="0"/>
              </a:rPr>
              <a:t>   bắt đầu while</a:t>
            </a:r>
          </a:p>
          <a:p>
            <a:r>
              <a:rPr lang="vi-VN" sz="2000" noProof="1">
                <a:latin typeface="Arial" charset="0"/>
                <a:ea typeface="Arial" charset="0"/>
                <a:cs typeface="Arial" charset="0"/>
              </a:rPr>
              <a:t>       </a:t>
            </a:r>
            <a:r>
              <a:rPr lang="vi-VN" sz="2000" noProof="1">
                <a:ea typeface="Arial" charset="0"/>
                <a:cs typeface="Arial" charset="0"/>
              </a:rPr>
              <a:t>mid = (low + high)/2;</a:t>
            </a:r>
            <a:r>
              <a:rPr lang="vi-VN" sz="2000" noProof="1">
                <a:latin typeface="Arial" charset="0"/>
                <a:ea typeface="Arial" charset="0"/>
                <a:cs typeface="Arial" charset="0"/>
              </a:rPr>
              <a:t>      </a:t>
            </a:r>
          </a:p>
          <a:p>
            <a:r>
              <a:rPr lang="vi-VN" sz="2000" noProof="1">
                <a:latin typeface="Arial" charset="0"/>
                <a:ea typeface="Arial" charset="0"/>
                <a:cs typeface="Arial" charset="0"/>
              </a:rPr>
              <a:t>       </a:t>
            </a:r>
            <a:r>
              <a:rPr lang="vi-VN" sz="2000" b="1" noProof="1">
                <a:latin typeface="Arial" charset="0"/>
                <a:ea typeface="Arial" charset="0"/>
                <a:cs typeface="Arial" charset="0"/>
              </a:rPr>
              <a:t>if</a:t>
            </a:r>
            <a:r>
              <a:rPr lang="vi-VN" sz="2000" noProof="1">
                <a:latin typeface="Arial" charset="0"/>
                <a:ea typeface="Arial" charset="0"/>
                <a:cs typeface="Arial" charset="0"/>
              </a:rPr>
              <a:t> a[mid] = value: Tìm thấy. Trả về vị trí mid</a:t>
            </a:r>
          </a:p>
          <a:p>
            <a:r>
              <a:rPr lang="vi-VN" sz="2000" noProof="1">
                <a:latin typeface="Arial" charset="0"/>
                <a:ea typeface="Arial" charset="0"/>
                <a:cs typeface="Arial" charset="0"/>
              </a:rPr>
              <a:t>       </a:t>
            </a:r>
            <a:r>
              <a:rPr lang="vi-VN" sz="2000" b="1" noProof="1">
                <a:latin typeface="Arial" charset="0"/>
                <a:ea typeface="Arial" charset="0"/>
                <a:cs typeface="Arial" charset="0"/>
              </a:rPr>
              <a:t>else if</a:t>
            </a:r>
            <a:r>
              <a:rPr lang="vi-VN" sz="2000" noProof="1">
                <a:latin typeface="Arial" charset="0"/>
                <a:ea typeface="Arial" charset="0"/>
                <a:cs typeface="Arial" charset="0"/>
              </a:rPr>
              <a:t> a[mid] &gt; value, tìm tiếp trong value trong dãy con a[low] ... a[mid-1]</a:t>
            </a:r>
          </a:p>
          <a:p>
            <a:pPr lvl="1"/>
            <a:r>
              <a:rPr lang="vi-VN" sz="2000" noProof="1">
                <a:latin typeface="Arial" charset="0"/>
                <a:ea typeface="Arial" charset="0"/>
                <a:cs typeface="Arial" charset="0"/>
              </a:rPr>
              <a:t>    high = mid – 1</a:t>
            </a:r>
          </a:p>
          <a:p>
            <a:pPr>
              <a:defRPr/>
            </a:pPr>
            <a:r>
              <a:rPr lang="vi-VN" sz="2000" noProof="1">
                <a:latin typeface="Arial" charset="0"/>
                <a:ea typeface="Arial" charset="0"/>
                <a:cs typeface="Arial" charset="0"/>
              </a:rPr>
              <a:t>      </a:t>
            </a:r>
            <a:r>
              <a:rPr lang="vi-VN" sz="2000" b="1" noProof="1">
                <a:latin typeface="Arial" charset="0"/>
                <a:ea typeface="Arial" charset="0"/>
                <a:cs typeface="Arial" charset="0"/>
              </a:rPr>
              <a:t> else if</a:t>
            </a:r>
            <a:r>
              <a:rPr lang="vi-VN" sz="2000" noProof="1">
                <a:latin typeface="Arial" charset="0"/>
                <a:ea typeface="Arial" charset="0"/>
                <a:cs typeface="Arial" charset="0"/>
              </a:rPr>
              <a:t> a[mid] &lt; value, tìm tiếp trong value trong dãy con a[mid + 1] ... a[high]</a:t>
            </a:r>
          </a:p>
          <a:p>
            <a:pPr lvl="1">
              <a:defRPr/>
            </a:pPr>
            <a:r>
              <a:rPr lang="vi-VN" sz="2000" noProof="1">
                <a:latin typeface="Arial" charset="0"/>
                <a:ea typeface="Arial" charset="0"/>
                <a:cs typeface="Arial" charset="0"/>
              </a:rPr>
              <a:t>   low = mid + 1</a:t>
            </a:r>
          </a:p>
          <a:p>
            <a:r>
              <a:rPr lang="vi-VN" sz="2000" b="1" noProof="1">
                <a:latin typeface="Arial" charset="0"/>
                <a:ea typeface="Arial" charset="0"/>
                <a:cs typeface="Arial" charset="0"/>
              </a:rPr>
              <a:t>   </a:t>
            </a:r>
            <a:r>
              <a:rPr lang="vi-VN" sz="2000" noProof="1">
                <a:latin typeface="Arial" charset="0"/>
                <a:ea typeface="Arial" charset="0"/>
                <a:cs typeface="Arial" charset="0"/>
              </a:rPr>
              <a:t>kết thúc while</a:t>
            </a:r>
            <a:r>
              <a:rPr lang="vi-VN" sz="2000" b="1" noProof="1">
                <a:latin typeface="Arial" charset="0"/>
                <a:ea typeface="Arial" charset="0"/>
                <a:cs typeface="Arial" charset="0"/>
              </a:rPr>
              <a:t>   </a:t>
            </a:r>
          </a:p>
          <a:p>
            <a:r>
              <a:rPr lang="vi-VN" sz="2000" b="1" noProof="1">
                <a:latin typeface="Arial" charset="0"/>
                <a:ea typeface="Arial" charset="0"/>
                <a:cs typeface="Arial" charset="0"/>
              </a:rPr>
              <a:t>   return </a:t>
            </a:r>
            <a:r>
              <a:rPr lang="vi-VN" sz="2000" noProof="1">
                <a:latin typeface="Arial" charset="0"/>
                <a:ea typeface="Arial" charset="0"/>
                <a:cs typeface="Arial" charset="0"/>
              </a:rPr>
              <a:t>-1</a:t>
            </a:r>
            <a:r>
              <a:rPr lang="vi-VN" sz="2000" b="1" noProof="1">
                <a:latin typeface="Arial" charset="0"/>
                <a:ea typeface="Arial" charset="0"/>
                <a:cs typeface="Arial" charset="0"/>
              </a:rPr>
              <a:t>	</a:t>
            </a:r>
            <a:br>
              <a:rPr lang="vi-VN" sz="2000" b="1" noProof="1">
                <a:latin typeface="Arial" charset="0"/>
                <a:ea typeface="Arial" charset="0"/>
                <a:cs typeface="Arial" charset="0"/>
              </a:rPr>
            </a:br>
            <a:br>
              <a:rPr lang="vi-VN" sz="2000" b="1" noProof="1">
                <a:latin typeface="Arial" charset="0"/>
                <a:ea typeface="Arial" charset="0"/>
                <a:cs typeface="Arial" charset="0"/>
              </a:rPr>
            </a:br>
            <a:r>
              <a:rPr lang="vi-VN" sz="2000" noProof="1">
                <a:latin typeface="Arial" charset="0"/>
                <a:ea typeface="Arial" charset="0"/>
                <a:cs typeface="Arial" charset="0"/>
              </a:rPr>
              <a:t>Kết thúc phương thức</a:t>
            </a:r>
          </a:p>
        </p:txBody>
      </p:sp>
    </p:spTree>
    <p:extLst>
      <p:ext uri="{BB962C8B-B14F-4D97-AF65-F5344CB8AC3E}">
        <p14:creationId xmlns:p14="http://schemas.microsoft.com/office/powerpoint/2010/main" val="185390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000" dirty="0"/>
              <a:t>Cài đặt thuật toán tìm kiếm nhị phân không sử dụng đệ quy</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79" y="1130773"/>
            <a:ext cx="9214905" cy="5570987"/>
          </a:xfrm>
          <a:prstGeom prst="rect">
            <a:avLst/>
          </a:prstGeom>
        </p:spPr>
      </p:pic>
    </p:spTree>
    <p:extLst>
      <p:ext uri="{BB962C8B-B14F-4D97-AF65-F5344CB8AC3E}">
        <p14:creationId xmlns:p14="http://schemas.microsoft.com/office/powerpoint/2010/main" val="171520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nhị phân</a:t>
            </a:r>
            <a:endParaRPr lang="en-US" dirty="0"/>
          </a:p>
        </p:txBody>
      </p:sp>
      <p:sp>
        <p:nvSpPr>
          <p:cNvPr id="3" name="Content Placeholder 2"/>
          <p:cNvSpPr>
            <a:spLocks noGrp="1"/>
          </p:cNvSpPr>
          <p:nvPr>
            <p:ph idx="1"/>
          </p:nvPr>
        </p:nvSpPr>
        <p:spPr>
          <a:xfrm>
            <a:off x="838200" y="1120021"/>
            <a:ext cx="10515600" cy="5519251"/>
          </a:xfrm>
        </p:spPr>
        <p:txBody>
          <a:bodyPr/>
          <a:lstStyle/>
          <a:p>
            <a:r>
              <a:rPr lang="vi-VN" dirty="0"/>
              <a:t>Thuật toán tìm kiếm nhị phân sử dụng đệ quy</a:t>
            </a:r>
            <a:endParaRPr lang="en-US" dirty="0"/>
          </a:p>
        </p:txBody>
      </p:sp>
      <p:sp>
        <p:nvSpPr>
          <p:cNvPr id="5" name="Rectangle 4"/>
          <p:cNvSpPr/>
          <p:nvPr/>
        </p:nvSpPr>
        <p:spPr>
          <a:xfrm>
            <a:off x="1660071" y="1745626"/>
            <a:ext cx="9280072" cy="4093428"/>
          </a:xfrm>
          <a:prstGeom prst="rect">
            <a:avLst/>
          </a:prstGeom>
          <a:solidFill>
            <a:schemeClr val="bg1"/>
          </a:solidFill>
          <a:ln>
            <a:solidFill>
              <a:schemeClr val="accent1"/>
            </a:solidFill>
          </a:ln>
        </p:spPr>
        <p:txBody>
          <a:bodyPr wrap="square">
            <a:spAutoFit/>
          </a:bodyPr>
          <a:lstStyle/>
          <a:p>
            <a:r>
              <a:rPr lang="vi-VN" sz="2000" noProof="1">
                <a:latin typeface="Courier New" charset="0"/>
                <a:ea typeface="Courier New" charset="0"/>
                <a:cs typeface="Courier New" charset="0"/>
              </a:rPr>
              <a:t>Bắt đầu phương thức </a:t>
            </a:r>
            <a:r>
              <a:rPr lang="en-US" sz="2000" noProof="1">
                <a:latin typeface="Courier New" charset="0"/>
                <a:ea typeface="Courier New" charset="0"/>
                <a:cs typeface="Courier New" charset="0"/>
              </a:rPr>
              <a:t>B</a:t>
            </a:r>
            <a:r>
              <a:rPr lang="vi-VN" sz="2000" noProof="1">
                <a:latin typeface="Courier New" charset="0"/>
                <a:ea typeface="Courier New" charset="0"/>
                <a:cs typeface="Courier New" charset="0"/>
              </a:rPr>
              <a:t>inarySearch (a[], low, high value)</a:t>
            </a:r>
            <a:br>
              <a:rPr lang="vi-VN" sz="2000" noProof="1">
                <a:latin typeface="Courier New" charset="0"/>
                <a:ea typeface="Courier New" charset="0"/>
                <a:cs typeface="Courier New" charset="0"/>
              </a:rPr>
            </a:br>
            <a:br>
              <a:rPr lang="vi-VN" sz="2000" noProof="1">
                <a:latin typeface="Courier New" charset="0"/>
                <a:ea typeface="Courier New" charset="0"/>
                <a:cs typeface="Courier New" charset="0"/>
              </a:rPr>
            </a:br>
            <a:r>
              <a:rPr lang="vi-VN" sz="2000" noProof="1">
                <a:latin typeface="Courier New" charset="0"/>
                <a:ea typeface="Courier New" charset="0"/>
                <a:cs typeface="Courier New" charset="0"/>
              </a:rPr>
              <a:t>   low = 0; high = list.lengh-1; mid = (low + high)/2;</a:t>
            </a:r>
          </a:p>
          <a:p>
            <a:r>
              <a:rPr lang="vi-VN" sz="2000" noProof="1">
                <a:latin typeface="Courier New" charset="0"/>
                <a:ea typeface="Courier New" charset="0"/>
                <a:cs typeface="Courier New" charset="0"/>
              </a:rPr>
              <a:t>   </a:t>
            </a:r>
            <a:r>
              <a:rPr lang="vi-VN" sz="2000" b="1" noProof="1">
                <a:latin typeface="Courier New" charset="0"/>
                <a:ea typeface="Courier New" charset="0"/>
                <a:cs typeface="Courier New" charset="0"/>
              </a:rPr>
              <a:t>if</a:t>
            </a:r>
            <a:r>
              <a:rPr lang="vi-VN" sz="2000" noProof="1">
                <a:latin typeface="Courier New" charset="0"/>
                <a:ea typeface="Courier New" charset="0"/>
                <a:cs typeface="Courier New" charset="0"/>
              </a:rPr>
              <a:t> ( high &gt;= low)</a:t>
            </a:r>
          </a:p>
          <a:p>
            <a:r>
              <a:rPr lang="vi-VN" sz="2000" noProof="1">
                <a:latin typeface="Courier New" charset="0"/>
                <a:ea typeface="Courier New" charset="0"/>
                <a:cs typeface="Courier New" charset="0"/>
              </a:rPr>
              <a:t>       </a:t>
            </a:r>
            <a:r>
              <a:rPr lang="vi-VN" sz="2000" b="1" noProof="1">
                <a:latin typeface="Courier New" charset="0"/>
                <a:ea typeface="Courier New" charset="0"/>
                <a:cs typeface="Courier New" charset="0"/>
              </a:rPr>
              <a:t>if</a:t>
            </a:r>
            <a:r>
              <a:rPr lang="vi-VN" sz="2000" noProof="1">
                <a:latin typeface="Courier New" charset="0"/>
                <a:ea typeface="Courier New" charset="0"/>
                <a:cs typeface="Courier New" charset="0"/>
              </a:rPr>
              <a:t> a[mid] = value  </a:t>
            </a:r>
            <a:r>
              <a:rPr lang="vi-VN" sz="2000" b="1" noProof="1">
                <a:latin typeface="Courier New" charset="0"/>
                <a:ea typeface="Courier New" charset="0"/>
                <a:cs typeface="Courier New" charset="0"/>
              </a:rPr>
              <a:t>return</a:t>
            </a:r>
            <a:r>
              <a:rPr lang="vi-VN" sz="2000" noProof="1">
                <a:latin typeface="Courier New" charset="0"/>
                <a:ea typeface="Courier New" charset="0"/>
                <a:cs typeface="Courier New" charset="0"/>
              </a:rPr>
              <a:t> mid;</a:t>
            </a:r>
          </a:p>
          <a:p>
            <a:r>
              <a:rPr lang="vi-VN" sz="2000" b="1" noProof="1">
                <a:latin typeface="Courier New" charset="0"/>
                <a:ea typeface="Courier New" charset="0"/>
                <a:cs typeface="Courier New" charset="0"/>
              </a:rPr>
              <a:t>       if</a:t>
            </a:r>
            <a:r>
              <a:rPr lang="vi-VN" sz="2000" noProof="1">
                <a:latin typeface="Courier New" charset="0"/>
                <a:ea typeface="Courier New" charset="0"/>
                <a:cs typeface="Courier New" charset="0"/>
              </a:rPr>
              <a:t> a[mid] &gt; value</a:t>
            </a:r>
          </a:p>
          <a:p>
            <a:pPr lvl="1"/>
            <a:r>
              <a:rPr lang="vi-VN" sz="2000" noProof="1">
                <a:latin typeface="Courier New" charset="0"/>
                <a:ea typeface="Courier New" charset="0"/>
                <a:cs typeface="Courier New" charset="0"/>
              </a:rPr>
              <a:t>    </a:t>
            </a:r>
            <a:r>
              <a:rPr lang="vi-VN" sz="2000" b="1" noProof="1">
                <a:latin typeface="Courier New" charset="0"/>
                <a:ea typeface="Courier New" charset="0"/>
                <a:cs typeface="Courier New" charset="0"/>
              </a:rPr>
              <a:t>return</a:t>
            </a:r>
            <a:r>
              <a:rPr lang="vi-VN" sz="2000" noProof="1">
                <a:latin typeface="Courier New" charset="0"/>
                <a:ea typeface="Courier New" charset="0"/>
                <a:cs typeface="Courier New" charset="0"/>
              </a:rPr>
              <a:t> BinarySearch(a, low, mid-1, value);</a:t>
            </a:r>
          </a:p>
          <a:p>
            <a:pPr>
              <a:defRPr/>
            </a:pPr>
            <a:r>
              <a:rPr lang="vi-VN" sz="2000" b="1" noProof="1">
                <a:latin typeface="Courier New" charset="0"/>
                <a:ea typeface="Courier New" charset="0"/>
                <a:cs typeface="Courier New" charset="0"/>
              </a:rPr>
              <a:t>       if</a:t>
            </a:r>
            <a:r>
              <a:rPr lang="vi-VN" sz="2000" noProof="1">
                <a:latin typeface="Courier New" charset="0"/>
                <a:ea typeface="Courier New" charset="0"/>
                <a:cs typeface="Courier New" charset="0"/>
              </a:rPr>
              <a:t> a[mid] &lt; value</a:t>
            </a:r>
          </a:p>
          <a:p>
            <a:pPr lvl="1">
              <a:defRPr/>
            </a:pPr>
            <a:r>
              <a:rPr lang="vi-VN" sz="2000" noProof="1">
                <a:latin typeface="Courier New" charset="0"/>
                <a:ea typeface="Courier New" charset="0"/>
                <a:cs typeface="Courier New" charset="0"/>
              </a:rPr>
              <a:t>    </a:t>
            </a:r>
            <a:r>
              <a:rPr lang="vi-VN" sz="2000" b="1" noProof="1">
                <a:latin typeface="Courier New" charset="0"/>
                <a:ea typeface="Courier New" charset="0"/>
                <a:cs typeface="Courier New" charset="0"/>
              </a:rPr>
              <a:t>return</a:t>
            </a:r>
            <a:r>
              <a:rPr lang="vi-VN" sz="2000" noProof="1">
                <a:latin typeface="Courier New" charset="0"/>
                <a:ea typeface="Courier New" charset="0"/>
                <a:cs typeface="Courier New" charset="0"/>
              </a:rPr>
              <a:t> BinarySearch(a, mid + 1, high, value);</a:t>
            </a:r>
          </a:p>
          <a:p>
            <a:r>
              <a:rPr lang="vi-VN" sz="2000" b="1" noProof="1">
                <a:latin typeface="Courier New" charset="0"/>
                <a:ea typeface="Courier New" charset="0"/>
                <a:cs typeface="Courier New" charset="0"/>
              </a:rPr>
              <a:t>   </a:t>
            </a:r>
            <a:r>
              <a:rPr lang="vi-VN" sz="2000" noProof="1">
                <a:latin typeface="Courier New" charset="0"/>
                <a:ea typeface="Courier New" charset="0"/>
                <a:cs typeface="Courier New" charset="0"/>
              </a:rPr>
              <a:t>kết thúc if</a:t>
            </a:r>
            <a:r>
              <a:rPr lang="vi-VN" sz="2000" b="1" noProof="1">
                <a:latin typeface="Courier New" charset="0"/>
                <a:ea typeface="Courier New" charset="0"/>
                <a:cs typeface="Courier New" charset="0"/>
              </a:rPr>
              <a:t>   </a:t>
            </a:r>
          </a:p>
          <a:p>
            <a:r>
              <a:rPr lang="vi-VN" sz="2000" b="1" noProof="1">
                <a:latin typeface="Courier New" charset="0"/>
                <a:ea typeface="Courier New" charset="0"/>
                <a:cs typeface="Courier New" charset="0"/>
              </a:rPr>
              <a:t>   return </a:t>
            </a:r>
            <a:r>
              <a:rPr lang="vi-VN" sz="2000" noProof="1">
                <a:latin typeface="Courier New" charset="0"/>
                <a:ea typeface="Courier New" charset="0"/>
                <a:cs typeface="Courier New" charset="0"/>
              </a:rPr>
              <a:t>-1</a:t>
            </a:r>
            <a:r>
              <a:rPr lang="vi-VN" sz="2000" b="1" noProof="1">
                <a:latin typeface="Courier New" charset="0"/>
                <a:ea typeface="Courier New" charset="0"/>
                <a:cs typeface="Courier New" charset="0"/>
              </a:rPr>
              <a:t>	</a:t>
            </a:r>
            <a:br>
              <a:rPr lang="vi-VN" sz="2000" b="1" noProof="1">
                <a:latin typeface="Courier New" charset="0"/>
                <a:ea typeface="Courier New" charset="0"/>
                <a:cs typeface="Courier New" charset="0"/>
              </a:rPr>
            </a:br>
            <a:br>
              <a:rPr lang="vi-VN" sz="2000" b="1" noProof="1">
                <a:latin typeface="Courier New" charset="0"/>
                <a:ea typeface="Courier New" charset="0"/>
                <a:cs typeface="Courier New" charset="0"/>
              </a:rPr>
            </a:br>
            <a:r>
              <a:rPr lang="vi-VN" sz="2000" noProof="1">
                <a:latin typeface="Courier New" charset="0"/>
                <a:ea typeface="Courier New" charset="0"/>
                <a:cs typeface="Courier New" charset="0"/>
              </a:rPr>
              <a:t>Kết thúc phương thức</a:t>
            </a:r>
          </a:p>
        </p:txBody>
      </p:sp>
    </p:spTree>
    <p:extLst>
      <p:ext uri="{BB962C8B-B14F-4D97-AF65-F5344CB8AC3E}">
        <p14:creationId xmlns:p14="http://schemas.microsoft.com/office/powerpoint/2010/main" val="142776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nhị phân</a:t>
            </a:r>
            <a:endParaRPr lang="en-US" dirty="0"/>
          </a:p>
        </p:txBody>
      </p:sp>
      <p:sp>
        <p:nvSpPr>
          <p:cNvPr id="3" name="Content Placeholder 2"/>
          <p:cNvSpPr>
            <a:spLocks noGrp="1"/>
          </p:cNvSpPr>
          <p:nvPr>
            <p:ph idx="1"/>
          </p:nvPr>
        </p:nvSpPr>
        <p:spPr/>
        <p:txBody>
          <a:bodyPr/>
          <a:lstStyle/>
          <a:p>
            <a:r>
              <a:rPr lang="vi-VN" dirty="0"/>
              <a:t>Cài đặt</a:t>
            </a:r>
            <a:endParaRPr lang="en-US" dirty="0"/>
          </a:p>
        </p:txBody>
      </p:sp>
      <p:sp>
        <p:nvSpPr>
          <p:cNvPr id="5" name="Rectangle 4"/>
          <p:cNvSpPr/>
          <p:nvPr/>
        </p:nvSpPr>
        <p:spPr>
          <a:xfrm>
            <a:off x="1073426" y="1799065"/>
            <a:ext cx="10893287" cy="4524315"/>
          </a:xfrm>
          <a:prstGeom prst="rect">
            <a:avLst/>
          </a:prstGeom>
        </p:spPr>
        <p:txBody>
          <a:bodyPr wrap="square">
            <a:spAutoFit/>
          </a:bodyPr>
          <a:lstStyle/>
          <a:p>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BinarySearch(</a:t>
            </a:r>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arr, </a:t>
            </a:r>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low, </a:t>
            </a:r>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high, </a:t>
            </a:r>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value) {</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if </a:t>
            </a:r>
            <a:r>
              <a:rPr lang="en-US" sz="2400" noProof="1">
                <a:latin typeface="Courier New" charset="0"/>
                <a:ea typeface="Courier New" charset="0"/>
                <a:cs typeface="Courier New" charset="0"/>
              </a:rPr>
              <a:t>(high&gt;=low) {</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int </a:t>
            </a:r>
            <a:r>
              <a:rPr lang="en-US" sz="2400" noProof="1">
                <a:latin typeface="Courier New" charset="0"/>
                <a:ea typeface="Courier New" charset="0"/>
                <a:cs typeface="Courier New" charset="0"/>
              </a:rPr>
              <a:t>mid = low + (high - low)/</a:t>
            </a:r>
            <a:r>
              <a:rPr lang="en-US" sz="2400" noProof="1">
                <a:solidFill>
                  <a:srgbClr val="0000FF"/>
                </a:solidFill>
                <a:latin typeface="Courier New" charset="0"/>
                <a:ea typeface="Courier New" charset="0"/>
                <a:cs typeface="Courier New" charset="0"/>
              </a:rPr>
              <a:t>2</a:t>
            </a:r>
            <a:r>
              <a:rPr lang="en-US" sz="2400" noProof="1">
                <a:latin typeface="Courier New" charset="0"/>
                <a:ea typeface="Courier New" charset="0"/>
                <a:cs typeface="Courier New" charset="0"/>
              </a:rPr>
              <a:t>;</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if </a:t>
            </a:r>
            <a:r>
              <a:rPr lang="en-US" sz="2400" noProof="1">
                <a:latin typeface="Courier New" charset="0"/>
                <a:ea typeface="Courier New" charset="0"/>
                <a:cs typeface="Courier New" charset="0"/>
              </a:rPr>
              <a:t>(arr[mid] == value) </a:t>
            </a:r>
          </a:p>
          <a:p>
            <a:r>
              <a:rPr lang="en-US" sz="2400" b="1" noProof="1">
                <a:solidFill>
                  <a:srgbClr val="000080"/>
                </a:solidFill>
                <a:latin typeface="Courier New" charset="0"/>
                <a:ea typeface="Courier New" charset="0"/>
                <a:cs typeface="Courier New" charset="0"/>
              </a:rPr>
              <a:t>          return </a:t>
            </a:r>
            <a:r>
              <a:rPr lang="en-US" sz="2400" noProof="1">
                <a:latin typeface="Courier New" charset="0"/>
                <a:ea typeface="Courier New" charset="0"/>
                <a:cs typeface="Courier New" charset="0"/>
              </a:rPr>
              <a:t>mid;</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if </a:t>
            </a:r>
            <a:r>
              <a:rPr lang="en-US" sz="2400" noProof="1">
                <a:latin typeface="Courier New" charset="0"/>
                <a:ea typeface="Courier New" charset="0"/>
                <a:cs typeface="Courier New" charset="0"/>
              </a:rPr>
              <a:t>(arr[mid] &gt; value) </a:t>
            </a:r>
          </a:p>
          <a:p>
            <a:r>
              <a:rPr lang="en-US" sz="2400" b="1" noProof="1">
                <a:solidFill>
                  <a:srgbClr val="000080"/>
                </a:solidFill>
                <a:latin typeface="Courier New" charset="0"/>
                <a:ea typeface="Courier New" charset="0"/>
                <a:cs typeface="Courier New" charset="0"/>
              </a:rPr>
              <a:t>          return </a:t>
            </a:r>
            <a:r>
              <a:rPr lang="en-US" sz="2400" noProof="1">
                <a:latin typeface="Courier New" charset="0"/>
                <a:ea typeface="Courier New" charset="0"/>
                <a:cs typeface="Courier New" charset="0"/>
              </a:rPr>
              <a:t>BinarySearch(arr, low, mid-</a:t>
            </a:r>
            <a:r>
              <a:rPr lang="en-US" sz="2400" noProof="1">
                <a:solidFill>
                  <a:srgbClr val="0000FF"/>
                </a:solidFill>
                <a:latin typeface="Courier New" charset="0"/>
                <a:ea typeface="Courier New" charset="0"/>
                <a:cs typeface="Courier New" charset="0"/>
              </a:rPr>
              <a:t>1</a:t>
            </a:r>
            <a:r>
              <a:rPr lang="en-US" sz="2400" noProof="1">
                <a:latin typeface="Courier New" charset="0"/>
                <a:ea typeface="Courier New" charset="0"/>
                <a:cs typeface="Courier New" charset="0"/>
              </a:rPr>
              <a:t>, value);</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return </a:t>
            </a:r>
            <a:r>
              <a:rPr lang="en-US" sz="2400" noProof="1">
                <a:latin typeface="Courier New" charset="0"/>
                <a:ea typeface="Courier New" charset="0"/>
                <a:cs typeface="Courier New" charset="0"/>
              </a:rPr>
              <a:t>BinarySearch(arr, mid+</a:t>
            </a:r>
            <a:r>
              <a:rPr lang="en-US" sz="2400" noProof="1">
                <a:solidFill>
                  <a:srgbClr val="0000FF"/>
                </a:solidFill>
                <a:latin typeface="Courier New" charset="0"/>
                <a:ea typeface="Courier New" charset="0"/>
                <a:cs typeface="Courier New" charset="0"/>
              </a:rPr>
              <a:t>1</a:t>
            </a:r>
            <a:r>
              <a:rPr lang="en-US" sz="2400" noProof="1">
                <a:latin typeface="Courier New" charset="0"/>
                <a:ea typeface="Courier New" charset="0"/>
                <a:cs typeface="Courier New" charset="0"/>
              </a:rPr>
              <a:t>, high, value);</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    </a:t>
            </a:r>
            <a:r>
              <a:rPr lang="en-US" sz="2400" b="1" noProof="1">
                <a:solidFill>
                  <a:srgbClr val="000080"/>
                </a:solidFill>
                <a:latin typeface="Courier New" charset="0"/>
                <a:ea typeface="Courier New" charset="0"/>
                <a:cs typeface="Courier New" charset="0"/>
              </a:rPr>
              <a:t>return </a:t>
            </a:r>
            <a:r>
              <a:rPr lang="en-US" sz="2400" noProof="1">
                <a:latin typeface="Courier New" charset="0"/>
                <a:ea typeface="Courier New" charset="0"/>
                <a:cs typeface="Courier New" charset="0"/>
              </a:rPr>
              <a:t>-</a:t>
            </a:r>
            <a:r>
              <a:rPr lang="en-US" sz="2400" noProof="1">
                <a:solidFill>
                  <a:srgbClr val="0000FF"/>
                </a:solidFill>
                <a:latin typeface="Courier New" charset="0"/>
                <a:ea typeface="Courier New" charset="0"/>
                <a:cs typeface="Courier New" charset="0"/>
              </a:rPr>
              <a:t>1</a:t>
            </a:r>
            <a:r>
              <a:rPr lang="en-US" sz="2400" noProof="1">
                <a:latin typeface="Courier New" charset="0"/>
                <a:ea typeface="Courier New" charset="0"/>
                <a:cs typeface="Courier New" charset="0"/>
              </a:rPr>
              <a:t>;</a:t>
            </a:r>
            <a:br>
              <a:rPr lang="en-US" sz="2400" noProof="1">
                <a:latin typeface="Courier New" charset="0"/>
                <a:ea typeface="Courier New" charset="0"/>
                <a:cs typeface="Courier New" charset="0"/>
              </a:rPr>
            </a:br>
            <a:r>
              <a:rPr lang="en-US" sz="2400" noProof="1">
                <a:latin typeface="Courier New" charset="0"/>
                <a:ea typeface="Courier New" charset="0"/>
                <a:cs typeface="Courier New" charset="0"/>
              </a:rPr>
              <a:t>}</a:t>
            </a:r>
          </a:p>
        </p:txBody>
      </p:sp>
    </p:spTree>
    <p:extLst>
      <p:ext uri="{BB962C8B-B14F-4D97-AF65-F5344CB8AC3E}">
        <p14:creationId xmlns:p14="http://schemas.microsoft.com/office/powerpoint/2010/main" val="203363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Độ phức tạp thuật toán</a:t>
            </a:r>
          </a:p>
        </p:txBody>
      </p:sp>
      <p:sp>
        <p:nvSpPr>
          <p:cNvPr id="5" name="Text Placeholder 4"/>
          <p:cNvSpPr>
            <a:spLocks noGrp="1"/>
          </p:cNvSpPr>
          <p:nvPr>
            <p:ph type="body" idx="1"/>
          </p:nvPr>
        </p:nvSpPr>
        <p:spPr/>
        <p:txBody>
          <a:bodyPr/>
          <a:lstStyle/>
          <a:p>
            <a:r>
              <a:rPr lang="vi-VN" dirty="0"/>
              <a:t>Độ phức tạp thuật toán</a:t>
            </a:r>
          </a:p>
          <a:p>
            <a:r>
              <a:rPr lang="vi-VN" dirty="0"/>
              <a:t>Đánh giá độ phức tạp thuật toán</a:t>
            </a:r>
          </a:p>
          <a:p>
            <a:r>
              <a:rPr lang="vi-VN" dirty="0"/>
              <a:t>Tính độ phức tạp những trường hợp thông dụng</a:t>
            </a:r>
          </a:p>
        </p:txBody>
      </p:sp>
    </p:spTree>
    <p:extLst>
      <p:ext uri="{BB962C8B-B14F-4D97-AF65-F5344CB8AC3E}">
        <p14:creationId xmlns:p14="http://schemas.microsoft.com/office/powerpoint/2010/main" val="68426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phức tạp thuật toán (1)</a:t>
            </a:r>
            <a:endParaRPr lang="en-US" dirty="0"/>
          </a:p>
        </p:txBody>
      </p:sp>
      <p:sp>
        <p:nvSpPr>
          <p:cNvPr id="3" name="Content Placeholder 2"/>
          <p:cNvSpPr>
            <a:spLocks noGrp="1"/>
          </p:cNvSpPr>
          <p:nvPr>
            <p:ph idx="1"/>
          </p:nvPr>
        </p:nvSpPr>
        <p:spPr>
          <a:xfrm>
            <a:off x="838200" y="1120022"/>
            <a:ext cx="10515600" cy="5372218"/>
          </a:xfrm>
        </p:spPr>
        <p:txBody>
          <a:bodyPr/>
          <a:lstStyle/>
          <a:p>
            <a:pPr algn="just"/>
            <a:r>
              <a:rPr lang="vi-VN" noProof="1"/>
              <a:t>Thời gian máy tính thực hiện một thuật toán không chỉ phụ thuộc vào thuật toán đó mà còn tuỳ thuộc từng máy tính.</a:t>
            </a:r>
          </a:p>
          <a:p>
            <a:pPr algn="just"/>
            <a:r>
              <a:rPr lang="vi-VN" noProof="1"/>
              <a:t>Để đánh giá hiệu quả của một thuật toán có thể xét về thời gian và không gian cần thiết để thực hiện thuật toán đó.</a:t>
            </a:r>
          </a:p>
          <a:p>
            <a:pPr algn="just"/>
            <a:r>
              <a:rPr lang="vi-VN" noProof="1"/>
              <a:t>Không gian được hiểu là các yêu cầu về bộ nhớ, thiết bị lưu trữ .. </a:t>
            </a:r>
            <a:r>
              <a:rPr lang="en-US" noProof="1"/>
              <a:t>c</a:t>
            </a:r>
            <a:r>
              <a:rPr lang="vi-VN" noProof="1"/>
              <a:t>ủa máy tính để thuật toán có thể làm việc.</a:t>
            </a:r>
          </a:p>
          <a:p>
            <a:pPr algn="just"/>
            <a:r>
              <a:rPr lang="vi-VN" noProof="1"/>
              <a:t>Thời gian được đánh giá bằng việc tính số phép tính chính như phép so sánh, phép lặp ... Thông thường các phép tính được thực hiện phụ thuộc vào cỡ của bài toán, tức là độ lớn đầu vào.</a:t>
            </a:r>
          </a:p>
          <a:p>
            <a:pPr algn="just"/>
            <a:r>
              <a:rPr lang="vi-VN" noProof="1"/>
              <a:t>Thời gian thực hiện thuật toán còn được hiểu là một hàm phụ thuộc đầu vào T = f(input) </a:t>
            </a:r>
            <a:endParaRPr lang="en-US" noProof="1"/>
          </a:p>
        </p:txBody>
      </p:sp>
    </p:spTree>
    <p:extLst>
      <p:ext uri="{BB962C8B-B14F-4D97-AF65-F5344CB8AC3E}">
        <p14:creationId xmlns:p14="http://schemas.microsoft.com/office/powerpoint/2010/main" val="70335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phức tạp thuật toán (1)</a:t>
            </a:r>
            <a:endParaRPr lang="en-US" dirty="0"/>
          </a:p>
        </p:txBody>
      </p:sp>
      <p:sp>
        <p:nvSpPr>
          <p:cNvPr id="3" name="Content Placeholder 2"/>
          <p:cNvSpPr>
            <a:spLocks noGrp="1"/>
          </p:cNvSpPr>
          <p:nvPr>
            <p:ph idx="1"/>
          </p:nvPr>
        </p:nvSpPr>
        <p:spPr>
          <a:xfrm>
            <a:off x="838200" y="1120022"/>
            <a:ext cx="10515600" cy="5372218"/>
          </a:xfrm>
        </p:spPr>
        <p:txBody>
          <a:bodyPr/>
          <a:lstStyle/>
          <a:p>
            <a:pPr algn="just"/>
            <a:r>
              <a:rPr lang="vi-VN" noProof="1"/>
              <a:t>Trong phần này, khi nhắc đến độ phức tạp thuật toán được hiểu là thời gian thực hiện số phép tính mà thuật toán cần thực hiện với </a:t>
            </a:r>
            <a:r>
              <a:rPr lang="en-US" noProof="1"/>
              <a:t>bộ dữ liệu đầu vào có kích thước </a:t>
            </a:r>
            <a:r>
              <a:rPr lang="en-US" b="1" noProof="1"/>
              <a:t>n</a:t>
            </a:r>
            <a:r>
              <a:rPr lang="en-US" noProof="1"/>
              <a:t>: </a:t>
            </a:r>
            <a:r>
              <a:rPr lang="vi-VN" noProof="1"/>
              <a:t>T = f(n)</a:t>
            </a:r>
            <a:endParaRPr lang="en-US" noProof="1"/>
          </a:p>
          <a:p>
            <a:pPr lvl="1" algn="just"/>
            <a:r>
              <a:rPr lang="en-US" noProof="1"/>
              <a:t>n có thể là số phần tử của mảng trong trường hợp bài toán sắp xếp hoặc tìm kiếm, </a:t>
            </a:r>
          </a:p>
          <a:p>
            <a:pPr lvl="1" algn="just"/>
            <a:r>
              <a:rPr lang="en-US" noProof="1"/>
              <a:t>n là độ lớn của số </a:t>
            </a:r>
            <a:r>
              <a:rPr lang="vi-VN" noProof="1"/>
              <a:t>như</a:t>
            </a:r>
            <a:r>
              <a:rPr lang="en-US" noProof="1"/>
              <a:t> trong bài toán kiểm tra số nguyên tố</a:t>
            </a:r>
          </a:p>
          <a:p>
            <a:pPr algn="just"/>
            <a:endParaRPr lang="en-US" noProof="1"/>
          </a:p>
        </p:txBody>
      </p:sp>
    </p:spTree>
    <p:extLst>
      <p:ext uri="{BB962C8B-B14F-4D97-AF65-F5344CB8AC3E}">
        <p14:creationId xmlns:p14="http://schemas.microsoft.com/office/powerpoint/2010/main" val="6610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Thời gian thực hiện giải thuật</a:t>
            </a:r>
            <a:endParaRPr lang="en-US" dirty="0"/>
          </a:p>
        </p:txBody>
      </p:sp>
      <p:sp>
        <p:nvSpPr>
          <p:cNvPr id="3" name="Content Placeholder 2"/>
          <p:cNvSpPr>
            <a:spLocks noGrp="1"/>
          </p:cNvSpPr>
          <p:nvPr>
            <p:ph idx="1"/>
          </p:nvPr>
        </p:nvSpPr>
        <p:spPr/>
        <p:txBody>
          <a:bodyPr/>
          <a:lstStyle/>
          <a:p>
            <a:pPr algn="just"/>
            <a:r>
              <a:rPr lang="vi-VN" dirty="0"/>
              <a:t>Thời gian chạy trong trường hợp xấu nhất (worse-case  running time) là thời gian chạy lớn nhất của thuật toán đó trên tất cả các dữ liệu cùng cỡ.</a:t>
            </a:r>
          </a:p>
          <a:p>
            <a:pPr algn="just"/>
            <a:r>
              <a:rPr lang="vi-VN" dirty="0"/>
              <a:t>Thời gian chạy trung bình là trung bình cộng thời gian chạy trên tất cả các bộ dữ liệu cùng cỡ</a:t>
            </a:r>
          </a:p>
          <a:p>
            <a:pPr algn="just"/>
            <a:r>
              <a:rPr lang="vi-VN" dirty="0"/>
              <a:t>Thời gian chạy trong trường hợp tốt nhất (best-case running time) là thời gian chạy ít nhất của thuật toán đó trên tất cả các dữ liệu cùng cỡ.</a:t>
            </a:r>
            <a:endParaRPr lang="en-US" dirty="0"/>
          </a:p>
        </p:txBody>
      </p:sp>
    </p:spTree>
    <p:extLst>
      <p:ext uri="{BB962C8B-B14F-4D97-AF65-F5344CB8AC3E}">
        <p14:creationId xmlns:p14="http://schemas.microsoft.com/office/powerpoint/2010/main" val="14821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a:t>Mục tiêu</a:t>
            </a:r>
          </a:p>
        </p:txBody>
      </p:sp>
      <p:sp>
        <p:nvSpPr>
          <p:cNvPr id="3" name="Content Placeholder 2"/>
          <p:cNvSpPr>
            <a:spLocks noGrp="1"/>
          </p:cNvSpPr>
          <p:nvPr>
            <p:ph idx="1"/>
          </p:nvPr>
        </p:nvSpPr>
        <p:spPr/>
        <p:txBody>
          <a:bodyPr/>
          <a:lstStyle/>
          <a:p>
            <a:r>
              <a:rPr lang="en-US" noProof="1"/>
              <a:t>Trình bày được thuật toán tìm kiếm tuyến tính</a:t>
            </a:r>
          </a:p>
          <a:p>
            <a:r>
              <a:rPr lang="en-US" noProof="1"/>
              <a:t>Cài đặt được thuật toán tìm kiếm tuyến tính</a:t>
            </a:r>
          </a:p>
          <a:p>
            <a:r>
              <a:rPr lang="en-US" noProof="1"/>
              <a:t>Trình bày được thuật toán tìm kiếm nhị phân</a:t>
            </a:r>
          </a:p>
          <a:p>
            <a:r>
              <a:rPr lang="en-US" noProof="1"/>
              <a:t>Cài đặt được thuật toán tìm kiếm nhị phân</a:t>
            </a:r>
          </a:p>
          <a:p>
            <a:r>
              <a:rPr lang="en-US" noProof="1"/>
              <a:t>Trình bày được độ phức tạp của thuật toán</a:t>
            </a:r>
          </a:p>
          <a:p>
            <a:r>
              <a:rPr lang="en-US" noProof="1"/>
              <a:t>Tính được độ phức tạp của thuật toán cho những trường hợp thông dụng</a:t>
            </a:r>
            <a:endParaRPr lang="vi-VN" noProof="1"/>
          </a:p>
        </p:txBody>
      </p:sp>
    </p:spTree>
    <p:extLst>
      <p:ext uri="{BB962C8B-B14F-4D97-AF65-F5344CB8AC3E}">
        <p14:creationId xmlns:p14="http://schemas.microsoft.com/office/powerpoint/2010/main" val="2052032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phức tạp thuật toán để làm gì?</a:t>
            </a:r>
            <a:endParaRPr lang="en-US" dirty="0"/>
          </a:p>
        </p:txBody>
      </p:sp>
      <p:sp>
        <p:nvSpPr>
          <p:cNvPr id="3" name="Content Placeholder 2"/>
          <p:cNvSpPr>
            <a:spLocks noGrp="1"/>
          </p:cNvSpPr>
          <p:nvPr>
            <p:ph idx="1"/>
          </p:nvPr>
        </p:nvSpPr>
        <p:spPr/>
        <p:txBody>
          <a:bodyPr/>
          <a:lstStyle/>
          <a:p>
            <a:r>
              <a:rPr lang="vi-VN" dirty="0"/>
              <a:t>So sánh giữa các thuật toán để biết được thuật toán nào:</a:t>
            </a:r>
          </a:p>
          <a:p>
            <a:pPr lvl="1"/>
            <a:r>
              <a:rPr lang="vi-VN" dirty="0"/>
              <a:t>Tốt hơn</a:t>
            </a:r>
          </a:p>
          <a:p>
            <a:pPr lvl="1"/>
            <a:r>
              <a:rPr lang="vi-VN" dirty="0"/>
              <a:t>Nhanh hơn</a:t>
            </a:r>
            <a:endParaRPr lang="en-US" dirty="0"/>
          </a:p>
          <a:p>
            <a:pPr lvl="1"/>
            <a:r>
              <a:rPr lang="vi-VN" dirty="0"/>
              <a:t>Ít tốn bộ nhớ hơn</a:t>
            </a:r>
          </a:p>
        </p:txBody>
      </p:sp>
    </p:spTree>
    <p:extLst>
      <p:ext uri="{BB962C8B-B14F-4D97-AF65-F5344CB8AC3E}">
        <p14:creationId xmlns:p14="http://schemas.microsoft.com/office/powerpoint/2010/main" val="177732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Đánh giá độ phức tạp thuật toán</a:t>
            </a:r>
            <a:endParaRPr lang="en-US" dirty="0"/>
          </a:p>
        </p:txBody>
      </p:sp>
      <p:sp>
        <p:nvSpPr>
          <p:cNvPr id="3" name="Content Placeholder 2"/>
          <p:cNvSpPr>
            <a:spLocks noGrp="1"/>
          </p:cNvSpPr>
          <p:nvPr>
            <p:ph idx="1"/>
          </p:nvPr>
        </p:nvSpPr>
        <p:spPr/>
        <p:txBody>
          <a:bodyPr/>
          <a:lstStyle/>
          <a:p>
            <a:r>
              <a:rPr lang="vi-VN" noProof="1"/>
              <a:t>Khi đánh giá độ phức tạp của một thuật toán dùng 2 ký hiệu O-lớn (Big-O) và Theta (Θ), thường sử dụng O-lớn hơn.</a:t>
            </a:r>
          </a:p>
          <a:p>
            <a:r>
              <a:rPr lang="vi-VN" noProof="1"/>
              <a:t>Thuật toán A có thời gian thực hiện là T(n) = O(f(n)). Khi đó, thuật toán A có độ phức tạp f(n).</a:t>
            </a:r>
          </a:p>
          <a:p>
            <a:r>
              <a:rPr lang="vi-VN" noProof="1"/>
              <a:t>Ví dụ:</a:t>
            </a:r>
          </a:p>
          <a:p>
            <a:pPr lvl="1"/>
            <a:r>
              <a:rPr lang="vi-VN" noProof="1"/>
              <a:t>Thời gian thực hiện T(n) của chương trình là O(n2), có nghĩa là tồn tại các hằng số dương C và n0 sao cho T(n) &lt;= Cn2 với n &gt;= n0.</a:t>
            </a:r>
          </a:p>
          <a:p>
            <a:endParaRPr lang="vi-VN" noProof="1"/>
          </a:p>
        </p:txBody>
      </p:sp>
    </p:spTree>
    <p:extLst>
      <p:ext uri="{BB962C8B-B14F-4D97-AF65-F5344CB8AC3E}">
        <p14:creationId xmlns:p14="http://schemas.microsoft.com/office/powerpoint/2010/main" val="75202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Quy tắc tính độ phức tạp</a:t>
            </a:r>
            <a:endParaRPr lang="en-US" dirty="0"/>
          </a:p>
        </p:txBody>
      </p:sp>
      <p:sp>
        <p:nvSpPr>
          <p:cNvPr id="3" name="Content Placeholder 2"/>
          <p:cNvSpPr>
            <a:spLocks noGrp="1"/>
          </p:cNvSpPr>
          <p:nvPr>
            <p:ph idx="1"/>
          </p:nvPr>
        </p:nvSpPr>
        <p:spPr/>
        <p:txBody>
          <a:bodyPr>
            <a:normAutofit lnSpcReduction="10000"/>
          </a:bodyPr>
          <a:lstStyle/>
          <a:p>
            <a:pPr algn="just"/>
            <a:r>
              <a:rPr lang="vi-VN" noProof="1"/>
              <a:t>Quy tắc bỏ hằng số</a:t>
            </a:r>
          </a:p>
          <a:p>
            <a:pPr lvl="1" algn="just"/>
            <a:r>
              <a:rPr lang="vi-VN" noProof="1"/>
              <a:t>T(n) = O(Cf(n)) = O(f(n)) với C là một hằng số dương.</a:t>
            </a:r>
          </a:p>
          <a:p>
            <a:pPr algn="just"/>
            <a:r>
              <a:rPr lang="vi-VN" noProof="1"/>
              <a:t>Quy tắc cộng</a:t>
            </a:r>
          </a:p>
          <a:p>
            <a:pPr lvl="1" algn="just"/>
            <a:r>
              <a:rPr lang="vi-VN" noProof="1"/>
              <a:t>2 chương trình P1 và P2 nối tiếp nhau. T1(n) = O(f(n)) là thời gian thực hiện chương trình 1 và T2(n) = O(g(n)) là thời gian thực hiện chương trình 2.</a:t>
            </a:r>
          </a:p>
          <a:p>
            <a:pPr lvl="1" algn="just"/>
            <a:r>
              <a:rPr lang="vi-VN" noProof="1"/>
              <a:t>Thời gian thực hiện tổng thể 2 chương trình này là:</a:t>
            </a:r>
          </a:p>
          <a:p>
            <a:pPr marL="457200" lvl="1" indent="0" algn="just">
              <a:buNone/>
            </a:pPr>
            <a:r>
              <a:rPr lang="vi-VN" noProof="1"/>
              <a:t>			O(f(n) + g(n)) = O(max(f(n), g(n))) </a:t>
            </a:r>
          </a:p>
          <a:p>
            <a:pPr algn="just"/>
            <a:r>
              <a:rPr lang="vi-VN" noProof="1"/>
              <a:t>Quy tắc nhân</a:t>
            </a:r>
          </a:p>
          <a:p>
            <a:pPr lvl="1" algn="just"/>
            <a:r>
              <a:rPr lang="vi-VN" noProof="1"/>
              <a:t>2 chương trình P1 và P2 lồng nhau. T1(n) = O(f(n)) là thời gian thực hiện chương trình P1 và T2(n) = O(g(n)) là thời gian thực hiện chương trình P2. </a:t>
            </a:r>
          </a:p>
          <a:p>
            <a:pPr lvl="1" algn="just"/>
            <a:r>
              <a:rPr lang="vi-VN" noProof="1"/>
              <a:t>Thời gian thực hiện tổng thể 2 chương trình này là:</a:t>
            </a:r>
          </a:p>
          <a:p>
            <a:pPr marL="457200" lvl="1" indent="0" algn="just">
              <a:buNone/>
            </a:pPr>
            <a:r>
              <a:rPr lang="vi-VN" noProof="1"/>
              <a:t>			O(f(n).g(n)). </a:t>
            </a:r>
          </a:p>
        </p:txBody>
      </p:sp>
    </p:spTree>
    <p:extLst>
      <p:ext uri="{BB962C8B-B14F-4D97-AF65-F5344CB8AC3E}">
        <p14:creationId xmlns:p14="http://schemas.microsoft.com/office/powerpoint/2010/main" val="1935504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lstStyle/>
          <a:p>
            <a:r>
              <a:rPr lang="vi-VN" dirty="0"/>
              <a:t>Các câu lệnh đơn giản</a:t>
            </a:r>
          </a:p>
          <a:p>
            <a:pPr lvl="1"/>
            <a:r>
              <a:rPr lang="vi-VN" dirty="0"/>
              <a:t>Các câu lệnh đơn giản như gán, so sánh, return ... </a:t>
            </a:r>
            <a:r>
              <a:rPr lang="en-US" dirty="0"/>
              <a:t>c</a:t>
            </a:r>
            <a:r>
              <a:rPr lang="vi-VN" dirty="0"/>
              <a:t>ó thời gian thực hiện là O(1)</a:t>
            </a:r>
          </a:p>
          <a:p>
            <a:pPr lvl="1"/>
            <a:r>
              <a:rPr lang="vi-VN" dirty="0"/>
              <a:t>Ví dụ: m = 0 thời gian thực hiện là O(1) hay còn gọi là độ phức tạp hằng số</a:t>
            </a:r>
          </a:p>
        </p:txBody>
      </p:sp>
    </p:spTree>
    <p:extLst>
      <p:ext uri="{BB962C8B-B14F-4D97-AF65-F5344CB8AC3E}">
        <p14:creationId xmlns:p14="http://schemas.microsoft.com/office/powerpoint/2010/main" val="1651097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lstStyle/>
          <a:p>
            <a:r>
              <a:rPr lang="vi-VN" noProof="1"/>
              <a:t>Vòng lặp</a:t>
            </a:r>
          </a:p>
          <a:p>
            <a:pPr lvl="1"/>
            <a:r>
              <a:rPr lang="vi-VN" noProof="1"/>
              <a:t>Trong phần lớn các trường hợp, thời gian thực hiện vòng lặp bằng thời gian thực hiện thân vòng lặp n lần</a:t>
            </a:r>
          </a:p>
          <a:p>
            <a:r>
              <a:rPr lang="vi-VN" noProof="1"/>
              <a:t>Ví dụ 1:</a:t>
            </a:r>
          </a:p>
          <a:p>
            <a:endParaRPr lang="vi-VN" noProof="1"/>
          </a:p>
          <a:p>
            <a:endParaRPr lang="vi-VN" noProof="1"/>
          </a:p>
          <a:p>
            <a:pPr marL="457200" lvl="1" indent="0">
              <a:buNone/>
            </a:pPr>
            <a:endParaRPr lang="vi-VN" noProof="1"/>
          </a:p>
          <a:p>
            <a:pPr marL="457200" lvl="1" indent="0">
              <a:buNone/>
            </a:pPr>
            <a:r>
              <a:rPr lang="vi-VN" noProof="1"/>
              <a:t> Vòng lặp trên thực hiện n lần </a:t>
            </a:r>
          </a:p>
          <a:p>
            <a:pPr marL="457200" lvl="1" indent="0">
              <a:buNone/>
            </a:pPr>
            <a:r>
              <a:rPr lang="vi-VN" noProof="1"/>
              <a:t> Số phép tính thực hiện là O(1) là hằng số C: k = k + 5</a:t>
            </a:r>
          </a:p>
          <a:p>
            <a:pPr marL="457200" lvl="1" indent="0">
              <a:buNone/>
            </a:pPr>
            <a:r>
              <a:rPr lang="vi-VN" noProof="1"/>
              <a:t> Vậy tổng thời gian thực hiện T(n) = O(Cn) = O(n).</a:t>
            </a:r>
          </a:p>
          <a:p>
            <a:endParaRPr lang="vi-VN" noProof="1"/>
          </a:p>
          <a:p>
            <a:endParaRPr lang="vi-VN" noProof="1"/>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51" y="2964621"/>
            <a:ext cx="4568135" cy="1058839"/>
          </a:xfrm>
          <a:prstGeom prst="rect">
            <a:avLst/>
          </a:prstGeom>
        </p:spPr>
      </p:pic>
    </p:spTree>
    <p:extLst>
      <p:ext uri="{BB962C8B-B14F-4D97-AF65-F5344CB8AC3E}">
        <p14:creationId xmlns:p14="http://schemas.microsoft.com/office/powerpoint/2010/main" val="1274835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lstStyle/>
          <a:p>
            <a:r>
              <a:rPr lang="vi-VN" dirty="0"/>
              <a:t>Để thấy cách giải thuật thực hiện thực hiện đoạn mã lệnh sau:</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44" y="1645920"/>
            <a:ext cx="7183686" cy="440406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774" y="4089332"/>
            <a:ext cx="3779334" cy="764555"/>
          </a:xfrm>
          <a:prstGeom prst="rect">
            <a:avLst/>
          </a:prstGeom>
        </p:spPr>
      </p:pic>
    </p:spTree>
    <p:extLst>
      <p:ext uri="{BB962C8B-B14F-4D97-AF65-F5344CB8AC3E}">
        <p14:creationId xmlns:p14="http://schemas.microsoft.com/office/powerpoint/2010/main" val="149528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lstStyle/>
          <a:p>
            <a:r>
              <a:rPr lang="vi-VN" dirty="0"/>
              <a:t>Ví dụ 2:</a:t>
            </a:r>
          </a:p>
          <a:p>
            <a:endParaRPr lang="vi-VN" dirty="0"/>
          </a:p>
          <a:p>
            <a:endParaRPr lang="vi-VN" dirty="0"/>
          </a:p>
          <a:p>
            <a:pPr marL="457200" lvl="1" indent="0">
              <a:buNone/>
            </a:pPr>
            <a:endParaRPr lang="vi-VN" dirty="0"/>
          </a:p>
          <a:p>
            <a:pPr marL="457200" lvl="1" indent="0">
              <a:buNone/>
            </a:pPr>
            <a:endParaRPr lang="vi-VN" dirty="0"/>
          </a:p>
          <a:p>
            <a:pPr marL="457200" lvl="1" indent="0">
              <a:buNone/>
            </a:pPr>
            <a:endParaRPr lang="vi-VN" dirty="0"/>
          </a:p>
          <a:p>
            <a:pPr marL="457200" lvl="1" indent="0">
              <a:buNone/>
            </a:pPr>
            <a:r>
              <a:rPr lang="vi-VN" dirty="0"/>
              <a:t> Vòng lặp ngoài và trong cùng thực hiện n lần</a:t>
            </a:r>
          </a:p>
          <a:p>
            <a:pPr marL="457200" lvl="1" indent="0">
              <a:buNone/>
            </a:pPr>
            <a:r>
              <a:rPr lang="vi-VN" dirty="0"/>
              <a:t> Số phép tính thực hiện là O(1) là hằng số C: k = k + i + j</a:t>
            </a:r>
          </a:p>
          <a:p>
            <a:pPr marL="457200" lvl="1" indent="0">
              <a:buNone/>
            </a:pPr>
            <a:r>
              <a:rPr lang="vi-VN" dirty="0"/>
              <a:t> </a:t>
            </a:r>
          </a:p>
          <a:p>
            <a:pPr marL="457200" lvl="1" indent="0">
              <a:buNone/>
            </a:pPr>
            <a:r>
              <a:rPr lang="vi-VN" dirty="0"/>
              <a:t> Vậy tổng thời gian thực hiện T(n) = O(Cn*n) = O(n2).</a:t>
            </a:r>
          </a:p>
          <a:p>
            <a:endParaRPr lang="vi-VN" dirty="0"/>
          </a:p>
          <a:p>
            <a:endParaRPr lang="vi-VN" dirty="0"/>
          </a:p>
        </p:txBody>
      </p:sp>
      <p:sp>
        <p:nvSpPr>
          <p:cNvPr id="5" name="Rectangle 4"/>
          <p:cNvSpPr/>
          <p:nvPr/>
        </p:nvSpPr>
        <p:spPr>
          <a:xfrm>
            <a:off x="1537253" y="1863389"/>
            <a:ext cx="6096000" cy="1785104"/>
          </a:xfrm>
          <a:prstGeom prst="rect">
            <a:avLst/>
          </a:prstGeom>
        </p:spPr>
        <p:txBody>
          <a:bodyPr>
            <a:spAutoFit/>
          </a:bodyPr>
          <a:lstStyle/>
          <a:p>
            <a:pPr>
              <a:defRPr/>
            </a:pPr>
            <a:r>
              <a:rPr lang="vi-VN" sz="2200" b="1" dirty="0">
                <a:latin typeface="Courier New" charset="0"/>
                <a:ea typeface="Courier New" charset="0"/>
                <a:cs typeface="Courier New" charset="0"/>
              </a:rPr>
              <a:t>for </a:t>
            </a:r>
            <a:r>
              <a:rPr lang="vi-VN" sz="2200" dirty="0">
                <a:latin typeface="Courier New" charset="0"/>
                <a:ea typeface="Courier New" charset="0"/>
                <a:cs typeface="Courier New" charset="0"/>
              </a:rPr>
              <a:t>(</a:t>
            </a:r>
            <a:r>
              <a:rPr lang="vi-VN" sz="2200" b="1" dirty="0">
                <a:latin typeface="Courier New" charset="0"/>
                <a:ea typeface="Courier New" charset="0"/>
                <a:cs typeface="Courier New" charset="0"/>
              </a:rPr>
              <a:t>int </a:t>
            </a:r>
            <a:r>
              <a:rPr lang="vi-VN" sz="2200" dirty="0">
                <a:latin typeface="Courier New" charset="0"/>
                <a:ea typeface="Courier New" charset="0"/>
                <a:cs typeface="Courier New" charset="0"/>
              </a:rPr>
              <a:t>i = </a:t>
            </a:r>
            <a:r>
              <a:rPr lang="vi-VN" sz="2200" b="1" dirty="0">
                <a:latin typeface="Courier New" charset="0"/>
                <a:ea typeface="Courier New" charset="0"/>
                <a:cs typeface="Courier New" charset="0"/>
              </a:rPr>
              <a:t>1</a:t>
            </a:r>
            <a:r>
              <a:rPr lang="vi-VN" sz="2200" dirty="0">
                <a:latin typeface="Courier New" charset="0"/>
                <a:ea typeface="Courier New" charset="0"/>
                <a:cs typeface="Courier New" charset="0"/>
              </a:rPr>
              <a:t>; i &lt;= n; i++) { </a:t>
            </a:r>
          </a:p>
          <a:p>
            <a:pPr>
              <a:defRPr/>
            </a:pPr>
            <a:r>
              <a:rPr lang="vi-VN" sz="2200" b="1" dirty="0">
                <a:latin typeface="Courier New" charset="0"/>
                <a:ea typeface="Courier New" charset="0"/>
                <a:cs typeface="Courier New" charset="0"/>
              </a:rPr>
              <a:t>  for </a:t>
            </a:r>
            <a:r>
              <a:rPr lang="vi-VN" sz="2200" dirty="0">
                <a:latin typeface="Courier New" charset="0"/>
                <a:ea typeface="Courier New" charset="0"/>
                <a:cs typeface="Courier New" charset="0"/>
              </a:rPr>
              <a:t>(</a:t>
            </a:r>
            <a:r>
              <a:rPr lang="vi-VN" sz="2200" b="1" dirty="0">
                <a:latin typeface="Courier New" charset="0"/>
                <a:ea typeface="Courier New" charset="0"/>
                <a:cs typeface="Courier New" charset="0"/>
              </a:rPr>
              <a:t>int </a:t>
            </a:r>
            <a:r>
              <a:rPr lang="vi-VN" sz="2200" dirty="0">
                <a:latin typeface="Courier New" charset="0"/>
                <a:ea typeface="Courier New" charset="0"/>
                <a:cs typeface="Courier New" charset="0"/>
              </a:rPr>
              <a:t>j = </a:t>
            </a:r>
            <a:r>
              <a:rPr lang="vi-VN" sz="2200" b="1" dirty="0">
                <a:latin typeface="Courier New" charset="0"/>
                <a:ea typeface="Courier New" charset="0"/>
                <a:cs typeface="Courier New" charset="0"/>
              </a:rPr>
              <a:t>1</a:t>
            </a:r>
            <a:r>
              <a:rPr lang="vi-VN" sz="2200" dirty="0">
                <a:latin typeface="Courier New" charset="0"/>
                <a:ea typeface="Courier New" charset="0"/>
                <a:cs typeface="Courier New" charset="0"/>
              </a:rPr>
              <a:t>; j &lt;= n; j++) { </a:t>
            </a:r>
          </a:p>
          <a:p>
            <a:r>
              <a:rPr lang="vi-VN" sz="2200" dirty="0">
                <a:latin typeface="Courier New" charset="0"/>
                <a:ea typeface="Courier New" charset="0"/>
                <a:cs typeface="Courier New" charset="0"/>
              </a:rPr>
              <a:t>    k = k + i + j; </a:t>
            </a:r>
          </a:p>
          <a:p>
            <a:r>
              <a:rPr lang="vi-VN" sz="2200" dirty="0">
                <a:latin typeface="Courier New" charset="0"/>
                <a:ea typeface="Courier New" charset="0"/>
                <a:cs typeface="Courier New" charset="0"/>
              </a:rPr>
              <a:t>  } </a:t>
            </a:r>
          </a:p>
          <a:p>
            <a:r>
              <a:rPr lang="vi-VN" sz="2200" dirty="0">
                <a:latin typeface="Courier New" charset="0"/>
                <a:ea typeface="Courier New" charset="0"/>
                <a:cs typeface="Courier New" charset="0"/>
              </a:rPr>
              <a:t>} </a:t>
            </a:r>
          </a:p>
        </p:txBody>
      </p:sp>
    </p:spTree>
    <p:extLst>
      <p:ext uri="{BB962C8B-B14F-4D97-AF65-F5344CB8AC3E}">
        <p14:creationId xmlns:p14="http://schemas.microsoft.com/office/powerpoint/2010/main" val="175079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lstStyle/>
          <a:p>
            <a:r>
              <a:rPr lang="vi-VN" noProof="1"/>
              <a:t>Ví dụ 3:</a:t>
            </a:r>
          </a:p>
          <a:p>
            <a:endParaRPr lang="vi-VN" noProof="1"/>
          </a:p>
          <a:p>
            <a:endParaRPr lang="vi-VN" noProof="1"/>
          </a:p>
          <a:p>
            <a:pPr marL="457200" lvl="1" indent="0">
              <a:buNone/>
            </a:pPr>
            <a:endParaRPr lang="vi-VN" noProof="1"/>
          </a:p>
          <a:p>
            <a:pPr marL="457200" lvl="1" indent="0">
              <a:buNone/>
            </a:pPr>
            <a:endParaRPr lang="vi-VN" noProof="1"/>
          </a:p>
          <a:p>
            <a:pPr marL="457200" lvl="1" indent="0">
              <a:buNone/>
            </a:pPr>
            <a:endParaRPr lang="vi-VN" noProof="1"/>
          </a:p>
          <a:p>
            <a:pPr marL="457200" lvl="1" indent="0">
              <a:buNone/>
            </a:pPr>
            <a:r>
              <a:rPr lang="vi-VN" noProof="1"/>
              <a:t> Vòng lặp trong thực hiện 20 lần, vòng lặp ngoài thực hiện n lần.</a:t>
            </a:r>
          </a:p>
          <a:p>
            <a:pPr marL="457200" lvl="1" indent="0">
              <a:buNone/>
            </a:pPr>
            <a:r>
              <a:rPr lang="vi-VN" noProof="1"/>
              <a:t> Số phép tính thực hiện là O(1) là hằng số C: k = k + i + j</a:t>
            </a:r>
          </a:p>
          <a:p>
            <a:pPr marL="457200" lvl="1" indent="0">
              <a:buNone/>
            </a:pPr>
            <a:r>
              <a:rPr lang="vi-VN" noProof="1"/>
              <a:t> </a:t>
            </a:r>
          </a:p>
          <a:p>
            <a:pPr marL="457200" lvl="1" indent="0">
              <a:buNone/>
            </a:pPr>
            <a:r>
              <a:rPr lang="vi-VN" noProof="1"/>
              <a:t> Vậy tổng thời gian thực hiện T(n) = O(C*20*n) = O(n).</a:t>
            </a:r>
          </a:p>
          <a:p>
            <a:endParaRPr lang="vi-VN" noProof="1"/>
          </a:p>
          <a:p>
            <a:endParaRPr lang="vi-VN" noProof="1"/>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979" y="1827144"/>
            <a:ext cx="4886186" cy="1634122"/>
          </a:xfrm>
          <a:prstGeom prst="rect">
            <a:avLst/>
          </a:prstGeom>
        </p:spPr>
      </p:pic>
    </p:spTree>
    <p:extLst>
      <p:ext uri="{BB962C8B-B14F-4D97-AF65-F5344CB8AC3E}">
        <p14:creationId xmlns:p14="http://schemas.microsoft.com/office/powerpoint/2010/main" val="580838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Tính độ phức tạp những trường hợp thông dụng</a:t>
            </a:r>
            <a:endParaRPr lang="en-US" dirty="0"/>
          </a:p>
        </p:txBody>
      </p:sp>
      <p:sp>
        <p:nvSpPr>
          <p:cNvPr id="3" name="Content Placeholder 2"/>
          <p:cNvSpPr>
            <a:spLocks noGrp="1"/>
          </p:cNvSpPr>
          <p:nvPr>
            <p:ph idx="1"/>
          </p:nvPr>
        </p:nvSpPr>
        <p:spPr/>
        <p:txBody>
          <a:bodyPr>
            <a:normAutofit lnSpcReduction="10000"/>
          </a:bodyPr>
          <a:lstStyle/>
          <a:p>
            <a:r>
              <a:rPr lang="vi-VN" noProof="1"/>
              <a:t>Lệnh rẽ nhánh</a:t>
            </a:r>
          </a:p>
          <a:p>
            <a:pPr lvl="1"/>
            <a:r>
              <a:rPr lang="vi-VN" noProof="1"/>
              <a:t>Tổng thời gian thực hiện lớn nhất = Thời gian kiểm tra điều kiện if (thường là hằng số) + thời gian thực hiện then + thời gian thực hiện else.</a:t>
            </a:r>
          </a:p>
          <a:p>
            <a:r>
              <a:rPr lang="vi-VN" noProof="1"/>
              <a:t>Ví dụ:</a:t>
            </a:r>
          </a:p>
          <a:p>
            <a:endParaRPr lang="vi-VN" noProof="1"/>
          </a:p>
          <a:p>
            <a:endParaRPr lang="vi-VN" noProof="1"/>
          </a:p>
          <a:p>
            <a:endParaRPr lang="vi-VN" noProof="1"/>
          </a:p>
          <a:p>
            <a:endParaRPr lang="vi-VN" noProof="1"/>
          </a:p>
          <a:p>
            <a:pPr lvl="1"/>
            <a:endParaRPr lang="vi-VN" noProof="1"/>
          </a:p>
          <a:p>
            <a:pPr lvl="1"/>
            <a:r>
              <a:rPr lang="vi-VN" noProof="1"/>
              <a:t>Số phép tính thực hiện: a &lt; 0: C1; m = 0: C2; m+=1: C3</a:t>
            </a:r>
          </a:p>
          <a:p>
            <a:pPr lvl="1"/>
            <a:r>
              <a:rPr lang="vi-VN" noProof="1"/>
              <a:t>Tổng thời gian thực hiện T(n) = (C1 + C2 + C3)*n = O(n)</a:t>
            </a:r>
          </a:p>
        </p:txBody>
      </p:sp>
      <p:sp>
        <p:nvSpPr>
          <p:cNvPr id="5" name="Rectangle 4"/>
          <p:cNvSpPr/>
          <p:nvPr/>
        </p:nvSpPr>
        <p:spPr>
          <a:xfrm>
            <a:off x="1497495" y="3049442"/>
            <a:ext cx="6096000" cy="2031325"/>
          </a:xfrm>
          <a:prstGeom prst="rect">
            <a:avLst/>
          </a:prstGeom>
        </p:spPr>
        <p:txBody>
          <a:bodyPr>
            <a:spAutoFit/>
          </a:bodyPr>
          <a:lstStyle/>
          <a:p>
            <a:pPr latinLnBrk="1"/>
            <a:r>
              <a:rPr lang="en-US" b="1" noProof="1">
                <a:latin typeface="Courier New" charset="0"/>
                <a:ea typeface="Courier New" charset="0"/>
                <a:cs typeface="Courier New" charset="0"/>
              </a:rPr>
              <a:t>if</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a </a:t>
            </a:r>
            <a:r>
              <a:rPr lang="en-US" b="1" noProof="1">
                <a:latin typeface="Courier New" charset="0"/>
                <a:ea typeface="Courier New" charset="0"/>
                <a:cs typeface="Courier New" charset="0"/>
              </a:rPr>
              <a:t>&lt;</a:t>
            </a:r>
            <a:r>
              <a:rPr lang="en-US" noProof="1">
                <a:latin typeface="Courier New" charset="0"/>
                <a:ea typeface="Courier New" charset="0"/>
                <a:cs typeface="Courier New" charset="0"/>
              </a:rPr>
              <a:t> 0</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p>
          <a:p>
            <a:pPr latinLnBrk="1"/>
            <a:r>
              <a:rPr lang="en-US" noProof="1">
                <a:latin typeface="Courier New" charset="0"/>
                <a:ea typeface="Courier New" charset="0"/>
                <a:cs typeface="Courier New" charset="0"/>
              </a:rPr>
              <a:t>    m </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0</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p>
          <a:p>
            <a:pPr latinLnBrk="1"/>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else</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a:t>
            </a:r>
            <a:endParaRPr lang="en-US" noProof="1">
              <a:latin typeface="Courier New" charset="0"/>
              <a:ea typeface="Courier New" charset="0"/>
              <a:cs typeface="Courier New" charset="0"/>
            </a:endParaRPr>
          </a:p>
          <a:p>
            <a:pPr latinLnBrk="1"/>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for</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(int</a:t>
            </a:r>
            <a:r>
              <a:rPr lang="en-US" noProof="1">
                <a:latin typeface="Courier New" charset="0"/>
                <a:ea typeface="Courier New" charset="0"/>
                <a:cs typeface="Courier New" charset="0"/>
              </a:rPr>
              <a:t> i </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0</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i </a:t>
            </a:r>
            <a:r>
              <a:rPr lang="en-US" b="1" noProof="1">
                <a:latin typeface="Courier New" charset="0"/>
                <a:ea typeface="Courier New" charset="0"/>
                <a:cs typeface="Courier New" charset="0"/>
              </a:rPr>
              <a:t>&lt;</a:t>
            </a:r>
            <a:r>
              <a:rPr lang="en-US" noProof="1">
                <a:latin typeface="Courier New" charset="0"/>
                <a:ea typeface="Courier New" charset="0"/>
                <a:cs typeface="Courier New" charset="0"/>
              </a:rPr>
              <a:t> n</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i</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a:t>
            </a:r>
            <a:endParaRPr lang="en-US" noProof="1">
              <a:latin typeface="Courier New" charset="0"/>
              <a:ea typeface="Courier New" charset="0"/>
              <a:cs typeface="Courier New" charset="0"/>
            </a:endParaRPr>
          </a:p>
          <a:p>
            <a:pPr latinLnBrk="1"/>
            <a:r>
              <a:rPr lang="en-US" noProof="1">
                <a:latin typeface="Courier New" charset="0"/>
                <a:ea typeface="Courier New" charset="0"/>
                <a:cs typeface="Courier New" charset="0"/>
              </a:rPr>
              <a:t>	m </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1</a:t>
            </a:r>
            <a:r>
              <a:rPr lang="en-US" b="1" noProof="1">
                <a:latin typeface="Courier New" charset="0"/>
                <a:ea typeface="Courier New" charset="0"/>
                <a:cs typeface="Courier New" charset="0"/>
              </a:rPr>
              <a:t>;</a:t>
            </a:r>
            <a:r>
              <a:rPr lang="en-US" noProof="1">
                <a:latin typeface="Courier New" charset="0"/>
                <a:ea typeface="Courier New" charset="0"/>
                <a:cs typeface="Courier New" charset="0"/>
              </a:rPr>
              <a:t> </a:t>
            </a:r>
          </a:p>
          <a:p>
            <a:pPr latinLnBrk="1"/>
            <a:r>
              <a:rPr lang="en-US" noProof="1">
                <a:latin typeface="Courier New" charset="0"/>
                <a:ea typeface="Courier New" charset="0"/>
                <a:cs typeface="Courier New" charset="0"/>
              </a:rPr>
              <a:t>    </a:t>
            </a:r>
            <a:r>
              <a:rPr lang="en-US" b="1" noProof="1">
                <a:latin typeface="Courier New" charset="0"/>
                <a:ea typeface="Courier New" charset="0"/>
                <a:cs typeface="Courier New" charset="0"/>
              </a:rPr>
              <a:t>}</a:t>
            </a:r>
            <a:endParaRPr lang="en-US" noProof="1">
              <a:latin typeface="Courier New" charset="0"/>
              <a:ea typeface="Courier New" charset="0"/>
              <a:cs typeface="Courier New" charset="0"/>
            </a:endParaRPr>
          </a:p>
          <a:p>
            <a:pPr latinLnBrk="1"/>
            <a:r>
              <a:rPr lang="en-US" b="1" noProof="1">
                <a:latin typeface="Courier New" charset="0"/>
                <a:ea typeface="Courier New" charset="0"/>
                <a:cs typeface="Courier New" charset="0"/>
              </a:rPr>
              <a:t>}</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177378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Thực</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nhị</a:t>
            </a:r>
            <a:r>
              <a:rPr lang="en-US" dirty="0"/>
              <a:t> </a:t>
            </a:r>
            <a:r>
              <a:rPr lang="en-US" dirty="0" err="1"/>
              <a:t>phân</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4669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Thuật toán tìm kiếm</a:t>
            </a:r>
          </a:p>
        </p:txBody>
      </p:sp>
      <p:sp>
        <p:nvSpPr>
          <p:cNvPr id="3" name="Content Placeholder 2"/>
          <p:cNvSpPr>
            <a:spLocks noGrp="1"/>
          </p:cNvSpPr>
          <p:nvPr>
            <p:ph idx="1"/>
          </p:nvPr>
        </p:nvSpPr>
        <p:spPr/>
        <p:txBody>
          <a:bodyPr>
            <a:normAutofit fontScale="92500" lnSpcReduction="10000"/>
          </a:bodyPr>
          <a:lstStyle/>
          <a:p>
            <a:pPr algn="just"/>
            <a:r>
              <a:rPr lang="vi-VN" dirty="0"/>
              <a:t>Thao tác tìm kiếm (searching) là một tác vụ thường được sử dụng nhiều nhất trong các hệ lưu trữ và quản lý dữ liệu.</a:t>
            </a:r>
          </a:p>
          <a:p>
            <a:pPr algn="just"/>
            <a:r>
              <a:rPr lang="vi-VN" dirty="0"/>
              <a:t>Do dữ liệu lớn nên tìm ra giải thuật tìm kiếm nhanh chóng là mối quan tâm hàng đầu. Để đạt được điều này dữ liệu phải được tổ chức theo một thứ tự nào đó thì việc tìm kiếm sẽ nhanh chóng và hiệu quả hơn.</a:t>
            </a:r>
          </a:p>
          <a:p>
            <a:pPr algn="just"/>
            <a:r>
              <a:rPr lang="vi-VN" dirty="0"/>
              <a:t>Các giải thuật tìm kiếm trên danh sách là loại giải thuật cơ bản nhất. Mục đích là tìm trong một tập hợp một phần tử chứa một khoá nào đó. </a:t>
            </a:r>
          </a:p>
          <a:p>
            <a:pPr algn="just"/>
            <a:r>
              <a:rPr lang="vi-VN" dirty="0"/>
              <a:t>Có 2 giải thuật tìm kiếm thường được áp dụng</a:t>
            </a:r>
          </a:p>
          <a:p>
            <a:pPr lvl="1" algn="just"/>
            <a:r>
              <a:rPr lang="vi-VN" dirty="0"/>
              <a:t>Tìm kiếm tuyến tính (linear search) thường được thực hiện với mảng hay danh sách chưa được sắp xếp thứ tự.</a:t>
            </a:r>
          </a:p>
          <a:p>
            <a:pPr lvl="1" algn="just"/>
            <a:r>
              <a:rPr lang="vi-VN" dirty="0"/>
              <a:t>Tìm kiếm nhị phân (binary search) thường được thực hiện với mảng hay danh sách đã sắp xếp thứ tự.</a:t>
            </a:r>
          </a:p>
        </p:txBody>
      </p:sp>
    </p:spTree>
    <p:extLst>
      <p:ext uri="{BB962C8B-B14F-4D97-AF65-F5344CB8AC3E}">
        <p14:creationId xmlns:p14="http://schemas.microsoft.com/office/powerpoint/2010/main" val="2078004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Thực</a:t>
            </a:r>
            <a:r>
              <a:rPr lang="en-US" dirty="0"/>
              <a:t> </a:t>
            </a:r>
            <a:r>
              <a:rPr lang="en-US" dirty="0" err="1"/>
              <a:t>hành</a:t>
            </a:r>
            <a:r>
              <a:rPr lang="en-US" dirty="0"/>
              <a:t>] </a:t>
            </a:r>
            <a:r>
              <a:rPr lang="en-US" dirty="0" err="1"/>
              <a:t>Tính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thuật</a:t>
            </a:r>
            <a:r>
              <a:rPr lang="en-US" dirty="0"/>
              <a:t> </a:t>
            </a:r>
            <a:r>
              <a:rPr lang="en-US" dirty="0" err="1"/>
              <a:t>toán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9347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Cài</a:t>
            </a:r>
            <a:r>
              <a:rPr lang="en-US" dirty="0"/>
              <a:t> </a:t>
            </a:r>
            <a:r>
              <a:rPr lang="en-US" dirty="0" err="1"/>
              <a:t>đặt</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nhị</a:t>
            </a:r>
            <a:r>
              <a:rPr lang="en-US" dirty="0"/>
              <a:t> </a:t>
            </a:r>
            <a:r>
              <a:rPr lang="en-US" dirty="0" err="1"/>
              <a:t>phân</a:t>
            </a:r>
            <a:r>
              <a:rPr lang="en-US" dirty="0"/>
              <a:t> </a:t>
            </a:r>
            <a:r>
              <a:rPr lang="en-US" dirty="0" err="1"/>
              <a:t>sử</a:t>
            </a:r>
            <a:r>
              <a:rPr lang="en-US" dirty="0"/>
              <a:t> </a:t>
            </a:r>
            <a:r>
              <a:rPr lang="en-US" dirty="0" err="1"/>
              <a:t>dụng</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811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Tìm</a:t>
            </a:r>
            <a:r>
              <a:rPr lang="en-US" dirty="0"/>
              <a:t> </a:t>
            </a:r>
            <a:r>
              <a:rPr lang="en-US" dirty="0" err="1"/>
              <a:t>chuỗi</a:t>
            </a:r>
            <a:r>
              <a:rPr lang="en-US" dirty="0"/>
              <a:t> </a:t>
            </a:r>
            <a:r>
              <a:rPr lang="en-US" dirty="0" err="1"/>
              <a:t>liên</a:t>
            </a:r>
            <a:r>
              <a:rPr lang="en-US" dirty="0"/>
              <a:t> </a:t>
            </a:r>
            <a:r>
              <a:rPr lang="en-US" dirty="0" err="1"/>
              <a:t>tiếp</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lớn</a:t>
            </a:r>
            <a:r>
              <a:rPr lang="en-US" dirty="0"/>
              <a:t> </a:t>
            </a:r>
            <a:r>
              <a:rPr lang="en-US" dirty="0" err="1"/>
              <a:t>nhất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0456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Bài</a:t>
            </a:r>
            <a:r>
              <a:rPr lang="en-US" dirty="0"/>
              <a:t> </a:t>
            </a:r>
            <a:r>
              <a:rPr lang="en-US" dirty="0" err="1"/>
              <a:t>tập</a:t>
            </a:r>
            <a:r>
              <a:rPr lang="en-US" dirty="0"/>
              <a:t>] </a:t>
            </a:r>
            <a:r>
              <a:rPr lang="en-US" dirty="0" err="1"/>
              <a:t>Tìm</a:t>
            </a:r>
            <a:r>
              <a:rPr lang="en-US" dirty="0"/>
              <a:t> </a:t>
            </a:r>
            <a:r>
              <a:rPr lang="en-US" dirty="0" err="1"/>
              <a:t>chuỗi</a:t>
            </a:r>
            <a:r>
              <a:rPr lang="en-US" dirty="0"/>
              <a:t> </a:t>
            </a:r>
            <a:r>
              <a:rPr lang="en-US" dirty="0" err="1"/>
              <a:t>tăng</a:t>
            </a:r>
            <a:r>
              <a:rPr lang="en-US" dirty="0"/>
              <a:t> </a:t>
            </a:r>
            <a:r>
              <a:rPr lang="en-US" dirty="0" err="1"/>
              <a:t>dần</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lớn</a:t>
            </a:r>
            <a:r>
              <a:rPr lang="en-US" dirty="0"/>
              <a:t> </a:t>
            </a:r>
            <a:r>
              <a:rPr lang="en-US" dirty="0" err="1"/>
              <a:t>nhất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125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Tổng kết</a:t>
            </a:r>
            <a:endParaRPr lang="en-US" dirty="0"/>
          </a:p>
        </p:txBody>
      </p:sp>
      <p:sp>
        <p:nvSpPr>
          <p:cNvPr id="3" name="Content Placeholder 2"/>
          <p:cNvSpPr>
            <a:spLocks noGrp="1"/>
          </p:cNvSpPr>
          <p:nvPr>
            <p:ph idx="1"/>
          </p:nvPr>
        </p:nvSpPr>
        <p:spPr/>
        <p:txBody>
          <a:bodyPr>
            <a:normAutofit/>
          </a:bodyPr>
          <a:lstStyle/>
          <a:p>
            <a:r>
              <a:rPr lang="en-US"/>
              <a:t>T</a:t>
            </a:r>
            <a:r>
              <a:rPr lang="vi-VN" dirty="0"/>
              <a:t>ìm kiếm trên danh sách để tìm trong một tập hợp một phần tử chứa một khoá nào đó.</a:t>
            </a:r>
          </a:p>
          <a:p>
            <a:r>
              <a:rPr lang="vi-VN" dirty="0"/>
              <a:t>Tìm kiếm tuyến tính là hoạt động tìm kiếm liên tiếp được diễn ra qua tất cả các phần tử.</a:t>
            </a:r>
          </a:p>
          <a:p>
            <a:r>
              <a:rPr lang="vi-VN" dirty="0"/>
              <a:t>Tìm kiếm nhị phân được thực hiện trên mảng đã được sắp xếp, bằng cách so sánh phần tử cần tìm với phần tử tại ví trí giữa nhất của tập dữ liệu.</a:t>
            </a:r>
          </a:p>
          <a:p>
            <a:pPr algn="just"/>
            <a:r>
              <a:rPr lang="en-US" noProof="1"/>
              <a:t>Để đánh giá hiệu quả của một thuật toán, có thể xét số các phép tính phải thực hiện khi thực hiện thuật toán</a:t>
            </a:r>
          </a:p>
          <a:p>
            <a:pPr algn="just"/>
            <a:r>
              <a:rPr lang="en-US" noProof="1"/>
              <a:t>Thông thường số các phép tính được thực hiện phụ thuộc vào cỡ của bài toán, tức là độ lớn của đầu vào. </a:t>
            </a:r>
          </a:p>
          <a:p>
            <a:endParaRPr lang="en-US" noProof="1"/>
          </a:p>
          <a:p>
            <a:endParaRPr lang="en-US" noProof="1"/>
          </a:p>
          <a:p>
            <a:endParaRPr lang="en-US" dirty="0"/>
          </a:p>
        </p:txBody>
      </p:sp>
    </p:spTree>
    <p:extLst>
      <p:ext uri="{BB962C8B-B14F-4D97-AF65-F5344CB8AC3E}">
        <p14:creationId xmlns:p14="http://schemas.microsoft.com/office/powerpoint/2010/main" val="193959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Thuật toán tìm kiếm tuyến tính</a:t>
            </a:r>
          </a:p>
        </p:txBody>
      </p:sp>
      <p:sp>
        <p:nvSpPr>
          <p:cNvPr id="5" name="Text Placeholder 4"/>
          <p:cNvSpPr>
            <a:spLocks noGrp="1"/>
          </p:cNvSpPr>
          <p:nvPr>
            <p:ph type="body" idx="1"/>
          </p:nvPr>
        </p:nvSpPr>
        <p:spPr/>
        <p:txBody>
          <a:bodyPr/>
          <a:lstStyle/>
          <a:p>
            <a:r>
              <a:rPr lang="vi-VN" dirty="0"/>
              <a:t>Linear search</a:t>
            </a:r>
          </a:p>
        </p:txBody>
      </p:sp>
    </p:spTree>
    <p:extLst>
      <p:ext uri="{BB962C8B-B14F-4D97-AF65-F5344CB8AC3E}">
        <p14:creationId xmlns:p14="http://schemas.microsoft.com/office/powerpoint/2010/main" val="18259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tuyến tính</a:t>
            </a:r>
          </a:p>
        </p:txBody>
      </p:sp>
      <p:sp>
        <p:nvSpPr>
          <p:cNvPr id="3" name="Content Placeholder 2"/>
          <p:cNvSpPr>
            <a:spLocks noGrp="1"/>
          </p:cNvSpPr>
          <p:nvPr>
            <p:ph idx="1"/>
          </p:nvPr>
        </p:nvSpPr>
        <p:spPr>
          <a:xfrm>
            <a:off x="838200" y="1120022"/>
            <a:ext cx="10515600" cy="4970535"/>
          </a:xfrm>
        </p:spPr>
        <p:txBody>
          <a:bodyPr>
            <a:normAutofit/>
          </a:bodyPr>
          <a:lstStyle/>
          <a:p>
            <a:pPr algn="just"/>
            <a:r>
              <a:rPr lang="vi-VN" dirty="0"/>
              <a:t>Tìm kiếm tuyến tính là hoạt động tìm kiếm liên tiếp được diễn ra qua tất cả các phần tử. </a:t>
            </a:r>
          </a:p>
          <a:p>
            <a:pPr algn="just"/>
            <a:r>
              <a:rPr lang="vi-VN" dirty="0"/>
              <a:t>Mỗi phần tử đều được kiểm tra và nếu tìm thấy bất kỳ kết nối nào thì phần tử cụ thể đó được trả về, nếu không tìm thấy tìm thấy thì quá trình tìm kiếm tiếp tục diễn ra cho tới khi tìm kiếm hết dữ liệu.</a:t>
            </a:r>
          </a:p>
          <a:p>
            <a:pPr algn="just"/>
            <a:r>
              <a:rPr lang="vi-VN" dirty="0"/>
              <a:t>Tìm kiếm tuyến tính còn được gọi là tìm kiếm tuần tự (Sequential searching)</a:t>
            </a:r>
          </a:p>
        </p:txBody>
      </p:sp>
    </p:spTree>
    <p:extLst>
      <p:ext uri="{BB962C8B-B14F-4D97-AF65-F5344CB8AC3E}">
        <p14:creationId xmlns:p14="http://schemas.microsoft.com/office/powerpoint/2010/main" val="152907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tuyến tính</a:t>
            </a:r>
          </a:p>
        </p:txBody>
      </p:sp>
      <p:sp>
        <p:nvSpPr>
          <p:cNvPr id="3" name="Content Placeholder 2"/>
          <p:cNvSpPr>
            <a:spLocks noGrp="1"/>
          </p:cNvSpPr>
          <p:nvPr>
            <p:ph idx="1"/>
          </p:nvPr>
        </p:nvSpPr>
        <p:spPr>
          <a:xfrm>
            <a:off x="838200" y="1120022"/>
            <a:ext cx="10515600" cy="5509378"/>
          </a:xfrm>
        </p:spPr>
        <p:txBody>
          <a:bodyPr>
            <a:normAutofit/>
          </a:bodyPr>
          <a:lstStyle/>
          <a:p>
            <a:pPr algn="just"/>
            <a:r>
              <a:rPr lang="vi-VN" noProof="1"/>
              <a:t>Ví dụ: Tìm phần tử có giá trị 33</a:t>
            </a:r>
          </a:p>
          <a:p>
            <a:pPr algn="just"/>
            <a:endParaRPr lang="vi-VN" noProof="1"/>
          </a:p>
          <a:p>
            <a:pPr algn="just"/>
            <a:endParaRPr lang="vi-VN" noProof="1"/>
          </a:p>
          <a:p>
            <a:pPr algn="just"/>
            <a:endParaRPr lang="vi-VN" noProof="1"/>
          </a:p>
          <a:p>
            <a:pPr algn="just"/>
            <a:endParaRPr lang="vi-VN" noProof="1"/>
          </a:p>
          <a:p>
            <a:pPr algn="just"/>
            <a:endParaRPr lang="vi-VN" noProof="1"/>
          </a:p>
          <a:p>
            <a:pPr algn="just"/>
            <a:r>
              <a:rPr lang="vi-VN" b="1" noProof="1">
                <a:solidFill>
                  <a:srgbClr val="FF0000"/>
                </a:solidFill>
              </a:rPr>
              <a:t>Lưu ý:</a:t>
            </a:r>
            <a:r>
              <a:rPr lang="vi-VN" noProof="1"/>
              <a:t> Giải thuật này chỉ hiệu quả khi cần tìm kiếm trên một mảng/danh sách đủ nhỏ hoặc một mảng/danh sách chưa sắp thứ tự. </a:t>
            </a:r>
          </a:p>
        </p:txBody>
      </p:sp>
      <p:pic>
        <p:nvPicPr>
          <p:cNvPr id="4" name="Picture 3"/>
          <p:cNvPicPr>
            <a:picLocks noChangeAspect="1"/>
          </p:cNvPicPr>
          <p:nvPr/>
        </p:nvPicPr>
        <p:blipFill>
          <a:blip r:embed="rId3"/>
          <a:stretch>
            <a:fillRect/>
          </a:stretch>
        </p:blipFill>
        <p:spPr>
          <a:xfrm>
            <a:off x="3162300" y="1784037"/>
            <a:ext cx="5562600" cy="2286000"/>
          </a:xfrm>
          <a:prstGeom prst="rect">
            <a:avLst/>
          </a:prstGeom>
        </p:spPr>
      </p:pic>
    </p:spTree>
    <p:extLst>
      <p:ext uri="{BB962C8B-B14F-4D97-AF65-F5344CB8AC3E}">
        <p14:creationId xmlns:p14="http://schemas.microsoft.com/office/powerpoint/2010/main" val="111145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tuyến tính</a:t>
            </a:r>
            <a:endParaRPr lang="en-US" dirty="0"/>
          </a:p>
        </p:txBody>
      </p:sp>
      <p:sp>
        <p:nvSpPr>
          <p:cNvPr id="3" name="Content Placeholder 2"/>
          <p:cNvSpPr>
            <a:spLocks noGrp="1"/>
          </p:cNvSpPr>
          <p:nvPr>
            <p:ph idx="1"/>
          </p:nvPr>
        </p:nvSpPr>
        <p:spPr>
          <a:xfrm>
            <a:off x="838200" y="1120021"/>
            <a:ext cx="10515600" cy="5519251"/>
          </a:xfrm>
        </p:spPr>
        <p:txBody>
          <a:bodyPr/>
          <a:lstStyle/>
          <a:p>
            <a:r>
              <a:rPr lang="vi-VN" dirty="0"/>
              <a:t>Thuật toán tìm kiếm tuyến tính trên một mảng/danh sách </a:t>
            </a:r>
            <a:endParaRPr lang="en-US" dirty="0"/>
          </a:p>
        </p:txBody>
      </p:sp>
      <p:sp>
        <p:nvSpPr>
          <p:cNvPr id="5" name="Rectangle 4"/>
          <p:cNvSpPr/>
          <p:nvPr/>
        </p:nvSpPr>
        <p:spPr>
          <a:xfrm>
            <a:off x="1660071" y="1745626"/>
            <a:ext cx="7581900" cy="3785652"/>
          </a:xfrm>
          <a:prstGeom prst="rect">
            <a:avLst/>
          </a:prstGeom>
          <a:solidFill>
            <a:schemeClr val="bg1"/>
          </a:solidFill>
          <a:ln>
            <a:solidFill>
              <a:schemeClr val="accent1"/>
            </a:solidFill>
          </a:ln>
        </p:spPr>
        <p:txBody>
          <a:bodyPr wrap="square">
            <a:spAutoFit/>
          </a:bodyPr>
          <a:lstStyle/>
          <a:p>
            <a:r>
              <a:rPr lang="en-US" sz="2400" noProof="1">
                <a:latin typeface="Arial" charset="0"/>
                <a:ea typeface="Arial" charset="0"/>
                <a:cs typeface="Arial" charset="0"/>
              </a:rPr>
              <a:t>Bắt đầu phương thức LinearSearch (list, value)</a:t>
            </a:r>
            <a:br>
              <a:rPr lang="en-US" sz="2400" noProof="1">
                <a:latin typeface="Arial" charset="0"/>
                <a:ea typeface="Arial" charset="0"/>
                <a:cs typeface="Arial" charset="0"/>
              </a:rPr>
            </a:br>
            <a:br>
              <a:rPr lang="en-US" sz="2400" noProof="1">
                <a:latin typeface="Arial" charset="0"/>
                <a:ea typeface="Arial" charset="0"/>
                <a:cs typeface="Arial" charset="0"/>
              </a:rPr>
            </a:br>
            <a:r>
              <a:rPr lang="en-US" sz="2400" noProof="1">
                <a:latin typeface="Arial" charset="0"/>
                <a:ea typeface="Arial" charset="0"/>
                <a:cs typeface="Arial" charset="0"/>
              </a:rPr>
              <a:t>   </a:t>
            </a:r>
            <a:r>
              <a:rPr lang="en-US" sz="2400" b="1" noProof="1">
                <a:latin typeface="Arial" charset="0"/>
                <a:ea typeface="Arial" charset="0"/>
                <a:cs typeface="Arial" charset="0"/>
              </a:rPr>
              <a:t>for </a:t>
            </a:r>
            <a:r>
              <a:rPr lang="en-US" sz="2400" noProof="1">
                <a:latin typeface="Arial" charset="0"/>
                <a:ea typeface="Arial" charset="0"/>
                <a:cs typeface="Arial" charset="0"/>
              </a:rPr>
              <a:t>mỗi phần tử trong danh sách</a:t>
            </a:r>
            <a:br>
              <a:rPr lang="en-US" sz="2400" noProof="1">
                <a:latin typeface="Arial" charset="0"/>
                <a:ea typeface="Arial" charset="0"/>
                <a:cs typeface="Arial" charset="0"/>
              </a:rPr>
            </a:br>
            <a:r>
              <a:rPr lang="en-US" sz="2400" noProof="1">
                <a:latin typeface="Arial" charset="0"/>
                <a:ea typeface="Arial" charset="0"/>
                <a:cs typeface="Arial" charset="0"/>
              </a:rPr>
              <a:t>        </a:t>
            </a:r>
            <a:r>
              <a:rPr lang="en-US" sz="2400" b="1" noProof="1">
                <a:latin typeface="Arial" charset="0"/>
                <a:ea typeface="Arial" charset="0"/>
                <a:cs typeface="Arial" charset="0"/>
              </a:rPr>
              <a:t>if </a:t>
            </a:r>
            <a:r>
              <a:rPr lang="en-US" sz="2400" noProof="1">
                <a:latin typeface="Arial" charset="0"/>
                <a:ea typeface="Arial" charset="0"/>
                <a:cs typeface="Arial" charset="0"/>
              </a:rPr>
              <a:t>match item == value</a:t>
            </a:r>
            <a:br>
              <a:rPr lang="en-US" sz="2400" noProof="1">
                <a:latin typeface="Arial" charset="0"/>
                <a:ea typeface="Arial" charset="0"/>
                <a:cs typeface="Arial" charset="0"/>
              </a:rPr>
            </a:br>
            <a:r>
              <a:rPr lang="en-US" sz="2400" noProof="1">
                <a:latin typeface="Arial" charset="0"/>
                <a:ea typeface="Arial" charset="0"/>
                <a:cs typeface="Arial" charset="0"/>
              </a:rPr>
              <a:t>             </a:t>
            </a:r>
            <a:r>
              <a:rPr lang="en-US" sz="2400" b="1" noProof="1">
                <a:latin typeface="Arial" charset="0"/>
                <a:ea typeface="Arial" charset="0"/>
                <a:cs typeface="Arial" charset="0"/>
              </a:rPr>
              <a:t>return </a:t>
            </a:r>
            <a:r>
              <a:rPr lang="en-US" sz="2400" noProof="1">
                <a:latin typeface="Arial" charset="0"/>
                <a:ea typeface="Arial" charset="0"/>
                <a:cs typeface="Arial" charset="0"/>
              </a:rPr>
              <a:t>vị trí của phần tử</a:t>
            </a:r>
            <a:br>
              <a:rPr lang="en-US" sz="2400" noProof="1">
                <a:latin typeface="Arial" charset="0"/>
                <a:ea typeface="Arial" charset="0"/>
                <a:cs typeface="Arial" charset="0"/>
              </a:rPr>
            </a:br>
            <a:r>
              <a:rPr lang="en-US" sz="2400" noProof="1">
                <a:latin typeface="Arial" charset="0"/>
                <a:ea typeface="Arial" charset="0"/>
                <a:cs typeface="Arial" charset="0"/>
              </a:rPr>
              <a:t>        kết thúc </a:t>
            </a:r>
            <a:r>
              <a:rPr lang="en-US" sz="2400" b="1" noProof="1">
                <a:latin typeface="Arial" charset="0"/>
                <a:ea typeface="Arial" charset="0"/>
                <a:cs typeface="Arial" charset="0"/>
              </a:rPr>
              <a:t>if</a:t>
            </a:r>
            <a:br>
              <a:rPr lang="en-US" sz="2400" b="1" noProof="1">
                <a:latin typeface="Arial" charset="0"/>
                <a:ea typeface="Arial" charset="0"/>
                <a:cs typeface="Arial" charset="0"/>
              </a:rPr>
            </a:br>
            <a:r>
              <a:rPr lang="en-US" sz="2400" b="1" noProof="1">
                <a:latin typeface="Arial" charset="0"/>
                <a:ea typeface="Arial" charset="0"/>
                <a:cs typeface="Arial" charset="0"/>
              </a:rPr>
              <a:t>   </a:t>
            </a:r>
            <a:r>
              <a:rPr lang="en-US" sz="2400" noProof="1">
                <a:latin typeface="Arial" charset="0"/>
                <a:ea typeface="Arial" charset="0"/>
                <a:cs typeface="Arial" charset="0"/>
              </a:rPr>
              <a:t>kết thúc </a:t>
            </a:r>
            <a:r>
              <a:rPr lang="en-US" sz="2400" b="1" noProof="1">
                <a:latin typeface="Arial" charset="0"/>
                <a:ea typeface="Arial" charset="0"/>
                <a:cs typeface="Arial" charset="0"/>
              </a:rPr>
              <a:t>for</a:t>
            </a:r>
          </a:p>
          <a:p>
            <a:r>
              <a:rPr lang="en-US" sz="2400" b="1" noProof="1">
                <a:latin typeface="Arial" charset="0"/>
                <a:ea typeface="Arial" charset="0"/>
                <a:cs typeface="Arial" charset="0"/>
              </a:rPr>
              <a:t>   return </a:t>
            </a:r>
            <a:r>
              <a:rPr lang="en-US" sz="2400" noProof="1">
                <a:latin typeface="Arial" charset="0"/>
                <a:ea typeface="Arial" charset="0"/>
                <a:cs typeface="Arial" charset="0"/>
              </a:rPr>
              <a:t>-1</a:t>
            </a:r>
            <a:r>
              <a:rPr lang="en-US" sz="2400" b="1" noProof="1">
                <a:latin typeface="Arial" charset="0"/>
                <a:ea typeface="Arial" charset="0"/>
                <a:cs typeface="Arial" charset="0"/>
              </a:rPr>
              <a:t>	</a:t>
            </a:r>
            <a:br>
              <a:rPr lang="en-US" sz="2400" b="1" noProof="1">
                <a:latin typeface="Arial" charset="0"/>
                <a:ea typeface="Arial" charset="0"/>
                <a:cs typeface="Arial" charset="0"/>
              </a:rPr>
            </a:br>
            <a:br>
              <a:rPr lang="en-US" sz="2400" b="1" noProof="1">
                <a:latin typeface="Arial" charset="0"/>
                <a:ea typeface="Arial" charset="0"/>
                <a:cs typeface="Arial" charset="0"/>
              </a:rPr>
            </a:br>
            <a:r>
              <a:rPr lang="en-US" sz="2400" noProof="1">
                <a:latin typeface="Arial" charset="0"/>
                <a:ea typeface="Arial" charset="0"/>
                <a:cs typeface="Arial" charset="0"/>
              </a:rPr>
              <a:t>Kết thúc phương thức</a:t>
            </a:r>
          </a:p>
        </p:txBody>
      </p:sp>
    </p:spTree>
    <p:extLst>
      <p:ext uri="{BB962C8B-B14F-4D97-AF65-F5344CB8AC3E}">
        <p14:creationId xmlns:p14="http://schemas.microsoft.com/office/powerpoint/2010/main" val="176877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Tìm kiếm tuyến tính</a:t>
            </a:r>
            <a:endParaRPr lang="en-US" dirty="0"/>
          </a:p>
        </p:txBody>
      </p:sp>
      <p:sp>
        <p:nvSpPr>
          <p:cNvPr id="3" name="Content Placeholder 2"/>
          <p:cNvSpPr>
            <a:spLocks noGrp="1"/>
          </p:cNvSpPr>
          <p:nvPr>
            <p:ph idx="1"/>
          </p:nvPr>
        </p:nvSpPr>
        <p:spPr/>
        <p:txBody>
          <a:bodyPr/>
          <a:lstStyle/>
          <a:p>
            <a:r>
              <a:rPr lang="vi-VN" dirty="0"/>
              <a:t>Cài đặt</a:t>
            </a:r>
            <a:endParaRPr lang="en-US" dirty="0"/>
          </a:p>
        </p:txBody>
      </p:sp>
      <p:sp>
        <p:nvSpPr>
          <p:cNvPr id="5" name="Rectangle 4"/>
          <p:cNvSpPr/>
          <p:nvPr/>
        </p:nvSpPr>
        <p:spPr>
          <a:xfrm>
            <a:off x="1970314" y="1858753"/>
            <a:ext cx="9383486" cy="3139321"/>
          </a:xfrm>
          <a:prstGeom prst="rect">
            <a:avLst/>
          </a:prstGeom>
        </p:spPr>
        <p:txBody>
          <a:bodyPr wrap="square">
            <a:spAutoFit/>
          </a:bodyPr>
          <a:lstStyle/>
          <a:p>
            <a:r>
              <a:rPr lang="vi-VN" sz="2200" b="1" noProof="1">
                <a:solidFill>
                  <a:srgbClr val="000080"/>
                </a:solidFill>
                <a:latin typeface="Courier New" charset="0"/>
                <a:ea typeface="Courier New" charset="0"/>
                <a:cs typeface="Courier New" charset="0"/>
              </a:rPr>
              <a:t>public int </a:t>
            </a:r>
            <a:r>
              <a:rPr lang="en-US" sz="2200" noProof="1">
                <a:latin typeface="Courier New" charset="0"/>
                <a:ea typeface="Courier New" charset="0"/>
                <a:cs typeface="Courier New" charset="0"/>
              </a:rPr>
              <a:t>L</a:t>
            </a:r>
            <a:r>
              <a:rPr lang="vi-VN" sz="2200" noProof="1">
                <a:latin typeface="Courier New" charset="0"/>
                <a:ea typeface="Courier New" charset="0"/>
                <a:cs typeface="Courier New" charset="0"/>
              </a:rPr>
              <a:t>inearSearch(</a:t>
            </a:r>
            <a:r>
              <a:rPr lang="vi-VN" sz="2200" b="1" noProof="1">
                <a:solidFill>
                  <a:srgbClr val="000080"/>
                </a:solidFill>
                <a:latin typeface="Courier New" charset="0"/>
                <a:ea typeface="Courier New" charset="0"/>
                <a:cs typeface="Courier New" charset="0"/>
              </a:rPr>
              <a:t>int</a:t>
            </a:r>
            <a:r>
              <a:rPr lang="en-US" sz="2200" b="1" noProof="1">
                <a:solidFill>
                  <a:srgbClr val="000080"/>
                </a:solidFill>
                <a:latin typeface="Courier New" charset="0"/>
                <a:ea typeface="Courier New" charset="0"/>
                <a:cs typeface="Courier New" charset="0"/>
              </a:rPr>
              <a:t>[]</a:t>
            </a:r>
            <a:r>
              <a:rPr lang="vi-VN" sz="2200" b="1" noProof="1">
                <a:solidFill>
                  <a:srgbClr val="000080"/>
                </a:solidFill>
                <a:latin typeface="Courier New" charset="0"/>
                <a:ea typeface="Courier New" charset="0"/>
                <a:cs typeface="Courier New" charset="0"/>
              </a:rPr>
              <a:t> </a:t>
            </a:r>
            <a:r>
              <a:rPr lang="vi-VN" sz="2200" noProof="1">
                <a:latin typeface="Courier New" charset="0"/>
                <a:ea typeface="Courier New" charset="0"/>
                <a:cs typeface="Courier New" charset="0"/>
              </a:rPr>
              <a:t>arr, </a:t>
            </a:r>
            <a:r>
              <a:rPr lang="vi-VN" sz="2200" b="1" noProof="1">
                <a:solidFill>
                  <a:srgbClr val="000080"/>
                </a:solidFill>
                <a:latin typeface="Courier New" charset="0"/>
                <a:ea typeface="Courier New" charset="0"/>
                <a:cs typeface="Courier New" charset="0"/>
              </a:rPr>
              <a:t>int </a:t>
            </a:r>
            <a:r>
              <a:rPr lang="vi-VN" sz="2200" noProof="1">
                <a:latin typeface="Courier New" charset="0"/>
                <a:ea typeface="Courier New" charset="0"/>
                <a:cs typeface="Courier New" charset="0"/>
              </a:rPr>
              <a:t>value)</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r>
              <a:rPr lang="vi-VN" sz="2200" b="1" noProof="1">
                <a:solidFill>
                  <a:srgbClr val="000080"/>
                </a:solidFill>
                <a:latin typeface="Courier New" charset="0"/>
                <a:ea typeface="Courier New" charset="0"/>
                <a:cs typeface="Courier New" charset="0"/>
              </a:rPr>
              <a:t>for </a:t>
            </a:r>
            <a:r>
              <a:rPr lang="vi-VN" sz="2200" noProof="1">
                <a:latin typeface="Courier New" charset="0"/>
                <a:ea typeface="Courier New" charset="0"/>
                <a:cs typeface="Courier New" charset="0"/>
              </a:rPr>
              <a:t>(</a:t>
            </a:r>
            <a:r>
              <a:rPr lang="vi-VN" sz="2200" b="1" noProof="1">
                <a:solidFill>
                  <a:srgbClr val="000080"/>
                </a:solidFill>
                <a:latin typeface="Courier New" charset="0"/>
                <a:ea typeface="Courier New" charset="0"/>
                <a:cs typeface="Courier New" charset="0"/>
              </a:rPr>
              <a:t>int </a:t>
            </a:r>
            <a:r>
              <a:rPr lang="vi-VN" sz="2200" noProof="1">
                <a:latin typeface="Courier New" charset="0"/>
                <a:ea typeface="Courier New" charset="0"/>
                <a:cs typeface="Courier New" charset="0"/>
              </a:rPr>
              <a:t>i = </a:t>
            </a:r>
            <a:r>
              <a:rPr lang="vi-VN" sz="2200" noProof="1">
                <a:solidFill>
                  <a:srgbClr val="0000FF"/>
                </a:solidFill>
                <a:latin typeface="Courier New" charset="0"/>
                <a:ea typeface="Courier New" charset="0"/>
                <a:cs typeface="Courier New" charset="0"/>
              </a:rPr>
              <a:t>0</a:t>
            </a:r>
            <a:r>
              <a:rPr lang="vi-VN" sz="2200" noProof="1">
                <a:latin typeface="Courier New" charset="0"/>
                <a:ea typeface="Courier New" charset="0"/>
                <a:cs typeface="Courier New" charset="0"/>
              </a:rPr>
              <a:t>; i &lt; arr.</a:t>
            </a:r>
            <a:r>
              <a:rPr lang="en-US" sz="2200" b="1" noProof="1">
                <a:solidFill>
                  <a:srgbClr val="660E7A"/>
                </a:solidFill>
                <a:latin typeface="Courier New" charset="0"/>
                <a:ea typeface="Courier New" charset="0"/>
                <a:cs typeface="Courier New" charset="0"/>
              </a:rPr>
              <a:t>L</a:t>
            </a:r>
            <a:r>
              <a:rPr lang="vi-VN" sz="2200" b="1" noProof="1">
                <a:solidFill>
                  <a:srgbClr val="660E7A"/>
                </a:solidFill>
                <a:latin typeface="Courier New" charset="0"/>
                <a:ea typeface="Courier New" charset="0"/>
                <a:cs typeface="Courier New" charset="0"/>
              </a:rPr>
              <a:t>ength</a:t>
            </a:r>
            <a:r>
              <a:rPr lang="vi-VN" sz="2200" noProof="1">
                <a:latin typeface="Courier New" charset="0"/>
                <a:ea typeface="Courier New" charset="0"/>
                <a:cs typeface="Courier New" charset="0"/>
              </a:rPr>
              <a:t>; i++)</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r>
              <a:rPr lang="vi-VN" sz="2200" b="1" noProof="1">
                <a:solidFill>
                  <a:srgbClr val="000080"/>
                </a:solidFill>
                <a:latin typeface="Courier New" charset="0"/>
                <a:ea typeface="Courier New" charset="0"/>
                <a:cs typeface="Courier New" charset="0"/>
              </a:rPr>
              <a:t>if </a:t>
            </a:r>
            <a:r>
              <a:rPr lang="vi-VN" sz="2200" noProof="1">
                <a:latin typeface="Courier New" charset="0"/>
                <a:ea typeface="Courier New" charset="0"/>
                <a:cs typeface="Courier New" charset="0"/>
              </a:rPr>
              <a:t>(arr[i] == value)</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r>
              <a:rPr lang="vi-VN" sz="2200" b="1" noProof="1">
                <a:solidFill>
                  <a:srgbClr val="000080"/>
                </a:solidFill>
                <a:latin typeface="Courier New" charset="0"/>
                <a:ea typeface="Courier New" charset="0"/>
                <a:cs typeface="Courier New" charset="0"/>
              </a:rPr>
              <a:t>return </a:t>
            </a:r>
            <a:r>
              <a:rPr lang="vi-VN" sz="2200" noProof="1">
                <a:latin typeface="Courier New" charset="0"/>
                <a:ea typeface="Courier New" charset="0"/>
                <a:cs typeface="Courier New" charset="0"/>
              </a:rPr>
              <a:t>i;</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    </a:t>
            </a:r>
            <a:r>
              <a:rPr lang="vi-VN" sz="2200" b="1" noProof="1">
                <a:solidFill>
                  <a:srgbClr val="000080"/>
                </a:solidFill>
                <a:latin typeface="Courier New" charset="0"/>
                <a:ea typeface="Courier New" charset="0"/>
                <a:cs typeface="Courier New" charset="0"/>
              </a:rPr>
              <a:t>return </a:t>
            </a:r>
            <a:r>
              <a:rPr lang="vi-VN" sz="2200" noProof="1">
                <a:latin typeface="Courier New" charset="0"/>
                <a:ea typeface="Courier New" charset="0"/>
                <a:cs typeface="Courier New" charset="0"/>
              </a:rPr>
              <a:t>-</a:t>
            </a:r>
            <a:r>
              <a:rPr lang="vi-VN" sz="2200" noProof="1">
                <a:solidFill>
                  <a:srgbClr val="0000FF"/>
                </a:solidFill>
                <a:latin typeface="Courier New" charset="0"/>
                <a:ea typeface="Courier New" charset="0"/>
                <a:cs typeface="Courier New" charset="0"/>
              </a:rPr>
              <a:t>1</a:t>
            </a:r>
            <a:r>
              <a:rPr lang="vi-VN" sz="2200" noProof="1">
                <a:latin typeface="Courier New" charset="0"/>
                <a:ea typeface="Courier New" charset="0"/>
                <a:cs typeface="Courier New" charset="0"/>
              </a:rPr>
              <a:t>;</a:t>
            </a:r>
            <a:br>
              <a:rPr lang="vi-VN" sz="2200" noProof="1">
                <a:latin typeface="Courier New" charset="0"/>
                <a:ea typeface="Courier New" charset="0"/>
                <a:cs typeface="Courier New" charset="0"/>
              </a:rPr>
            </a:br>
            <a:r>
              <a:rPr lang="vi-VN" sz="2200" noProof="1">
                <a:latin typeface="Courier New" charset="0"/>
                <a:ea typeface="Courier New" charset="0"/>
                <a:cs typeface="Courier New" charset="0"/>
              </a:rPr>
              <a:t>}</a:t>
            </a:r>
          </a:p>
        </p:txBody>
      </p:sp>
    </p:spTree>
    <p:extLst>
      <p:ext uri="{BB962C8B-B14F-4D97-AF65-F5344CB8AC3E}">
        <p14:creationId xmlns:p14="http://schemas.microsoft.com/office/powerpoint/2010/main" val="11096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Thuật toán tìm kiếm nhị phân</a:t>
            </a:r>
          </a:p>
        </p:txBody>
      </p:sp>
      <p:sp>
        <p:nvSpPr>
          <p:cNvPr id="5" name="Text Placeholder 4"/>
          <p:cNvSpPr>
            <a:spLocks noGrp="1"/>
          </p:cNvSpPr>
          <p:nvPr>
            <p:ph type="body" idx="1"/>
          </p:nvPr>
        </p:nvSpPr>
        <p:spPr/>
        <p:txBody>
          <a:bodyPr/>
          <a:lstStyle/>
          <a:p>
            <a:r>
              <a:rPr lang="vi-VN" dirty="0"/>
              <a:t>Binary search</a:t>
            </a:r>
          </a:p>
        </p:txBody>
      </p:sp>
    </p:spTree>
    <p:extLst>
      <p:ext uri="{BB962C8B-B14F-4D97-AF65-F5344CB8AC3E}">
        <p14:creationId xmlns:p14="http://schemas.microsoft.com/office/powerpoint/2010/main" val="1889342100"/>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3120</TotalTime>
  <Words>1956</Words>
  <Application>Microsoft Macintosh PowerPoint</Application>
  <PresentationFormat>Widescreen</PresentationFormat>
  <Paragraphs>228</Paragraphs>
  <Slides>34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Myriad Pro</vt:lpstr>
      <vt:lpstr>Myriad Pro Semibold</vt:lpstr>
      <vt:lpstr>SlideTheme2</vt:lpstr>
      <vt:lpstr>Bài 21 Thuật toán tìm kiếm</vt:lpstr>
      <vt:lpstr>Mục tiêu</vt:lpstr>
      <vt:lpstr>Thuật toán tìm kiếm</vt:lpstr>
      <vt:lpstr>Thuật toán tìm kiếm tuyến tính</vt:lpstr>
      <vt:lpstr>Tìm kiếm tuyến tính</vt:lpstr>
      <vt:lpstr>Tìm kiếm tuyến tính</vt:lpstr>
      <vt:lpstr>Tìm kiếm tuyến tính</vt:lpstr>
      <vt:lpstr>Tìm kiếm tuyến tính</vt:lpstr>
      <vt:lpstr>Thuật toán tìm kiếm nhị phân</vt:lpstr>
      <vt:lpstr>Tìm kiếm nhị phân</vt:lpstr>
      <vt:lpstr>PowerPoint Presentation</vt:lpstr>
      <vt:lpstr>Tìm kiếm nhị phân</vt:lpstr>
      <vt:lpstr>Cài đặt thuật toán tìm kiếm nhị phân không sử dụng đệ quy</vt:lpstr>
      <vt:lpstr>Tìm kiếm nhị phân</vt:lpstr>
      <vt:lpstr>Tìm kiếm nhị phân</vt:lpstr>
      <vt:lpstr>Độ phức tạp thuật toán</vt:lpstr>
      <vt:lpstr>Độ phức tạp thuật toán (1)</vt:lpstr>
      <vt:lpstr>Độ phức tạp thuật toán (1)</vt:lpstr>
      <vt:lpstr>Thời gian thực hiện giải thuật</vt:lpstr>
      <vt:lpstr>Độ phức tạp thuật toán để làm gì?</vt:lpstr>
      <vt:lpstr>Đánh giá độ phức tạp thuật toán</vt:lpstr>
      <vt:lpstr>Quy tắc tính độ phức tạp</vt:lpstr>
      <vt:lpstr>Tính độ phức tạp những trường hợp thông dụng</vt:lpstr>
      <vt:lpstr>Tính độ phức tạp những trường hợp thông dụng</vt:lpstr>
      <vt:lpstr>Tính độ phức tạp những trường hợp thông dụng</vt:lpstr>
      <vt:lpstr>Tính độ phức tạp những trường hợp thông dụng</vt:lpstr>
      <vt:lpstr>Tính độ phức tạp những trường hợp thông dụng</vt:lpstr>
      <vt:lpstr>Tính độ phức tạp những trường hợp thông dụng</vt:lpstr>
      <vt:lpstr>[Thực hành] Cài đặt thuật toán tìm kiếm nhị phân không sử dụng đệ quy</vt:lpstr>
      <vt:lpstr>[Thực hành] Tính độ phức tạp của thuật toán</vt:lpstr>
      <vt:lpstr>[Bài tập] Cài đặt thuật toán tìm kiếm nhị phân sử dụng đệ quy</vt:lpstr>
      <vt:lpstr>[Bài tập] Tìm chuỗi liên tiếp có độ dài lớn nhất</vt:lpstr>
      <vt:lpstr>[Bài tập] Tìm chuỗi tăng dần có độ dài lớn nhất</vt:lpstr>
      <vt:lpstr>Tổng kết</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Microsoft Office User</cp:lastModifiedBy>
  <cp:revision>66</cp:revision>
  <dcterms:created xsi:type="dcterms:W3CDTF">2018-03-21T10:39:28Z</dcterms:created>
  <dcterms:modified xsi:type="dcterms:W3CDTF">2020-03-24T07:50:01Z</dcterms:modified>
</cp:coreProperties>
</file>