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263" r:id="rId4"/>
    <p:sldId id="267" r:id="rId5"/>
    <p:sldId id="264" r:id="rId6"/>
    <p:sldId id="258" r:id="rId7"/>
    <p:sldId id="266" r:id="rId8"/>
    <p:sldId id="271" r:id="rId9"/>
    <p:sldId id="268" r:id="rId10"/>
    <p:sldId id="272" r:id="rId11"/>
    <p:sldId id="273" r:id="rId12"/>
    <p:sldId id="274" r:id="rId13"/>
    <p:sldId id="291" r:id="rId14"/>
    <p:sldId id="261" r:id="rId15"/>
    <p:sldId id="269" r:id="rId16"/>
    <p:sldId id="280" r:id="rId17"/>
    <p:sldId id="281" r:id="rId18"/>
    <p:sldId id="282" r:id="rId19"/>
    <p:sldId id="262" r:id="rId20"/>
    <p:sldId id="283" r:id="rId21"/>
    <p:sldId id="276" r:id="rId22"/>
    <p:sldId id="277" r:id="rId23"/>
    <p:sldId id="270" r:id="rId24"/>
    <p:sldId id="278" r:id="rId25"/>
    <p:sldId id="292" r:id="rId26"/>
    <p:sldId id="285" r:id="rId27"/>
    <p:sldId id="286" r:id="rId28"/>
    <p:sldId id="287" r:id="rId29"/>
    <p:sldId id="288" r:id="rId30"/>
    <p:sldId id="289" r:id="rId31"/>
    <p:sldId id="290"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p:restoredTop sz="75881"/>
  </p:normalViewPr>
  <p:slideViewPr>
    <p:cSldViewPr snapToGrid="0" snapToObjects="1">
      <p:cViewPr>
        <p:scale>
          <a:sx n="56" d="100"/>
          <a:sy n="56" d="100"/>
        </p:scale>
        <p:origin x="206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8AA6-9EC2-7641-B97B-B2FA1AFCB23E}" type="datetimeFigureOut">
              <a:rPr lang="en-US" smtClean="0"/>
              <a:t>3/28/20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D50AC-D014-A740-817C-6032A97C551D}" type="slidenum">
              <a:rPr lang="en-US" smtClean="0"/>
              <a:t>‹#›</a:t>
            </a:fld>
            <a:endParaRPr lang="en-US"/>
          </a:p>
        </p:txBody>
      </p:sp>
    </p:spTree>
    <p:extLst>
      <p:ext uri="{BB962C8B-B14F-4D97-AF65-F5344CB8AC3E}">
        <p14:creationId xmlns:p14="http://schemas.microsoft.com/office/powerpoint/2010/main" val="135841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2</a:t>
            </a:fld>
            <a:endParaRPr lang="en-US"/>
          </a:p>
        </p:txBody>
      </p:sp>
    </p:spTree>
    <p:extLst>
      <p:ext uri="{BB962C8B-B14F-4D97-AF65-F5344CB8AC3E}">
        <p14:creationId xmlns:p14="http://schemas.microsoft.com/office/powerpoint/2010/main" val="739974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21</a:t>
            </a:fld>
            <a:endParaRPr lang="en-US"/>
          </a:p>
        </p:txBody>
      </p:sp>
    </p:spTree>
    <p:extLst>
      <p:ext uri="{BB962C8B-B14F-4D97-AF65-F5344CB8AC3E}">
        <p14:creationId xmlns:p14="http://schemas.microsoft.com/office/powerpoint/2010/main" val="1541649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insertion sort algorithm presented here sorts a list of elements by repeatedly inserting a new element into a sorted partial array until the whole array is sorted. At the </a:t>
            </a:r>
            <a:r>
              <a:rPr lang="en-US" sz="1200" i="1" kern="1200" dirty="0" err="1" smtClean="0">
                <a:solidFill>
                  <a:schemeClr val="tx1"/>
                </a:solidFill>
                <a:effectLst/>
                <a:latin typeface="+mn-lt"/>
                <a:ea typeface="+mn-ea"/>
                <a:cs typeface="+mn-cs"/>
              </a:rPr>
              <a:t>k</a:t>
            </a:r>
            <a:r>
              <a:rPr lang="en-US" sz="1200" kern="1200" dirty="0" err="1"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iteration, to insert an element into an array of size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 it may take </a:t>
            </a:r>
            <a:r>
              <a:rPr lang="en-US" sz="1200" i="1" kern="1200" dirty="0" smtClean="0">
                <a:solidFill>
                  <a:schemeClr val="tx1"/>
                </a:solidFill>
                <a:effectLst/>
                <a:latin typeface="+mn-lt"/>
                <a:ea typeface="+mn-ea"/>
                <a:cs typeface="+mn-cs"/>
              </a:rPr>
              <a:t>k </a:t>
            </a:r>
            <a:r>
              <a:rPr lang="en-US" sz="1200" kern="1200" dirty="0" smtClean="0">
                <a:solidFill>
                  <a:schemeClr val="tx1"/>
                </a:solidFill>
                <a:effectLst/>
                <a:latin typeface="+mn-lt"/>
                <a:ea typeface="+mn-ea"/>
                <a:cs typeface="+mn-cs"/>
              </a:rPr>
              <a:t>comparisons to find the insertion </a:t>
            </a:r>
            <a:r>
              <a:rPr lang="en-US" sz="1200" kern="1200" dirty="0" err="1" smtClean="0">
                <a:solidFill>
                  <a:schemeClr val="tx1"/>
                </a:solidFill>
                <a:effectLst/>
                <a:latin typeface="+mn-lt"/>
                <a:ea typeface="+mn-ea"/>
                <a:cs typeface="+mn-cs"/>
              </a:rPr>
              <a:t>posi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tion</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k </a:t>
            </a:r>
            <a:r>
              <a:rPr lang="en-US" sz="1200" kern="1200" dirty="0" smtClean="0">
                <a:solidFill>
                  <a:schemeClr val="tx1"/>
                </a:solidFill>
                <a:effectLst/>
                <a:latin typeface="+mn-lt"/>
                <a:ea typeface="+mn-ea"/>
                <a:cs typeface="+mn-cs"/>
              </a:rPr>
              <a:t>moves to insert the element. Let </a:t>
            </a:r>
            <a:r>
              <a:rPr lang="en-US" sz="1200" i="1" kern="1200" dirty="0" smtClean="0">
                <a:solidFill>
                  <a:schemeClr val="tx1"/>
                </a:solidFill>
                <a:effectLst/>
                <a:latin typeface="+mn-lt"/>
                <a:ea typeface="+mn-ea"/>
                <a:cs typeface="+mn-cs"/>
              </a:rPr>
              <a:t>T(n) </a:t>
            </a:r>
            <a:r>
              <a:rPr lang="en-US" sz="1200" kern="1200" dirty="0" smtClean="0">
                <a:solidFill>
                  <a:schemeClr val="tx1"/>
                </a:solidFill>
                <a:effectLst/>
                <a:latin typeface="+mn-lt"/>
                <a:ea typeface="+mn-ea"/>
                <a:cs typeface="+mn-cs"/>
              </a:rPr>
              <a:t>denote the complexity for insertion sort and </a:t>
            </a:r>
            <a:r>
              <a:rPr lang="en-US" sz="1200" i="1" kern="1200" dirty="0" smtClean="0">
                <a:solidFill>
                  <a:schemeClr val="tx1"/>
                </a:solidFill>
                <a:effectLst/>
                <a:latin typeface="+mn-lt"/>
                <a:ea typeface="+mn-ea"/>
                <a:cs typeface="+mn-cs"/>
              </a:rPr>
              <a:t>c </a:t>
            </a:r>
            <a:r>
              <a:rPr lang="en-US" sz="1200" kern="1200" dirty="0" smtClean="0">
                <a:solidFill>
                  <a:schemeClr val="tx1"/>
                </a:solidFill>
                <a:effectLst/>
                <a:latin typeface="+mn-lt"/>
                <a:ea typeface="+mn-ea"/>
                <a:cs typeface="+mn-cs"/>
              </a:rPr>
              <a:t>denote the total number of other operations such as assignments and additional comparisons in each iteration. Thus, </a:t>
            </a:r>
            <a:endParaRPr lang="en-US" dirty="0" smtClean="0"/>
          </a:p>
          <a:p>
            <a:endParaRPr lang="en-US" dirty="0" smtClean="0"/>
          </a:p>
          <a:p>
            <a:endParaRPr lang="en-US" dirty="0" smtClean="0"/>
          </a:p>
          <a:p>
            <a:r>
              <a:rPr lang="en-US" sz="1200" kern="1200" dirty="0" smtClean="0">
                <a:solidFill>
                  <a:schemeClr val="tx1"/>
                </a:solidFill>
                <a:effectLst/>
                <a:latin typeface="+mn-lt"/>
                <a:ea typeface="+mn-ea"/>
                <a:cs typeface="+mn-cs"/>
              </a:rPr>
              <a:t>Therefore, the complexity of the insertion sort algorithm is </a:t>
            </a:r>
            <a:r>
              <a:rPr lang="en-US" sz="1200" i="1" kern="1200" dirty="0" smtClean="0">
                <a:solidFill>
                  <a:schemeClr val="tx1"/>
                </a:solidFill>
                <a:effectLst/>
                <a:latin typeface="+mn-lt"/>
                <a:ea typeface="+mn-ea"/>
                <a:cs typeface="+mn-cs"/>
              </a:rPr>
              <a:t>O</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2). Hence, the selection sort </a:t>
            </a:r>
            <a:endParaRPr lang="en-US" dirty="0" smtClean="0"/>
          </a:p>
          <a:p>
            <a:r>
              <a:rPr lang="en-US" sz="1200" kern="1200" dirty="0" smtClean="0">
                <a:solidFill>
                  <a:schemeClr val="tx1"/>
                </a:solidFill>
                <a:effectLst/>
                <a:latin typeface="+mn-lt"/>
                <a:ea typeface="+mn-ea"/>
                <a:cs typeface="+mn-cs"/>
              </a:rPr>
              <a:t>and insertion sort are of the same time complexity. </a:t>
            </a:r>
            <a:endParaRPr lang="en-US" dirty="0" smtClean="0"/>
          </a:p>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25</a:t>
            </a:fld>
            <a:endParaRPr lang="en-US"/>
          </a:p>
        </p:txBody>
      </p:sp>
    </p:spTree>
    <p:extLst>
      <p:ext uri="{BB962C8B-B14F-4D97-AF65-F5344CB8AC3E}">
        <p14:creationId xmlns:p14="http://schemas.microsoft.com/office/powerpoint/2010/main" val="122783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Giải thuật sắp xếp được thực hiện để sắp dữ liệu theo một thứ tự nào đó. </a:t>
            </a:r>
          </a:p>
          <a:p>
            <a:endParaRPr lang="vi-VN" sz="1200" b="1" i="0" kern="1200" noProof="1" smtClean="0">
              <a:solidFill>
                <a:schemeClr val="tx1"/>
              </a:solidFill>
              <a:effectLst/>
              <a:latin typeface="+mn-lt"/>
              <a:ea typeface="+mn-ea"/>
              <a:cs typeface="+mn-cs"/>
            </a:endParaRPr>
          </a:p>
          <a:p>
            <a:r>
              <a:rPr lang="vi-VN" sz="1200" b="1" i="0" kern="1200" noProof="1" smtClean="0">
                <a:solidFill>
                  <a:schemeClr val="tx1"/>
                </a:solidFill>
                <a:effectLst/>
                <a:latin typeface="+mn-lt"/>
                <a:ea typeface="+mn-ea"/>
                <a:cs typeface="+mn-cs"/>
              </a:rPr>
              <a:t>Thứ tự tăng</a:t>
            </a:r>
          </a:p>
          <a:p>
            <a:r>
              <a:rPr lang="vi-VN" sz="1200" b="0" i="0" kern="1200" noProof="1" smtClean="0">
                <a:solidFill>
                  <a:schemeClr val="tx1"/>
                </a:solidFill>
                <a:effectLst/>
                <a:latin typeface="+mn-lt"/>
                <a:ea typeface="+mn-ea"/>
                <a:cs typeface="+mn-cs"/>
              </a:rPr>
              <a:t>Một dãy giá trị được xem như trong thứ tự tăng dần nếu phần tử đứng sau lớn hơn phần tử đứng trước. </a:t>
            </a:r>
          </a:p>
          <a:p>
            <a:r>
              <a:rPr lang="vi-VN" sz="1200" b="0" i="0" kern="1200" noProof="1" smtClean="0">
                <a:solidFill>
                  <a:schemeClr val="tx1"/>
                </a:solidFill>
                <a:effectLst/>
                <a:latin typeface="+mn-lt"/>
                <a:ea typeface="+mn-ea"/>
                <a:cs typeface="+mn-cs"/>
              </a:rPr>
              <a:t>Ví dụ: 1, 3, 4, 6, 8, 9</a:t>
            </a:r>
          </a:p>
          <a:p>
            <a:endParaRPr lang="vi-VN" sz="1200" b="1" i="0" kern="1200" noProof="1" smtClean="0">
              <a:solidFill>
                <a:schemeClr val="tx1"/>
              </a:solidFill>
              <a:effectLst/>
              <a:latin typeface="+mn-lt"/>
              <a:ea typeface="+mn-ea"/>
              <a:cs typeface="+mn-cs"/>
            </a:endParaRPr>
          </a:p>
          <a:p>
            <a:r>
              <a:rPr lang="vi-VN" sz="1200" b="1" i="0" kern="1200" noProof="1" smtClean="0">
                <a:solidFill>
                  <a:schemeClr val="tx1"/>
                </a:solidFill>
                <a:effectLst/>
                <a:latin typeface="+mn-lt"/>
                <a:ea typeface="+mn-ea"/>
                <a:cs typeface="+mn-cs"/>
              </a:rPr>
              <a:t>Thứ tự giảm</a:t>
            </a:r>
          </a:p>
          <a:p>
            <a:r>
              <a:rPr lang="vi-VN" sz="1200" b="0" i="0" kern="1200" noProof="1" smtClean="0">
                <a:solidFill>
                  <a:schemeClr val="tx1"/>
                </a:solidFill>
                <a:effectLst/>
                <a:latin typeface="+mn-lt"/>
                <a:ea typeface="+mn-ea"/>
                <a:cs typeface="+mn-cs"/>
              </a:rPr>
              <a:t>Một dãy giá trị được xem như trong thứ tự giảm dần nếu phần tử đứng sau nhỏ hơn phần tử đứng trước. </a:t>
            </a:r>
          </a:p>
          <a:p>
            <a:r>
              <a:rPr lang="vi-VN" sz="1200" b="0" i="0" kern="1200" noProof="1" smtClean="0">
                <a:solidFill>
                  <a:schemeClr val="tx1"/>
                </a:solidFill>
                <a:effectLst/>
                <a:latin typeface="+mn-lt"/>
                <a:ea typeface="+mn-ea"/>
                <a:cs typeface="+mn-cs"/>
              </a:rPr>
              <a:t>Ví dụ: 9, 8, 6, 4, 3, 1</a:t>
            </a:r>
          </a:p>
          <a:p>
            <a:endParaRPr lang="vi-VN" sz="1200" b="1" i="0" kern="1200" noProof="1" smtClean="0">
              <a:solidFill>
                <a:schemeClr val="tx1"/>
              </a:solidFill>
              <a:effectLst/>
              <a:latin typeface="+mn-lt"/>
              <a:ea typeface="+mn-ea"/>
              <a:cs typeface="+mn-cs"/>
            </a:endParaRPr>
          </a:p>
          <a:p>
            <a:r>
              <a:rPr lang="vi-VN" sz="1200" b="1" i="0" kern="1200" noProof="1" smtClean="0">
                <a:solidFill>
                  <a:schemeClr val="tx1"/>
                </a:solidFill>
                <a:effectLst/>
                <a:latin typeface="+mn-lt"/>
                <a:ea typeface="+mn-ea"/>
                <a:cs typeface="+mn-cs"/>
              </a:rPr>
              <a:t>Thứ tự không tăng</a:t>
            </a:r>
          </a:p>
          <a:p>
            <a:r>
              <a:rPr lang="vi-VN" sz="1200" b="0" i="0" kern="1200" noProof="1" smtClean="0">
                <a:solidFill>
                  <a:schemeClr val="tx1"/>
                </a:solidFill>
                <a:effectLst/>
                <a:latin typeface="+mn-lt"/>
                <a:ea typeface="+mn-ea"/>
                <a:cs typeface="+mn-cs"/>
              </a:rPr>
              <a:t>Một dãy giá trị được xem như trong thứ tự không tăng nếu phần tử đứng sau nhỏ hơn hoặc bằng phần tử đứng trước. </a:t>
            </a:r>
          </a:p>
          <a:p>
            <a:r>
              <a:rPr lang="vi-VN" sz="1200" b="0" i="0" kern="1200" noProof="1" smtClean="0">
                <a:solidFill>
                  <a:schemeClr val="tx1"/>
                </a:solidFill>
                <a:effectLst/>
                <a:latin typeface="+mn-lt"/>
                <a:ea typeface="+mn-ea"/>
                <a:cs typeface="+mn-cs"/>
              </a:rPr>
              <a:t>Ví dụ: 9, 8, 6, 3, 3, 1. </a:t>
            </a:r>
          </a:p>
          <a:p>
            <a:r>
              <a:rPr lang="vi-VN" sz="1200" b="0" i="0" kern="1200" noProof="1" smtClean="0">
                <a:solidFill>
                  <a:schemeClr val="tx1"/>
                </a:solidFill>
                <a:effectLst/>
                <a:latin typeface="+mn-lt"/>
                <a:ea typeface="+mn-ea"/>
                <a:cs typeface="+mn-cs"/>
              </a:rPr>
              <a:t>Loại thứ tự này xuất hiện khi trong một dãy có chứa các giá trị giống nhau (trong ví dụ là 3).</a:t>
            </a:r>
          </a:p>
          <a:p>
            <a:endParaRPr lang="vi-VN" sz="1200" b="1" i="0" kern="1200" noProof="1" smtClean="0">
              <a:solidFill>
                <a:schemeClr val="tx1"/>
              </a:solidFill>
              <a:effectLst/>
              <a:latin typeface="+mn-lt"/>
              <a:ea typeface="+mn-ea"/>
              <a:cs typeface="+mn-cs"/>
            </a:endParaRPr>
          </a:p>
          <a:p>
            <a:r>
              <a:rPr lang="vi-VN" sz="1200" b="1" i="0" kern="1200" noProof="1" smtClean="0">
                <a:solidFill>
                  <a:schemeClr val="tx1"/>
                </a:solidFill>
                <a:effectLst/>
                <a:latin typeface="+mn-lt"/>
                <a:ea typeface="+mn-ea"/>
                <a:cs typeface="+mn-cs"/>
              </a:rPr>
              <a:t>Thứ tự không giảm</a:t>
            </a:r>
          </a:p>
          <a:p>
            <a:r>
              <a:rPr lang="vi-VN" sz="1200" b="0" i="0" kern="1200" noProof="1" smtClean="0">
                <a:solidFill>
                  <a:schemeClr val="tx1"/>
                </a:solidFill>
                <a:effectLst/>
                <a:latin typeface="+mn-lt"/>
                <a:ea typeface="+mn-ea"/>
                <a:cs typeface="+mn-cs"/>
              </a:rPr>
              <a:t>Một dãy giá trị được xem như trong thứ tự không giảm nếu phần tử đứng sau lớn hơn hoặc bằng phần tử đứng trước. </a:t>
            </a:r>
          </a:p>
          <a:p>
            <a:r>
              <a:rPr lang="vi-VN" sz="1200" b="0" i="0" kern="1200" noProof="1" smtClean="0">
                <a:solidFill>
                  <a:schemeClr val="tx1"/>
                </a:solidFill>
                <a:effectLst/>
                <a:latin typeface="+mn-lt"/>
                <a:ea typeface="+mn-ea"/>
                <a:cs typeface="+mn-cs"/>
              </a:rPr>
              <a:t>Ví dụ: 1, 3, 3, 6, 8, 9. </a:t>
            </a:r>
          </a:p>
          <a:p>
            <a:r>
              <a:rPr lang="vi-VN" sz="1200" b="0" i="0" kern="1200" noProof="1" smtClean="0">
                <a:solidFill>
                  <a:schemeClr val="tx1"/>
                </a:solidFill>
                <a:effectLst/>
                <a:latin typeface="+mn-lt"/>
                <a:ea typeface="+mn-ea"/>
                <a:cs typeface="+mn-cs"/>
              </a:rPr>
              <a:t>Loại thứ tự này xuất hiện khi trong một dãy có chứa các giá trị giống nhau (trong ví dụ là 3).</a:t>
            </a:r>
            <a:endParaRPr lang="vi-VN" sz="1200" b="0" i="0" kern="1200" noProof="1">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ED50AC-D014-A740-817C-6032A97C551D}" type="slidenum">
              <a:rPr lang="en-US" smtClean="0"/>
              <a:t>3</a:t>
            </a:fld>
            <a:endParaRPr lang="en-US"/>
          </a:p>
        </p:txBody>
      </p:sp>
    </p:spTree>
    <p:extLst>
      <p:ext uri="{BB962C8B-B14F-4D97-AF65-F5344CB8AC3E}">
        <p14:creationId xmlns:p14="http://schemas.microsoft.com/office/powerpoint/2010/main" val="93840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8</a:t>
            </a:fld>
            <a:endParaRPr lang="en-US"/>
          </a:p>
        </p:txBody>
      </p:sp>
    </p:spTree>
    <p:extLst>
      <p:ext uri="{BB962C8B-B14F-4D97-AF65-F5344CB8AC3E}">
        <p14:creationId xmlns:p14="http://schemas.microsoft.com/office/powerpoint/2010/main" val="1397645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9</a:t>
            </a:fld>
            <a:endParaRPr lang="en-US"/>
          </a:p>
        </p:txBody>
      </p:sp>
    </p:spTree>
    <p:extLst>
      <p:ext uri="{BB962C8B-B14F-4D97-AF65-F5344CB8AC3E}">
        <p14:creationId xmlns:p14="http://schemas.microsoft.com/office/powerpoint/2010/main" val="79575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10</a:t>
            </a:fld>
            <a:endParaRPr lang="en-US"/>
          </a:p>
        </p:txBody>
      </p:sp>
    </p:spTree>
    <p:extLst>
      <p:ext uri="{BB962C8B-B14F-4D97-AF65-F5344CB8AC3E}">
        <p14:creationId xmlns:p14="http://schemas.microsoft.com/office/powerpoint/2010/main" val="1106059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Kết quả</a:t>
            </a:r>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12</a:t>
            </a:fld>
            <a:endParaRPr lang="en-US"/>
          </a:p>
        </p:txBody>
      </p:sp>
    </p:spTree>
    <p:extLst>
      <p:ext uri="{BB962C8B-B14F-4D97-AF65-F5344CB8AC3E}">
        <p14:creationId xmlns:p14="http://schemas.microsoft.com/office/powerpoint/2010/main" val="429907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best case, the bubble sort algorithm needs just the first pass to find that the array is already sorted—no next pass is needed. Since the number of comparisons is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- 1 in the first pass, the best-case time for a bubble sort is </a:t>
            </a:r>
            <a:r>
              <a:rPr lang="en-US" sz="1200" i="1" kern="1200" dirty="0" smtClean="0">
                <a:solidFill>
                  <a:schemeClr val="tx1"/>
                </a:solidFill>
                <a:effectLst/>
                <a:latin typeface="+mn-lt"/>
                <a:ea typeface="+mn-ea"/>
                <a:cs typeface="+mn-cs"/>
              </a:rPr>
              <a:t>O(n)</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In the worst case, the bubble sort algorithm requires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- 1 passes. The first pass makes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- 1 comparisons; the second pass makes </a:t>
            </a:r>
            <a:r>
              <a:rPr lang="en-US" sz="1200" i="1" kern="1200" dirty="0" smtClean="0">
                <a:solidFill>
                  <a:schemeClr val="tx1"/>
                </a:solidFill>
                <a:effectLst/>
                <a:latin typeface="+mn-lt"/>
                <a:ea typeface="+mn-ea"/>
                <a:cs typeface="+mn-cs"/>
              </a:rPr>
              <a:t>n </a:t>
            </a:r>
            <a:r>
              <a:rPr lang="en-US" sz="1200" kern="1200" dirty="0" smtClean="0">
                <a:solidFill>
                  <a:schemeClr val="tx1"/>
                </a:solidFill>
                <a:effectLst/>
                <a:latin typeface="+mn-lt"/>
                <a:ea typeface="+mn-ea"/>
                <a:cs typeface="+mn-cs"/>
              </a:rPr>
              <a:t>- 2 comparisons; and so on; the last pass makes 1 comparison. Thus, the total number of comparisons is: </a:t>
            </a:r>
            <a:r>
              <a:rPr lang="vi-VN" sz="1200" kern="1200" dirty="0" smtClean="0">
                <a:solidFill>
                  <a:schemeClr val="tx1"/>
                </a:solidFill>
                <a:effectLst/>
                <a:latin typeface="+mn-lt"/>
                <a:ea typeface="+mn-ea"/>
                <a:cs typeface="+mn-cs"/>
              </a:rPr>
              <a:t>O(n2)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Therefore, the worst-case time for a bubble sort is </a:t>
            </a:r>
            <a:r>
              <a:rPr lang="en-US" sz="1200" i="1" kern="1200" dirty="0" smtClean="0">
                <a:solidFill>
                  <a:schemeClr val="tx1"/>
                </a:solidFill>
                <a:effectLst/>
                <a:latin typeface="+mn-lt"/>
                <a:ea typeface="+mn-ea"/>
                <a:cs typeface="+mn-cs"/>
              </a:rPr>
              <a:t>O</a:t>
            </a: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2). </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13</a:t>
            </a:fld>
            <a:endParaRPr lang="en-US"/>
          </a:p>
        </p:txBody>
      </p:sp>
    </p:spTree>
    <p:extLst>
      <p:ext uri="{BB962C8B-B14F-4D97-AF65-F5344CB8AC3E}">
        <p14:creationId xmlns:p14="http://schemas.microsoft.com/office/powerpoint/2010/main" val="135512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7.11 Sorting Arrays </a:t>
            </a:r>
            <a:endParaRPr lang="en-US" dirty="0" smtClean="0"/>
          </a:p>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16</a:t>
            </a:fld>
            <a:endParaRPr lang="en-US"/>
          </a:p>
        </p:txBody>
      </p:sp>
    </p:spTree>
    <p:extLst>
      <p:ext uri="{BB962C8B-B14F-4D97-AF65-F5344CB8AC3E}">
        <p14:creationId xmlns:p14="http://schemas.microsoft.com/office/powerpoint/2010/main" val="435889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D50AC-D014-A740-817C-6032A97C551D}" type="slidenum">
              <a:rPr lang="en-US" smtClean="0"/>
              <a:t>17</a:t>
            </a:fld>
            <a:endParaRPr lang="en-US"/>
          </a:p>
        </p:txBody>
      </p:sp>
    </p:spTree>
    <p:extLst>
      <p:ext uri="{BB962C8B-B14F-4D97-AF65-F5344CB8AC3E}">
        <p14:creationId xmlns:p14="http://schemas.microsoft.com/office/powerpoint/2010/main" val="1763794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28/03/2020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A8D39-94F7-4F47-B971-C1008F728D70}" type="datetimeFigureOut">
              <a:rPr lang="vi-VN" smtClean="0"/>
              <a:t>28/03/2020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28/03/2020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4A8D39-94F7-4F47-B971-C1008F728D70}" type="datetimeFigureOut">
              <a:rPr lang="vi-VN" smtClean="0"/>
              <a:t>28/03/2020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A8D39-94F7-4F47-B971-C1008F728D70}" type="datetimeFigureOut">
              <a:rPr lang="vi-VN" smtClean="0"/>
              <a:t>28/03/2020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A8D39-94F7-4F47-B971-C1008F728D70}" type="datetimeFigureOut">
              <a:rPr lang="vi-VN" smtClean="0"/>
              <a:t>28/03/2020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A8D39-94F7-4F47-B971-C1008F728D70}" type="datetimeFigureOut">
              <a:rPr lang="vi-VN" smtClean="0"/>
              <a:t>28/03/2020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8D39-94F7-4F47-B971-C1008F728D70}" type="datetimeFigureOut">
              <a:rPr lang="vi-VN" smtClean="0"/>
              <a:t>28/03/2020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8D39-94F7-4F47-B971-C1008F728D70}" type="datetimeFigureOut">
              <a:rPr lang="vi-VN" smtClean="0"/>
              <a:t>28/03/2020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28/03/2020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8D39-94F7-4F47-B971-C1008F728D70}" type="datetimeFigureOut">
              <a:rPr lang="vi-VN" smtClean="0"/>
              <a:t>28/03/2020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C1E5C7E-3841-C845-93C8-C23B212D0F5F}" type="slidenum">
              <a:rPr lang="vi-VN" smtClean="0"/>
              <a:t>‹#›</a:t>
            </a:fld>
            <a:endParaRPr lang="vi-VN"/>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894A8D39-94F7-4F47-B971-C1008F728D70}" type="datetimeFigureOut">
              <a:rPr lang="vi-VN" smtClean="0"/>
              <a:t>28/03/2020</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3C1E5C7E-3841-C845-93C8-C23B212D0F5F}" type="slidenum">
              <a:rPr lang="vi-VN" smtClean="0"/>
              <a:t>‹#›</a:t>
            </a:fld>
            <a:endParaRPr lang="vi-VN"/>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51271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Bài 22</a:t>
            </a:r>
            <a:br>
              <a:rPr lang="vi-VN" dirty="0" smtClean="0"/>
            </a:br>
            <a:r>
              <a:rPr lang="vi-VN" dirty="0" smtClean="0"/>
              <a:t>Thuật toán sắp xếp</a:t>
            </a:r>
            <a:endParaRPr lang="vi-VN" dirty="0"/>
          </a:p>
        </p:txBody>
      </p:sp>
      <p:sp>
        <p:nvSpPr>
          <p:cNvPr id="3" name="Subtitle 2"/>
          <p:cNvSpPr>
            <a:spLocks noGrp="1"/>
          </p:cNvSpPr>
          <p:nvPr>
            <p:ph type="subTitle" idx="1"/>
          </p:nvPr>
        </p:nvSpPr>
        <p:spPr/>
        <p:txBody>
          <a:bodyPr/>
          <a:lstStyle/>
          <a:p>
            <a:r>
              <a:rPr lang="vi-VN" dirty="0" smtClean="0"/>
              <a:t>Môn học: PF-JAVA</a:t>
            </a:r>
            <a:endParaRPr lang="vi-VN" dirty="0"/>
          </a:p>
        </p:txBody>
      </p:sp>
    </p:spTree>
    <p:extLst>
      <p:ext uri="{BB962C8B-B14F-4D97-AF65-F5344CB8AC3E}">
        <p14:creationId xmlns:p14="http://schemas.microsoft.com/office/powerpoint/2010/main" val="188960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Sắp xếp nổi bọt</a:t>
            </a:r>
            <a:endParaRPr lang="en-US" dirty="0"/>
          </a:p>
        </p:txBody>
      </p:sp>
      <p:sp>
        <p:nvSpPr>
          <p:cNvPr id="3" name="Content Placeholder 2"/>
          <p:cNvSpPr>
            <a:spLocks noGrp="1"/>
          </p:cNvSpPr>
          <p:nvPr>
            <p:ph idx="1"/>
          </p:nvPr>
        </p:nvSpPr>
        <p:spPr/>
        <p:txBody>
          <a:bodyPr/>
          <a:lstStyle/>
          <a:p>
            <a:pPr algn="just"/>
            <a:r>
              <a:rPr lang="vi-VN" dirty="0" smtClean="0"/>
              <a:t>Cải tiến thuật toán sắp xếp nổi bọt sử dụng biến boolean needNextPass, việc sắp xếp dừng lại khi needNextPass nhận giá trị là false.</a:t>
            </a:r>
            <a:endParaRPr lang="en-US" dirty="0"/>
          </a:p>
        </p:txBody>
      </p:sp>
      <p:sp>
        <p:nvSpPr>
          <p:cNvPr id="5" name="Rectangle 4"/>
          <p:cNvSpPr/>
          <p:nvPr/>
        </p:nvSpPr>
        <p:spPr>
          <a:xfrm>
            <a:off x="838200" y="2334639"/>
            <a:ext cx="10911840" cy="5632311"/>
          </a:xfrm>
          <a:prstGeom prst="rect">
            <a:avLst/>
          </a:prstGeom>
        </p:spPr>
        <p:txBody>
          <a:bodyPr wrap="square">
            <a:spAutoFit/>
          </a:bodyPr>
          <a:lstStyle/>
          <a:p>
            <a:r>
              <a:rPr lang="en-US" sz="2400" dirty="0" err="1" smtClean="0">
                <a:solidFill>
                  <a:srgbClr val="0000FF"/>
                </a:solidFill>
                <a:latin typeface="Menlo" charset="0"/>
              </a:rPr>
              <a:t>bool</a:t>
            </a:r>
            <a:r>
              <a:rPr lang="en-US" sz="2400" dirty="0" smtClean="0">
                <a:solidFill>
                  <a:srgbClr val="000000"/>
                </a:solidFill>
                <a:latin typeface="Menlo" charset="0"/>
              </a:rPr>
              <a:t> </a:t>
            </a:r>
            <a:r>
              <a:rPr lang="en-US" sz="2400" dirty="0" err="1" smtClean="0">
                <a:solidFill>
                  <a:srgbClr val="000000"/>
                </a:solidFill>
                <a:latin typeface="Menlo" charset="0"/>
              </a:rPr>
              <a:t>needNextPass</a:t>
            </a:r>
            <a:r>
              <a:rPr lang="en-US" sz="2400" dirty="0" smtClean="0">
                <a:solidFill>
                  <a:srgbClr val="000000"/>
                </a:solidFill>
                <a:latin typeface="Menlo" charset="0"/>
              </a:rPr>
              <a:t> = </a:t>
            </a:r>
            <a:r>
              <a:rPr lang="en-US" sz="2400" dirty="0" smtClean="0">
                <a:solidFill>
                  <a:srgbClr val="0000FF"/>
                </a:solidFill>
                <a:latin typeface="Menlo" charset="0"/>
              </a:rPr>
              <a:t>true</a:t>
            </a:r>
            <a:r>
              <a:rPr lang="en-US" sz="2400" dirty="0" smtClean="0">
                <a:solidFill>
                  <a:srgbClr val="000000"/>
                </a:solidFill>
                <a:latin typeface="Menlo" charset="0"/>
              </a:rPr>
              <a:t>;</a:t>
            </a:r>
          </a:p>
          <a:p>
            <a:r>
              <a:rPr lang="en-US" sz="2400" dirty="0" smtClean="0">
                <a:solidFill>
                  <a:srgbClr val="0000FF"/>
                </a:solidFill>
                <a:latin typeface="Menlo" charset="0"/>
              </a:rPr>
              <a:t>for</a:t>
            </a:r>
            <a:r>
              <a:rPr lang="en-US" sz="2400" dirty="0" smtClean="0">
                <a:solidFill>
                  <a:srgbClr val="000000"/>
                </a:solidFill>
                <a:latin typeface="Menlo" charset="0"/>
              </a:rPr>
              <a:t> (</a:t>
            </a:r>
            <a:r>
              <a:rPr lang="en-US" sz="2400" dirty="0" err="1" smtClean="0">
                <a:solidFill>
                  <a:srgbClr val="0000FF"/>
                </a:solidFill>
                <a:latin typeface="Menlo" charset="0"/>
              </a:rPr>
              <a:t>int</a:t>
            </a:r>
            <a:r>
              <a:rPr lang="en-US" sz="2400" dirty="0" smtClean="0">
                <a:solidFill>
                  <a:srgbClr val="000000"/>
                </a:solidFill>
                <a:latin typeface="Menlo" charset="0"/>
              </a:rPr>
              <a:t> k = </a:t>
            </a:r>
            <a:r>
              <a:rPr lang="en-US" sz="2400" dirty="0" smtClean="0">
                <a:solidFill>
                  <a:srgbClr val="09885A"/>
                </a:solidFill>
                <a:latin typeface="Menlo" charset="0"/>
              </a:rPr>
              <a:t>1</a:t>
            </a:r>
            <a:r>
              <a:rPr lang="en-US" sz="2400" dirty="0" smtClean="0">
                <a:solidFill>
                  <a:srgbClr val="000000"/>
                </a:solidFill>
                <a:latin typeface="Menlo" charset="0"/>
              </a:rPr>
              <a:t>; k &lt; </a:t>
            </a:r>
            <a:r>
              <a:rPr lang="en-US" sz="2400" dirty="0" err="1" smtClean="0">
                <a:solidFill>
                  <a:srgbClr val="000000"/>
                </a:solidFill>
                <a:latin typeface="Menlo" charset="0"/>
              </a:rPr>
              <a:t>list.Length</a:t>
            </a:r>
            <a:r>
              <a:rPr lang="en-US" sz="2400" dirty="0" smtClean="0">
                <a:solidFill>
                  <a:srgbClr val="000000"/>
                </a:solidFill>
                <a:latin typeface="Menlo" charset="0"/>
              </a:rPr>
              <a:t> &amp;&amp; </a:t>
            </a:r>
            <a:r>
              <a:rPr lang="en-US" sz="2400" dirty="0" err="1" smtClean="0">
                <a:solidFill>
                  <a:srgbClr val="000000"/>
                </a:solidFill>
                <a:latin typeface="Menlo" charset="0"/>
              </a:rPr>
              <a:t>needNextPass</a:t>
            </a:r>
            <a:r>
              <a:rPr lang="en-US" sz="2400" dirty="0" smtClean="0">
                <a:solidFill>
                  <a:srgbClr val="000000"/>
                </a:solidFill>
                <a:latin typeface="Menlo" charset="0"/>
              </a:rPr>
              <a:t>; k++)</a:t>
            </a:r>
          </a:p>
          <a:p>
            <a:r>
              <a:rPr lang="en-US" sz="2400" dirty="0" smtClean="0">
                <a:solidFill>
                  <a:srgbClr val="000000"/>
                </a:solidFill>
                <a:latin typeface="Menlo" charset="0"/>
              </a:rPr>
              <a:t>{</a:t>
            </a:r>
          </a:p>
          <a:p>
            <a:r>
              <a:rPr lang="en-US" sz="2400" dirty="0" smtClean="0">
                <a:solidFill>
                  <a:srgbClr val="008000"/>
                </a:solidFill>
                <a:latin typeface="Menlo" charset="0"/>
              </a:rPr>
              <a:t>    // Array may be sorted and next pass not needed</a:t>
            </a:r>
            <a:endParaRPr lang="en-US" sz="2400" dirty="0" smtClean="0">
              <a:solidFill>
                <a:srgbClr val="000000"/>
              </a:solidFill>
              <a:latin typeface="Menlo" charset="0"/>
            </a:endParaRPr>
          </a:p>
          <a:p>
            <a:r>
              <a:rPr lang="en-US" sz="2400" dirty="0" smtClean="0">
                <a:solidFill>
                  <a:srgbClr val="000000"/>
                </a:solidFill>
                <a:latin typeface="Menlo" charset="0"/>
              </a:rPr>
              <a:t>    </a:t>
            </a:r>
            <a:r>
              <a:rPr lang="en-US" sz="2400" dirty="0" err="1" smtClean="0">
                <a:solidFill>
                  <a:srgbClr val="000000"/>
                </a:solidFill>
                <a:latin typeface="Menlo" charset="0"/>
              </a:rPr>
              <a:t>needNextPass</a:t>
            </a:r>
            <a:r>
              <a:rPr lang="en-US" sz="2400" dirty="0" smtClean="0">
                <a:solidFill>
                  <a:srgbClr val="000000"/>
                </a:solidFill>
                <a:latin typeface="Menlo" charset="0"/>
              </a:rPr>
              <a:t> = </a:t>
            </a:r>
            <a:r>
              <a:rPr lang="en-US" sz="2400" dirty="0" smtClean="0">
                <a:solidFill>
                  <a:srgbClr val="0000FF"/>
                </a:solidFill>
                <a:latin typeface="Menlo" charset="0"/>
              </a:rPr>
              <a:t>false</a:t>
            </a:r>
            <a:r>
              <a:rPr lang="en-US" sz="2400" dirty="0" smtClean="0">
                <a:solidFill>
                  <a:srgbClr val="000000"/>
                </a:solidFill>
                <a:latin typeface="Menlo" charset="0"/>
              </a:rPr>
              <a:t>;</a:t>
            </a:r>
          </a:p>
          <a:p>
            <a:r>
              <a:rPr lang="en-US" sz="2400" dirty="0" smtClean="0">
                <a:solidFill>
                  <a:srgbClr val="008000"/>
                </a:solidFill>
                <a:latin typeface="Menlo" charset="0"/>
              </a:rPr>
              <a:t>    // Perform the </a:t>
            </a:r>
            <a:r>
              <a:rPr lang="en-US" sz="2400" dirty="0" err="1" smtClean="0">
                <a:solidFill>
                  <a:srgbClr val="008000"/>
                </a:solidFill>
                <a:latin typeface="Menlo" charset="0"/>
              </a:rPr>
              <a:t>kth</a:t>
            </a:r>
            <a:r>
              <a:rPr lang="en-US" sz="2400" dirty="0" smtClean="0">
                <a:solidFill>
                  <a:srgbClr val="008000"/>
                </a:solidFill>
                <a:latin typeface="Menlo" charset="0"/>
              </a:rPr>
              <a:t> pass</a:t>
            </a:r>
            <a:endParaRPr lang="en-US" sz="2400" dirty="0" smtClean="0">
              <a:solidFill>
                <a:srgbClr val="000000"/>
              </a:solidFill>
              <a:latin typeface="Menlo" charset="0"/>
            </a:endParaRPr>
          </a:p>
          <a:p>
            <a:r>
              <a:rPr lang="en-US" sz="2400" dirty="0" smtClean="0">
                <a:solidFill>
                  <a:srgbClr val="0000FF"/>
                </a:solidFill>
                <a:latin typeface="Menlo" charset="0"/>
              </a:rPr>
              <a:t>    for</a:t>
            </a:r>
            <a:r>
              <a:rPr lang="en-US" sz="2400" dirty="0" smtClean="0">
                <a:solidFill>
                  <a:srgbClr val="000000"/>
                </a:solidFill>
                <a:latin typeface="Menlo" charset="0"/>
              </a:rPr>
              <a:t> (</a:t>
            </a:r>
            <a:r>
              <a:rPr lang="en-US" sz="2400" dirty="0" err="1" smtClean="0">
                <a:solidFill>
                  <a:srgbClr val="0000FF"/>
                </a:solidFill>
                <a:latin typeface="Menlo" charset="0"/>
              </a:rPr>
              <a:t>int</a:t>
            </a:r>
            <a:r>
              <a:rPr lang="en-US" sz="2400" dirty="0" smtClean="0">
                <a:solidFill>
                  <a:srgbClr val="000000"/>
                </a:solidFill>
                <a:latin typeface="Menlo" charset="0"/>
              </a:rPr>
              <a:t> </a:t>
            </a:r>
            <a:r>
              <a:rPr lang="en-US" sz="2400" dirty="0" err="1" smtClean="0">
                <a:solidFill>
                  <a:srgbClr val="000000"/>
                </a:solidFill>
                <a:latin typeface="Menlo" charset="0"/>
              </a:rPr>
              <a:t>i</a:t>
            </a:r>
            <a:r>
              <a:rPr lang="en-US" sz="2400" dirty="0" smtClean="0">
                <a:solidFill>
                  <a:srgbClr val="000000"/>
                </a:solidFill>
                <a:latin typeface="Menlo" charset="0"/>
              </a:rPr>
              <a:t> = </a:t>
            </a:r>
            <a:r>
              <a:rPr lang="en-US" sz="2400" dirty="0" smtClean="0">
                <a:solidFill>
                  <a:srgbClr val="09885A"/>
                </a:solidFill>
                <a:latin typeface="Menlo" charset="0"/>
              </a:rPr>
              <a:t>0</a:t>
            </a:r>
            <a:r>
              <a:rPr lang="en-US" sz="2400" dirty="0" smtClean="0">
                <a:solidFill>
                  <a:srgbClr val="000000"/>
                </a:solidFill>
                <a:latin typeface="Menlo" charset="0"/>
              </a:rPr>
              <a:t>; </a:t>
            </a:r>
            <a:r>
              <a:rPr lang="en-US" sz="2400" dirty="0" err="1" smtClean="0">
                <a:solidFill>
                  <a:srgbClr val="000000"/>
                </a:solidFill>
                <a:latin typeface="Menlo" charset="0"/>
              </a:rPr>
              <a:t>i</a:t>
            </a:r>
            <a:r>
              <a:rPr lang="en-US" sz="2400" dirty="0" smtClean="0">
                <a:solidFill>
                  <a:srgbClr val="000000"/>
                </a:solidFill>
                <a:latin typeface="Menlo" charset="0"/>
              </a:rPr>
              <a:t> &lt; </a:t>
            </a:r>
            <a:r>
              <a:rPr lang="en-US" sz="2400" dirty="0" err="1" smtClean="0">
                <a:solidFill>
                  <a:srgbClr val="000000"/>
                </a:solidFill>
                <a:latin typeface="Menlo" charset="0"/>
              </a:rPr>
              <a:t>list.Length</a:t>
            </a:r>
            <a:r>
              <a:rPr lang="en-US" sz="2400" dirty="0" smtClean="0">
                <a:solidFill>
                  <a:srgbClr val="000000"/>
                </a:solidFill>
                <a:latin typeface="Menlo" charset="0"/>
              </a:rPr>
              <a:t> - k; </a:t>
            </a:r>
            <a:r>
              <a:rPr lang="en-US" sz="2400" dirty="0" err="1" smtClean="0">
                <a:solidFill>
                  <a:srgbClr val="000000"/>
                </a:solidFill>
                <a:latin typeface="Menlo" charset="0"/>
              </a:rPr>
              <a:t>i</a:t>
            </a:r>
            <a:r>
              <a:rPr lang="en-US" sz="2400" dirty="0" smtClean="0">
                <a:solidFill>
                  <a:srgbClr val="000000"/>
                </a:solidFill>
                <a:latin typeface="Menlo" charset="0"/>
              </a:rPr>
              <a:t>++)</a:t>
            </a:r>
          </a:p>
          <a:p>
            <a:r>
              <a:rPr lang="en-US" sz="2400" dirty="0" smtClean="0">
                <a:solidFill>
                  <a:srgbClr val="000000"/>
                </a:solidFill>
                <a:latin typeface="Menlo" charset="0"/>
              </a:rPr>
              <a:t>    {</a:t>
            </a:r>
          </a:p>
          <a:p>
            <a:r>
              <a:rPr lang="en-US" sz="2400" dirty="0" smtClean="0">
                <a:solidFill>
                  <a:srgbClr val="0000FF"/>
                </a:solidFill>
                <a:latin typeface="Menlo" charset="0"/>
              </a:rPr>
              <a:t>        if</a:t>
            </a:r>
            <a:r>
              <a:rPr lang="en-US" sz="2400" dirty="0" smtClean="0">
                <a:solidFill>
                  <a:srgbClr val="000000"/>
                </a:solidFill>
                <a:latin typeface="Menlo" charset="0"/>
              </a:rPr>
              <a:t> (list[</a:t>
            </a:r>
            <a:r>
              <a:rPr lang="en-US" sz="2400" dirty="0" err="1" smtClean="0">
                <a:solidFill>
                  <a:srgbClr val="000000"/>
                </a:solidFill>
                <a:latin typeface="Menlo" charset="0"/>
              </a:rPr>
              <a:t>i</a:t>
            </a:r>
            <a:r>
              <a:rPr lang="en-US" sz="2400" dirty="0" smtClean="0">
                <a:solidFill>
                  <a:srgbClr val="000000"/>
                </a:solidFill>
                <a:latin typeface="Menlo" charset="0"/>
              </a:rPr>
              <a:t>] &gt; list[</a:t>
            </a:r>
            <a:r>
              <a:rPr lang="en-US" sz="2400" dirty="0" err="1" smtClean="0">
                <a:solidFill>
                  <a:srgbClr val="000000"/>
                </a:solidFill>
                <a:latin typeface="Menlo" charset="0"/>
              </a:rPr>
              <a:t>i</a:t>
            </a:r>
            <a:r>
              <a:rPr lang="en-US" sz="2400" dirty="0" smtClean="0">
                <a:solidFill>
                  <a:srgbClr val="000000"/>
                </a:solidFill>
                <a:latin typeface="Menlo" charset="0"/>
              </a:rPr>
              <a:t> + </a:t>
            </a:r>
            <a:r>
              <a:rPr lang="en-US" sz="2400" dirty="0" smtClean="0">
                <a:solidFill>
                  <a:srgbClr val="09885A"/>
                </a:solidFill>
                <a:latin typeface="Menlo" charset="0"/>
              </a:rPr>
              <a:t>1</a:t>
            </a:r>
            <a:r>
              <a:rPr lang="en-US" sz="2400" dirty="0" smtClean="0">
                <a:solidFill>
                  <a:srgbClr val="000000"/>
                </a:solidFill>
                <a:latin typeface="Menlo" charset="0"/>
              </a:rPr>
              <a:t>])</a:t>
            </a:r>
          </a:p>
          <a:p>
            <a:r>
              <a:rPr lang="en-US" sz="2400" dirty="0" smtClean="0">
                <a:solidFill>
                  <a:srgbClr val="000000"/>
                </a:solidFill>
                <a:latin typeface="Menlo" charset="0"/>
              </a:rPr>
              <a:t>        {</a:t>
            </a:r>
          </a:p>
          <a:p>
            <a:r>
              <a:rPr lang="en-US" sz="2400" dirty="0" smtClean="0">
                <a:solidFill>
                  <a:srgbClr val="000000"/>
                </a:solidFill>
                <a:latin typeface="Menlo" charset="0"/>
              </a:rPr>
              <a:t>           </a:t>
            </a:r>
            <a:r>
              <a:rPr lang="en-US" sz="2400" dirty="0" smtClean="0">
                <a:solidFill>
                  <a:srgbClr val="008000"/>
                </a:solidFill>
                <a:latin typeface="Menlo" charset="0"/>
              </a:rPr>
              <a:t>// </a:t>
            </a:r>
            <a:r>
              <a:rPr lang="en-US" sz="2400" dirty="0">
                <a:solidFill>
                  <a:srgbClr val="008000"/>
                </a:solidFill>
                <a:latin typeface="Menlo" charset="0"/>
              </a:rPr>
              <a:t>swap list[</a:t>
            </a:r>
            <a:r>
              <a:rPr lang="en-US" sz="2400" dirty="0" err="1">
                <a:solidFill>
                  <a:srgbClr val="008000"/>
                </a:solidFill>
                <a:latin typeface="Menlo" charset="0"/>
              </a:rPr>
              <a:t>i</a:t>
            </a:r>
            <a:r>
              <a:rPr lang="en-US" sz="2400" dirty="0">
                <a:solidFill>
                  <a:srgbClr val="008000"/>
                </a:solidFill>
                <a:latin typeface="Menlo" charset="0"/>
              </a:rPr>
              <a:t>] with list[</a:t>
            </a:r>
            <a:r>
              <a:rPr lang="en-US" sz="2400" dirty="0" err="1">
                <a:solidFill>
                  <a:srgbClr val="008000"/>
                </a:solidFill>
                <a:latin typeface="Menlo" charset="0"/>
              </a:rPr>
              <a:t>i</a:t>
            </a:r>
            <a:r>
              <a:rPr lang="en-US" sz="2400" dirty="0">
                <a:solidFill>
                  <a:srgbClr val="008000"/>
                </a:solidFill>
                <a:latin typeface="Menlo" charset="0"/>
              </a:rPr>
              <a:t> + 1</a:t>
            </a:r>
            <a:r>
              <a:rPr lang="en-US" sz="2400" dirty="0" smtClean="0">
                <a:solidFill>
                  <a:srgbClr val="008000"/>
                </a:solidFill>
                <a:latin typeface="Menlo" charset="0"/>
              </a:rPr>
              <a:t>];</a:t>
            </a:r>
            <a:endParaRPr lang="en-US" sz="2400" dirty="0" smtClean="0">
              <a:solidFill>
                <a:srgbClr val="000000"/>
              </a:solidFill>
              <a:latin typeface="Menlo" charset="0"/>
            </a:endParaRPr>
          </a:p>
          <a:p>
            <a:r>
              <a:rPr lang="en-US" sz="2400" dirty="0" smtClean="0">
                <a:solidFill>
                  <a:srgbClr val="000000"/>
                </a:solidFill>
                <a:latin typeface="Menlo" charset="0"/>
              </a:rPr>
              <a:t>           </a:t>
            </a:r>
            <a:r>
              <a:rPr lang="en-US" sz="2400" dirty="0" err="1" smtClean="0">
                <a:solidFill>
                  <a:srgbClr val="000000"/>
                </a:solidFill>
                <a:latin typeface="Menlo" charset="0"/>
              </a:rPr>
              <a:t>needNextPass</a:t>
            </a:r>
            <a:r>
              <a:rPr lang="en-US" sz="2400" dirty="0" smtClean="0">
                <a:solidFill>
                  <a:srgbClr val="000000"/>
                </a:solidFill>
                <a:latin typeface="Menlo" charset="0"/>
              </a:rPr>
              <a:t> = </a:t>
            </a:r>
            <a:r>
              <a:rPr lang="en-US" sz="2400" dirty="0" smtClean="0">
                <a:solidFill>
                  <a:srgbClr val="0000FF"/>
                </a:solidFill>
                <a:latin typeface="Menlo" charset="0"/>
              </a:rPr>
              <a:t>true</a:t>
            </a:r>
            <a:r>
              <a:rPr lang="en-US" sz="2400" dirty="0" smtClean="0">
                <a:solidFill>
                  <a:srgbClr val="000000"/>
                </a:solidFill>
                <a:latin typeface="Menlo" charset="0"/>
              </a:rPr>
              <a:t>; </a:t>
            </a:r>
            <a:r>
              <a:rPr lang="en-US" sz="2400" dirty="0" smtClean="0">
                <a:solidFill>
                  <a:srgbClr val="008000"/>
                </a:solidFill>
                <a:latin typeface="Menlo" charset="0"/>
              </a:rPr>
              <a:t>// Next pass still needed</a:t>
            </a:r>
            <a:endParaRPr lang="en-US" sz="2400" dirty="0" smtClean="0">
              <a:solidFill>
                <a:srgbClr val="000000"/>
              </a:solidFill>
              <a:latin typeface="Menlo" charset="0"/>
            </a:endParaRPr>
          </a:p>
          <a:p>
            <a:r>
              <a:rPr lang="en-US" sz="2400" dirty="0" smtClean="0">
                <a:solidFill>
                  <a:srgbClr val="000000"/>
                </a:solidFill>
                <a:latin typeface="Menlo" charset="0"/>
              </a:rPr>
              <a:t>        }</a:t>
            </a:r>
          </a:p>
          <a:p>
            <a:r>
              <a:rPr lang="en-US" sz="2400" dirty="0" smtClean="0">
                <a:solidFill>
                  <a:srgbClr val="000000"/>
                </a:solidFill>
                <a:latin typeface="Menlo" charset="0"/>
              </a:rPr>
              <a:t>    }</a:t>
            </a:r>
          </a:p>
          <a:p>
            <a:r>
              <a:rPr lang="en-US" sz="2400" dirty="0" smtClean="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077399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Cài đặt thuật toán sắp xếp nổi bọt</a:t>
            </a:r>
            <a:endParaRPr lang="en-US" dirty="0"/>
          </a:p>
        </p:txBody>
      </p:sp>
      <p:sp>
        <p:nvSpPr>
          <p:cNvPr id="5" name="Rectangle 4"/>
          <p:cNvSpPr/>
          <p:nvPr/>
        </p:nvSpPr>
        <p:spPr>
          <a:xfrm>
            <a:off x="838200" y="973606"/>
            <a:ext cx="12009120" cy="7848302"/>
          </a:xfrm>
          <a:prstGeom prst="rect">
            <a:avLst/>
          </a:prstGeom>
        </p:spPr>
        <p:txBody>
          <a:bodyPr wrap="square">
            <a:spAutoFit/>
          </a:bodyPr>
          <a:lstStyle/>
          <a:p>
            <a:r>
              <a:rPr lang="en-US" sz="2400" dirty="0">
                <a:solidFill>
                  <a:srgbClr val="0000FF"/>
                </a:solidFill>
                <a:latin typeface="Menlo" charset="0"/>
              </a:rPr>
              <a:t>public</a:t>
            </a:r>
            <a:r>
              <a:rPr lang="en-US" sz="2400" dirty="0">
                <a:solidFill>
                  <a:srgbClr val="000000"/>
                </a:solidFill>
                <a:latin typeface="Menlo" charset="0"/>
              </a:rPr>
              <a:t> </a:t>
            </a:r>
            <a:r>
              <a:rPr lang="en-US" sz="2400" dirty="0">
                <a:solidFill>
                  <a:srgbClr val="0000FF"/>
                </a:solidFill>
                <a:latin typeface="Menlo" charset="0"/>
              </a:rPr>
              <a:t>static</a:t>
            </a:r>
            <a:r>
              <a:rPr lang="en-US" sz="2400" dirty="0">
                <a:solidFill>
                  <a:srgbClr val="000000"/>
                </a:solidFill>
                <a:latin typeface="Menlo" charset="0"/>
              </a:rPr>
              <a:t> </a:t>
            </a:r>
            <a:r>
              <a:rPr lang="en-US" sz="2400" dirty="0">
                <a:solidFill>
                  <a:srgbClr val="0000FF"/>
                </a:solidFill>
                <a:latin typeface="Menlo" charset="0"/>
              </a:rPr>
              <a:t>void</a:t>
            </a:r>
            <a:r>
              <a:rPr lang="en-US" sz="2400" dirty="0">
                <a:solidFill>
                  <a:srgbClr val="000000"/>
                </a:solidFill>
                <a:latin typeface="Menlo" charset="0"/>
              </a:rPr>
              <a:t> </a:t>
            </a:r>
            <a:r>
              <a:rPr lang="en-US" sz="2400" dirty="0" err="1">
                <a:solidFill>
                  <a:srgbClr val="000000"/>
                </a:solidFill>
                <a:latin typeface="Menlo" charset="0"/>
              </a:rPr>
              <a:t>BubbleSort</a:t>
            </a:r>
            <a:r>
              <a:rPr lang="en-US" sz="2400" dirty="0">
                <a:solidFill>
                  <a:srgbClr val="000000"/>
                </a:solidFill>
                <a:latin typeface="Menlo" charset="0"/>
              </a:rPr>
              <a:t>(</a:t>
            </a:r>
            <a:r>
              <a:rPr lang="en-US" sz="2400" dirty="0" err="1">
                <a:solidFill>
                  <a:srgbClr val="0000FF"/>
                </a:solidFill>
                <a:latin typeface="Menlo" charset="0"/>
              </a:rPr>
              <a:t>int</a:t>
            </a:r>
            <a:r>
              <a:rPr lang="en-US" sz="2400" dirty="0">
                <a:solidFill>
                  <a:srgbClr val="000000"/>
                </a:solidFill>
                <a:latin typeface="Menlo" charset="0"/>
              </a:rPr>
              <a:t>[] list)</a:t>
            </a:r>
          </a:p>
          <a:p>
            <a:r>
              <a:rPr lang="en-US" sz="2400" dirty="0">
                <a:solidFill>
                  <a:srgbClr val="000000"/>
                </a:solidFill>
                <a:latin typeface="Menlo" charset="0"/>
              </a:rPr>
              <a:t>{</a:t>
            </a:r>
          </a:p>
          <a:p>
            <a:r>
              <a:rPr lang="en-US" sz="2400" dirty="0" smtClean="0">
                <a:solidFill>
                  <a:srgbClr val="0000FF"/>
                </a:solidFill>
                <a:latin typeface="Menlo" charset="0"/>
              </a:rPr>
              <a:t>    </a:t>
            </a:r>
            <a:r>
              <a:rPr lang="en-US" sz="2400" dirty="0" err="1" smtClean="0">
                <a:solidFill>
                  <a:srgbClr val="0000FF"/>
                </a:solidFill>
                <a:latin typeface="Menlo" charset="0"/>
              </a:rPr>
              <a:t>bool</a:t>
            </a:r>
            <a:r>
              <a:rPr lang="en-US" sz="2400" dirty="0" smtClean="0">
                <a:solidFill>
                  <a:srgbClr val="000000"/>
                </a:solidFill>
                <a:latin typeface="Menlo" charset="0"/>
              </a:rPr>
              <a:t> </a:t>
            </a:r>
            <a:r>
              <a:rPr lang="en-US" sz="2400" dirty="0" err="1">
                <a:solidFill>
                  <a:srgbClr val="000000"/>
                </a:solidFill>
                <a:latin typeface="Menlo" charset="0"/>
              </a:rPr>
              <a:t>needNextPass</a:t>
            </a:r>
            <a:r>
              <a:rPr lang="en-US" sz="2400" dirty="0">
                <a:solidFill>
                  <a:srgbClr val="000000"/>
                </a:solidFill>
                <a:latin typeface="Menlo" charset="0"/>
              </a:rPr>
              <a:t> = </a:t>
            </a:r>
            <a:r>
              <a:rPr lang="en-US" sz="2400" dirty="0">
                <a:solidFill>
                  <a:srgbClr val="0000FF"/>
                </a:solidFill>
                <a:latin typeface="Menlo" charset="0"/>
              </a:rPr>
              <a:t>true</a:t>
            </a:r>
            <a:r>
              <a:rPr lang="en-US" sz="2400" dirty="0" smtClean="0">
                <a:solidFill>
                  <a:srgbClr val="000000"/>
                </a:solidFill>
                <a:latin typeface="Menlo" charset="0"/>
              </a:rPr>
              <a:t>;</a:t>
            </a:r>
            <a:r>
              <a:rPr lang="en-US" sz="2400" dirty="0">
                <a:solidFill>
                  <a:srgbClr val="000000"/>
                </a:solidFill>
                <a:latin typeface="Menlo" charset="0"/>
              </a:rPr>
              <a:t/>
            </a:r>
            <a:br>
              <a:rPr lang="en-US" sz="2400" dirty="0">
                <a:solidFill>
                  <a:srgbClr val="000000"/>
                </a:solidFill>
                <a:latin typeface="Menlo" charset="0"/>
              </a:rPr>
            </a:br>
            <a:r>
              <a:rPr lang="en-US" sz="2400" dirty="0" smtClean="0">
                <a:solidFill>
                  <a:srgbClr val="000000"/>
                </a:solidFill>
                <a:latin typeface="Menlo" charset="0"/>
              </a:rPr>
              <a:t>    </a:t>
            </a:r>
            <a:r>
              <a:rPr lang="en-US" sz="2400" dirty="0" smtClean="0">
                <a:solidFill>
                  <a:srgbClr val="0000FF"/>
                </a:solidFill>
                <a:latin typeface="Menlo" charset="0"/>
              </a:rPr>
              <a:t>for</a:t>
            </a:r>
            <a:r>
              <a:rPr lang="en-US" sz="2400" dirty="0" smtClean="0">
                <a:solidFill>
                  <a:srgbClr val="000000"/>
                </a:solidFill>
                <a:latin typeface="Menlo" charset="0"/>
              </a:rPr>
              <a:t> </a:t>
            </a:r>
            <a:r>
              <a:rPr lang="en-US" sz="2400" dirty="0">
                <a:solidFill>
                  <a:srgbClr val="000000"/>
                </a:solidFill>
                <a:latin typeface="Menlo" charset="0"/>
              </a:rPr>
              <a:t>(</a:t>
            </a:r>
            <a:r>
              <a:rPr lang="en-US" sz="2400" dirty="0" err="1">
                <a:solidFill>
                  <a:srgbClr val="0000FF"/>
                </a:solidFill>
                <a:latin typeface="Menlo" charset="0"/>
              </a:rPr>
              <a:t>int</a:t>
            </a:r>
            <a:r>
              <a:rPr lang="en-US" sz="2400" dirty="0">
                <a:solidFill>
                  <a:srgbClr val="000000"/>
                </a:solidFill>
                <a:latin typeface="Menlo" charset="0"/>
              </a:rPr>
              <a:t> k = </a:t>
            </a:r>
            <a:r>
              <a:rPr lang="en-US" sz="2400" dirty="0">
                <a:solidFill>
                  <a:srgbClr val="09885A"/>
                </a:solidFill>
                <a:latin typeface="Menlo" charset="0"/>
              </a:rPr>
              <a:t>1</a:t>
            </a:r>
            <a:r>
              <a:rPr lang="en-US" sz="2400" dirty="0">
                <a:solidFill>
                  <a:srgbClr val="000000"/>
                </a:solidFill>
                <a:latin typeface="Menlo" charset="0"/>
              </a:rPr>
              <a:t>; k &lt; </a:t>
            </a:r>
            <a:r>
              <a:rPr lang="en-US" sz="2400" dirty="0" err="1">
                <a:solidFill>
                  <a:srgbClr val="000000"/>
                </a:solidFill>
                <a:latin typeface="Menlo" charset="0"/>
              </a:rPr>
              <a:t>list.Length</a:t>
            </a:r>
            <a:r>
              <a:rPr lang="en-US" sz="2400" dirty="0">
                <a:solidFill>
                  <a:srgbClr val="000000"/>
                </a:solidFill>
                <a:latin typeface="Menlo" charset="0"/>
              </a:rPr>
              <a:t> &amp;&amp; </a:t>
            </a:r>
            <a:r>
              <a:rPr lang="en-US" sz="2400" dirty="0" err="1">
                <a:solidFill>
                  <a:srgbClr val="000000"/>
                </a:solidFill>
                <a:latin typeface="Menlo" charset="0"/>
              </a:rPr>
              <a:t>needNextPass</a:t>
            </a:r>
            <a:r>
              <a:rPr lang="en-US" sz="2400" dirty="0">
                <a:solidFill>
                  <a:srgbClr val="000000"/>
                </a:solidFill>
                <a:latin typeface="Menlo" charset="0"/>
              </a:rPr>
              <a:t>; k++)</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8000"/>
                </a:solidFill>
                <a:latin typeface="Menlo" charset="0"/>
              </a:rPr>
              <a:t>       // </a:t>
            </a:r>
            <a:r>
              <a:rPr lang="en-US" sz="2400" dirty="0">
                <a:solidFill>
                  <a:srgbClr val="008000"/>
                </a:solidFill>
                <a:latin typeface="Menlo" charset="0"/>
              </a:rPr>
              <a:t>Array may be sorted and next pass not needed</a:t>
            </a:r>
            <a:endParaRPr lang="en-US" sz="2400" dirty="0">
              <a:solidFill>
                <a:srgbClr val="000000"/>
              </a:solidFill>
              <a:latin typeface="Menlo" charset="0"/>
            </a:endParaRPr>
          </a:p>
          <a:p>
            <a:r>
              <a:rPr lang="en-US" sz="2400" dirty="0" smtClean="0">
                <a:solidFill>
                  <a:srgbClr val="000000"/>
                </a:solidFill>
                <a:latin typeface="Menlo" charset="0"/>
              </a:rPr>
              <a:t>       </a:t>
            </a:r>
            <a:r>
              <a:rPr lang="en-US" sz="2400" dirty="0" err="1" smtClean="0">
                <a:solidFill>
                  <a:srgbClr val="000000"/>
                </a:solidFill>
                <a:latin typeface="Menlo" charset="0"/>
              </a:rPr>
              <a:t>needNextPass</a:t>
            </a:r>
            <a:r>
              <a:rPr lang="en-US" sz="2400" dirty="0" smtClean="0">
                <a:solidFill>
                  <a:srgbClr val="000000"/>
                </a:solidFill>
                <a:latin typeface="Menlo" charset="0"/>
              </a:rPr>
              <a:t> </a:t>
            </a:r>
            <a:r>
              <a:rPr lang="en-US" sz="2400" dirty="0">
                <a:solidFill>
                  <a:srgbClr val="000000"/>
                </a:solidFill>
                <a:latin typeface="Menlo" charset="0"/>
              </a:rPr>
              <a:t>= </a:t>
            </a:r>
            <a:r>
              <a:rPr lang="en-US" sz="2400" dirty="0">
                <a:solidFill>
                  <a:srgbClr val="0000FF"/>
                </a:solidFill>
                <a:latin typeface="Menlo" charset="0"/>
              </a:rPr>
              <a:t>false</a:t>
            </a:r>
            <a:r>
              <a:rPr lang="en-US" sz="2400" dirty="0">
                <a:solidFill>
                  <a:srgbClr val="000000"/>
                </a:solidFill>
                <a:latin typeface="Menlo" charset="0"/>
              </a:rPr>
              <a:t>;</a:t>
            </a:r>
          </a:p>
          <a:p>
            <a:r>
              <a:rPr lang="en-US" sz="2400" dirty="0" smtClean="0">
                <a:solidFill>
                  <a:srgbClr val="008000"/>
                </a:solidFill>
                <a:latin typeface="Menlo" charset="0"/>
              </a:rPr>
              <a:t>       // </a:t>
            </a:r>
            <a:r>
              <a:rPr lang="en-US" sz="2400" dirty="0">
                <a:solidFill>
                  <a:srgbClr val="008000"/>
                </a:solidFill>
                <a:latin typeface="Menlo" charset="0"/>
              </a:rPr>
              <a:t>Perform the </a:t>
            </a:r>
            <a:r>
              <a:rPr lang="en-US" sz="2400" dirty="0" err="1">
                <a:solidFill>
                  <a:srgbClr val="008000"/>
                </a:solidFill>
                <a:latin typeface="Menlo" charset="0"/>
              </a:rPr>
              <a:t>kth</a:t>
            </a:r>
            <a:r>
              <a:rPr lang="en-US" sz="2400" dirty="0">
                <a:solidFill>
                  <a:srgbClr val="008000"/>
                </a:solidFill>
                <a:latin typeface="Menlo" charset="0"/>
              </a:rPr>
              <a:t> pass</a:t>
            </a:r>
            <a:endParaRPr lang="en-US" sz="2400" dirty="0">
              <a:solidFill>
                <a:srgbClr val="000000"/>
              </a:solidFill>
              <a:latin typeface="Menlo" charset="0"/>
            </a:endParaRPr>
          </a:p>
          <a:p>
            <a:r>
              <a:rPr lang="en-US" sz="2400" dirty="0" smtClean="0">
                <a:solidFill>
                  <a:srgbClr val="0000FF"/>
                </a:solidFill>
                <a:latin typeface="Menlo" charset="0"/>
              </a:rPr>
              <a:t>       for</a:t>
            </a:r>
            <a:r>
              <a:rPr lang="en-US" sz="2400" dirty="0" smtClean="0">
                <a:solidFill>
                  <a:srgbClr val="000000"/>
                </a:solidFill>
                <a:latin typeface="Menlo" charset="0"/>
              </a:rPr>
              <a:t> </a:t>
            </a:r>
            <a:r>
              <a:rPr lang="en-US" sz="2400" dirty="0">
                <a:solidFill>
                  <a:srgbClr val="000000"/>
                </a:solidFill>
                <a:latin typeface="Menlo" charset="0"/>
              </a:rPr>
              <a:t>(</a:t>
            </a:r>
            <a:r>
              <a:rPr lang="en-US" sz="2400" dirty="0" err="1">
                <a:solidFill>
                  <a:srgbClr val="0000FF"/>
                </a:solidFill>
                <a:latin typeface="Menlo" charset="0"/>
              </a:rPr>
              <a:t>int</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 </a:t>
            </a:r>
            <a:r>
              <a:rPr lang="en-US" sz="2400" dirty="0">
                <a:solidFill>
                  <a:srgbClr val="09885A"/>
                </a:solidFill>
                <a:latin typeface="Menlo" charset="0"/>
              </a:rPr>
              <a:t>0</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&lt; </a:t>
            </a:r>
            <a:r>
              <a:rPr lang="en-US" sz="2400" dirty="0" err="1">
                <a:solidFill>
                  <a:srgbClr val="000000"/>
                </a:solidFill>
                <a:latin typeface="Menlo" charset="0"/>
              </a:rPr>
              <a:t>list.Length</a:t>
            </a:r>
            <a:r>
              <a:rPr lang="en-US" sz="2400" dirty="0">
                <a:solidFill>
                  <a:srgbClr val="000000"/>
                </a:solidFill>
                <a:latin typeface="Menlo" charset="0"/>
              </a:rPr>
              <a:t> - k; </a:t>
            </a:r>
            <a:r>
              <a:rPr lang="en-US" sz="2400" dirty="0" err="1">
                <a:solidFill>
                  <a:srgbClr val="000000"/>
                </a:solidFill>
                <a:latin typeface="Menlo" charset="0"/>
              </a:rPr>
              <a:t>i</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FF"/>
                </a:solidFill>
                <a:latin typeface="Menlo" charset="0"/>
              </a:rPr>
              <a:t>          if</a:t>
            </a:r>
            <a:r>
              <a:rPr lang="en-US" sz="2400" dirty="0" smtClean="0">
                <a:solidFill>
                  <a:srgbClr val="000000"/>
                </a:solidFill>
                <a:latin typeface="Menlo" charset="0"/>
              </a:rPr>
              <a:t> </a:t>
            </a:r>
            <a:r>
              <a:rPr lang="en-US" sz="2400" dirty="0">
                <a:solidFill>
                  <a:srgbClr val="000000"/>
                </a:solidFill>
                <a:latin typeface="Menlo" charset="0"/>
              </a:rPr>
              <a:t>(list[</a:t>
            </a:r>
            <a:r>
              <a:rPr lang="en-US" sz="2400" dirty="0" err="1">
                <a:solidFill>
                  <a:srgbClr val="000000"/>
                </a:solidFill>
                <a:latin typeface="Menlo" charset="0"/>
              </a:rPr>
              <a:t>i</a:t>
            </a:r>
            <a:r>
              <a:rPr lang="en-US" sz="2400" dirty="0">
                <a:solidFill>
                  <a:srgbClr val="000000"/>
                </a:solidFill>
                <a:latin typeface="Menlo" charset="0"/>
              </a:rPr>
              <a:t>] &gt; list[</a:t>
            </a:r>
            <a:r>
              <a:rPr lang="en-US" sz="2400" dirty="0" err="1">
                <a:solidFill>
                  <a:srgbClr val="000000"/>
                </a:solidFill>
                <a:latin typeface="Menlo" charset="0"/>
              </a:rPr>
              <a:t>i</a:t>
            </a:r>
            <a:r>
              <a:rPr lang="en-US" sz="2400" dirty="0">
                <a:solidFill>
                  <a:srgbClr val="000000"/>
                </a:solidFill>
                <a:latin typeface="Menlo" charset="0"/>
              </a:rPr>
              <a:t> + </a:t>
            </a:r>
            <a:r>
              <a:rPr lang="en-US" sz="2400" dirty="0">
                <a:solidFill>
                  <a:srgbClr val="09885A"/>
                </a:solidFill>
                <a:latin typeface="Menlo" charset="0"/>
              </a:rPr>
              <a:t>1</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8000"/>
                </a:solidFill>
                <a:latin typeface="Menlo" charset="0"/>
              </a:rPr>
              <a:t>             // </a:t>
            </a:r>
            <a:r>
              <a:rPr lang="en-US" sz="2400" dirty="0">
                <a:solidFill>
                  <a:srgbClr val="008000"/>
                </a:solidFill>
                <a:latin typeface="Menlo" charset="0"/>
              </a:rPr>
              <a:t>Swap list[</a:t>
            </a:r>
            <a:r>
              <a:rPr lang="en-US" sz="2400" dirty="0" err="1">
                <a:solidFill>
                  <a:srgbClr val="008000"/>
                </a:solidFill>
                <a:latin typeface="Menlo" charset="0"/>
              </a:rPr>
              <a:t>i</a:t>
            </a:r>
            <a:r>
              <a:rPr lang="en-US" sz="2400" dirty="0">
                <a:solidFill>
                  <a:srgbClr val="008000"/>
                </a:solidFill>
                <a:latin typeface="Menlo" charset="0"/>
              </a:rPr>
              <a:t>] with list[</a:t>
            </a:r>
            <a:r>
              <a:rPr lang="en-US" sz="2400" dirty="0" err="1">
                <a:solidFill>
                  <a:srgbClr val="008000"/>
                </a:solidFill>
                <a:latin typeface="Menlo" charset="0"/>
              </a:rPr>
              <a:t>i</a:t>
            </a:r>
            <a:r>
              <a:rPr lang="en-US" sz="2400" dirty="0">
                <a:solidFill>
                  <a:srgbClr val="008000"/>
                </a:solidFill>
                <a:latin typeface="Menlo" charset="0"/>
              </a:rPr>
              <a:t> + 1];</a:t>
            </a:r>
            <a:endParaRPr lang="en-US" sz="2400" dirty="0">
              <a:solidFill>
                <a:srgbClr val="000000"/>
              </a:solidFill>
              <a:latin typeface="Menlo" charset="0"/>
            </a:endParaRPr>
          </a:p>
          <a:p>
            <a:r>
              <a:rPr lang="en-US" sz="2400" dirty="0" smtClean="0">
                <a:solidFill>
                  <a:srgbClr val="0000FF"/>
                </a:solidFill>
                <a:latin typeface="Menlo" charset="0"/>
              </a:rPr>
              <a:t>             </a:t>
            </a:r>
            <a:r>
              <a:rPr lang="en-US" sz="2400" dirty="0" err="1" smtClean="0">
                <a:solidFill>
                  <a:srgbClr val="0000FF"/>
                </a:solidFill>
                <a:latin typeface="Menlo" charset="0"/>
              </a:rPr>
              <a:t>int</a:t>
            </a:r>
            <a:r>
              <a:rPr lang="en-US" sz="2400" dirty="0" smtClean="0">
                <a:solidFill>
                  <a:srgbClr val="000000"/>
                </a:solidFill>
                <a:latin typeface="Menlo" charset="0"/>
              </a:rPr>
              <a:t> </a:t>
            </a:r>
            <a:r>
              <a:rPr lang="en-US" sz="2400" dirty="0">
                <a:solidFill>
                  <a:srgbClr val="000000"/>
                </a:solidFill>
                <a:latin typeface="Menlo" charset="0"/>
              </a:rPr>
              <a:t>temp = list[</a:t>
            </a:r>
            <a:r>
              <a:rPr lang="en-US" sz="2400" dirty="0" err="1">
                <a:solidFill>
                  <a:srgbClr val="000000"/>
                </a:solidFill>
                <a:latin typeface="Menlo" charset="0"/>
              </a:rPr>
              <a:t>i</a:t>
            </a:r>
            <a:r>
              <a:rPr lang="en-US" sz="2400" dirty="0" smtClean="0">
                <a:solidFill>
                  <a:srgbClr val="000000"/>
                </a:solidFill>
                <a:latin typeface="Menlo" charset="0"/>
              </a:rPr>
              <a:t>];</a:t>
            </a:r>
          </a:p>
          <a:p>
            <a:r>
              <a:rPr lang="en-US" sz="2400" dirty="0" smtClean="0">
                <a:solidFill>
                  <a:srgbClr val="000000"/>
                </a:solidFill>
                <a:latin typeface="Menlo" charset="0"/>
              </a:rPr>
              <a:t>             list[</a:t>
            </a:r>
            <a:r>
              <a:rPr lang="en-US" sz="2400" dirty="0" err="1" smtClean="0">
                <a:solidFill>
                  <a:srgbClr val="000000"/>
                </a:solidFill>
                <a:latin typeface="Menlo" charset="0"/>
              </a:rPr>
              <a:t>i</a:t>
            </a:r>
            <a:r>
              <a:rPr lang="en-US" sz="2400" dirty="0" smtClean="0">
                <a:solidFill>
                  <a:srgbClr val="000000"/>
                </a:solidFill>
                <a:latin typeface="Menlo" charset="0"/>
              </a:rPr>
              <a:t>] = list[</a:t>
            </a:r>
            <a:r>
              <a:rPr lang="en-US" sz="2400" dirty="0" err="1" smtClean="0">
                <a:solidFill>
                  <a:srgbClr val="000000"/>
                </a:solidFill>
                <a:latin typeface="Menlo" charset="0"/>
              </a:rPr>
              <a:t>i</a:t>
            </a:r>
            <a:r>
              <a:rPr lang="en-US" sz="2400" dirty="0" smtClean="0">
                <a:solidFill>
                  <a:srgbClr val="000000"/>
                </a:solidFill>
                <a:latin typeface="Menlo" charset="0"/>
              </a:rPr>
              <a:t> + </a:t>
            </a:r>
            <a:r>
              <a:rPr lang="en-US" sz="2400" dirty="0" smtClean="0">
                <a:solidFill>
                  <a:srgbClr val="09885A"/>
                </a:solidFill>
                <a:latin typeface="Menlo" charset="0"/>
              </a:rPr>
              <a:t>1</a:t>
            </a:r>
            <a:r>
              <a:rPr lang="en-US" sz="2400" dirty="0" smtClean="0">
                <a:solidFill>
                  <a:srgbClr val="000000"/>
                </a:solidFill>
                <a:latin typeface="Menlo" charset="0"/>
              </a:rPr>
              <a:t>];</a:t>
            </a:r>
          </a:p>
          <a:p>
            <a:r>
              <a:rPr lang="en-US" sz="2400" dirty="0" smtClean="0">
                <a:solidFill>
                  <a:srgbClr val="000000"/>
                </a:solidFill>
                <a:latin typeface="Menlo" charset="0"/>
              </a:rPr>
              <a:t>             list[</a:t>
            </a:r>
            <a:r>
              <a:rPr lang="en-US" sz="2400" dirty="0" err="1" smtClean="0">
                <a:solidFill>
                  <a:srgbClr val="000000"/>
                </a:solidFill>
                <a:latin typeface="Menlo" charset="0"/>
              </a:rPr>
              <a:t>i</a:t>
            </a:r>
            <a:r>
              <a:rPr lang="en-US" sz="2400" dirty="0" smtClean="0">
                <a:solidFill>
                  <a:srgbClr val="000000"/>
                </a:solidFill>
                <a:latin typeface="Menlo" charset="0"/>
              </a:rPr>
              <a:t> </a:t>
            </a:r>
            <a:r>
              <a:rPr lang="en-US" sz="2400" dirty="0">
                <a:solidFill>
                  <a:srgbClr val="000000"/>
                </a:solidFill>
                <a:latin typeface="Menlo" charset="0"/>
              </a:rPr>
              <a:t>+ </a:t>
            </a:r>
            <a:r>
              <a:rPr lang="en-US" sz="2400" dirty="0">
                <a:solidFill>
                  <a:srgbClr val="09885A"/>
                </a:solidFill>
                <a:latin typeface="Menlo" charset="0"/>
              </a:rPr>
              <a:t>1</a:t>
            </a:r>
            <a:r>
              <a:rPr lang="en-US" sz="2400" dirty="0">
                <a:solidFill>
                  <a:srgbClr val="000000"/>
                </a:solidFill>
                <a:latin typeface="Menlo" charset="0"/>
              </a:rPr>
              <a:t>] = temp;</a:t>
            </a:r>
          </a:p>
          <a:p>
            <a:r>
              <a:rPr lang="en-US" sz="2400" dirty="0" smtClean="0">
                <a:solidFill>
                  <a:srgbClr val="000000"/>
                </a:solidFill>
                <a:latin typeface="Menlo" charset="0"/>
              </a:rPr>
              <a:t>             </a:t>
            </a:r>
            <a:r>
              <a:rPr lang="en-US" sz="2400" dirty="0" err="1" smtClean="0">
                <a:solidFill>
                  <a:srgbClr val="000000"/>
                </a:solidFill>
                <a:latin typeface="Menlo" charset="0"/>
              </a:rPr>
              <a:t>needNextPass</a:t>
            </a:r>
            <a:r>
              <a:rPr lang="en-US" sz="2400" dirty="0" smtClean="0">
                <a:solidFill>
                  <a:srgbClr val="000000"/>
                </a:solidFill>
                <a:latin typeface="Menlo" charset="0"/>
              </a:rPr>
              <a:t> </a:t>
            </a:r>
            <a:r>
              <a:rPr lang="en-US" sz="2400" dirty="0">
                <a:solidFill>
                  <a:srgbClr val="000000"/>
                </a:solidFill>
                <a:latin typeface="Menlo" charset="0"/>
              </a:rPr>
              <a:t>= </a:t>
            </a:r>
            <a:r>
              <a:rPr lang="en-US" sz="2400" dirty="0">
                <a:solidFill>
                  <a:srgbClr val="0000FF"/>
                </a:solidFill>
                <a:latin typeface="Menlo" charset="0"/>
              </a:rPr>
              <a:t>true</a:t>
            </a:r>
            <a:r>
              <a:rPr lang="en-US" sz="2400" dirty="0">
                <a:solidFill>
                  <a:srgbClr val="000000"/>
                </a:solidFill>
                <a:latin typeface="Menlo" charset="0"/>
              </a:rPr>
              <a:t>; </a:t>
            </a:r>
            <a:r>
              <a:rPr lang="en-US" sz="2400" dirty="0">
                <a:solidFill>
                  <a:srgbClr val="008000"/>
                </a:solidFill>
                <a:latin typeface="Menlo" charset="0"/>
              </a:rPr>
              <a:t>// Next pass still needed</a:t>
            </a:r>
            <a:endParaRPr lang="en-US" sz="2400" dirty="0">
              <a:solidFill>
                <a:srgbClr val="000000"/>
              </a:solidFill>
              <a:latin typeface="Menlo" charset="0"/>
            </a:endParaRP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924258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Cài đặt thuật toán sắp xếp nổi bọt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10542"/>
            <a:ext cx="5493635" cy="1427480"/>
          </a:xfrm>
          <a:prstGeom prst="rect">
            <a:avLst/>
          </a:prstGeom>
        </p:spPr>
      </p:pic>
      <p:sp>
        <p:nvSpPr>
          <p:cNvPr id="5" name="Rectangle 4"/>
          <p:cNvSpPr/>
          <p:nvPr/>
        </p:nvSpPr>
        <p:spPr>
          <a:xfrm>
            <a:off x="1217002" y="3579655"/>
            <a:ext cx="1709078" cy="430887"/>
          </a:xfrm>
          <a:prstGeom prst="rect">
            <a:avLst/>
          </a:prstGeom>
        </p:spPr>
        <p:txBody>
          <a:bodyPr wrap="square">
            <a:spAutoFit/>
          </a:bodyPr>
          <a:lstStyle/>
          <a:p>
            <a:r>
              <a:rPr lang="vi-VN" sz="2200" dirty="0"/>
              <a:t>Kết quả</a:t>
            </a:r>
            <a:endParaRPr lang="en-US" sz="2200" dirty="0"/>
          </a:p>
        </p:txBody>
      </p:sp>
      <p:sp>
        <p:nvSpPr>
          <p:cNvPr id="6" name="Rectangle 5"/>
          <p:cNvSpPr/>
          <p:nvPr/>
        </p:nvSpPr>
        <p:spPr>
          <a:xfrm>
            <a:off x="838200" y="1225689"/>
            <a:ext cx="12009120" cy="1938992"/>
          </a:xfrm>
          <a:prstGeom prst="rect">
            <a:avLst/>
          </a:prstGeom>
        </p:spPr>
        <p:txBody>
          <a:bodyPr wrap="square">
            <a:spAutoFit/>
          </a:bodyPr>
          <a:lstStyle/>
          <a:p>
            <a:r>
              <a:rPr lang="en-US" sz="2400" dirty="0" err="1">
                <a:solidFill>
                  <a:srgbClr val="0000FF"/>
                </a:solidFill>
                <a:latin typeface="Menlo" charset="0"/>
              </a:rPr>
              <a:t>int</a:t>
            </a:r>
            <a:r>
              <a:rPr lang="en-US" sz="2400" dirty="0">
                <a:solidFill>
                  <a:srgbClr val="000000"/>
                </a:solidFill>
                <a:latin typeface="Menlo" charset="0"/>
              </a:rPr>
              <a:t>[] list = { </a:t>
            </a:r>
            <a:r>
              <a:rPr lang="en-US" sz="2400" dirty="0">
                <a:solidFill>
                  <a:srgbClr val="09885A"/>
                </a:solidFill>
                <a:latin typeface="Menlo" charset="0"/>
              </a:rPr>
              <a:t>2</a:t>
            </a:r>
            <a:r>
              <a:rPr lang="en-US" sz="2400" dirty="0">
                <a:solidFill>
                  <a:srgbClr val="000000"/>
                </a:solidFill>
                <a:latin typeface="Menlo" charset="0"/>
              </a:rPr>
              <a:t>, </a:t>
            </a:r>
            <a:r>
              <a:rPr lang="en-US" sz="2400" dirty="0">
                <a:solidFill>
                  <a:srgbClr val="09885A"/>
                </a:solidFill>
                <a:latin typeface="Menlo" charset="0"/>
              </a:rPr>
              <a:t>3</a:t>
            </a:r>
            <a:r>
              <a:rPr lang="en-US" sz="2400" dirty="0">
                <a:solidFill>
                  <a:srgbClr val="000000"/>
                </a:solidFill>
                <a:latin typeface="Menlo" charset="0"/>
              </a:rPr>
              <a:t>, </a:t>
            </a:r>
            <a:r>
              <a:rPr lang="en-US" sz="2400" dirty="0">
                <a:solidFill>
                  <a:srgbClr val="09885A"/>
                </a:solidFill>
                <a:latin typeface="Menlo" charset="0"/>
              </a:rPr>
              <a:t>2</a:t>
            </a:r>
            <a:r>
              <a:rPr lang="en-US" sz="2400" dirty="0">
                <a:solidFill>
                  <a:srgbClr val="000000"/>
                </a:solidFill>
                <a:latin typeface="Menlo" charset="0"/>
              </a:rPr>
              <a:t>, </a:t>
            </a:r>
            <a:r>
              <a:rPr lang="en-US" sz="2400" dirty="0">
                <a:solidFill>
                  <a:srgbClr val="09885A"/>
                </a:solidFill>
                <a:latin typeface="Menlo" charset="0"/>
              </a:rPr>
              <a:t>5</a:t>
            </a:r>
            <a:r>
              <a:rPr lang="en-US" sz="2400" dirty="0">
                <a:solidFill>
                  <a:srgbClr val="000000"/>
                </a:solidFill>
                <a:latin typeface="Menlo" charset="0"/>
              </a:rPr>
              <a:t>, </a:t>
            </a:r>
            <a:r>
              <a:rPr lang="en-US" sz="2400" dirty="0">
                <a:solidFill>
                  <a:srgbClr val="09885A"/>
                </a:solidFill>
                <a:latin typeface="Menlo" charset="0"/>
              </a:rPr>
              <a:t>6</a:t>
            </a:r>
            <a:r>
              <a:rPr lang="en-US" sz="2400" dirty="0">
                <a:solidFill>
                  <a:srgbClr val="000000"/>
                </a:solidFill>
                <a:latin typeface="Menlo" charset="0"/>
              </a:rPr>
              <a:t>, </a:t>
            </a:r>
            <a:r>
              <a:rPr lang="en-US" sz="2400" dirty="0">
                <a:solidFill>
                  <a:srgbClr val="09885A"/>
                </a:solidFill>
                <a:latin typeface="Menlo" charset="0"/>
              </a:rPr>
              <a:t>1</a:t>
            </a:r>
            <a:r>
              <a:rPr lang="en-US" sz="2400" dirty="0">
                <a:solidFill>
                  <a:srgbClr val="000000"/>
                </a:solidFill>
                <a:latin typeface="Menlo" charset="0"/>
              </a:rPr>
              <a:t>, -</a:t>
            </a:r>
            <a:r>
              <a:rPr lang="en-US" sz="2400" dirty="0">
                <a:solidFill>
                  <a:srgbClr val="09885A"/>
                </a:solidFill>
                <a:latin typeface="Menlo" charset="0"/>
              </a:rPr>
              <a:t>2</a:t>
            </a:r>
            <a:r>
              <a:rPr lang="en-US" sz="2400" dirty="0">
                <a:solidFill>
                  <a:srgbClr val="000000"/>
                </a:solidFill>
                <a:latin typeface="Menlo" charset="0"/>
              </a:rPr>
              <a:t>, </a:t>
            </a:r>
            <a:r>
              <a:rPr lang="en-US" sz="2400" dirty="0">
                <a:solidFill>
                  <a:srgbClr val="09885A"/>
                </a:solidFill>
                <a:latin typeface="Menlo" charset="0"/>
              </a:rPr>
              <a:t>3</a:t>
            </a:r>
            <a:r>
              <a:rPr lang="en-US" sz="2400" dirty="0">
                <a:solidFill>
                  <a:srgbClr val="000000"/>
                </a:solidFill>
                <a:latin typeface="Menlo" charset="0"/>
              </a:rPr>
              <a:t>, </a:t>
            </a:r>
            <a:r>
              <a:rPr lang="en-US" sz="2400" dirty="0">
                <a:solidFill>
                  <a:srgbClr val="09885A"/>
                </a:solidFill>
                <a:latin typeface="Menlo" charset="0"/>
              </a:rPr>
              <a:t>14</a:t>
            </a:r>
            <a:r>
              <a:rPr lang="en-US" sz="2400" dirty="0">
                <a:solidFill>
                  <a:srgbClr val="000000"/>
                </a:solidFill>
                <a:latin typeface="Menlo" charset="0"/>
              </a:rPr>
              <a:t>, </a:t>
            </a:r>
            <a:r>
              <a:rPr lang="en-US" sz="2400" dirty="0">
                <a:solidFill>
                  <a:srgbClr val="09885A"/>
                </a:solidFill>
                <a:latin typeface="Menlo" charset="0"/>
              </a:rPr>
              <a:t>12</a:t>
            </a:r>
            <a:r>
              <a:rPr lang="en-US" sz="2400" dirty="0">
                <a:solidFill>
                  <a:srgbClr val="000000"/>
                </a:solidFill>
                <a:latin typeface="Menlo" charset="0"/>
              </a:rPr>
              <a:t> };</a:t>
            </a:r>
          </a:p>
          <a:p>
            <a:r>
              <a:rPr lang="en-US" sz="2400" dirty="0" err="1">
                <a:solidFill>
                  <a:srgbClr val="000000"/>
                </a:solidFill>
                <a:latin typeface="Menlo" charset="0"/>
              </a:rPr>
              <a:t>BubbleSort</a:t>
            </a:r>
            <a:r>
              <a:rPr lang="en-US" sz="2400" dirty="0">
                <a:solidFill>
                  <a:srgbClr val="000000"/>
                </a:solidFill>
                <a:latin typeface="Menlo" charset="0"/>
              </a:rPr>
              <a:t>(list);</a:t>
            </a:r>
          </a:p>
          <a:p>
            <a:r>
              <a:rPr lang="en-US" sz="2400" dirty="0">
                <a:solidFill>
                  <a:srgbClr val="000000"/>
                </a:solidFill>
                <a:latin typeface="Menlo" charset="0"/>
              </a:rPr>
              <a:t/>
            </a:r>
            <a:br>
              <a:rPr lang="en-US" sz="2400" dirty="0">
                <a:solidFill>
                  <a:srgbClr val="000000"/>
                </a:solidFill>
                <a:latin typeface="Menlo" charset="0"/>
              </a:rPr>
            </a:br>
            <a:r>
              <a:rPr lang="en-US" sz="2400" dirty="0" err="1">
                <a:solidFill>
                  <a:srgbClr val="0000FF"/>
                </a:solidFill>
                <a:latin typeface="Menlo" charset="0"/>
              </a:rPr>
              <a:t>foreach</a:t>
            </a:r>
            <a:r>
              <a:rPr lang="en-US" sz="2400" dirty="0">
                <a:solidFill>
                  <a:srgbClr val="000000"/>
                </a:solidFill>
                <a:latin typeface="Menlo" charset="0"/>
              </a:rPr>
              <a:t> (</a:t>
            </a:r>
            <a:r>
              <a:rPr lang="en-US" sz="2400" dirty="0" err="1">
                <a:solidFill>
                  <a:srgbClr val="0000FF"/>
                </a:solidFill>
                <a:latin typeface="Menlo" charset="0"/>
              </a:rPr>
              <a:t>int</a:t>
            </a:r>
            <a:r>
              <a:rPr lang="en-US" sz="2400" dirty="0">
                <a:solidFill>
                  <a:srgbClr val="000000"/>
                </a:solidFill>
                <a:latin typeface="Menlo" charset="0"/>
              </a:rPr>
              <a:t> item </a:t>
            </a:r>
            <a:r>
              <a:rPr lang="en-US" sz="2400" dirty="0">
                <a:solidFill>
                  <a:srgbClr val="0000FF"/>
                </a:solidFill>
                <a:latin typeface="Menlo" charset="0"/>
              </a:rPr>
              <a:t>in</a:t>
            </a:r>
            <a:r>
              <a:rPr lang="en-US" sz="2400" dirty="0">
                <a:solidFill>
                  <a:srgbClr val="000000"/>
                </a:solidFill>
                <a:latin typeface="Menlo" charset="0"/>
              </a:rPr>
              <a:t> list)</a:t>
            </a:r>
          </a:p>
          <a:p>
            <a:r>
              <a:rPr lang="en-US" sz="2400" dirty="0" smtClean="0">
                <a:solidFill>
                  <a:srgbClr val="000000"/>
                </a:solidFill>
                <a:latin typeface="Menlo" charset="0"/>
              </a:rPr>
              <a:t>    </a:t>
            </a:r>
            <a:r>
              <a:rPr lang="en-US" sz="2400" dirty="0" err="1" smtClean="0">
                <a:solidFill>
                  <a:srgbClr val="000000"/>
                </a:solidFill>
                <a:latin typeface="Menlo" charset="0"/>
              </a:rPr>
              <a:t>Console.Write</a:t>
            </a:r>
            <a:r>
              <a:rPr lang="en-US" sz="2400" dirty="0" smtClean="0">
                <a:solidFill>
                  <a:srgbClr val="000000"/>
                </a:solidFill>
                <a:latin typeface="Menlo" charset="0"/>
              </a:rPr>
              <a:t>(item </a:t>
            </a:r>
            <a:r>
              <a:rPr lang="en-US" sz="2400" dirty="0">
                <a:solidFill>
                  <a:srgbClr val="000000"/>
                </a:solidFill>
                <a:latin typeface="Menlo" charset="0"/>
              </a:rPr>
              <a:t>+ </a:t>
            </a:r>
            <a:r>
              <a:rPr lang="en-US" sz="2400" dirty="0">
                <a:solidFill>
                  <a:srgbClr val="A31515"/>
                </a:solidFill>
                <a:latin typeface="Menlo" charset="0"/>
              </a:rPr>
              <a:t>" "</a:t>
            </a:r>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547990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 phức tạp thuật toán sắp xếp Nổi bọt</a:t>
            </a:r>
            <a:endParaRPr lang="en-US" dirty="0"/>
          </a:p>
        </p:txBody>
      </p:sp>
      <p:sp>
        <p:nvSpPr>
          <p:cNvPr id="3" name="Content Placeholder 2"/>
          <p:cNvSpPr>
            <a:spLocks noGrp="1"/>
          </p:cNvSpPr>
          <p:nvPr>
            <p:ph idx="1"/>
          </p:nvPr>
        </p:nvSpPr>
        <p:spPr/>
        <p:txBody>
          <a:bodyPr/>
          <a:lstStyle/>
          <a:p>
            <a:r>
              <a:rPr lang="vi-VN" dirty="0" smtClean="0"/>
              <a:t>Trong trường hợp tốt nhất, vòng lặp ngoài thực hiện 1 lần mảng đã được sắp xếp. Số lần so sánh 1 lần thực hiện là n -1. Thời gian thực hiện: O(n)</a:t>
            </a:r>
          </a:p>
          <a:p>
            <a:endParaRPr lang="vi-VN" dirty="0"/>
          </a:p>
          <a:p>
            <a:endParaRPr lang="vi-VN" dirty="0" smtClean="0"/>
          </a:p>
          <a:p>
            <a:endParaRPr lang="vi-VN" dirty="0"/>
          </a:p>
          <a:p>
            <a:endParaRPr lang="vi-VN" dirty="0" smtClean="0"/>
          </a:p>
          <a:p>
            <a:r>
              <a:rPr lang="vi-VN" dirty="0"/>
              <a:t>Trong trường hợp </a:t>
            </a:r>
            <a:r>
              <a:rPr lang="vi-VN" dirty="0" smtClean="0"/>
              <a:t>xấu nhất</a:t>
            </a:r>
            <a:r>
              <a:rPr lang="vi-VN" dirty="0"/>
              <a:t>, vòng lặp ngoài thực hiện </a:t>
            </a:r>
            <a:r>
              <a:rPr lang="vi-VN" dirty="0" smtClean="0"/>
              <a:t>n-1 lần. </a:t>
            </a:r>
            <a:r>
              <a:rPr lang="vi-VN" dirty="0"/>
              <a:t>Thời gian thực hiện: </a:t>
            </a:r>
            <a:r>
              <a:rPr lang="vi-VN" dirty="0" smtClean="0"/>
              <a:t>O(n2)</a:t>
            </a:r>
            <a:endParaRPr lang="en-US" dirty="0"/>
          </a:p>
          <a:p>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535" y="2340115"/>
            <a:ext cx="6118265" cy="1748076"/>
          </a:xfrm>
          <a:prstGeom prst="rect">
            <a:avLst/>
          </a:prstGeom>
        </p:spPr>
      </p:pic>
    </p:spTree>
    <p:extLst>
      <p:ext uri="{BB962C8B-B14F-4D97-AF65-F5344CB8AC3E}">
        <p14:creationId xmlns:p14="http://schemas.microsoft.com/office/powerpoint/2010/main" val="1796563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Thuật toán sắp xếp Chọn</a:t>
            </a:r>
            <a:endParaRPr lang="vi-VN" dirty="0"/>
          </a:p>
        </p:txBody>
      </p:sp>
      <p:sp>
        <p:nvSpPr>
          <p:cNvPr id="5" name="Text Placeholder 4"/>
          <p:cNvSpPr>
            <a:spLocks noGrp="1"/>
          </p:cNvSpPr>
          <p:nvPr>
            <p:ph type="body" idx="1"/>
          </p:nvPr>
        </p:nvSpPr>
        <p:spPr/>
        <p:txBody>
          <a:bodyPr/>
          <a:lstStyle/>
          <a:p>
            <a:r>
              <a:rPr lang="vi-VN" dirty="0" smtClean="0"/>
              <a:t>Selection Sort</a:t>
            </a:r>
            <a:endParaRPr lang="vi-VN" dirty="0"/>
          </a:p>
        </p:txBody>
      </p:sp>
    </p:spTree>
    <p:extLst>
      <p:ext uri="{BB962C8B-B14F-4D97-AF65-F5344CB8AC3E}">
        <p14:creationId xmlns:p14="http://schemas.microsoft.com/office/powerpoint/2010/main" val="1936248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Sắp xếp Chọn</a:t>
            </a:r>
            <a:endParaRPr lang="en-US" dirty="0"/>
          </a:p>
        </p:txBody>
      </p:sp>
      <p:sp>
        <p:nvSpPr>
          <p:cNvPr id="3" name="Content Placeholder 2"/>
          <p:cNvSpPr>
            <a:spLocks noGrp="1"/>
          </p:cNvSpPr>
          <p:nvPr>
            <p:ph idx="1"/>
          </p:nvPr>
        </p:nvSpPr>
        <p:spPr/>
        <p:txBody>
          <a:bodyPr/>
          <a:lstStyle/>
          <a:p>
            <a:pPr algn="just"/>
            <a:r>
              <a:rPr lang="en-US" noProof="1" smtClean="0"/>
              <a:t>Ý </a:t>
            </a:r>
            <a:r>
              <a:rPr lang="en-US" noProof="1"/>
              <a:t>tưởng: </a:t>
            </a:r>
            <a:endParaRPr lang="en-US" noProof="1" smtClean="0"/>
          </a:p>
          <a:p>
            <a:pPr lvl="1" algn="just"/>
            <a:r>
              <a:rPr lang="en-US" noProof="1" smtClean="0"/>
              <a:t>Chọn </a:t>
            </a:r>
            <a:r>
              <a:rPr lang="en-US" noProof="1"/>
              <a:t>phần tử nhỏ </a:t>
            </a:r>
            <a:r>
              <a:rPr lang="en-US" noProof="1" smtClean="0"/>
              <a:t>nhất/</a:t>
            </a:r>
            <a:r>
              <a:rPr lang="vi-VN" noProof="1" smtClean="0"/>
              <a:t>lớn nhất</a:t>
            </a:r>
            <a:r>
              <a:rPr lang="en-US" noProof="1" smtClean="0"/>
              <a:t> </a:t>
            </a:r>
            <a:r>
              <a:rPr lang="en-US" noProof="1"/>
              <a:t>trong </a:t>
            </a:r>
            <a:r>
              <a:rPr lang="en-US" noProof="1" smtClean="0"/>
              <a:t>k </a:t>
            </a:r>
            <a:r>
              <a:rPr lang="en-US" noProof="1"/>
              <a:t>phần tử ban đầu, đưa phần tử này về vị trí đầu dãy hiện hành, sau đó loại nó khỏi danh sách sắp xếp tiếp </a:t>
            </a:r>
            <a:r>
              <a:rPr lang="en-US" noProof="1" smtClean="0"/>
              <a:t>theo.</a:t>
            </a:r>
          </a:p>
          <a:p>
            <a:pPr lvl="1" algn="just"/>
            <a:r>
              <a:rPr lang="en-US" noProof="1" smtClean="0"/>
              <a:t>Xem </a:t>
            </a:r>
            <a:r>
              <a:rPr lang="en-US" noProof="1"/>
              <a:t>dãy hiện hành chỉ còn </a:t>
            </a:r>
            <a:r>
              <a:rPr lang="en-US" noProof="1" smtClean="0"/>
              <a:t>k-1 </a:t>
            </a:r>
            <a:r>
              <a:rPr lang="en-US" noProof="1"/>
              <a:t>phần tử của dãy ban đầu, bắt đầu từ vị trí thứ 2, lặp lại quá trình trên cho dãy hiện hành đến khi dãy hiện hành chỉ còn 1 phần tử.</a:t>
            </a:r>
          </a:p>
          <a:p>
            <a:pPr algn="just"/>
            <a:endParaRPr lang="en-US" dirty="0"/>
          </a:p>
        </p:txBody>
      </p:sp>
    </p:spTree>
    <p:extLst>
      <p:ext uri="{BB962C8B-B14F-4D97-AF65-F5344CB8AC3E}">
        <p14:creationId xmlns:p14="http://schemas.microsoft.com/office/powerpoint/2010/main" val="379623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Sắp xếp Chọn</a:t>
            </a:r>
            <a:endParaRPr lang="en-US" dirty="0"/>
          </a:p>
        </p:txBody>
      </p:sp>
      <p:sp>
        <p:nvSpPr>
          <p:cNvPr id="3" name="Content Placeholder 2"/>
          <p:cNvSpPr>
            <a:spLocks noGrp="1"/>
          </p:cNvSpPr>
          <p:nvPr>
            <p:ph idx="1"/>
          </p:nvPr>
        </p:nvSpPr>
        <p:spPr/>
        <p:txBody>
          <a:bodyPr/>
          <a:lstStyle/>
          <a:p>
            <a:r>
              <a:rPr lang="vi-VN" dirty="0" smtClean="0"/>
              <a:t>Cách sắp xếp dãy [2, 9, 5, 4, 8, 1, 6] sử dụng sắp xếp chọn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8940" y="1604551"/>
            <a:ext cx="6583680" cy="5216415"/>
          </a:xfrm>
          <a:prstGeom prst="rect">
            <a:avLst/>
          </a:prstGeom>
        </p:spPr>
      </p:pic>
    </p:spTree>
    <p:extLst>
      <p:ext uri="{BB962C8B-B14F-4D97-AF65-F5344CB8AC3E}">
        <p14:creationId xmlns:p14="http://schemas.microsoft.com/office/powerpoint/2010/main" val="395279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Sắp xếp chọn</a:t>
            </a:r>
            <a:endParaRPr lang="en-US" dirty="0"/>
          </a:p>
        </p:txBody>
      </p:sp>
      <p:sp>
        <p:nvSpPr>
          <p:cNvPr id="5" name="Content Placeholder 2"/>
          <p:cNvSpPr txBox="1">
            <a:spLocks/>
          </p:cNvSpPr>
          <p:nvPr/>
        </p:nvSpPr>
        <p:spPr>
          <a:xfrm>
            <a:off x="838200" y="1120022"/>
            <a:ext cx="10515600" cy="5056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vi-VN" dirty="0" smtClean="0"/>
              <a:t>Mô tả thuật toán sắp xếp chọn</a:t>
            </a:r>
          </a:p>
          <a:p>
            <a:endParaRPr lang="en-US" dirty="0"/>
          </a:p>
        </p:txBody>
      </p:sp>
      <p:sp>
        <p:nvSpPr>
          <p:cNvPr id="7" name="Rectangle 6"/>
          <p:cNvSpPr/>
          <p:nvPr/>
        </p:nvSpPr>
        <p:spPr>
          <a:xfrm>
            <a:off x="765810" y="1740278"/>
            <a:ext cx="11426190" cy="2677656"/>
          </a:xfrm>
          <a:prstGeom prst="rect">
            <a:avLst/>
          </a:prstGeom>
        </p:spPr>
        <p:txBody>
          <a:bodyPr wrap="square">
            <a:spAutoFit/>
          </a:bodyPr>
          <a:lstStyle/>
          <a:p>
            <a:r>
              <a:rPr lang="en-US" sz="2400" dirty="0">
                <a:solidFill>
                  <a:srgbClr val="0000FF"/>
                </a:solidFill>
                <a:latin typeface="Menlo" charset="0"/>
              </a:rPr>
              <a:t>for</a:t>
            </a:r>
            <a:r>
              <a:rPr lang="en-US" sz="2400" dirty="0">
                <a:solidFill>
                  <a:srgbClr val="000000"/>
                </a:solidFill>
                <a:latin typeface="Menlo" charset="0"/>
              </a:rPr>
              <a:t> (</a:t>
            </a:r>
            <a:r>
              <a:rPr lang="en-US" sz="2400" dirty="0" err="1">
                <a:solidFill>
                  <a:srgbClr val="0000FF"/>
                </a:solidFill>
                <a:latin typeface="Menlo" charset="0"/>
              </a:rPr>
              <a:t>int</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 </a:t>
            </a:r>
            <a:r>
              <a:rPr lang="en-US" sz="2400" dirty="0">
                <a:solidFill>
                  <a:srgbClr val="09885A"/>
                </a:solidFill>
                <a:latin typeface="Menlo" charset="0"/>
              </a:rPr>
              <a:t>0</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&lt; </a:t>
            </a:r>
            <a:r>
              <a:rPr lang="en-US" sz="2400" dirty="0" err="1" smtClean="0">
                <a:solidFill>
                  <a:srgbClr val="000000"/>
                </a:solidFill>
                <a:latin typeface="Menlo" charset="0"/>
              </a:rPr>
              <a:t>list.Length</a:t>
            </a:r>
            <a:r>
              <a:rPr lang="en-US" sz="2400" dirty="0" smtClean="0">
                <a:solidFill>
                  <a:srgbClr val="000000"/>
                </a:solidFill>
                <a:latin typeface="Menlo" charset="0"/>
              </a:rPr>
              <a:t> - 1; </a:t>
            </a:r>
            <a:r>
              <a:rPr lang="en-US" sz="2400" dirty="0" err="1">
                <a:solidFill>
                  <a:srgbClr val="000000"/>
                </a:solidFill>
                <a:latin typeface="Menlo" charset="0"/>
              </a:rPr>
              <a:t>i</a:t>
            </a:r>
            <a:r>
              <a:rPr lang="en-US" sz="2400" dirty="0">
                <a:solidFill>
                  <a:srgbClr val="000000"/>
                </a:solidFill>
                <a:latin typeface="Menlo" charset="0"/>
              </a:rPr>
              <a:t>++)</a:t>
            </a:r>
          </a:p>
          <a:p>
            <a:r>
              <a:rPr lang="en-US" sz="2400" dirty="0">
                <a:solidFill>
                  <a:srgbClr val="000000"/>
                </a:solidFill>
                <a:latin typeface="Menlo" charset="0"/>
              </a:rPr>
              <a:t>{</a:t>
            </a:r>
          </a:p>
          <a:p>
            <a:r>
              <a:rPr lang="en-US" sz="2400" dirty="0" smtClean="0">
                <a:solidFill>
                  <a:srgbClr val="008000"/>
                </a:solidFill>
                <a:latin typeface="Menlo" charset="0"/>
              </a:rPr>
              <a:t>  // select </a:t>
            </a:r>
            <a:r>
              <a:rPr lang="en-US" sz="2400" dirty="0">
                <a:solidFill>
                  <a:srgbClr val="008000"/>
                </a:solidFill>
                <a:latin typeface="Menlo" charset="0"/>
              </a:rPr>
              <a:t>the </a:t>
            </a:r>
            <a:r>
              <a:rPr lang="en-US" sz="2400" dirty="0" smtClean="0">
                <a:solidFill>
                  <a:srgbClr val="008000"/>
                </a:solidFill>
                <a:latin typeface="Menlo" charset="0"/>
              </a:rPr>
              <a:t>smallest </a:t>
            </a:r>
            <a:r>
              <a:rPr lang="en-US" sz="2400" dirty="0">
                <a:solidFill>
                  <a:srgbClr val="008000"/>
                </a:solidFill>
                <a:latin typeface="Menlo" charset="0"/>
              </a:rPr>
              <a:t>element in list[i..list.Length-1];</a:t>
            </a:r>
            <a:endParaRPr lang="en-US" sz="2400" dirty="0">
              <a:solidFill>
                <a:srgbClr val="000000"/>
              </a:solidFill>
              <a:latin typeface="Menlo" charset="0"/>
            </a:endParaRPr>
          </a:p>
          <a:p>
            <a:r>
              <a:rPr lang="en-US" sz="2400" dirty="0" smtClean="0">
                <a:solidFill>
                  <a:srgbClr val="008000"/>
                </a:solidFill>
                <a:latin typeface="Menlo" charset="0"/>
              </a:rPr>
              <a:t>  // swap </a:t>
            </a:r>
            <a:r>
              <a:rPr lang="en-US" sz="2400" dirty="0">
                <a:solidFill>
                  <a:srgbClr val="008000"/>
                </a:solidFill>
                <a:latin typeface="Menlo" charset="0"/>
              </a:rPr>
              <a:t>the smallest with list[</a:t>
            </a:r>
            <a:r>
              <a:rPr lang="en-US" sz="2400" dirty="0" err="1">
                <a:solidFill>
                  <a:srgbClr val="008000"/>
                </a:solidFill>
                <a:latin typeface="Menlo" charset="0"/>
              </a:rPr>
              <a:t>i</a:t>
            </a:r>
            <a:r>
              <a:rPr lang="en-US" sz="2400" dirty="0">
                <a:solidFill>
                  <a:srgbClr val="008000"/>
                </a:solidFill>
                <a:latin typeface="Menlo" charset="0"/>
              </a:rPr>
              <a:t>], if </a:t>
            </a:r>
            <a:r>
              <a:rPr lang="en-US" sz="2400" dirty="0" smtClean="0">
                <a:solidFill>
                  <a:srgbClr val="008000"/>
                </a:solidFill>
                <a:latin typeface="Menlo" charset="0"/>
              </a:rPr>
              <a:t>necessary;</a:t>
            </a:r>
            <a:endParaRPr lang="en-US" sz="2400" dirty="0" smtClean="0">
              <a:solidFill>
                <a:srgbClr val="000000"/>
              </a:solidFill>
              <a:latin typeface="Menlo" charset="0"/>
            </a:endParaRPr>
          </a:p>
          <a:p>
            <a:r>
              <a:rPr lang="en-US" sz="2400" dirty="0" smtClean="0">
                <a:solidFill>
                  <a:srgbClr val="008000"/>
                </a:solidFill>
                <a:latin typeface="Menlo" charset="0"/>
              </a:rPr>
              <a:t>  // list[</a:t>
            </a:r>
            <a:r>
              <a:rPr lang="en-US" sz="2400" dirty="0" err="1" smtClean="0">
                <a:solidFill>
                  <a:srgbClr val="008000"/>
                </a:solidFill>
                <a:latin typeface="Menlo" charset="0"/>
              </a:rPr>
              <a:t>i</a:t>
            </a:r>
            <a:r>
              <a:rPr lang="en-US" sz="2400" dirty="0" smtClean="0">
                <a:solidFill>
                  <a:srgbClr val="008000"/>
                </a:solidFill>
                <a:latin typeface="Menlo" charset="0"/>
              </a:rPr>
              <a:t>] is in its correct position.</a:t>
            </a:r>
            <a:endParaRPr lang="en-US" sz="2400" dirty="0" smtClean="0">
              <a:solidFill>
                <a:srgbClr val="000000"/>
              </a:solidFill>
              <a:latin typeface="Menlo" charset="0"/>
            </a:endParaRPr>
          </a:p>
          <a:p>
            <a:r>
              <a:rPr lang="en-US" sz="2400" dirty="0" smtClean="0">
                <a:solidFill>
                  <a:srgbClr val="008000"/>
                </a:solidFill>
                <a:latin typeface="Menlo" charset="0"/>
              </a:rPr>
              <a:t>  // </a:t>
            </a:r>
            <a:r>
              <a:rPr lang="en-US" sz="2400" dirty="0">
                <a:solidFill>
                  <a:srgbClr val="008000"/>
                </a:solidFill>
                <a:latin typeface="Menlo" charset="0"/>
              </a:rPr>
              <a:t>The next </a:t>
            </a:r>
            <a:r>
              <a:rPr lang="en-US" sz="2400" dirty="0" smtClean="0">
                <a:solidFill>
                  <a:srgbClr val="008000"/>
                </a:solidFill>
                <a:latin typeface="Menlo" charset="0"/>
              </a:rPr>
              <a:t>iteration </a:t>
            </a:r>
            <a:r>
              <a:rPr lang="en-US" sz="2400" dirty="0">
                <a:solidFill>
                  <a:srgbClr val="008000"/>
                </a:solidFill>
                <a:latin typeface="Menlo" charset="0"/>
              </a:rPr>
              <a:t>applies on list[i+1..list.Length-1]</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140384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Cài đặt thuật toán sắp xếp chọn</a:t>
            </a:r>
            <a:endParaRPr lang="en-US" dirty="0"/>
          </a:p>
        </p:txBody>
      </p:sp>
      <p:sp>
        <p:nvSpPr>
          <p:cNvPr id="5" name="Rectangle 4"/>
          <p:cNvSpPr/>
          <p:nvPr/>
        </p:nvSpPr>
        <p:spPr>
          <a:xfrm>
            <a:off x="838200" y="973606"/>
            <a:ext cx="11426190" cy="9325630"/>
          </a:xfrm>
          <a:prstGeom prst="rect">
            <a:avLst/>
          </a:prstGeom>
        </p:spPr>
        <p:txBody>
          <a:bodyPr wrap="square">
            <a:spAutoFit/>
          </a:bodyPr>
          <a:lstStyle/>
          <a:p>
            <a:r>
              <a:rPr lang="en-US" sz="2400" dirty="0">
                <a:solidFill>
                  <a:srgbClr val="0000FF"/>
                </a:solidFill>
                <a:latin typeface="Menlo" charset="0"/>
              </a:rPr>
              <a:t>public</a:t>
            </a:r>
            <a:r>
              <a:rPr lang="en-US" sz="2400" dirty="0">
                <a:solidFill>
                  <a:srgbClr val="000000"/>
                </a:solidFill>
                <a:latin typeface="Menlo" charset="0"/>
              </a:rPr>
              <a:t> </a:t>
            </a:r>
            <a:r>
              <a:rPr lang="en-US" sz="2400" dirty="0">
                <a:solidFill>
                  <a:srgbClr val="0000FF"/>
                </a:solidFill>
                <a:latin typeface="Menlo" charset="0"/>
              </a:rPr>
              <a:t>static</a:t>
            </a:r>
            <a:r>
              <a:rPr lang="en-US" sz="2400" dirty="0">
                <a:solidFill>
                  <a:srgbClr val="000000"/>
                </a:solidFill>
                <a:latin typeface="Menlo" charset="0"/>
              </a:rPr>
              <a:t> </a:t>
            </a:r>
            <a:r>
              <a:rPr lang="en-US" sz="2400" dirty="0">
                <a:solidFill>
                  <a:srgbClr val="0000FF"/>
                </a:solidFill>
                <a:latin typeface="Menlo" charset="0"/>
              </a:rPr>
              <a:t>void</a:t>
            </a:r>
            <a:r>
              <a:rPr lang="en-US" sz="2400" dirty="0">
                <a:solidFill>
                  <a:srgbClr val="000000"/>
                </a:solidFill>
                <a:latin typeface="Menlo" charset="0"/>
              </a:rPr>
              <a:t> </a:t>
            </a:r>
            <a:r>
              <a:rPr lang="en-US" sz="2400" dirty="0" err="1">
                <a:solidFill>
                  <a:srgbClr val="000000"/>
                </a:solidFill>
                <a:latin typeface="Menlo" charset="0"/>
              </a:rPr>
              <a:t>SelectionSort</a:t>
            </a:r>
            <a:r>
              <a:rPr lang="en-US" sz="2400" dirty="0">
                <a:solidFill>
                  <a:srgbClr val="000000"/>
                </a:solidFill>
                <a:latin typeface="Menlo" charset="0"/>
              </a:rPr>
              <a:t>(</a:t>
            </a:r>
            <a:r>
              <a:rPr lang="en-US" sz="2400" dirty="0">
                <a:solidFill>
                  <a:srgbClr val="0000FF"/>
                </a:solidFill>
                <a:latin typeface="Menlo" charset="0"/>
              </a:rPr>
              <a:t>double</a:t>
            </a:r>
            <a:r>
              <a:rPr lang="en-US" sz="2400" dirty="0">
                <a:solidFill>
                  <a:srgbClr val="000000"/>
                </a:solidFill>
                <a:latin typeface="Menlo" charset="0"/>
              </a:rPr>
              <a:t>[] list)</a:t>
            </a:r>
          </a:p>
          <a:p>
            <a:r>
              <a:rPr lang="en-US" sz="2400" dirty="0">
                <a:solidFill>
                  <a:srgbClr val="000000"/>
                </a:solidFill>
                <a:latin typeface="Menlo" charset="0"/>
              </a:rPr>
              <a:t>{</a:t>
            </a:r>
          </a:p>
          <a:p>
            <a:r>
              <a:rPr lang="en-US" sz="2400" dirty="0" smtClean="0">
                <a:solidFill>
                  <a:srgbClr val="0000FF"/>
                </a:solidFill>
                <a:latin typeface="Menlo" charset="0"/>
              </a:rPr>
              <a:t>  for</a:t>
            </a:r>
            <a:r>
              <a:rPr lang="en-US" sz="2400" dirty="0" smtClean="0">
                <a:solidFill>
                  <a:srgbClr val="000000"/>
                </a:solidFill>
                <a:latin typeface="Menlo" charset="0"/>
              </a:rPr>
              <a:t> </a:t>
            </a:r>
            <a:r>
              <a:rPr lang="en-US" sz="2400" dirty="0">
                <a:solidFill>
                  <a:srgbClr val="000000"/>
                </a:solidFill>
                <a:latin typeface="Menlo" charset="0"/>
              </a:rPr>
              <a:t>(</a:t>
            </a:r>
            <a:r>
              <a:rPr lang="en-US" sz="2400" dirty="0" err="1">
                <a:solidFill>
                  <a:srgbClr val="0000FF"/>
                </a:solidFill>
                <a:latin typeface="Menlo" charset="0"/>
              </a:rPr>
              <a:t>int</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 </a:t>
            </a:r>
            <a:r>
              <a:rPr lang="en-US" sz="2400" dirty="0">
                <a:solidFill>
                  <a:srgbClr val="09885A"/>
                </a:solidFill>
                <a:latin typeface="Menlo" charset="0"/>
              </a:rPr>
              <a:t>0</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&lt; </a:t>
            </a:r>
            <a:r>
              <a:rPr lang="en-US" sz="2400" dirty="0" err="1">
                <a:solidFill>
                  <a:srgbClr val="000000"/>
                </a:solidFill>
                <a:latin typeface="Menlo" charset="0"/>
              </a:rPr>
              <a:t>list.Length</a:t>
            </a:r>
            <a:r>
              <a:rPr lang="en-US" sz="2400" dirty="0">
                <a:solidFill>
                  <a:srgbClr val="000000"/>
                </a:solidFill>
                <a:latin typeface="Menlo" charset="0"/>
              </a:rPr>
              <a:t> - </a:t>
            </a:r>
            <a:r>
              <a:rPr lang="en-US" sz="2400" dirty="0">
                <a:solidFill>
                  <a:srgbClr val="09885A"/>
                </a:solidFill>
                <a:latin typeface="Menlo" charset="0"/>
              </a:rPr>
              <a:t>1</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8000"/>
                </a:solidFill>
                <a:latin typeface="Menlo" charset="0"/>
              </a:rPr>
              <a:t>    // </a:t>
            </a:r>
            <a:r>
              <a:rPr lang="en-US" sz="2400" dirty="0">
                <a:solidFill>
                  <a:srgbClr val="008000"/>
                </a:solidFill>
                <a:latin typeface="Menlo" charset="0"/>
              </a:rPr>
              <a:t>Find the minimum in the list[i..list.Length-1]</a:t>
            </a:r>
            <a:endParaRPr lang="en-US" sz="2400" dirty="0">
              <a:solidFill>
                <a:srgbClr val="000000"/>
              </a:solidFill>
              <a:latin typeface="Menlo" charset="0"/>
            </a:endParaRPr>
          </a:p>
          <a:p>
            <a:r>
              <a:rPr lang="en-US" sz="2400" dirty="0" smtClean="0">
                <a:solidFill>
                  <a:srgbClr val="0000FF"/>
                </a:solidFill>
                <a:latin typeface="Menlo" charset="0"/>
              </a:rPr>
              <a:t>    double</a:t>
            </a:r>
            <a:r>
              <a:rPr lang="en-US" sz="2400" dirty="0" smtClean="0">
                <a:solidFill>
                  <a:srgbClr val="000000"/>
                </a:solidFill>
                <a:latin typeface="Menlo" charset="0"/>
              </a:rPr>
              <a:t> </a:t>
            </a:r>
            <a:r>
              <a:rPr lang="en-US" sz="2400" dirty="0" err="1">
                <a:solidFill>
                  <a:srgbClr val="000000"/>
                </a:solidFill>
                <a:latin typeface="Menlo" charset="0"/>
              </a:rPr>
              <a:t>currentMin</a:t>
            </a:r>
            <a:r>
              <a:rPr lang="en-US" sz="2400" dirty="0">
                <a:solidFill>
                  <a:srgbClr val="000000"/>
                </a:solidFill>
                <a:latin typeface="Menlo" charset="0"/>
              </a:rPr>
              <a:t> = list[</a:t>
            </a:r>
            <a:r>
              <a:rPr lang="en-US" sz="2400" dirty="0" err="1">
                <a:solidFill>
                  <a:srgbClr val="000000"/>
                </a:solidFill>
                <a:latin typeface="Menlo" charset="0"/>
              </a:rPr>
              <a:t>i</a:t>
            </a:r>
            <a:r>
              <a:rPr lang="en-US" sz="2400" dirty="0">
                <a:solidFill>
                  <a:srgbClr val="000000"/>
                </a:solidFill>
                <a:latin typeface="Menlo" charset="0"/>
              </a:rPr>
              <a:t>];</a:t>
            </a:r>
          </a:p>
          <a:p>
            <a:r>
              <a:rPr lang="en-US" sz="2400" dirty="0" smtClean="0">
                <a:solidFill>
                  <a:srgbClr val="0000FF"/>
                </a:solidFill>
                <a:latin typeface="Menlo" charset="0"/>
              </a:rPr>
              <a:t>    </a:t>
            </a:r>
            <a:r>
              <a:rPr lang="en-US" sz="2400" dirty="0" err="1" smtClean="0">
                <a:solidFill>
                  <a:srgbClr val="0000FF"/>
                </a:solidFill>
                <a:latin typeface="Menlo" charset="0"/>
              </a:rPr>
              <a:t>int</a:t>
            </a:r>
            <a:r>
              <a:rPr lang="en-US" sz="2400" dirty="0" smtClean="0">
                <a:solidFill>
                  <a:srgbClr val="000000"/>
                </a:solidFill>
                <a:latin typeface="Menlo" charset="0"/>
              </a:rPr>
              <a:t> </a:t>
            </a:r>
            <a:r>
              <a:rPr lang="en-US" sz="2400" dirty="0" err="1">
                <a:solidFill>
                  <a:srgbClr val="000000"/>
                </a:solidFill>
                <a:latin typeface="Menlo" charset="0"/>
              </a:rPr>
              <a:t>currentMinIndex</a:t>
            </a:r>
            <a:r>
              <a:rPr lang="en-US" sz="2400" dirty="0">
                <a:solidFill>
                  <a:srgbClr val="000000"/>
                </a:solidFill>
                <a:latin typeface="Menlo" charset="0"/>
              </a:rPr>
              <a:t> = </a:t>
            </a:r>
            <a:r>
              <a:rPr lang="en-US" sz="2400" dirty="0" err="1">
                <a:solidFill>
                  <a:srgbClr val="000000"/>
                </a:solidFill>
                <a:latin typeface="Menlo" charset="0"/>
              </a:rPr>
              <a:t>i</a:t>
            </a:r>
            <a:r>
              <a:rPr lang="en-US" sz="2400" dirty="0">
                <a:solidFill>
                  <a:srgbClr val="000000"/>
                </a:solidFill>
                <a:latin typeface="Menlo" charset="0"/>
              </a:rPr>
              <a:t>;</a:t>
            </a:r>
          </a:p>
          <a:p>
            <a:r>
              <a:rPr lang="en-US" sz="2400" dirty="0">
                <a:solidFill>
                  <a:srgbClr val="000000"/>
                </a:solidFill>
                <a:latin typeface="Menlo" charset="0"/>
              </a:rPr>
              <a:t/>
            </a:r>
            <a:br>
              <a:rPr lang="en-US" sz="2400" dirty="0">
                <a:solidFill>
                  <a:srgbClr val="000000"/>
                </a:solidFill>
                <a:latin typeface="Menlo" charset="0"/>
              </a:rPr>
            </a:br>
            <a:r>
              <a:rPr lang="en-US" sz="2400" dirty="0" smtClean="0">
                <a:solidFill>
                  <a:srgbClr val="000000"/>
                </a:solidFill>
                <a:latin typeface="Menlo" charset="0"/>
              </a:rPr>
              <a:t>    </a:t>
            </a:r>
            <a:r>
              <a:rPr lang="en-US" sz="2400" dirty="0" smtClean="0">
                <a:solidFill>
                  <a:srgbClr val="0000FF"/>
                </a:solidFill>
                <a:latin typeface="Menlo" charset="0"/>
              </a:rPr>
              <a:t>for</a:t>
            </a:r>
            <a:r>
              <a:rPr lang="en-US" sz="2400" dirty="0" smtClean="0">
                <a:solidFill>
                  <a:srgbClr val="000000"/>
                </a:solidFill>
                <a:latin typeface="Menlo" charset="0"/>
              </a:rPr>
              <a:t> </a:t>
            </a:r>
            <a:r>
              <a:rPr lang="en-US" sz="2400" dirty="0">
                <a:solidFill>
                  <a:srgbClr val="000000"/>
                </a:solidFill>
                <a:latin typeface="Menlo" charset="0"/>
              </a:rPr>
              <a:t>(</a:t>
            </a:r>
            <a:r>
              <a:rPr lang="en-US" sz="2400" dirty="0" err="1">
                <a:solidFill>
                  <a:srgbClr val="0000FF"/>
                </a:solidFill>
                <a:latin typeface="Menlo" charset="0"/>
              </a:rPr>
              <a:t>int</a:t>
            </a:r>
            <a:r>
              <a:rPr lang="en-US" sz="2400" dirty="0">
                <a:solidFill>
                  <a:srgbClr val="000000"/>
                </a:solidFill>
                <a:latin typeface="Menlo" charset="0"/>
              </a:rPr>
              <a:t> j = i+</a:t>
            </a:r>
            <a:r>
              <a:rPr lang="en-US" sz="2400" dirty="0">
                <a:solidFill>
                  <a:srgbClr val="09885A"/>
                </a:solidFill>
                <a:latin typeface="Menlo" charset="0"/>
              </a:rPr>
              <a:t>1</a:t>
            </a:r>
            <a:r>
              <a:rPr lang="en-US" sz="2400" dirty="0">
                <a:solidFill>
                  <a:srgbClr val="000000"/>
                </a:solidFill>
                <a:latin typeface="Menlo" charset="0"/>
              </a:rPr>
              <a:t>; j &lt; </a:t>
            </a:r>
            <a:r>
              <a:rPr lang="en-US" sz="2400" dirty="0" err="1">
                <a:solidFill>
                  <a:srgbClr val="000000"/>
                </a:solidFill>
                <a:latin typeface="Menlo" charset="0"/>
              </a:rPr>
              <a:t>list.Length</a:t>
            </a:r>
            <a:r>
              <a:rPr lang="en-US" sz="2400" dirty="0">
                <a:solidFill>
                  <a:srgbClr val="000000"/>
                </a:solidFill>
                <a:latin typeface="Menlo" charset="0"/>
              </a:rPr>
              <a:t>; j++)</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FF"/>
                </a:solidFill>
                <a:latin typeface="Menlo" charset="0"/>
              </a:rPr>
              <a:t>      if</a:t>
            </a:r>
            <a:r>
              <a:rPr lang="en-US" sz="2400" dirty="0" smtClean="0">
                <a:solidFill>
                  <a:srgbClr val="000000"/>
                </a:solidFill>
                <a:latin typeface="Menlo" charset="0"/>
              </a:rPr>
              <a:t> </a:t>
            </a:r>
            <a:r>
              <a:rPr lang="en-US" sz="2400" dirty="0">
                <a:solidFill>
                  <a:srgbClr val="000000"/>
                </a:solidFill>
                <a:latin typeface="Menlo" charset="0"/>
              </a:rPr>
              <a:t>(</a:t>
            </a:r>
            <a:r>
              <a:rPr lang="en-US" sz="2400" dirty="0" err="1">
                <a:solidFill>
                  <a:srgbClr val="000000"/>
                </a:solidFill>
                <a:latin typeface="Menlo" charset="0"/>
              </a:rPr>
              <a:t>currentMin</a:t>
            </a:r>
            <a:r>
              <a:rPr lang="en-US" sz="2400" dirty="0">
                <a:solidFill>
                  <a:srgbClr val="000000"/>
                </a:solidFill>
                <a:latin typeface="Menlo" charset="0"/>
              </a:rPr>
              <a:t> &gt; list[j])</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00"/>
                </a:solidFill>
                <a:latin typeface="Menlo" charset="0"/>
              </a:rPr>
              <a:t>        </a:t>
            </a:r>
            <a:r>
              <a:rPr lang="en-US" sz="2400" dirty="0" err="1" smtClean="0">
                <a:solidFill>
                  <a:srgbClr val="000000"/>
                </a:solidFill>
                <a:latin typeface="Menlo" charset="0"/>
              </a:rPr>
              <a:t>currentMin</a:t>
            </a:r>
            <a:r>
              <a:rPr lang="en-US" sz="2400" dirty="0" smtClean="0">
                <a:solidFill>
                  <a:srgbClr val="000000"/>
                </a:solidFill>
                <a:latin typeface="Menlo" charset="0"/>
              </a:rPr>
              <a:t> </a:t>
            </a:r>
            <a:r>
              <a:rPr lang="en-US" sz="2400" dirty="0">
                <a:solidFill>
                  <a:srgbClr val="000000"/>
                </a:solidFill>
                <a:latin typeface="Menlo" charset="0"/>
              </a:rPr>
              <a:t>= list[j];</a:t>
            </a:r>
          </a:p>
          <a:p>
            <a:r>
              <a:rPr lang="en-US" sz="2400" dirty="0" smtClean="0">
                <a:solidFill>
                  <a:srgbClr val="000000"/>
                </a:solidFill>
                <a:latin typeface="Menlo" charset="0"/>
              </a:rPr>
              <a:t>        </a:t>
            </a:r>
            <a:r>
              <a:rPr lang="en-US" sz="2400" dirty="0" err="1" smtClean="0">
                <a:solidFill>
                  <a:srgbClr val="000000"/>
                </a:solidFill>
                <a:latin typeface="Menlo" charset="0"/>
              </a:rPr>
              <a:t>currentMinIndex</a:t>
            </a:r>
            <a:r>
              <a:rPr lang="en-US" sz="2400" dirty="0" smtClean="0">
                <a:solidFill>
                  <a:srgbClr val="000000"/>
                </a:solidFill>
                <a:latin typeface="Menlo" charset="0"/>
              </a:rPr>
              <a:t> </a:t>
            </a:r>
            <a:r>
              <a:rPr lang="en-US" sz="2400" dirty="0">
                <a:solidFill>
                  <a:srgbClr val="000000"/>
                </a:solidFill>
                <a:latin typeface="Menlo" charset="0"/>
              </a:rPr>
              <a:t>= j;</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
            </a:r>
            <a:br>
              <a:rPr lang="en-US" sz="2400" dirty="0">
                <a:solidFill>
                  <a:srgbClr val="000000"/>
                </a:solidFill>
                <a:latin typeface="Menlo" charset="0"/>
              </a:rPr>
            </a:br>
            <a:r>
              <a:rPr lang="en-US" sz="2400" dirty="0" smtClean="0">
                <a:solidFill>
                  <a:srgbClr val="000000"/>
                </a:solidFill>
                <a:latin typeface="Menlo" charset="0"/>
              </a:rPr>
              <a:t>    </a:t>
            </a:r>
            <a:r>
              <a:rPr lang="en-US" sz="2400" dirty="0" smtClean="0">
                <a:solidFill>
                  <a:srgbClr val="008000"/>
                </a:solidFill>
                <a:latin typeface="Menlo" charset="0"/>
              </a:rPr>
              <a:t>// </a:t>
            </a:r>
            <a:r>
              <a:rPr lang="en-US" sz="2400" dirty="0">
                <a:solidFill>
                  <a:srgbClr val="008000"/>
                </a:solidFill>
                <a:latin typeface="Menlo" charset="0"/>
              </a:rPr>
              <a:t>Swap list[</a:t>
            </a:r>
            <a:r>
              <a:rPr lang="en-US" sz="2400" dirty="0" err="1">
                <a:solidFill>
                  <a:srgbClr val="008000"/>
                </a:solidFill>
                <a:latin typeface="Menlo" charset="0"/>
              </a:rPr>
              <a:t>i</a:t>
            </a:r>
            <a:r>
              <a:rPr lang="en-US" sz="2400" dirty="0">
                <a:solidFill>
                  <a:srgbClr val="008000"/>
                </a:solidFill>
                <a:latin typeface="Menlo" charset="0"/>
              </a:rPr>
              <a:t>] with list[</a:t>
            </a:r>
            <a:r>
              <a:rPr lang="en-US" sz="2400" dirty="0" err="1">
                <a:solidFill>
                  <a:srgbClr val="008000"/>
                </a:solidFill>
                <a:latin typeface="Menlo" charset="0"/>
              </a:rPr>
              <a:t>currentMinIndex</a:t>
            </a:r>
            <a:r>
              <a:rPr lang="en-US" sz="2400" dirty="0">
                <a:solidFill>
                  <a:srgbClr val="008000"/>
                </a:solidFill>
                <a:latin typeface="Menlo" charset="0"/>
              </a:rPr>
              <a:t>] if necessary</a:t>
            </a:r>
            <a:endParaRPr lang="en-US" sz="2400" dirty="0">
              <a:solidFill>
                <a:srgbClr val="000000"/>
              </a:solidFill>
              <a:latin typeface="Menlo" charset="0"/>
            </a:endParaRPr>
          </a:p>
          <a:p>
            <a:r>
              <a:rPr lang="en-US" sz="2400" dirty="0" smtClean="0">
                <a:solidFill>
                  <a:srgbClr val="0000FF"/>
                </a:solidFill>
                <a:latin typeface="Menlo" charset="0"/>
              </a:rPr>
              <a:t>    if</a:t>
            </a:r>
            <a:r>
              <a:rPr lang="en-US" sz="2400" dirty="0" smtClean="0">
                <a:solidFill>
                  <a:srgbClr val="000000"/>
                </a:solidFill>
                <a:latin typeface="Menlo" charset="0"/>
              </a:rPr>
              <a:t> </a:t>
            </a:r>
            <a:r>
              <a:rPr lang="en-US" sz="2400" dirty="0">
                <a:solidFill>
                  <a:srgbClr val="000000"/>
                </a:solidFill>
                <a:latin typeface="Menlo" charset="0"/>
              </a:rPr>
              <a:t>(</a:t>
            </a:r>
            <a:r>
              <a:rPr lang="en-US" sz="2400" dirty="0" err="1">
                <a:solidFill>
                  <a:srgbClr val="000000"/>
                </a:solidFill>
                <a:latin typeface="Menlo" charset="0"/>
              </a:rPr>
              <a:t>currentMinIndex</a:t>
            </a:r>
            <a:r>
              <a:rPr lang="en-US" sz="2400" dirty="0">
                <a:solidFill>
                  <a:srgbClr val="000000"/>
                </a:solidFill>
                <a:latin typeface="Menlo" charset="0"/>
              </a:rPr>
              <a:t> != </a:t>
            </a:r>
            <a:r>
              <a:rPr lang="en-US" sz="2400" dirty="0" err="1">
                <a:solidFill>
                  <a:srgbClr val="000000"/>
                </a:solidFill>
                <a:latin typeface="Menlo" charset="0"/>
              </a:rPr>
              <a:t>i</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00"/>
                </a:solidFill>
                <a:latin typeface="Menlo" charset="0"/>
              </a:rPr>
              <a:t>      list[</a:t>
            </a:r>
            <a:r>
              <a:rPr lang="en-US" sz="2400" dirty="0" err="1" smtClean="0">
                <a:solidFill>
                  <a:srgbClr val="000000"/>
                </a:solidFill>
                <a:latin typeface="Menlo" charset="0"/>
              </a:rPr>
              <a:t>currentMinIndex</a:t>
            </a:r>
            <a:r>
              <a:rPr lang="en-US" sz="2400" dirty="0">
                <a:solidFill>
                  <a:srgbClr val="000000"/>
                </a:solidFill>
                <a:latin typeface="Menlo" charset="0"/>
              </a:rPr>
              <a:t>] = list[</a:t>
            </a:r>
            <a:r>
              <a:rPr lang="en-US" sz="2400" dirty="0" err="1">
                <a:solidFill>
                  <a:srgbClr val="000000"/>
                </a:solidFill>
                <a:latin typeface="Menlo" charset="0"/>
              </a:rPr>
              <a:t>i</a:t>
            </a:r>
            <a:r>
              <a:rPr lang="en-US" sz="2400" dirty="0">
                <a:solidFill>
                  <a:srgbClr val="000000"/>
                </a:solidFill>
                <a:latin typeface="Menlo" charset="0"/>
              </a:rPr>
              <a:t>];</a:t>
            </a:r>
          </a:p>
          <a:p>
            <a:r>
              <a:rPr lang="en-US" sz="2400" dirty="0" smtClean="0">
                <a:solidFill>
                  <a:srgbClr val="000000"/>
                </a:solidFill>
                <a:latin typeface="Menlo" charset="0"/>
              </a:rPr>
              <a:t>      list[</a:t>
            </a:r>
            <a:r>
              <a:rPr lang="en-US" sz="2400" dirty="0" err="1" smtClean="0">
                <a:solidFill>
                  <a:srgbClr val="000000"/>
                </a:solidFill>
                <a:latin typeface="Menlo" charset="0"/>
              </a:rPr>
              <a:t>i</a:t>
            </a:r>
            <a:r>
              <a:rPr lang="en-US" sz="2400" dirty="0">
                <a:solidFill>
                  <a:srgbClr val="000000"/>
                </a:solidFill>
                <a:latin typeface="Menlo" charset="0"/>
              </a:rPr>
              <a:t>] = </a:t>
            </a:r>
            <a:r>
              <a:rPr lang="en-US" sz="2400" dirty="0" err="1">
                <a:solidFill>
                  <a:srgbClr val="000000"/>
                </a:solidFill>
                <a:latin typeface="Menlo" charset="0"/>
              </a:rPr>
              <a:t>currentMin</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00"/>
                </a:solidFill>
                <a:latin typeface="Menlo" charset="0"/>
              </a:rPr>
              <a:t>} </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2064945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Thuật toán sắp xếp Chèn</a:t>
            </a:r>
            <a:endParaRPr lang="vi-VN" dirty="0"/>
          </a:p>
        </p:txBody>
      </p:sp>
      <p:sp>
        <p:nvSpPr>
          <p:cNvPr id="5" name="Text Placeholder 4"/>
          <p:cNvSpPr>
            <a:spLocks noGrp="1"/>
          </p:cNvSpPr>
          <p:nvPr>
            <p:ph type="body" idx="1"/>
          </p:nvPr>
        </p:nvSpPr>
        <p:spPr/>
        <p:txBody>
          <a:bodyPr/>
          <a:lstStyle/>
          <a:p>
            <a:r>
              <a:rPr lang="vi-VN" smtClean="0"/>
              <a:t>Insertion Sort</a:t>
            </a:r>
            <a:endParaRPr lang="vi-VN" dirty="0"/>
          </a:p>
        </p:txBody>
      </p:sp>
    </p:spTree>
    <p:extLst>
      <p:ext uri="{BB962C8B-B14F-4D97-AF65-F5344CB8AC3E}">
        <p14:creationId xmlns:p14="http://schemas.microsoft.com/office/powerpoint/2010/main" val="1311942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noProof="1" smtClean="0"/>
              <a:t>Mục tiêu</a:t>
            </a:r>
            <a:endParaRPr lang="vi-VN" noProof="1"/>
          </a:p>
        </p:txBody>
      </p:sp>
      <p:sp>
        <p:nvSpPr>
          <p:cNvPr id="3" name="Content Placeholder 2"/>
          <p:cNvSpPr>
            <a:spLocks noGrp="1"/>
          </p:cNvSpPr>
          <p:nvPr>
            <p:ph idx="1"/>
          </p:nvPr>
        </p:nvSpPr>
        <p:spPr/>
        <p:txBody>
          <a:bodyPr/>
          <a:lstStyle/>
          <a:p>
            <a:r>
              <a:rPr lang="en-US" noProof="1" smtClean="0"/>
              <a:t>Trình bày được thuật toán sắp xếp Nổi bọt </a:t>
            </a:r>
          </a:p>
          <a:p>
            <a:r>
              <a:rPr lang="en-US" noProof="1" smtClean="0"/>
              <a:t>Cài đặt được thuật toán sắp xếp Nổi bọt </a:t>
            </a:r>
          </a:p>
          <a:p>
            <a:r>
              <a:rPr lang="en-US" noProof="1" smtClean="0"/>
              <a:t>Trình bày được thuật toán sắp xếp Chọn </a:t>
            </a:r>
          </a:p>
          <a:p>
            <a:r>
              <a:rPr lang="en-US" noProof="1" smtClean="0"/>
              <a:t>Cài đặt được thuật toán sắp xếp Chọn </a:t>
            </a:r>
          </a:p>
          <a:p>
            <a:r>
              <a:rPr lang="en-US" noProof="1" smtClean="0"/>
              <a:t>Trình bày được thuật toán sắp xếp Chèn </a:t>
            </a:r>
          </a:p>
          <a:p>
            <a:r>
              <a:rPr lang="en-US" noProof="1" smtClean="0"/>
              <a:t>Cài đặt được thuật toán sắp xếp Chèn</a:t>
            </a:r>
          </a:p>
        </p:txBody>
      </p:sp>
    </p:spTree>
    <p:extLst>
      <p:ext uri="{BB962C8B-B14F-4D97-AF65-F5344CB8AC3E}">
        <p14:creationId xmlns:p14="http://schemas.microsoft.com/office/powerpoint/2010/main" val="2052032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Sắp xếp Chèn</a:t>
            </a:r>
            <a:endParaRPr lang="en-US" dirty="0"/>
          </a:p>
        </p:txBody>
      </p:sp>
      <p:sp>
        <p:nvSpPr>
          <p:cNvPr id="3" name="Content Placeholder 2"/>
          <p:cNvSpPr>
            <a:spLocks noGrp="1"/>
          </p:cNvSpPr>
          <p:nvPr>
            <p:ph idx="1"/>
          </p:nvPr>
        </p:nvSpPr>
        <p:spPr/>
        <p:txBody>
          <a:bodyPr/>
          <a:lstStyle/>
          <a:p>
            <a:pPr algn="just"/>
            <a:r>
              <a:rPr lang="en-US" noProof="1" smtClean="0"/>
              <a:t>Ý </a:t>
            </a:r>
            <a:r>
              <a:rPr lang="en-US" noProof="1"/>
              <a:t>tưởng</a:t>
            </a:r>
            <a:r>
              <a:rPr lang="en-US" noProof="1" smtClean="0"/>
              <a:t>:</a:t>
            </a:r>
          </a:p>
          <a:p>
            <a:pPr lvl="1" algn="just"/>
            <a:r>
              <a:rPr lang="en-US" noProof="1"/>
              <a:t>Một danh sách con luôn luôn được duy trì dưới dạng đã qua sắp xếp. </a:t>
            </a:r>
          </a:p>
          <a:p>
            <a:pPr lvl="1" algn="just"/>
            <a:r>
              <a:rPr lang="en-US" noProof="1"/>
              <a:t>Sắp xếp chèn là chèn thêm một phần tử vào danh sách con đã qua sắp xếp. Phần tử được chèn vào vị trí thích hợp sao cho vẫn đảm bảo rằng danh sách con đó vẫn sắp theo thứ tự</a:t>
            </a:r>
            <a:r>
              <a:rPr lang="en-US" noProof="1" smtClean="0"/>
              <a:t>. </a:t>
            </a:r>
          </a:p>
          <a:p>
            <a:pPr algn="just"/>
            <a:endParaRPr lang="en-US" dirty="0"/>
          </a:p>
        </p:txBody>
      </p:sp>
    </p:spTree>
    <p:extLst>
      <p:ext uri="{BB962C8B-B14F-4D97-AF65-F5344CB8AC3E}">
        <p14:creationId xmlns:p14="http://schemas.microsoft.com/office/powerpoint/2010/main" val="1823796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Sắp xếp chèn</a:t>
            </a:r>
            <a:endParaRPr lang="en-US" dirty="0"/>
          </a:p>
        </p:txBody>
      </p:sp>
      <p:sp>
        <p:nvSpPr>
          <p:cNvPr id="3" name="Content Placeholder 2"/>
          <p:cNvSpPr>
            <a:spLocks noGrp="1"/>
          </p:cNvSpPr>
          <p:nvPr>
            <p:ph idx="1"/>
          </p:nvPr>
        </p:nvSpPr>
        <p:spPr/>
        <p:txBody>
          <a:bodyPr/>
          <a:lstStyle/>
          <a:p>
            <a:r>
              <a:rPr lang="vi-VN" dirty="0" smtClean="0"/>
              <a:t>Sử </a:t>
            </a:r>
            <a:r>
              <a:rPr lang="vi-VN" dirty="0"/>
              <a:t>dụng insertion sort trên mảng gồm 7 phần tử [2, 9, 5, 4, 8, 1, 6</a:t>
            </a:r>
            <a:r>
              <a:rPr lang="vi-VN" dirty="0" smtClean="0"/>
              <a: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0" y="1634173"/>
            <a:ext cx="6865792" cy="5063807"/>
          </a:xfrm>
          <a:prstGeom prst="rect">
            <a:avLst/>
          </a:prstGeom>
        </p:spPr>
      </p:pic>
    </p:spTree>
    <p:extLst>
      <p:ext uri="{BB962C8B-B14F-4D97-AF65-F5344CB8AC3E}">
        <p14:creationId xmlns:p14="http://schemas.microsoft.com/office/powerpoint/2010/main" val="2000403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Sắp xếp chèn</a:t>
            </a:r>
            <a:endParaRPr lang="en-US" dirty="0"/>
          </a:p>
        </p:txBody>
      </p:sp>
      <p:sp>
        <p:nvSpPr>
          <p:cNvPr id="3" name="Content Placeholder 2"/>
          <p:cNvSpPr>
            <a:spLocks noGrp="1"/>
          </p:cNvSpPr>
          <p:nvPr>
            <p:ph idx="1"/>
          </p:nvPr>
        </p:nvSpPr>
        <p:spPr/>
        <p:txBody>
          <a:bodyPr/>
          <a:lstStyle/>
          <a:p>
            <a:r>
              <a:rPr lang="vi-VN" dirty="0" smtClean="0"/>
              <a:t>Phần tử mới được chèn vào danh sách con đã được sắp xếp</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24" y="1756044"/>
            <a:ext cx="8635013" cy="4420920"/>
          </a:xfrm>
          <a:prstGeom prst="rect">
            <a:avLst/>
          </a:prstGeom>
        </p:spPr>
      </p:pic>
    </p:spTree>
    <p:extLst>
      <p:ext uri="{BB962C8B-B14F-4D97-AF65-F5344CB8AC3E}">
        <p14:creationId xmlns:p14="http://schemas.microsoft.com/office/powerpoint/2010/main" val="1293977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Sắp xếp chèn</a:t>
            </a:r>
            <a:endParaRPr lang="en-US" dirty="0"/>
          </a:p>
        </p:txBody>
      </p:sp>
      <p:sp>
        <p:nvSpPr>
          <p:cNvPr id="3" name="Content Placeholder 2"/>
          <p:cNvSpPr>
            <a:spLocks noGrp="1"/>
          </p:cNvSpPr>
          <p:nvPr>
            <p:ph idx="1"/>
          </p:nvPr>
        </p:nvSpPr>
        <p:spPr/>
        <p:txBody>
          <a:bodyPr/>
          <a:lstStyle/>
          <a:p>
            <a:r>
              <a:rPr lang="vi-VN" dirty="0" smtClean="0"/>
              <a:t>Mô </a:t>
            </a:r>
            <a:r>
              <a:rPr lang="vi-VN" dirty="0"/>
              <a:t>tả thuật toán sắp xếp </a:t>
            </a:r>
            <a:r>
              <a:rPr lang="vi-VN" dirty="0" smtClean="0"/>
              <a:t>chèn</a:t>
            </a:r>
            <a:endParaRPr lang="vi-VN" dirty="0"/>
          </a:p>
        </p:txBody>
      </p:sp>
      <p:sp>
        <p:nvSpPr>
          <p:cNvPr id="6" name="Rectangle 5"/>
          <p:cNvSpPr/>
          <p:nvPr/>
        </p:nvSpPr>
        <p:spPr>
          <a:xfrm>
            <a:off x="838200" y="1722987"/>
            <a:ext cx="11426190" cy="1938992"/>
          </a:xfrm>
          <a:prstGeom prst="rect">
            <a:avLst/>
          </a:prstGeom>
        </p:spPr>
        <p:txBody>
          <a:bodyPr wrap="square">
            <a:spAutoFit/>
          </a:bodyPr>
          <a:lstStyle/>
          <a:p>
            <a:r>
              <a:rPr lang="en-US" sz="2400" dirty="0">
                <a:solidFill>
                  <a:srgbClr val="0000FF"/>
                </a:solidFill>
                <a:latin typeface="Menlo" charset="0"/>
              </a:rPr>
              <a:t>for</a:t>
            </a:r>
            <a:r>
              <a:rPr lang="en-US" sz="2400" dirty="0">
                <a:solidFill>
                  <a:srgbClr val="000000"/>
                </a:solidFill>
                <a:latin typeface="Menlo" charset="0"/>
              </a:rPr>
              <a:t> (</a:t>
            </a:r>
            <a:r>
              <a:rPr lang="en-US" sz="2400" dirty="0" err="1">
                <a:solidFill>
                  <a:srgbClr val="0000FF"/>
                </a:solidFill>
                <a:latin typeface="Menlo" charset="0"/>
              </a:rPr>
              <a:t>int</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 </a:t>
            </a:r>
            <a:r>
              <a:rPr lang="en-US" sz="2400" dirty="0">
                <a:solidFill>
                  <a:srgbClr val="09885A"/>
                </a:solidFill>
                <a:latin typeface="Menlo" charset="0"/>
              </a:rPr>
              <a:t>1</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&lt; </a:t>
            </a:r>
            <a:r>
              <a:rPr lang="en-US" sz="2400" dirty="0" err="1">
                <a:solidFill>
                  <a:srgbClr val="000000"/>
                </a:solidFill>
                <a:latin typeface="Menlo" charset="0"/>
              </a:rPr>
              <a:t>list.Length</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a:t>
            </a:r>
          </a:p>
          <a:p>
            <a:r>
              <a:rPr lang="en-US" sz="2400" dirty="0">
                <a:solidFill>
                  <a:srgbClr val="000000"/>
                </a:solidFill>
                <a:latin typeface="Menlo" charset="0"/>
              </a:rPr>
              <a:t>{</a:t>
            </a:r>
          </a:p>
          <a:p>
            <a:r>
              <a:rPr lang="en-US" sz="2400" dirty="0" smtClean="0">
                <a:solidFill>
                  <a:srgbClr val="008000"/>
                </a:solidFill>
                <a:latin typeface="Menlo" charset="0"/>
              </a:rPr>
              <a:t>    // </a:t>
            </a:r>
            <a:r>
              <a:rPr lang="en-US" sz="2400" dirty="0">
                <a:solidFill>
                  <a:srgbClr val="008000"/>
                </a:solidFill>
                <a:latin typeface="Menlo" charset="0"/>
              </a:rPr>
              <a:t>insert list[</a:t>
            </a:r>
            <a:r>
              <a:rPr lang="en-US" sz="2400" dirty="0" err="1">
                <a:solidFill>
                  <a:srgbClr val="008000"/>
                </a:solidFill>
                <a:latin typeface="Menlo" charset="0"/>
              </a:rPr>
              <a:t>i</a:t>
            </a:r>
            <a:r>
              <a:rPr lang="en-US" sz="2400" dirty="0">
                <a:solidFill>
                  <a:srgbClr val="008000"/>
                </a:solidFill>
                <a:latin typeface="Menlo" charset="0"/>
              </a:rPr>
              <a:t>] into a sorted </a:t>
            </a:r>
            <a:r>
              <a:rPr lang="en-US" sz="2400" dirty="0" err="1">
                <a:solidFill>
                  <a:srgbClr val="008000"/>
                </a:solidFill>
                <a:latin typeface="Menlo" charset="0"/>
              </a:rPr>
              <a:t>sublist</a:t>
            </a:r>
            <a:r>
              <a:rPr lang="en-US" sz="2400" dirty="0">
                <a:solidFill>
                  <a:srgbClr val="008000"/>
                </a:solidFill>
                <a:latin typeface="Menlo" charset="0"/>
              </a:rPr>
              <a:t> list[0..i-1]</a:t>
            </a:r>
            <a:endParaRPr lang="en-US" sz="2400" dirty="0">
              <a:solidFill>
                <a:srgbClr val="000000"/>
              </a:solidFill>
              <a:latin typeface="Menlo" charset="0"/>
            </a:endParaRPr>
          </a:p>
          <a:p>
            <a:r>
              <a:rPr lang="en-US" sz="2400" dirty="0" smtClean="0">
                <a:solidFill>
                  <a:srgbClr val="008000"/>
                </a:solidFill>
                <a:latin typeface="Menlo" charset="0"/>
              </a:rPr>
              <a:t>    // </a:t>
            </a:r>
            <a:r>
              <a:rPr lang="en-US" sz="2400" dirty="0">
                <a:solidFill>
                  <a:srgbClr val="008000"/>
                </a:solidFill>
                <a:latin typeface="Menlo" charset="0"/>
              </a:rPr>
              <a:t>so that list[0..i] is sorted</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291583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Cài đặt thuật toán </a:t>
            </a:r>
            <a:r>
              <a:rPr lang="mr-IN" dirty="0" smtClean="0"/>
              <a:t>–</a:t>
            </a:r>
            <a:r>
              <a:rPr lang="vi-VN" dirty="0" smtClean="0"/>
              <a:t> Sắp xếp chèn</a:t>
            </a:r>
            <a:endParaRPr lang="en-US" dirty="0"/>
          </a:p>
        </p:txBody>
      </p:sp>
      <p:sp>
        <p:nvSpPr>
          <p:cNvPr id="3" name="Rectangle 2"/>
          <p:cNvSpPr/>
          <p:nvPr/>
        </p:nvSpPr>
        <p:spPr>
          <a:xfrm>
            <a:off x="838200" y="1445181"/>
            <a:ext cx="11353800" cy="6370975"/>
          </a:xfrm>
          <a:prstGeom prst="rect">
            <a:avLst/>
          </a:prstGeom>
        </p:spPr>
        <p:txBody>
          <a:bodyPr wrap="square">
            <a:spAutoFit/>
          </a:bodyPr>
          <a:lstStyle/>
          <a:p>
            <a:r>
              <a:rPr lang="en-US" sz="2400" dirty="0">
                <a:solidFill>
                  <a:srgbClr val="0000FF"/>
                </a:solidFill>
                <a:latin typeface="Menlo" charset="0"/>
              </a:rPr>
              <a:t>public</a:t>
            </a:r>
            <a:r>
              <a:rPr lang="en-US" sz="2400" dirty="0">
                <a:solidFill>
                  <a:srgbClr val="000000"/>
                </a:solidFill>
                <a:latin typeface="Menlo" charset="0"/>
              </a:rPr>
              <a:t> </a:t>
            </a:r>
            <a:r>
              <a:rPr lang="en-US" sz="2400" dirty="0">
                <a:solidFill>
                  <a:srgbClr val="0000FF"/>
                </a:solidFill>
                <a:latin typeface="Menlo" charset="0"/>
              </a:rPr>
              <a:t>static</a:t>
            </a:r>
            <a:r>
              <a:rPr lang="en-US" sz="2400" dirty="0">
                <a:solidFill>
                  <a:srgbClr val="000000"/>
                </a:solidFill>
                <a:latin typeface="Menlo" charset="0"/>
              </a:rPr>
              <a:t> </a:t>
            </a:r>
            <a:r>
              <a:rPr lang="en-US" sz="2400" dirty="0">
                <a:solidFill>
                  <a:srgbClr val="0000FF"/>
                </a:solidFill>
                <a:latin typeface="Menlo" charset="0"/>
              </a:rPr>
              <a:t>void</a:t>
            </a:r>
            <a:r>
              <a:rPr lang="en-US" sz="2400" dirty="0">
                <a:solidFill>
                  <a:srgbClr val="000000"/>
                </a:solidFill>
                <a:latin typeface="Menlo" charset="0"/>
              </a:rPr>
              <a:t> </a:t>
            </a:r>
            <a:r>
              <a:rPr lang="en-US" sz="2400" dirty="0" err="1">
                <a:solidFill>
                  <a:srgbClr val="000000"/>
                </a:solidFill>
                <a:latin typeface="Menlo" charset="0"/>
              </a:rPr>
              <a:t>InsertionSort</a:t>
            </a:r>
            <a:r>
              <a:rPr lang="en-US" sz="2400" dirty="0">
                <a:solidFill>
                  <a:srgbClr val="000000"/>
                </a:solidFill>
                <a:latin typeface="Menlo" charset="0"/>
              </a:rPr>
              <a:t>(</a:t>
            </a:r>
            <a:r>
              <a:rPr lang="en-US" sz="2400" dirty="0" err="1">
                <a:solidFill>
                  <a:srgbClr val="0000FF"/>
                </a:solidFill>
                <a:latin typeface="Menlo" charset="0"/>
              </a:rPr>
              <a:t>int</a:t>
            </a:r>
            <a:r>
              <a:rPr lang="en-US" sz="2400" dirty="0">
                <a:solidFill>
                  <a:srgbClr val="000000"/>
                </a:solidFill>
                <a:latin typeface="Menlo" charset="0"/>
              </a:rPr>
              <a:t>[] list)</a:t>
            </a:r>
          </a:p>
          <a:p>
            <a:r>
              <a:rPr lang="en-US" sz="2400" dirty="0">
                <a:solidFill>
                  <a:srgbClr val="000000"/>
                </a:solidFill>
                <a:latin typeface="Menlo" charset="0"/>
              </a:rPr>
              <a:t>{</a:t>
            </a:r>
          </a:p>
          <a:p>
            <a:r>
              <a:rPr lang="en-US" sz="2400" dirty="0" smtClean="0">
                <a:solidFill>
                  <a:srgbClr val="0000FF"/>
                </a:solidFill>
                <a:latin typeface="Menlo" charset="0"/>
              </a:rPr>
              <a:t>  for</a:t>
            </a:r>
            <a:r>
              <a:rPr lang="en-US" sz="2400" dirty="0" smtClean="0">
                <a:solidFill>
                  <a:srgbClr val="000000"/>
                </a:solidFill>
                <a:latin typeface="Menlo" charset="0"/>
              </a:rPr>
              <a:t> </a:t>
            </a:r>
            <a:r>
              <a:rPr lang="en-US" sz="2400" dirty="0">
                <a:solidFill>
                  <a:srgbClr val="000000"/>
                </a:solidFill>
                <a:latin typeface="Menlo" charset="0"/>
              </a:rPr>
              <a:t>(</a:t>
            </a:r>
            <a:r>
              <a:rPr lang="en-US" sz="2400" dirty="0" err="1">
                <a:solidFill>
                  <a:srgbClr val="0000FF"/>
                </a:solidFill>
                <a:latin typeface="Menlo" charset="0"/>
              </a:rPr>
              <a:t>int</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 </a:t>
            </a:r>
            <a:r>
              <a:rPr lang="en-US" sz="2400" dirty="0">
                <a:solidFill>
                  <a:srgbClr val="09885A"/>
                </a:solidFill>
                <a:latin typeface="Menlo" charset="0"/>
              </a:rPr>
              <a:t>1</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 &lt; </a:t>
            </a:r>
            <a:r>
              <a:rPr lang="en-US" sz="2400" dirty="0" err="1">
                <a:solidFill>
                  <a:srgbClr val="000000"/>
                </a:solidFill>
                <a:latin typeface="Menlo" charset="0"/>
              </a:rPr>
              <a:t>list.Length</a:t>
            </a:r>
            <a:r>
              <a:rPr lang="en-US" sz="2400" dirty="0">
                <a:solidFill>
                  <a:srgbClr val="000000"/>
                </a:solidFill>
                <a:latin typeface="Menlo" charset="0"/>
              </a:rPr>
              <a:t>; </a:t>
            </a:r>
            <a:r>
              <a:rPr lang="en-US" sz="2400" dirty="0" err="1">
                <a:solidFill>
                  <a:srgbClr val="000000"/>
                </a:solidFill>
                <a:latin typeface="Menlo" charset="0"/>
              </a:rPr>
              <a:t>i</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8000"/>
                </a:solidFill>
                <a:latin typeface="Menlo" charset="0"/>
              </a:rPr>
              <a:t>    // </a:t>
            </a:r>
            <a:r>
              <a:rPr lang="en-US" sz="2400" dirty="0">
                <a:solidFill>
                  <a:srgbClr val="008000"/>
                </a:solidFill>
                <a:latin typeface="Menlo" charset="0"/>
              </a:rPr>
              <a:t>insert list[</a:t>
            </a:r>
            <a:r>
              <a:rPr lang="en-US" sz="2400" dirty="0" err="1">
                <a:solidFill>
                  <a:srgbClr val="008000"/>
                </a:solidFill>
                <a:latin typeface="Menlo" charset="0"/>
              </a:rPr>
              <a:t>i</a:t>
            </a:r>
            <a:r>
              <a:rPr lang="en-US" sz="2400" dirty="0">
                <a:solidFill>
                  <a:srgbClr val="008000"/>
                </a:solidFill>
                <a:latin typeface="Menlo" charset="0"/>
              </a:rPr>
              <a:t>] into a sorted </a:t>
            </a:r>
            <a:r>
              <a:rPr lang="en-US" sz="2400" dirty="0" err="1">
                <a:solidFill>
                  <a:srgbClr val="008000"/>
                </a:solidFill>
                <a:latin typeface="Menlo" charset="0"/>
              </a:rPr>
              <a:t>sublist</a:t>
            </a:r>
            <a:r>
              <a:rPr lang="en-US" sz="2400" dirty="0">
                <a:solidFill>
                  <a:srgbClr val="008000"/>
                </a:solidFill>
                <a:latin typeface="Menlo" charset="0"/>
              </a:rPr>
              <a:t> list[0..i-1]</a:t>
            </a:r>
            <a:endParaRPr lang="en-US" sz="2400" dirty="0">
              <a:solidFill>
                <a:srgbClr val="000000"/>
              </a:solidFill>
              <a:latin typeface="Menlo" charset="0"/>
            </a:endParaRPr>
          </a:p>
          <a:p>
            <a:r>
              <a:rPr lang="en-US" sz="2400" dirty="0" smtClean="0">
                <a:solidFill>
                  <a:srgbClr val="008000"/>
                </a:solidFill>
                <a:latin typeface="Menlo" charset="0"/>
              </a:rPr>
              <a:t>    // </a:t>
            </a:r>
            <a:r>
              <a:rPr lang="en-US" sz="2400" dirty="0">
                <a:solidFill>
                  <a:srgbClr val="008000"/>
                </a:solidFill>
                <a:latin typeface="Menlo" charset="0"/>
              </a:rPr>
              <a:t>so that list[0..i] is sorted</a:t>
            </a:r>
            <a:endParaRPr lang="en-US" sz="2400" dirty="0">
              <a:solidFill>
                <a:srgbClr val="000000"/>
              </a:solidFill>
              <a:latin typeface="Menlo" charset="0"/>
            </a:endParaRPr>
          </a:p>
          <a:p>
            <a:r>
              <a:rPr lang="en-US" sz="2400" dirty="0" smtClean="0">
                <a:solidFill>
                  <a:srgbClr val="0000FF"/>
                </a:solidFill>
                <a:latin typeface="Menlo" charset="0"/>
              </a:rPr>
              <a:t>    </a:t>
            </a:r>
            <a:r>
              <a:rPr lang="en-US" sz="2400" dirty="0" err="1" smtClean="0">
                <a:solidFill>
                  <a:srgbClr val="0000FF"/>
                </a:solidFill>
                <a:latin typeface="Menlo" charset="0"/>
              </a:rPr>
              <a:t>int</a:t>
            </a:r>
            <a:r>
              <a:rPr lang="en-US" sz="2400" dirty="0" smtClean="0">
                <a:solidFill>
                  <a:srgbClr val="000000"/>
                </a:solidFill>
                <a:latin typeface="Menlo" charset="0"/>
              </a:rPr>
              <a:t> </a:t>
            </a:r>
            <a:r>
              <a:rPr lang="en-US" sz="2400" dirty="0" err="1">
                <a:solidFill>
                  <a:srgbClr val="000000"/>
                </a:solidFill>
                <a:latin typeface="Menlo" charset="0"/>
              </a:rPr>
              <a:t>currentElement</a:t>
            </a:r>
            <a:r>
              <a:rPr lang="en-US" sz="2400" dirty="0">
                <a:solidFill>
                  <a:srgbClr val="000000"/>
                </a:solidFill>
                <a:latin typeface="Menlo" charset="0"/>
              </a:rPr>
              <a:t> = list[</a:t>
            </a:r>
            <a:r>
              <a:rPr lang="en-US" sz="2400" dirty="0" err="1">
                <a:solidFill>
                  <a:srgbClr val="000000"/>
                </a:solidFill>
                <a:latin typeface="Menlo" charset="0"/>
              </a:rPr>
              <a:t>i</a:t>
            </a:r>
            <a:r>
              <a:rPr lang="en-US" sz="2400" dirty="0">
                <a:solidFill>
                  <a:srgbClr val="000000"/>
                </a:solidFill>
                <a:latin typeface="Menlo" charset="0"/>
              </a:rPr>
              <a:t>];</a:t>
            </a:r>
          </a:p>
          <a:p>
            <a:r>
              <a:rPr lang="en-US" sz="2400" dirty="0" smtClean="0">
                <a:solidFill>
                  <a:srgbClr val="0000FF"/>
                </a:solidFill>
                <a:latin typeface="Menlo" charset="0"/>
              </a:rPr>
              <a:t>    </a:t>
            </a:r>
            <a:r>
              <a:rPr lang="en-US" sz="2400" dirty="0" err="1" smtClean="0">
                <a:solidFill>
                  <a:srgbClr val="0000FF"/>
                </a:solidFill>
                <a:latin typeface="Menlo" charset="0"/>
              </a:rPr>
              <a:t>int</a:t>
            </a:r>
            <a:r>
              <a:rPr lang="en-US" sz="2400" dirty="0" smtClean="0">
                <a:solidFill>
                  <a:srgbClr val="000000"/>
                </a:solidFill>
                <a:latin typeface="Menlo" charset="0"/>
              </a:rPr>
              <a:t> </a:t>
            </a:r>
            <a:r>
              <a:rPr lang="en-US" sz="2400" dirty="0">
                <a:solidFill>
                  <a:srgbClr val="000000"/>
                </a:solidFill>
                <a:latin typeface="Menlo" charset="0"/>
              </a:rPr>
              <a:t>k;</a:t>
            </a:r>
          </a:p>
          <a:p>
            <a:r>
              <a:rPr lang="en-US" sz="2400" dirty="0" smtClean="0">
                <a:solidFill>
                  <a:srgbClr val="0000FF"/>
                </a:solidFill>
                <a:latin typeface="Menlo" charset="0"/>
              </a:rPr>
              <a:t>    for</a:t>
            </a:r>
            <a:r>
              <a:rPr lang="en-US" sz="2400" dirty="0" smtClean="0">
                <a:solidFill>
                  <a:srgbClr val="000000"/>
                </a:solidFill>
                <a:latin typeface="Menlo" charset="0"/>
              </a:rPr>
              <a:t> </a:t>
            </a:r>
            <a:r>
              <a:rPr lang="en-US" sz="2400" dirty="0">
                <a:solidFill>
                  <a:srgbClr val="000000"/>
                </a:solidFill>
                <a:latin typeface="Menlo" charset="0"/>
              </a:rPr>
              <a:t>(k = </a:t>
            </a:r>
            <a:r>
              <a:rPr lang="en-US" sz="2400" dirty="0" err="1">
                <a:solidFill>
                  <a:srgbClr val="000000"/>
                </a:solidFill>
                <a:latin typeface="Menlo" charset="0"/>
              </a:rPr>
              <a:t>i</a:t>
            </a:r>
            <a:r>
              <a:rPr lang="en-US" sz="2400" dirty="0">
                <a:solidFill>
                  <a:srgbClr val="000000"/>
                </a:solidFill>
                <a:latin typeface="Menlo" charset="0"/>
              </a:rPr>
              <a:t> - </a:t>
            </a:r>
            <a:r>
              <a:rPr lang="en-US" sz="2400" dirty="0">
                <a:solidFill>
                  <a:srgbClr val="09885A"/>
                </a:solidFill>
                <a:latin typeface="Menlo" charset="0"/>
              </a:rPr>
              <a:t>1</a:t>
            </a:r>
            <a:r>
              <a:rPr lang="en-US" sz="2400" dirty="0">
                <a:solidFill>
                  <a:srgbClr val="000000"/>
                </a:solidFill>
                <a:latin typeface="Menlo" charset="0"/>
              </a:rPr>
              <a:t>; k &gt;= </a:t>
            </a:r>
            <a:r>
              <a:rPr lang="en-US" sz="2400" dirty="0">
                <a:solidFill>
                  <a:srgbClr val="09885A"/>
                </a:solidFill>
                <a:latin typeface="Menlo" charset="0"/>
              </a:rPr>
              <a:t>0</a:t>
            </a:r>
            <a:r>
              <a:rPr lang="en-US" sz="2400" dirty="0">
                <a:solidFill>
                  <a:srgbClr val="000000"/>
                </a:solidFill>
                <a:latin typeface="Menlo" charset="0"/>
              </a:rPr>
              <a:t> &amp;&amp; list[k] &gt; </a:t>
            </a:r>
            <a:r>
              <a:rPr lang="en-US" sz="2400" dirty="0" err="1">
                <a:solidFill>
                  <a:srgbClr val="000000"/>
                </a:solidFill>
                <a:latin typeface="Menlo" charset="0"/>
              </a:rPr>
              <a:t>currentElement</a:t>
            </a:r>
            <a:r>
              <a:rPr lang="en-US" sz="2400" dirty="0">
                <a:solidFill>
                  <a:srgbClr val="000000"/>
                </a:solidFill>
                <a:latin typeface="Menlo" charset="0"/>
              </a:rPr>
              <a:t>; k--)</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0000"/>
                </a:solidFill>
                <a:latin typeface="Menlo" charset="0"/>
              </a:rPr>
              <a:t>      list[k </a:t>
            </a:r>
            <a:r>
              <a:rPr lang="en-US" sz="2400" dirty="0">
                <a:solidFill>
                  <a:srgbClr val="000000"/>
                </a:solidFill>
                <a:latin typeface="Menlo" charset="0"/>
              </a:rPr>
              <a:t>+ </a:t>
            </a:r>
            <a:r>
              <a:rPr lang="en-US" sz="2400" dirty="0">
                <a:solidFill>
                  <a:srgbClr val="09885A"/>
                </a:solidFill>
                <a:latin typeface="Menlo" charset="0"/>
              </a:rPr>
              <a:t>1</a:t>
            </a:r>
            <a:r>
              <a:rPr lang="en-US" sz="2400" dirty="0">
                <a:solidFill>
                  <a:srgbClr val="000000"/>
                </a:solidFill>
                <a:latin typeface="Menlo" charset="0"/>
              </a:rPr>
              <a:t>] = list[k];</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8000"/>
                </a:solidFill>
                <a:latin typeface="Menlo" charset="0"/>
              </a:rPr>
              <a:t>    // </a:t>
            </a:r>
            <a:r>
              <a:rPr lang="en-US" sz="2400" dirty="0">
                <a:solidFill>
                  <a:srgbClr val="008000"/>
                </a:solidFill>
                <a:latin typeface="Menlo" charset="0"/>
              </a:rPr>
              <a:t>insert the current element into list[k+1]</a:t>
            </a:r>
            <a:endParaRPr lang="en-US" sz="2400" dirty="0">
              <a:solidFill>
                <a:srgbClr val="000000"/>
              </a:solidFill>
              <a:latin typeface="Menlo" charset="0"/>
            </a:endParaRPr>
          </a:p>
          <a:p>
            <a:r>
              <a:rPr lang="en-US" sz="2400" dirty="0" smtClean="0">
                <a:solidFill>
                  <a:srgbClr val="000000"/>
                </a:solidFill>
                <a:latin typeface="Menlo" charset="0"/>
              </a:rPr>
              <a:t>    list[k </a:t>
            </a:r>
            <a:r>
              <a:rPr lang="en-US" sz="2400" dirty="0">
                <a:solidFill>
                  <a:srgbClr val="000000"/>
                </a:solidFill>
                <a:latin typeface="Menlo" charset="0"/>
              </a:rPr>
              <a:t>+ </a:t>
            </a:r>
            <a:r>
              <a:rPr lang="en-US" sz="2400" dirty="0">
                <a:solidFill>
                  <a:srgbClr val="09885A"/>
                </a:solidFill>
                <a:latin typeface="Menlo" charset="0"/>
              </a:rPr>
              <a:t>1</a:t>
            </a:r>
            <a:r>
              <a:rPr lang="en-US" sz="2400" dirty="0">
                <a:solidFill>
                  <a:srgbClr val="000000"/>
                </a:solidFill>
                <a:latin typeface="Menlo" charset="0"/>
              </a:rPr>
              <a:t>] = </a:t>
            </a:r>
            <a:r>
              <a:rPr lang="en-US" sz="2400" dirty="0" err="1">
                <a:solidFill>
                  <a:srgbClr val="000000"/>
                </a:solidFill>
                <a:latin typeface="Menlo" charset="0"/>
              </a:rPr>
              <a:t>currentElement</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
            </a:r>
            <a:br>
              <a:rPr lang="en-US" sz="2400" dirty="0">
                <a:solidFill>
                  <a:srgbClr val="000000"/>
                </a:solidFill>
                <a:latin typeface="Menlo" charset="0"/>
              </a:rPr>
            </a:br>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013235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Độ phức tạp thuật toán sắp </a:t>
            </a:r>
            <a:r>
              <a:rPr lang="vi-VN"/>
              <a:t>xếp </a:t>
            </a:r>
            <a:r>
              <a:rPr lang="vi-VN" smtClean="0"/>
              <a:t>Chèn</a:t>
            </a:r>
            <a:endParaRPr lang="en-US" dirty="0"/>
          </a:p>
        </p:txBody>
      </p:sp>
      <p:sp>
        <p:nvSpPr>
          <p:cNvPr id="3" name="Content Placeholder 2"/>
          <p:cNvSpPr>
            <a:spLocks noGrp="1"/>
          </p:cNvSpPr>
          <p:nvPr>
            <p:ph idx="1"/>
          </p:nvPr>
        </p:nvSpPr>
        <p:spPr/>
        <p:txBody>
          <a:bodyPr/>
          <a:lstStyle/>
          <a:p>
            <a:r>
              <a:rPr lang="vi-VN" dirty="0" smtClean="0"/>
              <a:t>Thời </a:t>
            </a:r>
            <a:r>
              <a:rPr lang="vi-VN" dirty="0"/>
              <a:t>gian thực hiện: </a:t>
            </a:r>
            <a:r>
              <a:rPr lang="vi-VN" dirty="0" smtClean="0"/>
              <a:t>O(n2)</a:t>
            </a:r>
            <a:endParaRPr lang="en-US" dirty="0"/>
          </a:p>
          <a:p>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102" y="1714124"/>
            <a:ext cx="6877756" cy="1934369"/>
          </a:xfrm>
          <a:prstGeom prst="rect">
            <a:avLst/>
          </a:prstGeom>
        </p:spPr>
      </p:pic>
    </p:spTree>
    <p:extLst>
      <p:ext uri="{BB962C8B-B14F-4D97-AF65-F5344CB8AC3E}">
        <p14:creationId xmlns:p14="http://schemas.microsoft.com/office/powerpoint/2010/main" val="713004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Thực</a:t>
            </a:r>
            <a:r>
              <a:rPr lang="en-US" dirty="0"/>
              <a:t> </a:t>
            </a:r>
            <a:r>
              <a:rPr lang="en-US" dirty="0" err="1"/>
              <a:t>hành</a:t>
            </a:r>
            <a:r>
              <a:rPr lang="en-US" dirty="0"/>
              <a:t>] </a:t>
            </a:r>
            <a:r>
              <a:rPr lang="en-US" dirty="0" err="1"/>
              <a:t>Cài</a:t>
            </a:r>
            <a:r>
              <a:rPr lang="en-US" dirty="0"/>
              <a:t> </a:t>
            </a:r>
            <a:r>
              <a:rPr lang="en-US" dirty="0" err="1"/>
              <a:t>đặt</a:t>
            </a:r>
            <a:r>
              <a:rPr lang="en-US" dirty="0"/>
              <a:t> </a:t>
            </a:r>
            <a:r>
              <a:rPr lang="en-US" dirty="0" err="1"/>
              <a:t>thuật</a:t>
            </a:r>
            <a:r>
              <a:rPr lang="en-US" dirty="0"/>
              <a:t> </a:t>
            </a:r>
            <a:r>
              <a:rPr lang="en-US" dirty="0" err="1"/>
              <a:t>toán</a:t>
            </a:r>
            <a:r>
              <a:rPr lang="en-US" dirty="0"/>
              <a:t> </a:t>
            </a:r>
            <a:r>
              <a:rPr lang="en-US" dirty="0" err="1"/>
              <a:t>sắp</a:t>
            </a:r>
            <a:r>
              <a:rPr lang="en-US" dirty="0"/>
              <a:t> </a:t>
            </a:r>
            <a:r>
              <a:rPr lang="en-US" dirty="0" err="1"/>
              <a:t>xếp</a:t>
            </a:r>
            <a:r>
              <a:rPr lang="en-US" dirty="0"/>
              <a:t> </a:t>
            </a:r>
            <a:r>
              <a:rPr lang="en-US" dirty="0" err="1"/>
              <a:t>nổi</a:t>
            </a:r>
            <a:r>
              <a:rPr lang="en-US" dirty="0"/>
              <a:t> </a:t>
            </a:r>
            <a:r>
              <a:rPr lang="en-US" dirty="0" err="1"/>
              <a:t>bọt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9629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Thực</a:t>
            </a:r>
            <a:r>
              <a:rPr lang="en-US" dirty="0"/>
              <a:t> </a:t>
            </a:r>
            <a:r>
              <a:rPr lang="en-US" dirty="0" err="1"/>
              <a:t>hành</a:t>
            </a:r>
            <a:r>
              <a:rPr lang="en-US" dirty="0"/>
              <a:t>] </a:t>
            </a:r>
            <a:r>
              <a:rPr lang="en-US" dirty="0" err="1"/>
              <a:t>Cài</a:t>
            </a:r>
            <a:r>
              <a:rPr lang="en-US" dirty="0"/>
              <a:t> </a:t>
            </a:r>
            <a:r>
              <a:rPr lang="en-US" dirty="0" err="1"/>
              <a:t>đặt</a:t>
            </a:r>
            <a:r>
              <a:rPr lang="en-US" dirty="0"/>
              <a:t> </a:t>
            </a:r>
            <a:r>
              <a:rPr lang="en-US" dirty="0" err="1"/>
              <a:t>thuật</a:t>
            </a:r>
            <a:r>
              <a:rPr lang="en-US" dirty="0"/>
              <a:t> </a:t>
            </a:r>
            <a:r>
              <a:rPr lang="en-US" dirty="0" err="1"/>
              <a:t>toán</a:t>
            </a:r>
            <a:r>
              <a:rPr lang="en-US" dirty="0"/>
              <a:t> </a:t>
            </a:r>
            <a:r>
              <a:rPr lang="en-US" dirty="0" err="1"/>
              <a:t>sắp</a:t>
            </a:r>
            <a:r>
              <a:rPr lang="en-US" dirty="0"/>
              <a:t> </a:t>
            </a:r>
            <a:r>
              <a:rPr lang="en-US" dirty="0" err="1"/>
              <a:t>xếp</a:t>
            </a:r>
            <a:r>
              <a:rPr lang="en-US" dirty="0"/>
              <a:t> </a:t>
            </a:r>
            <a:r>
              <a:rPr lang="en-US" dirty="0" err="1"/>
              <a:t>chọn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6772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Thực</a:t>
            </a:r>
            <a:r>
              <a:rPr lang="en-US" dirty="0"/>
              <a:t> </a:t>
            </a:r>
            <a:r>
              <a:rPr lang="en-US" dirty="0" err="1"/>
              <a:t>hành</a:t>
            </a:r>
            <a:r>
              <a:rPr lang="en-US" dirty="0"/>
              <a:t>] Minh </a:t>
            </a:r>
            <a:r>
              <a:rPr lang="en-US" dirty="0" err="1"/>
              <a:t>hoạ</a:t>
            </a:r>
            <a:r>
              <a:rPr lang="en-US" dirty="0"/>
              <a:t> </a:t>
            </a:r>
            <a:r>
              <a:rPr lang="en-US" dirty="0" err="1"/>
              <a:t>thuật</a:t>
            </a:r>
            <a:r>
              <a:rPr lang="en-US" dirty="0"/>
              <a:t> </a:t>
            </a:r>
            <a:r>
              <a:rPr lang="en-US" dirty="0" err="1"/>
              <a:t>toán</a:t>
            </a:r>
            <a:r>
              <a:rPr lang="en-US" dirty="0"/>
              <a:t> </a:t>
            </a:r>
            <a:r>
              <a:rPr lang="en-US" dirty="0" err="1"/>
              <a:t>sắp</a:t>
            </a:r>
            <a:r>
              <a:rPr lang="en-US" dirty="0"/>
              <a:t> </a:t>
            </a:r>
            <a:r>
              <a:rPr lang="en-US" dirty="0" err="1"/>
              <a:t>xếp</a:t>
            </a:r>
            <a:r>
              <a:rPr lang="en-US" dirty="0"/>
              <a:t> </a:t>
            </a:r>
            <a:r>
              <a:rPr lang="en-US" dirty="0" err="1"/>
              <a:t>chèn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80238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t>
            </a:r>
            <a:r>
              <a:rPr lang="en-US" b="0" dirty="0" err="1"/>
              <a:t>Bài</a:t>
            </a:r>
            <a:r>
              <a:rPr lang="en-US" b="0" dirty="0"/>
              <a:t> </a:t>
            </a:r>
            <a:r>
              <a:rPr lang="en-US" b="0" dirty="0" err="1"/>
              <a:t>tập</a:t>
            </a:r>
            <a:r>
              <a:rPr lang="en-US" b="0" dirty="0"/>
              <a:t>] </a:t>
            </a:r>
            <a:r>
              <a:rPr lang="en-US" b="0" dirty="0" err="1"/>
              <a:t>Cài</a:t>
            </a:r>
            <a:r>
              <a:rPr lang="en-US" b="0" dirty="0"/>
              <a:t> </a:t>
            </a:r>
            <a:r>
              <a:rPr lang="en-US" b="0" dirty="0" err="1"/>
              <a:t>đặt</a:t>
            </a:r>
            <a:r>
              <a:rPr lang="en-US" b="0" dirty="0"/>
              <a:t> </a:t>
            </a:r>
            <a:r>
              <a:rPr lang="en-US" b="0" dirty="0" err="1"/>
              <a:t>thuật</a:t>
            </a:r>
            <a:r>
              <a:rPr lang="en-US" b="0" dirty="0"/>
              <a:t> </a:t>
            </a:r>
            <a:r>
              <a:rPr lang="en-US" b="0" dirty="0" err="1"/>
              <a:t>toán</a:t>
            </a:r>
            <a:r>
              <a:rPr lang="en-US" b="0" dirty="0"/>
              <a:t> </a:t>
            </a:r>
            <a:r>
              <a:rPr lang="en-US" b="0" dirty="0" err="1"/>
              <a:t>sắp</a:t>
            </a:r>
            <a:r>
              <a:rPr lang="en-US" b="0" dirty="0"/>
              <a:t> </a:t>
            </a:r>
            <a:r>
              <a:rPr lang="en-US" b="0" dirty="0" err="1"/>
              <a:t>xếp</a:t>
            </a:r>
            <a:r>
              <a:rPr lang="en-US" b="0" dirty="0"/>
              <a:t> </a:t>
            </a:r>
            <a:r>
              <a:rPr lang="en-US" b="0" dirty="0" err="1"/>
              <a:t>chèn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9871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Thuật toán sắp xếp</a:t>
            </a:r>
            <a:endParaRPr lang="en-US" dirty="0"/>
          </a:p>
        </p:txBody>
      </p:sp>
      <p:sp>
        <p:nvSpPr>
          <p:cNvPr id="3" name="Content Placeholder 2"/>
          <p:cNvSpPr>
            <a:spLocks noGrp="1"/>
          </p:cNvSpPr>
          <p:nvPr>
            <p:ph idx="1"/>
          </p:nvPr>
        </p:nvSpPr>
        <p:spPr>
          <a:xfrm>
            <a:off x="838200" y="1120022"/>
            <a:ext cx="10515600" cy="5372218"/>
          </a:xfrm>
        </p:spPr>
        <p:txBody>
          <a:bodyPr>
            <a:normAutofit/>
          </a:bodyPr>
          <a:lstStyle/>
          <a:p>
            <a:pPr algn="just"/>
            <a:r>
              <a:rPr lang="en-US" noProof="1"/>
              <a:t>Sắp xếp là quá trình xử lý một danh sách các phần tử để đặt chúng theo một thứ tự nào đó </a:t>
            </a:r>
            <a:r>
              <a:rPr lang="en-US" noProof="1" smtClean="0"/>
              <a:t>dựa </a:t>
            </a:r>
            <a:r>
              <a:rPr lang="en-US" noProof="1"/>
              <a:t>trên nội dung thông tin lưu giữ tại mỗi phần tử.</a:t>
            </a:r>
          </a:p>
          <a:p>
            <a:pPr algn="just"/>
            <a:r>
              <a:rPr lang="vi-VN" dirty="0" smtClean="0"/>
              <a:t>Dữ liệu được sắp xếp theo thứ tự thường dạng thứ tự số hoặc dạng chữ cái.</a:t>
            </a:r>
          </a:p>
          <a:p>
            <a:pPr algn="just"/>
            <a:r>
              <a:rPr lang="vi-VN" dirty="0" smtClean="0"/>
              <a:t>Việc sắp xếp dữ liệu giúp tìm kiếm được tối ưu và dữ liệu dễ đọc hơn.</a:t>
            </a:r>
          </a:p>
          <a:p>
            <a:pPr algn="just"/>
            <a:r>
              <a:rPr lang="vi-VN" dirty="0" smtClean="0"/>
              <a:t>Thứ tự sắp xếp có thể là:</a:t>
            </a:r>
          </a:p>
          <a:p>
            <a:pPr lvl="1" algn="just"/>
            <a:r>
              <a:rPr lang="vi-VN" dirty="0" smtClean="0"/>
              <a:t>Thứ tự tăng (increasing order): 1, 3, 4, 6, 8, 9</a:t>
            </a:r>
          </a:p>
          <a:p>
            <a:pPr lvl="1" algn="just"/>
            <a:r>
              <a:rPr lang="vi-VN" dirty="0" smtClean="0"/>
              <a:t>Thứ tự giảm (decreasing order): 9, 8, 6, 4, 3, 1</a:t>
            </a:r>
          </a:p>
          <a:p>
            <a:pPr lvl="1" algn="just"/>
            <a:r>
              <a:rPr lang="vi-VN" dirty="0" smtClean="0"/>
              <a:t>Thứ tự không tăng (non-increasing order): 9, 8, 6, 3, 3, 1</a:t>
            </a:r>
          </a:p>
          <a:p>
            <a:pPr lvl="1" algn="just"/>
            <a:r>
              <a:rPr lang="vi-VN" dirty="0" smtClean="0"/>
              <a:t>Thứ tự không giảm (non-decreasing order): 1, 3, 3, 6, 8, 9</a:t>
            </a:r>
          </a:p>
        </p:txBody>
      </p:sp>
    </p:spTree>
    <p:extLst>
      <p:ext uri="{BB962C8B-B14F-4D97-AF65-F5344CB8AC3E}">
        <p14:creationId xmlns:p14="http://schemas.microsoft.com/office/powerpoint/2010/main" val="927525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a:t>
            </a:r>
            <a:r>
              <a:rPr lang="en-US" b="0" dirty="0" err="1"/>
              <a:t>Bài</a:t>
            </a:r>
            <a:r>
              <a:rPr lang="en-US" b="0" dirty="0"/>
              <a:t> </a:t>
            </a:r>
            <a:r>
              <a:rPr lang="en-US" b="0" dirty="0" err="1"/>
              <a:t>tập</a:t>
            </a:r>
            <a:r>
              <a:rPr lang="en-US" b="0" dirty="0"/>
              <a:t>] Minh </a:t>
            </a:r>
            <a:r>
              <a:rPr lang="en-US" b="0" dirty="0" err="1"/>
              <a:t>hoạ</a:t>
            </a:r>
            <a:r>
              <a:rPr lang="en-US" b="0" dirty="0"/>
              <a:t> </a:t>
            </a:r>
            <a:r>
              <a:rPr lang="en-US" b="0" dirty="0" err="1"/>
              <a:t>thuật</a:t>
            </a:r>
            <a:r>
              <a:rPr lang="en-US" b="0" dirty="0"/>
              <a:t> </a:t>
            </a:r>
            <a:r>
              <a:rPr lang="en-US" b="0" dirty="0" err="1"/>
              <a:t>toán</a:t>
            </a:r>
            <a:r>
              <a:rPr lang="en-US" b="0" dirty="0"/>
              <a:t> </a:t>
            </a:r>
            <a:r>
              <a:rPr lang="en-US" b="0" dirty="0" err="1"/>
              <a:t>sắp</a:t>
            </a:r>
            <a:r>
              <a:rPr lang="en-US" b="0" dirty="0"/>
              <a:t> </a:t>
            </a:r>
            <a:r>
              <a:rPr lang="en-US" b="0" dirty="0" err="1"/>
              <a:t>xếp</a:t>
            </a:r>
            <a:r>
              <a:rPr lang="en-US" b="0" dirty="0"/>
              <a:t> </a:t>
            </a:r>
            <a:r>
              <a:rPr lang="en-US" b="0" dirty="0" err="1"/>
              <a:t>chèn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33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a:t>
            </a:r>
            <a:r>
              <a:rPr lang="en-US" b="0" dirty="0" err="1"/>
              <a:t>Bài</a:t>
            </a:r>
            <a:r>
              <a:rPr lang="en-US" b="0" dirty="0"/>
              <a:t> </a:t>
            </a:r>
            <a:r>
              <a:rPr lang="en-US" b="0" dirty="0" err="1"/>
              <a:t>tập</a:t>
            </a:r>
            <a:r>
              <a:rPr lang="en-US" b="0" dirty="0"/>
              <a:t>] </a:t>
            </a:r>
            <a:r>
              <a:rPr lang="en-US" b="0" dirty="0" err="1"/>
              <a:t>Viết</a:t>
            </a:r>
            <a:r>
              <a:rPr lang="en-US" b="0" dirty="0"/>
              <a:t> </a:t>
            </a:r>
            <a:r>
              <a:rPr lang="en-US" b="0" dirty="0" err="1"/>
              <a:t>các</a:t>
            </a:r>
            <a:r>
              <a:rPr lang="en-US" b="0" dirty="0"/>
              <a:t> </a:t>
            </a:r>
            <a:r>
              <a:rPr lang="en-US" b="0" dirty="0" err="1"/>
              <a:t>phương</a:t>
            </a:r>
            <a:r>
              <a:rPr lang="en-US" b="0" dirty="0"/>
              <a:t> </a:t>
            </a:r>
            <a:r>
              <a:rPr lang="en-US" b="0" dirty="0" err="1"/>
              <a:t>thức</a:t>
            </a:r>
            <a:r>
              <a:rPr lang="en-US" b="0" dirty="0"/>
              <a:t> </a:t>
            </a:r>
            <a:r>
              <a:rPr lang="en-US" b="0" dirty="0" err="1"/>
              <a:t>kiểm</a:t>
            </a:r>
            <a:r>
              <a:rPr lang="en-US" b="0" dirty="0"/>
              <a:t> </a:t>
            </a:r>
            <a:r>
              <a:rPr lang="en-US" b="0" dirty="0" err="1"/>
              <a:t>tra</a:t>
            </a:r>
            <a:r>
              <a:rPr lang="en-US" b="0" dirty="0"/>
              <a:t> </a:t>
            </a:r>
            <a:r>
              <a:rPr lang="en-US" b="0" dirty="0" err="1"/>
              <a:t>trật</a:t>
            </a:r>
            <a:r>
              <a:rPr lang="en-US" b="0" dirty="0"/>
              <a:t> </a:t>
            </a:r>
            <a:r>
              <a:rPr lang="en-US" b="0" dirty="0" err="1"/>
              <a:t>tự</a:t>
            </a:r>
            <a:r>
              <a:rPr lang="en-US" b="0" dirty="0"/>
              <a:t> </a:t>
            </a:r>
            <a:r>
              <a:rPr lang="en-US" b="0" dirty="0" err="1"/>
              <a:t>sắp</a:t>
            </a:r>
            <a:r>
              <a:rPr lang="en-US" b="0" dirty="0"/>
              <a:t> </a:t>
            </a:r>
            <a:r>
              <a:rPr lang="en-US" b="0" dirty="0" err="1"/>
              <a:t>xếp</a:t>
            </a:r>
            <a:r>
              <a:rPr lang="en-US" b="0" dirty="0"/>
              <a:t> </a:t>
            </a:r>
            <a:r>
              <a:rPr lang="en-US" b="0" dirty="0" err="1"/>
              <a:t>của</a:t>
            </a:r>
            <a:r>
              <a:rPr lang="en-US" b="0" dirty="0"/>
              <a:t> </a:t>
            </a:r>
            <a:r>
              <a:rPr lang="en-US" b="0" dirty="0" err="1"/>
              <a:t>mảng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2197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Tổng kết</a:t>
            </a:r>
            <a:endParaRPr lang="vi-VN" dirty="0"/>
          </a:p>
        </p:txBody>
      </p:sp>
      <p:sp>
        <p:nvSpPr>
          <p:cNvPr id="3" name="Content Placeholder 2"/>
          <p:cNvSpPr>
            <a:spLocks noGrp="1"/>
          </p:cNvSpPr>
          <p:nvPr>
            <p:ph idx="1"/>
          </p:nvPr>
        </p:nvSpPr>
        <p:spPr/>
        <p:txBody>
          <a:bodyPr/>
          <a:lstStyle/>
          <a:p>
            <a:pPr algn="just"/>
            <a:r>
              <a:rPr lang="en-US" noProof="1" smtClean="0"/>
              <a:t>Sắp xếp nổi bọt dựa trên việc so sánh cặp phần tử liền kề nhau và tráo đổi thứ tự nếu chúng không theo thứ tự.</a:t>
            </a:r>
          </a:p>
          <a:p>
            <a:pPr algn="just"/>
            <a:r>
              <a:rPr lang="en-US" noProof="1" smtClean="0"/>
              <a:t>Sắp xếp chọn là chọn phần tử nhỏ nhất trong k phần tử ban đầu, đưa phần tử này về vị trí đầu dãy hiện tại, sau đó loại nó khỏi danh sách sắp xếp tiếp theo.</a:t>
            </a:r>
          </a:p>
          <a:p>
            <a:pPr marL="228600" lvl="1" algn="just">
              <a:spcBef>
                <a:spcPts val="1000"/>
              </a:spcBef>
            </a:pPr>
            <a:r>
              <a:rPr lang="en-US" sz="2800" noProof="1"/>
              <a:t>Sắp xếp chèn là chèn thêm một phần tử vào danh sách con đã qua sắp xếp. Phần tử được chèn vào vị trí thích hợp sao cho vẫn đảm bảo rằng danh sách con đó vẫn sắp theo thứ tự. </a:t>
            </a:r>
          </a:p>
          <a:p>
            <a:pPr algn="just"/>
            <a:endParaRPr lang="en-US" noProof="1" smtClean="0"/>
          </a:p>
          <a:p>
            <a:pPr algn="just"/>
            <a:endParaRPr lang="en-US" noProof="1"/>
          </a:p>
        </p:txBody>
      </p:sp>
    </p:spTree>
    <p:extLst>
      <p:ext uri="{BB962C8B-B14F-4D97-AF65-F5344CB8AC3E}">
        <p14:creationId xmlns:p14="http://schemas.microsoft.com/office/powerpoint/2010/main" val="11784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Bài toán sắp xếp dãy số</a:t>
            </a:r>
            <a:endParaRPr lang="en-US" dirty="0"/>
          </a:p>
        </p:txBody>
      </p:sp>
      <p:sp>
        <p:nvSpPr>
          <p:cNvPr id="3" name="Content Placeholder 2"/>
          <p:cNvSpPr>
            <a:spLocks noGrp="1"/>
          </p:cNvSpPr>
          <p:nvPr>
            <p:ph idx="1"/>
          </p:nvPr>
        </p:nvSpPr>
        <p:spPr>
          <a:xfrm>
            <a:off x="838200" y="1120022"/>
            <a:ext cx="10515600" cy="5303638"/>
          </a:xfrm>
        </p:spPr>
        <p:txBody>
          <a:bodyPr/>
          <a:lstStyle/>
          <a:p>
            <a:pPr algn="just">
              <a:lnSpc>
                <a:spcPct val="100000"/>
              </a:lnSpc>
            </a:pPr>
            <a:r>
              <a:rPr lang="en-US" noProof="1"/>
              <a:t>Bài toán: Cho trước một dãy số a</a:t>
            </a:r>
            <a:r>
              <a:rPr lang="en-US" baseline="-25000" noProof="1"/>
              <a:t>1</a:t>
            </a:r>
            <a:r>
              <a:rPr lang="en-US" noProof="1"/>
              <a:t>, a</a:t>
            </a:r>
            <a:r>
              <a:rPr lang="en-US" baseline="-25000" noProof="1"/>
              <a:t>2</a:t>
            </a:r>
            <a:r>
              <a:rPr lang="en-US" noProof="1"/>
              <a:t>, …, a</a:t>
            </a:r>
            <a:r>
              <a:rPr lang="en-US" baseline="-25000" noProof="1"/>
              <a:t>N</a:t>
            </a:r>
            <a:r>
              <a:rPr lang="en-US" noProof="1"/>
              <a:t> được lưu trữ trong cấu trúc dữ liệu mảng</a:t>
            </a:r>
          </a:p>
          <a:p>
            <a:pPr lvl="1" algn="just">
              <a:lnSpc>
                <a:spcPct val="100000"/>
              </a:lnSpc>
            </a:pPr>
            <a:r>
              <a:rPr lang="en-US" noProof="1"/>
              <a:t>Sắp xếp dãy số a</a:t>
            </a:r>
            <a:r>
              <a:rPr lang="en-US" baseline="-25000" noProof="1"/>
              <a:t>1</a:t>
            </a:r>
            <a:r>
              <a:rPr lang="en-US" noProof="1"/>
              <a:t>, a</a:t>
            </a:r>
            <a:r>
              <a:rPr lang="en-US" baseline="-25000" noProof="1"/>
              <a:t>2</a:t>
            </a:r>
            <a:r>
              <a:rPr lang="en-US" noProof="1"/>
              <a:t>, …, a</a:t>
            </a:r>
            <a:r>
              <a:rPr lang="en-US" baseline="-25000" noProof="1"/>
              <a:t>N </a:t>
            </a:r>
            <a:r>
              <a:rPr lang="en-US" noProof="1"/>
              <a:t>là thực hiện việc bố trí lại các phần tử sao cho hình thành được dãy mới a</a:t>
            </a:r>
            <a:r>
              <a:rPr lang="en-US" baseline="-25000" noProof="1"/>
              <a:t>k1</a:t>
            </a:r>
            <a:r>
              <a:rPr lang="en-US" noProof="1"/>
              <a:t>, a</a:t>
            </a:r>
            <a:r>
              <a:rPr lang="en-US" baseline="-25000" noProof="1"/>
              <a:t>k2</a:t>
            </a:r>
            <a:r>
              <a:rPr lang="en-US" noProof="1"/>
              <a:t>, …, a</a:t>
            </a:r>
            <a:r>
              <a:rPr lang="en-US" baseline="-25000" noProof="1"/>
              <a:t>kN</a:t>
            </a:r>
            <a:r>
              <a:rPr lang="en-US" noProof="1"/>
              <a:t> có thứ tự (ví dụ thứ tự tăng) nghĩa là a</a:t>
            </a:r>
            <a:r>
              <a:rPr lang="en-US" baseline="-25000" noProof="1"/>
              <a:t>ki</a:t>
            </a:r>
            <a:r>
              <a:rPr lang="en-US" noProof="1"/>
              <a:t> &gt; a</a:t>
            </a:r>
            <a:r>
              <a:rPr lang="en-US" baseline="-25000" noProof="1"/>
              <a:t>ki-1</a:t>
            </a:r>
          </a:p>
          <a:p>
            <a:pPr lvl="1" algn="just">
              <a:lnSpc>
                <a:spcPct val="100000"/>
              </a:lnSpc>
            </a:pPr>
            <a:r>
              <a:rPr lang="en-US" noProof="1"/>
              <a:t>Để quyết định được những tình huống cần thay đổi vị trí các phần tử trong dãy, cần dựa vào kết quả của một loạt phép so sánh. Vậy hai thao tác so sánh và gán là các thao tác cơ bản của hầu hết các thuật toán sắp xếp.</a:t>
            </a:r>
          </a:p>
          <a:p>
            <a:pPr algn="just">
              <a:lnSpc>
                <a:spcPct val="100000"/>
              </a:lnSpc>
            </a:pPr>
            <a:r>
              <a:rPr lang="en-US" noProof="1">
                <a:solidFill>
                  <a:srgbClr val="FF0000"/>
                </a:solidFill>
              </a:rPr>
              <a:t>Chú ý:</a:t>
            </a:r>
            <a:r>
              <a:rPr lang="en-US" noProof="1"/>
              <a:t> Khi xây dựng một thuật toán sắp xếp cần tìm cách giảm thiểu những phép so sánh và đổi chỗ không cần thiết để tăng hiệu quả của thuật toán</a:t>
            </a:r>
            <a:r>
              <a:rPr lang="en-US" noProof="1" smtClean="0"/>
              <a:t>.</a:t>
            </a:r>
            <a:endParaRPr lang="en-US" noProof="1"/>
          </a:p>
        </p:txBody>
      </p:sp>
    </p:spTree>
    <p:extLst>
      <p:ext uri="{BB962C8B-B14F-4D97-AF65-F5344CB8AC3E}">
        <p14:creationId xmlns:p14="http://schemas.microsoft.com/office/powerpoint/2010/main" val="198621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thuật toán sắp xếp cơ bản</a:t>
            </a:r>
            <a:endParaRPr lang="en-US" dirty="0"/>
          </a:p>
        </p:txBody>
      </p:sp>
      <p:sp>
        <p:nvSpPr>
          <p:cNvPr id="3" name="Content Placeholder 2"/>
          <p:cNvSpPr>
            <a:spLocks noGrp="1"/>
          </p:cNvSpPr>
          <p:nvPr>
            <p:ph idx="1"/>
          </p:nvPr>
        </p:nvSpPr>
        <p:spPr/>
        <p:txBody>
          <a:bodyPr/>
          <a:lstStyle/>
          <a:p>
            <a:r>
              <a:rPr lang="vi-VN" dirty="0" smtClean="0"/>
              <a:t>Thuật toán sắp xếp Nổi bọt (Bubble Sort)</a:t>
            </a:r>
          </a:p>
          <a:p>
            <a:r>
              <a:rPr lang="vi-VN" dirty="0" smtClean="0"/>
              <a:t>Thuật toán sắp xếp Chọn (Selection Sort)</a:t>
            </a:r>
          </a:p>
          <a:p>
            <a:r>
              <a:rPr lang="vi-VN" dirty="0" smtClean="0"/>
              <a:t>Thuật toán sắp xếp Chèn (Insertion Sort)</a:t>
            </a:r>
          </a:p>
        </p:txBody>
      </p:sp>
    </p:spTree>
    <p:extLst>
      <p:ext uri="{BB962C8B-B14F-4D97-AF65-F5344CB8AC3E}">
        <p14:creationId xmlns:p14="http://schemas.microsoft.com/office/powerpoint/2010/main" val="41629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Thuật toán sắp xếp Nổi bọt</a:t>
            </a:r>
            <a:endParaRPr lang="vi-VN" dirty="0"/>
          </a:p>
        </p:txBody>
      </p:sp>
      <p:sp>
        <p:nvSpPr>
          <p:cNvPr id="5" name="Text Placeholder 4"/>
          <p:cNvSpPr>
            <a:spLocks noGrp="1"/>
          </p:cNvSpPr>
          <p:nvPr>
            <p:ph type="body" idx="1"/>
          </p:nvPr>
        </p:nvSpPr>
        <p:spPr/>
        <p:txBody>
          <a:bodyPr/>
          <a:lstStyle/>
          <a:p>
            <a:r>
              <a:rPr lang="vi-VN" dirty="0" smtClean="0"/>
              <a:t>Bubble Sort</a:t>
            </a:r>
            <a:endParaRPr lang="vi-VN" dirty="0"/>
          </a:p>
        </p:txBody>
      </p:sp>
    </p:spTree>
    <p:extLst>
      <p:ext uri="{BB962C8B-B14F-4D97-AF65-F5344CB8AC3E}">
        <p14:creationId xmlns:p14="http://schemas.microsoft.com/office/powerpoint/2010/main" val="1825953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796"/>
            <a:ext cx="10515600" cy="814187"/>
          </a:xfrm>
        </p:spPr>
        <p:txBody>
          <a:bodyPr/>
          <a:lstStyle/>
          <a:p>
            <a:r>
              <a:rPr lang="vi-VN" dirty="0" smtClean="0"/>
              <a:t>Sắp xếp nổi bọt (1)</a:t>
            </a:r>
            <a:endParaRPr lang="en-US" dirty="0"/>
          </a:p>
        </p:txBody>
      </p:sp>
      <p:sp>
        <p:nvSpPr>
          <p:cNvPr id="3" name="Content Placeholder 2"/>
          <p:cNvSpPr>
            <a:spLocks noGrp="1"/>
          </p:cNvSpPr>
          <p:nvPr>
            <p:ph idx="1"/>
          </p:nvPr>
        </p:nvSpPr>
        <p:spPr>
          <a:xfrm>
            <a:off x="838200" y="1203108"/>
            <a:ext cx="10515600" cy="5114925"/>
          </a:xfrm>
        </p:spPr>
        <p:txBody>
          <a:bodyPr>
            <a:normAutofit/>
          </a:bodyPr>
          <a:lstStyle/>
          <a:p>
            <a:pPr algn="just"/>
            <a:r>
              <a:rPr lang="en-US" b="1" noProof="1" smtClean="0"/>
              <a:t>Ý tưởng</a:t>
            </a:r>
            <a:r>
              <a:rPr lang="en-US" noProof="1" smtClean="0"/>
              <a:t>: Dựa trên việc so sánh cặp phần tử liền kề nhau và tráo đổi thứ tự nếu chúng không theo thứ tự.</a:t>
            </a:r>
          </a:p>
          <a:p>
            <a:pPr algn="just"/>
            <a:r>
              <a:rPr lang="en-US" altLang="en-US" noProof="1" smtClean="0"/>
              <a:t>Cho một mảng có </a:t>
            </a:r>
            <a:r>
              <a:rPr lang="en-US" altLang="en-US" b="1" noProof="1" smtClean="0"/>
              <a:t>k</a:t>
            </a:r>
            <a:r>
              <a:rPr lang="en-US" altLang="en-US" noProof="1" smtClean="0"/>
              <a:t> phần tử</a:t>
            </a:r>
          </a:p>
          <a:p>
            <a:pPr algn="just"/>
            <a:r>
              <a:rPr lang="en-US" altLang="en-US" noProof="1" smtClean="0"/>
              <a:t>Lặp lại các bước sau k-1 lần:</a:t>
            </a:r>
          </a:p>
          <a:p>
            <a:pPr lvl="1" algn="just"/>
            <a:r>
              <a:rPr lang="en-US" altLang="en-US" noProof="1" smtClean="0"/>
              <a:t>Với a[i] và a[i+1]:</a:t>
            </a:r>
          </a:p>
          <a:p>
            <a:pPr lvl="1" algn="just"/>
            <a:r>
              <a:rPr lang="en-US" altLang="en-US" noProof="1" smtClean="0"/>
              <a:t>Nếu a[i] lớn hơn a[i+1] thì đổi vị trí cho nhau.</a:t>
            </a:r>
          </a:p>
        </p:txBody>
      </p:sp>
      <p:sp>
        <p:nvSpPr>
          <p:cNvPr id="16" name="Rectangle 72"/>
          <p:cNvSpPr>
            <a:spLocks noChangeArrowheads="1"/>
          </p:cNvSpPr>
          <p:nvPr/>
        </p:nvSpPr>
        <p:spPr bwMode="auto">
          <a:xfrm>
            <a:off x="5104109" y="5421096"/>
            <a:ext cx="1066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14</a:t>
            </a:r>
          </a:p>
        </p:txBody>
      </p:sp>
      <p:sp>
        <p:nvSpPr>
          <p:cNvPr id="17" name="Rectangle 69"/>
          <p:cNvSpPr>
            <a:spLocks noChangeArrowheads="1"/>
          </p:cNvSpPr>
          <p:nvPr/>
        </p:nvSpPr>
        <p:spPr bwMode="auto">
          <a:xfrm>
            <a:off x="5088234" y="5421096"/>
            <a:ext cx="1066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8</a:t>
            </a:r>
          </a:p>
        </p:txBody>
      </p:sp>
      <p:sp>
        <p:nvSpPr>
          <p:cNvPr id="18" name="Rectangle 57"/>
          <p:cNvSpPr>
            <a:spLocks noChangeArrowheads="1"/>
          </p:cNvSpPr>
          <p:nvPr/>
        </p:nvSpPr>
        <p:spPr bwMode="auto">
          <a:xfrm>
            <a:off x="8188621" y="5429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22</a:t>
            </a:r>
          </a:p>
        </p:txBody>
      </p:sp>
      <p:sp>
        <p:nvSpPr>
          <p:cNvPr id="19" name="Rectangle 61"/>
          <p:cNvSpPr>
            <a:spLocks noChangeArrowheads="1"/>
          </p:cNvSpPr>
          <p:nvPr/>
        </p:nvSpPr>
        <p:spPr bwMode="auto">
          <a:xfrm>
            <a:off x="8191796" y="5425858"/>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22</a:t>
            </a:r>
          </a:p>
        </p:txBody>
      </p:sp>
      <p:sp>
        <p:nvSpPr>
          <p:cNvPr id="20" name="Rectangle 90"/>
          <p:cNvSpPr>
            <a:spLocks noChangeArrowheads="1"/>
          </p:cNvSpPr>
          <p:nvPr/>
        </p:nvSpPr>
        <p:spPr bwMode="auto">
          <a:xfrm>
            <a:off x="7164684" y="5427446"/>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17</a:t>
            </a:r>
          </a:p>
        </p:txBody>
      </p:sp>
      <p:sp>
        <p:nvSpPr>
          <p:cNvPr id="21" name="Rectangle 91"/>
          <p:cNvSpPr>
            <a:spLocks noChangeArrowheads="1"/>
          </p:cNvSpPr>
          <p:nvPr/>
        </p:nvSpPr>
        <p:spPr bwMode="auto">
          <a:xfrm>
            <a:off x="7161509" y="5429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17</a:t>
            </a:r>
          </a:p>
        </p:txBody>
      </p:sp>
      <p:sp>
        <p:nvSpPr>
          <p:cNvPr id="22" name="Rectangle 65"/>
          <p:cNvSpPr>
            <a:spLocks noChangeArrowheads="1"/>
          </p:cNvSpPr>
          <p:nvPr/>
        </p:nvSpPr>
        <p:spPr bwMode="auto">
          <a:xfrm>
            <a:off x="6159796" y="5421096"/>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8</a:t>
            </a:r>
          </a:p>
        </p:txBody>
      </p:sp>
      <p:sp>
        <p:nvSpPr>
          <p:cNvPr id="23" name="Rectangle 66"/>
          <p:cNvSpPr>
            <a:spLocks noChangeArrowheads="1"/>
          </p:cNvSpPr>
          <p:nvPr/>
        </p:nvSpPr>
        <p:spPr bwMode="auto">
          <a:xfrm>
            <a:off x="6156621" y="5429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14</a:t>
            </a:r>
          </a:p>
        </p:txBody>
      </p:sp>
      <p:sp>
        <p:nvSpPr>
          <p:cNvPr id="24" name="Rectangle 62"/>
          <p:cNvSpPr>
            <a:spLocks noChangeArrowheads="1"/>
          </p:cNvSpPr>
          <p:nvPr/>
        </p:nvSpPr>
        <p:spPr bwMode="auto">
          <a:xfrm>
            <a:off x="6155034" y="5421096"/>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14</a:t>
            </a:r>
          </a:p>
        </p:txBody>
      </p:sp>
      <p:sp>
        <p:nvSpPr>
          <p:cNvPr id="25" name="Rectangle 63"/>
          <p:cNvSpPr>
            <a:spLocks noChangeArrowheads="1"/>
          </p:cNvSpPr>
          <p:nvPr/>
        </p:nvSpPr>
        <p:spPr bwMode="auto">
          <a:xfrm>
            <a:off x="6151859" y="5429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8</a:t>
            </a:r>
          </a:p>
        </p:txBody>
      </p:sp>
      <p:sp>
        <p:nvSpPr>
          <p:cNvPr id="26" name="Rectangle 56"/>
          <p:cNvSpPr>
            <a:spLocks noChangeArrowheads="1"/>
          </p:cNvSpPr>
          <p:nvPr/>
        </p:nvSpPr>
        <p:spPr bwMode="auto">
          <a:xfrm>
            <a:off x="7158334" y="4293971"/>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17</a:t>
            </a:r>
          </a:p>
        </p:txBody>
      </p:sp>
      <p:sp>
        <p:nvSpPr>
          <p:cNvPr id="27" name="Rectangle 70"/>
          <p:cNvSpPr>
            <a:spLocks noChangeArrowheads="1"/>
          </p:cNvSpPr>
          <p:nvPr/>
        </p:nvSpPr>
        <p:spPr bwMode="auto">
          <a:xfrm>
            <a:off x="5096171" y="5417921"/>
            <a:ext cx="1066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dirty="0"/>
              <a:t>14</a:t>
            </a:r>
          </a:p>
        </p:txBody>
      </p:sp>
      <p:sp>
        <p:nvSpPr>
          <p:cNvPr id="28" name="Rectangle 71"/>
          <p:cNvSpPr>
            <a:spLocks noChangeArrowheads="1"/>
          </p:cNvSpPr>
          <p:nvPr/>
        </p:nvSpPr>
        <p:spPr bwMode="auto">
          <a:xfrm>
            <a:off x="5096171" y="5429033"/>
            <a:ext cx="1066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8</a:t>
            </a:r>
          </a:p>
        </p:txBody>
      </p:sp>
      <p:sp>
        <p:nvSpPr>
          <p:cNvPr id="29" name="Rectangle 89"/>
          <p:cNvSpPr>
            <a:spLocks noChangeArrowheads="1"/>
          </p:cNvSpPr>
          <p:nvPr/>
        </p:nvSpPr>
        <p:spPr bwMode="auto">
          <a:xfrm>
            <a:off x="4119859" y="5421096"/>
            <a:ext cx="965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12</a:t>
            </a:r>
          </a:p>
        </p:txBody>
      </p:sp>
      <p:sp>
        <p:nvSpPr>
          <p:cNvPr id="30" name="Rectangle 74"/>
          <p:cNvSpPr>
            <a:spLocks noChangeArrowheads="1"/>
          </p:cNvSpPr>
          <p:nvPr/>
        </p:nvSpPr>
        <p:spPr bwMode="auto">
          <a:xfrm>
            <a:off x="3107034" y="5421096"/>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6</a:t>
            </a:r>
          </a:p>
        </p:txBody>
      </p:sp>
      <p:sp>
        <p:nvSpPr>
          <p:cNvPr id="31" name="Rectangle 78"/>
          <p:cNvSpPr>
            <a:spLocks noChangeArrowheads="1"/>
          </p:cNvSpPr>
          <p:nvPr/>
        </p:nvSpPr>
        <p:spPr bwMode="auto">
          <a:xfrm>
            <a:off x="3114971" y="5421096"/>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6</a:t>
            </a:r>
          </a:p>
        </p:txBody>
      </p:sp>
      <p:sp>
        <p:nvSpPr>
          <p:cNvPr id="32" name="Rectangle 48"/>
          <p:cNvSpPr>
            <a:spLocks noChangeArrowheads="1"/>
          </p:cNvSpPr>
          <p:nvPr/>
        </p:nvSpPr>
        <p:spPr bwMode="auto">
          <a:xfrm>
            <a:off x="5104109" y="4293971"/>
            <a:ext cx="1066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14</a:t>
            </a:r>
          </a:p>
        </p:txBody>
      </p:sp>
      <p:sp>
        <p:nvSpPr>
          <p:cNvPr id="33" name="Rectangle 39"/>
          <p:cNvSpPr>
            <a:spLocks noChangeArrowheads="1"/>
          </p:cNvSpPr>
          <p:nvPr/>
        </p:nvSpPr>
        <p:spPr bwMode="auto">
          <a:xfrm>
            <a:off x="5092996" y="4293971"/>
            <a:ext cx="1066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22</a:t>
            </a:r>
          </a:p>
        </p:txBody>
      </p:sp>
      <p:sp>
        <p:nvSpPr>
          <p:cNvPr id="34" name="Rectangle 45"/>
          <p:cNvSpPr>
            <a:spLocks noChangeArrowheads="1"/>
          </p:cNvSpPr>
          <p:nvPr/>
        </p:nvSpPr>
        <p:spPr bwMode="auto">
          <a:xfrm>
            <a:off x="5100934" y="4286033"/>
            <a:ext cx="1066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14</a:t>
            </a:r>
          </a:p>
        </p:txBody>
      </p:sp>
      <p:sp>
        <p:nvSpPr>
          <p:cNvPr id="35" name="Rectangle 77"/>
          <p:cNvSpPr>
            <a:spLocks noChangeArrowheads="1"/>
          </p:cNvSpPr>
          <p:nvPr/>
        </p:nvSpPr>
        <p:spPr bwMode="auto">
          <a:xfrm>
            <a:off x="4119859" y="5421096"/>
            <a:ext cx="965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12</a:t>
            </a:r>
          </a:p>
        </p:txBody>
      </p:sp>
      <p:sp>
        <p:nvSpPr>
          <p:cNvPr id="36" name="Rectangle 55"/>
          <p:cNvSpPr>
            <a:spLocks noChangeArrowheads="1"/>
          </p:cNvSpPr>
          <p:nvPr/>
        </p:nvSpPr>
        <p:spPr bwMode="auto">
          <a:xfrm>
            <a:off x="8185446" y="4293971"/>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22</a:t>
            </a:r>
          </a:p>
        </p:txBody>
      </p:sp>
      <p:sp>
        <p:nvSpPr>
          <p:cNvPr id="37" name="Rectangle 36"/>
          <p:cNvSpPr>
            <a:spLocks noChangeArrowheads="1"/>
          </p:cNvSpPr>
          <p:nvPr/>
        </p:nvSpPr>
        <p:spPr bwMode="auto">
          <a:xfrm>
            <a:off x="8183859" y="4286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17</a:t>
            </a:r>
          </a:p>
        </p:txBody>
      </p:sp>
      <p:sp>
        <p:nvSpPr>
          <p:cNvPr id="38" name="Rectangle 52"/>
          <p:cNvSpPr>
            <a:spLocks noChangeArrowheads="1"/>
          </p:cNvSpPr>
          <p:nvPr/>
        </p:nvSpPr>
        <p:spPr bwMode="auto">
          <a:xfrm>
            <a:off x="8180684" y="4293971"/>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17</a:t>
            </a:r>
          </a:p>
        </p:txBody>
      </p:sp>
      <p:sp>
        <p:nvSpPr>
          <p:cNvPr id="39" name="Rectangle 47"/>
          <p:cNvSpPr>
            <a:spLocks noChangeArrowheads="1"/>
          </p:cNvSpPr>
          <p:nvPr/>
        </p:nvSpPr>
        <p:spPr bwMode="auto">
          <a:xfrm>
            <a:off x="7164684" y="4286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8</a:t>
            </a:r>
          </a:p>
        </p:txBody>
      </p:sp>
      <p:sp>
        <p:nvSpPr>
          <p:cNvPr id="40" name="Rectangle 53"/>
          <p:cNvSpPr>
            <a:spLocks noChangeArrowheads="1"/>
          </p:cNvSpPr>
          <p:nvPr/>
        </p:nvSpPr>
        <p:spPr bwMode="auto">
          <a:xfrm>
            <a:off x="8188621" y="4290796"/>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22</a:t>
            </a:r>
          </a:p>
        </p:txBody>
      </p:sp>
      <p:sp>
        <p:nvSpPr>
          <p:cNvPr id="41" name="Rectangle 22"/>
          <p:cNvSpPr>
            <a:spLocks noChangeArrowheads="1"/>
          </p:cNvSpPr>
          <p:nvPr/>
        </p:nvSpPr>
        <p:spPr bwMode="auto">
          <a:xfrm>
            <a:off x="6151859" y="4286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14</a:t>
            </a:r>
          </a:p>
        </p:txBody>
      </p:sp>
      <p:sp>
        <p:nvSpPr>
          <p:cNvPr id="42" name="Rectangle 51"/>
          <p:cNvSpPr>
            <a:spLocks noChangeArrowheads="1"/>
          </p:cNvSpPr>
          <p:nvPr/>
        </p:nvSpPr>
        <p:spPr bwMode="auto">
          <a:xfrm>
            <a:off x="6148684" y="4293971"/>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8</a:t>
            </a:r>
          </a:p>
        </p:txBody>
      </p:sp>
      <p:sp>
        <p:nvSpPr>
          <p:cNvPr id="43" name="Rectangle 44"/>
          <p:cNvSpPr>
            <a:spLocks noChangeArrowheads="1"/>
          </p:cNvSpPr>
          <p:nvPr/>
        </p:nvSpPr>
        <p:spPr bwMode="auto">
          <a:xfrm>
            <a:off x="6148684" y="4293971"/>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14</a:t>
            </a:r>
          </a:p>
        </p:txBody>
      </p:sp>
      <p:sp>
        <p:nvSpPr>
          <p:cNvPr id="44" name="Rectangle 46"/>
          <p:cNvSpPr>
            <a:spLocks noChangeArrowheads="1"/>
          </p:cNvSpPr>
          <p:nvPr/>
        </p:nvSpPr>
        <p:spPr bwMode="auto">
          <a:xfrm>
            <a:off x="6156621" y="4286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22</a:t>
            </a:r>
          </a:p>
        </p:txBody>
      </p:sp>
      <p:sp>
        <p:nvSpPr>
          <p:cNvPr id="45" name="Rectangle 50"/>
          <p:cNvSpPr>
            <a:spLocks noChangeArrowheads="1"/>
          </p:cNvSpPr>
          <p:nvPr/>
        </p:nvSpPr>
        <p:spPr bwMode="auto">
          <a:xfrm>
            <a:off x="6153446" y="4293971"/>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8</a:t>
            </a:r>
          </a:p>
        </p:txBody>
      </p:sp>
      <p:sp>
        <p:nvSpPr>
          <p:cNvPr id="46" name="Rectangle 23"/>
          <p:cNvSpPr>
            <a:spLocks noChangeArrowheads="1"/>
          </p:cNvSpPr>
          <p:nvPr/>
        </p:nvSpPr>
        <p:spPr bwMode="auto">
          <a:xfrm>
            <a:off x="7167859" y="4286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8</a:t>
            </a:r>
          </a:p>
        </p:txBody>
      </p:sp>
      <p:sp>
        <p:nvSpPr>
          <p:cNvPr id="47" name="Rectangle 49"/>
          <p:cNvSpPr>
            <a:spLocks noChangeArrowheads="1"/>
          </p:cNvSpPr>
          <p:nvPr/>
        </p:nvSpPr>
        <p:spPr bwMode="auto">
          <a:xfrm>
            <a:off x="7164684" y="4293971"/>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22</a:t>
            </a:r>
          </a:p>
        </p:txBody>
      </p:sp>
      <p:sp>
        <p:nvSpPr>
          <p:cNvPr id="48" name="Rectangle 21"/>
          <p:cNvSpPr>
            <a:spLocks noChangeArrowheads="1"/>
          </p:cNvSpPr>
          <p:nvPr/>
        </p:nvSpPr>
        <p:spPr bwMode="auto">
          <a:xfrm>
            <a:off x="5085059" y="4286033"/>
            <a:ext cx="1066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22</a:t>
            </a:r>
          </a:p>
        </p:txBody>
      </p:sp>
      <p:sp>
        <p:nvSpPr>
          <p:cNvPr id="49" name="Rectangle 48"/>
          <p:cNvSpPr>
            <a:spLocks noChangeArrowheads="1"/>
          </p:cNvSpPr>
          <p:nvPr/>
        </p:nvSpPr>
        <p:spPr bwMode="auto">
          <a:xfrm>
            <a:off x="4116684" y="4286033"/>
            <a:ext cx="965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6</a:t>
            </a:r>
          </a:p>
        </p:txBody>
      </p:sp>
      <p:sp>
        <p:nvSpPr>
          <p:cNvPr id="50" name="Rectangle 19"/>
          <p:cNvSpPr>
            <a:spLocks noChangeArrowheads="1"/>
          </p:cNvSpPr>
          <p:nvPr/>
        </p:nvSpPr>
        <p:spPr bwMode="auto">
          <a:xfrm>
            <a:off x="3103859" y="4286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12</a:t>
            </a:r>
          </a:p>
        </p:txBody>
      </p:sp>
      <p:sp>
        <p:nvSpPr>
          <p:cNvPr id="51" name="Rectangle 37"/>
          <p:cNvSpPr>
            <a:spLocks noChangeArrowheads="1"/>
          </p:cNvSpPr>
          <p:nvPr/>
        </p:nvSpPr>
        <p:spPr bwMode="auto">
          <a:xfrm>
            <a:off x="3097509" y="4286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12</a:t>
            </a:r>
          </a:p>
        </p:txBody>
      </p:sp>
      <p:sp>
        <p:nvSpPr>
          <p:cNvPr id="52" name="Rectangle 20"/>
          <p:cNvSpPr>
            <a:spLocks noChangeArrowheads="1"/>
          </p:cNvSpPr>
          <p:nvPr/>
        </p:nvSpPr>
        <p:spPr bwMode="auto">
          <a:xfrm>
            <a:off x="4119859" y="4286033"/>
            <a:ext cx="965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6</a:t>
            </a:r>
          </a:p>
        </p:txBody>
      </p:sp>
      <p:sp>
        <p:nvSpPr>
          <p:cNvPr id="53" name="Rectangle 41"/>
          <p:cNvSpPr>
            <a:spLocks noChangeArrowheads="1"/>
          </p:cNvSpPr>
          <p:nvPr/>
        </p:nvSpPr>
        <p:spPr bwMode="auto">
          <a:xfrm>
            <a:off x="4116684" y="4286033"/>
            <a:ext cx="965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12</a:t>
            </a:r>
          </a:p>
        </p:txBody>
      </p:sp>
      <p:sp>
        <p:nvSpPr>
          <p:cNvPr id="54" name="Rectangle 40"/>
          <p:cNvSpPr>
            <a:spLocks noChangeArrowheads="1"/>
          </p:cNvSpPr>
          <p:nvPr/>
        </p:nvSpPr>
        <p:spPr bwMode="auto">
          <a:xfrm>
            <a:off x="3111796" y="4286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6</a:t>
            </a:r>
          </a:p>
        </p:txBody>
      </p:sp>
      <p:sp>
        <p:nvSpPr>
          <p:cNvPr id="55" name="Line 25"/>
          <p:cNvSpPr>
            <a:spLocks noChangeShapeType="1"/>
          </p:cNvSpPr>
          <p:nvPr/>
        </p:nvSpPr>
        <p:spPr bwMode="auto">
          <a:xfrm>
            <a:off x="3103859" y="4286033"/>
            <a:ext cx="60960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56" name="Line 26"/>
          <p:cNvSpPr>
            <a:spLocks noChangeShapeType="1"/>
          </p:cNvSpPr>
          <p:nvPr/>
        </p:nvSpPr>
        <p:spPr bwMode="auto">
          <a:xfrm>
            <a:off x="3103859" y="5175033"/>
            <a:ext cx="60960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57" name="Line 27"/>
          <p:cNvSpPr>
            <a:spLocks noChangeShapeType="1"/>
          </p:cNvSpPr>
          <p:nvPr/>
        </p:nvSpPr>
        <p:spPr bwMode="auto">
          <a:xfrm>
            <a:off x="3103859" y="4286033"/>
            <a:ext cx="0" cy="889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58" name="Line 28"/>
          <p:cNvSpPr>
            <a:spLocks noChangeShapeType="1"/>
          </p:cNvSpPr>
          <p:nvPr/>
        </p:nvSpPr>
        <p:spPr bwMode="auto">
          <a:xfrm>
            <a:off x="4119859" y="4286033"/>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59" name="Line 29"/>
          <p:cNvSpPr>
            <a:spLocks noChangeShapeType="1"/>
          </p:cNvSpPr>
          <p:nvPr/>
        </p:nvSpPr>
        <p:spPr bwMode="auto">
          <a:xfrm>
            <a:off x="5085059" y="4286033"/>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60" name="Line 30"/>
          <p:cNvSpPr>
            <a:spLocks noChangeShapeType="1"/>
          </p:cNvSpPr>
          <p:nvPr/>
        </p:nvSpPr>
        <p:spPr bwMode="auto">
          <a:xfrm>
            <a:off x="6151859" y="4286033"/>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61" name="Line 31"/>
          <p:cNvSpPr>
            <a:spLocks noChangeShapeType="1"/>
          </p:cNvSpPr>
          <p:nvPr/>
        </p:nvSpPr>
        <p:spPr bwMode="auto">
          <a:xfrm>
            <a:off x="7167859" y="4286033"/>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62" name="Line 32"/>
          <p:cNvSpPr>
            <a:spLocks noChangeShapeType="1"/>
          </p:cNvSpPr>
          <p:nvPr/>
        </p:nvSpPr>
        <p:spPr bwMode="auto">
          <a:xfrm>
            <a:off x="8183859" y="4286033"/>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63" name="Line 33"/>
          <p:cNvSpPr>
            <a:spLocks noChangeShapeType="1"/>
          </p:cNvSpPr>
          <p:nvPr/>
        </p:nvSpPr>
        <p:spPr bwMode="auto">
          <a:xfrm>
            <a:off x="9199859" y="4286033"/>
            <a:ext cx="0" cy="889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64" name="Rectangle 42"/>
          <p:cNvSpPr>
            <a:spLocks noChangeArrowheads="1"/>
          </p:cNvSpPr>
          <p:nvPr/>
        </p:nvSpPr>
        <p:spPr bwMode="auto">
          <a:xfrm>
            <a:off x="3111796" y="428603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6</a:t>
            </a:r>
          </a:p>
        </p:txBody>
      </p:sp>
      <p:sp>
        <p:nvSpPr>
          <p:cNvPr id="65" name="Rectangle 43"/>
          <p:cNvSpPr>
            <a:spLocks noChangeArrowheads="1"/>
          </p:cNvSpPr>
          <p:nvPr/>
        </p:nvSpPr>
        <p:spPr bwMode="auto">
          <a:xfrm>
            <a:off x="4116684" y="4286033"/>
            <a:ext cx="965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t>12</a:t>
            </a:r>
          </a:p>
        </p:txBody>
      </p:sp>
      <p:sp>
        <p:nvSpPr>
          <p:cNvPr id="66" name="Rectangle 54"/>
          <p:cNvSpPr>
            <a:spLocks noChangeArrowheads="1"/>
          </p:cNvSpPr>
          <p:nvPr/>
        </p:nvSpPr>
        <p:spPr bwMode="auto">
          <a:xfrm>
            <a:off x="7161509" y="4292383"/>
            <a:ext cx="1016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Tahoma" charset="0"/>
                <a:ea typeface="Times New Roman" charset="0"/>
                <a:cs typeface="Times New Roman" charset="0"/>
              </a:defRPr>
            </a:lvl1pPr>
            <a:lvl2pPr marL="742950" indent="-285750" eaLnBrk="0" hangingPunct="0">
              <a:defRPr>
                <a:solidFill>
                  <a:schemeClr val="tx1"/>
                </a:solidFill>
                <a:latin typeface="Tahoma" charset="0"/>
                <a:ea typeface="Times New Roman" charset="0"/>
                <a:cs typeface="Times New Roman" charset="0"/>
              </a:defRPr>
            </a:lvl2pPr>
            <a:lvl3pPr marL="1143000" indent="-228600" eaLnBrk="0" hangingPunct="0">
              <a:defRPr>
                <a:solidFill>
                  <a:schemeClr val="tx1"/>
                </a:solidFill>
                <a:latin typeface="Tahoma" charset="0"/>
                <a:ea typeface="Times New Roman" charset="0"/>
                <a:cs typeface="Times New Roman" charset="0"/>
              </a:defRPr>
            </a:lvl3pPr>
            <a:lvl4pPr marL="1600200" indent="-228600" eaLnBrk="0" hangingPunct="0">
              <a:defRPr>
                <a:solidFill>
                  <a:schemeClr val="tx1"/>
                </a:solidFill>
                <a:latin typeface="Tahoma" charset="0"/>
                <a:ea typeface="Times New Roman" charset="0"/>
                <a:cs typeface="Times New Roman" charset="0"/>
              </a:defRPr>
            </a:lvl4pPr>
            <a:lvl5pPr marL="2057400" indent="-228600" eaLnBrk="0" hangingPunct="0">
              <a:defRPr>
                <a:solidFill>
                  <a:schemeClr val="tx1"/>
                </a:solidFill>
                <a:latin typeface="Tahoma"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ahoma"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ahoma"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ahoma"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ahoma" charset="0"/>
                <a:ea typeface="Times New Roman" charset="0"/>
                <a:cs typeface="Times New Roman" charset="0"/>
              </a:defRPr>
            </a:lvl9pPr>
          </a:lstStyle>
          <a:p>
            <a:pPr algn="ctr" eaLnBrk="1" hangingPunct="1">
              <a:spcBef>
                <a:spcPct val="20000"/>
              </a:spcBef>
              <a:buClr>
                <a:schemeClr val="bg2"/>
              </a:buClr>
              <a:buSzPct val="75000"/>
              <a:buFont typeface="Wingdings" charset="2"/>
              <a:buNone/>
            </a:pPr>
            <a:r>
              <a:rPr lang="en-US" altLang="en-US" sz="2800">
                <a:solidFill>
                  <a:srgbClr val="CC0000"/>
                </a:solidFill>
              </a:rPr>
              <a:t>17</a:t>
            </a:r>
          </a:p>
        </p:txBody>
      </p:sp>
      <p:sp>
        <p:nvSpPr>
          <p:cNvPr id="67" name="Line 79"/>
          <p:cNvSpPr>
            <a:spLocks noChangeShapeType="1"/>
          </p:cNvSpPr>
          <p:nvPr/>
        </p:nvSpPr>
        <p:spPr bwMode="auto">
          <a:xfrm>
            <a:off x="3107034" y="5421096"/>
            <a:ext cx="60960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68" name="Line 81"/>
          <p:cNvSpPr>
            <a:spLocks noChangeShapeType="1"/>
          </p:cNvSpPr>
          <p:nvPr/>
        </p:nvSpPr>
        <p:spPr bwMode="auto">
          <a:xfrm>
            <a:off x="3107034" y="5421096"/>
            <a:ext cx="0" cy="889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69" name="Line 82"/>
          <p:cNvSpPr>
            <a:spLocks noChangeShapeType="1"/>
          </p:cNvSpPr>
          <p:nvPr/>
        </p:nvSpPr>
        <p:spPr bwMode="auto">
          <a:xfrm>
            <a:off x="4123034" y="5421096"/>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70" name="Line 83"/>
          <p:cNvSpPr>
            <a:spLocks noChangeShapeType="1"/>
          </p:cNvSpPr>
          <p:nvPr/>
        </p:nvSpPr>
        <p:spPr bwMode="auto">
          <a:xfrm>
            <a:off x="5088234" y="5421096"/>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71" name="Line 84"/>
          <p:cNvSpPr>
            <a:spLocks noChangeShapeType="1"/>
          </p:cNvSpPr>
          <p:nvPr/>
        </p:nvSpPr>
        <p:spPr bwMode="auto">
          <a:xfrm>
            <a:off x="6155034" y="5421096"/>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72" name="Line 85"/>
          <p:cNvSpPr>
            <a:spLocks noChangeShapeType="1"/>
          </p:cNvSpPr>
          <p:nvPr/>
        </p:nvSpPr>
        <p:spPr bwMode="auto">
          <a:xfrm>
            <a:off x="7171034" y="5421096"/>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73" name="Line 86"/>
          <p:cNvSpPr>
            <a:spLocks noChangeShapeType="1"/>
          </p:cNvSpPr>
          <p:nvPr/>
        </p:nvSpPr>
        <p:spPr bwMode="auto">
          <a:xfrm>
            <a:off x="8187034" y="5421096"/>
            <a:ext cx="0" cy="889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74" name="Line 87"/>
          <p:cNvSpPr>
            <a:spLocks noChangeShapeType="1"/>
          </p:cNvSpPr>
          <p:nvPr/>
        </p:nvSpPr>
        <p:spPr bwMode="auto">
          <a:xfrm>
            <a:off x="9203034" y="5421096"/>
            <a:ext cx="0" cy="8890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
        <p:nvSpPr>
          <p:cNvPr id="75" name="Line 80"/>
          <p:cNvSpPr>
            <a:spLocks noChangeShapeType="1"/>
          </p:cNvSpPr>
          <p:nvPr/>
        </p:nvSpPr>
        <p:spPr bwMode="auto">
          <a:xfrm>
            <a:off x="3107034" y="6310096"/>
            <a:ext cx="60960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b"/>
          <a:lstStyle/>
          <a:p>
            <a:endParaRPr lang="en-US"/>
          </a:p>
        </p:txBody>
      </p:sp>
    </p:spTree>
    <p:extLst>
      <p:ext uri="{BB962C8B-B14F-4D97-AF65-F5344CB8AC3E}">
        <p14:creationId xmlns:p14="http://schemas.microsoft.com/office/powerpoint/2010/main" val="18846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slide(fromRight)">
                                      <p:cBhvr>
                                        <p:cTn id="17" dur="500"/>
                                        <p:tgtEl>
                                          <p:spTgt spid="54"/>
                                        </p:tgtEl>
                                      </p:cBhvr>
                                    </p:animEffect>
                                  </p:childTnLst>
                                </p:cTn>
                              </p:par>
                              <p:par>
                                <p:cTn id="18" presetID="12" presetClass="exit" presetSubtype="2" fill="hold" grpId="1" nodeType="withEffect">
                                  <p:stCondLst>
                                    <p:cond delay="0"/>
                                  </p:stCondLst>
                                  <p:childTnLst>
                                    <p:animEffect transition="out" filter="slide(fromRight)">
                                      <p:cBhvr>
                                        <p:cTn id="19" dur="500"/>
                                        <p:tgtEl>
                                          <p:spTgt spid="51"/>
                                        </p:tgtEl>
                                      </p:cBhvr>
                                    </p:animEffect>
                                    <p:set>
                                      <p:cBhvr>
                                        <p:cTn id="20" dur="1" fill="hold">
                                          <p:stCondLst>
                                            <p:cond delay="499"/>
                                          </p:stCondLst>
                                        </p:cTn>
                                        <p:tgtEl>
                                          <p:spTgt spid="51"/>
                                        </p:tgtEl>
                                        <p:attrNameLst>
                                          <p:attrName>style.visibility</p:attrName>
                                        </p:attrNameLst>
                                      </p:cBhvr>
                                      <p:to>
                                        <p:strVal val="hidden"/>
                                      </p:to>
                                    </p:set>
                                  </p:childTnLst>
                                </p:cTn>
                              </p:par>
                              <p:par>
                                <p:cTn id="21" presetID="12" presetClass="entr" presetSubtype="8"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slide(fromLeft)">
                                      <p:cBhvr>
                                        <p:cTn id="23" dur="500"/>
                                        <p:tgtEl>
                                          <p:spTgt spid="53"/>
                                        </p:tgtEl>
                                      </p:cBhvr>
                                    </p:animEffect>
                                  </p:childTnLst>
                                </p:cTn>
                              </p:par>
                              <p:par>
                                <p:cTn id="24" presetID="12" presetClass="exit" presetSubtype="8" fill="hold" grpId="1" nodeType="withEffect">
                                  <p:stCondLst>
                                    <p:cond delay="0"/>
                                  </p:stCondLst>
                                  <p:childTnLst>
                                    <p:animEffect transition="out" filter="slide(fromLeft)">
                                      <p:cBhvr>
                                        <p:cTn id="25" dur="500"/>
                                        <p:tgtEl>
                                          <p:spTgt spid="49"/>
                                        </p:tgtEl>
                                      </p:cBhvr>
                                    </p:animEffect>
                                    <p:set>
                                      <p:cBhvr>
                                        <p:cTn id="26" dur="1" fill="hold">
                                          <p:stCondLst>
                                            <p:cond delay="499"/>
                                          </p:stCondLst>
                                        </p:cTn>
                                        <p:tgtEl>
                                          <p:spTgt spid="4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slide(fromRight)">
                                      <p:cBhvr>
                                        <p:cTn id="47" dur="500"/>
                                        <p:tgtEl>
                                          <p:spTgt spid="34"/>
                                        </p:tgtEl>
                                      </p:cBhvr>
                                    </p:animEffect>
                                  </p:childTnLst>
                                </p:cTn>
                              </p:par>
                              <p:par>
                                <p:cTn id="48" presetID="12" presetClass="exit" presetSubtype="2" fill="hold" grpId="1" nodeType="withEffect">
                                  <p:stCondLst>
                                    <p:cond delay="0"/>
                                  </p:stCondLst>
                                  <p:childTnLst>
                                    <p:animEffect transition="out" filter="slide(fromRight)">
                                      <p:cBhvr>
                                        <p:cTn id="49" dur="500"/>
                                        <p:tgtEl>
                                          <p:spTgt spid="33"/>
                                        </p:tgtEl>
                                      </p:cBhvr>
                                    </p:animEffect>
                                    <p:set>
                                      <p:cBhvr>
                                        <p:cTn id="50" dur="1" fill="hold">
                                          <p:stCondLst>
                                            <p:cond delay="499"/>
                                          </p:stCondLst>
                                        </p:cTn>
                                        <p:tgtEl>
                                          <p:spTgt spid="33"/>
                                        </p:tgtEl>
                                        <p:attrNameLst>
                                          <p:attrName>style.visibility</p:attrName>
                                        </p:attrNameLst>
                                      </p:cBhvr>
                                      <p:to>
                                        <p:strVal val="hidden"/>
                                      </p:to>
                                    </p:set>
                                  </p:childTnLst>
                                </p:cTn>
                              </p:par>
                              <p:par>
                                <p:cTn id="51" presetID="12" presetClass="exit" presetSubtype="8" fill="hold" grpId="1" nodeType="withEffect">
                                  <p:stCondLst>
                                    <p:cond delay="0"/>
                                  </p:stCondLst>
                                  <p:childTnLst>
                                    <p:animEffect transition="out" filter="slide(fromLeft)">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par>
                                <p:cTn id="54" presetID="12" presetClass="entr" presetSubtype="8"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slide(fromLeft)">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xit"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3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slide(fromLeft)">
                                      <p:cBhvr>
                                        <p:cTn id="71" dur="500"/>
                                        <p:tgtEl>
                                          <p:spTgt spid="47"/>
                                        </p:tgtEl>
                                      </p:cBhvr>
                                    </p:animEffect>
                                  </p:childTnLst>
                                </p:cTn>
                              </p:par>
                              <p:par>
                                <p:cTn id="72" presetID="12" presetClass="entr" presetSubtype="2"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slide(fromRight)">
                                      <p:cBhvr>
                                        <p:cTn id="74" dur="500"/>
                                        <p:tgtEl>
                                          <p:spTgt spid="45"/>
                                        </p:tgtEl>
                                      </p:cBhvr>
                                    </p:animEffect>
                                  </p:childTnLst>
                                </p:cTn>
                              </p:par>
                              <p:par>
                                <p:cTn id="75" presetID="12" presetClass="exit" presetSubtype="8" fill="hold" grpId="1" nodeType="withEffect">
                                  <p:stCondLst>
                                    <p:cond delay="0"/>
                                  </p:stCondLst>
                                  <p:childTnLst>
                                    <p:animEffect transition="out" filter="slide(fromLeft)">
                                      <p:cBhvr>
                                        <p:cTn id="76" dur="500"/>
                                        <p:tgtEl>
                                          <p:spTgt spid="39"/>
                                        </p:tgtEl>
                                      </p:cBhvr>
                                    </p:animEffect>
                                    <p:set>
                                      <p:cBhvr>
                                        <p:cTn id="77" dur="1" fill="hold">
                                          <p:stCondLst>
                                            <p:cond delay="499"/>
                                          </p:stCondLst>
                                        </p:cTn>
                                        <p:tgtEl>
                                          <p:spTgt spid="39"/>
                                        </p:tgtEl>
                                        <p:attrNameLst>
                                          <p:attrName>style.visibility</p:attrName>
                                        </p:attrNameLst>
                                      </p:cBhvr>
                                      <p:to>
                                        <p:strVal val="hidden"/>
                                      </p:to>
                                    </p:set>
                                  </p:childTnLst>
                                </p:cTn>
                              </p:par>
                              <p:par>
                                <p:cTn id="78" presetID="12" presetClass="exit" presetSubtype="2" fill="hold" grpId="1" nodeType="withEffect">
                                  <p:stCondLst>
                                    <p:cond delay="0"/>
                                  </p:stCondLst>
                                  <p:childTnLst>
                                    <p:animEffect transition="out" filter="slide(fromRight)">
                                      <p:cBhvr>
                                        <p:cTn id="79" dur="500"/>
                                        <p:tgtEl>
                                          <p:spTgt spid="44"/>
                                        </p:tgtEl>
                                      </p:cBhvr>
                                    </p:animEffect>
                                    <p:set>
                                      <p:cBhvr>
                                        <p:cTn id="80" dur="1" fill="hold">
                                          <p:stCondLst>
                                            <p:cond delay="499"/>
                                          </p:stCondLst>
                                        </p:cTn>
                                        <p:tgtEl>
                                          <p:spTgt spid="4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slide(fromLeft)">
                                      <p:cBhvr>
                                        <p:cTn id="95" dur="500"/>
                                        <p:tgtEl>
                                          <p:spTgt spid="40"/>
                                        </p:tgtEl>
                                      </p:cBhvr>
                                    </p:animEffect>
                                  </p:childTnLst>
                                </p:cTn>
                              </p:par>
                              <p:par>
                                <p:cTn id="96" presetID="12" presetClass="exit" presetSubtype="8" fill="hold" grpId="1" nodeType="withEffect">
                                  <p:stCondLst>
                                    <p:cond delay="0"/>
                                  </p:stCondLst>
                                  <p:childTnLst>
                                    <p:animEffect transition="out" filter="slide(fromLeft)">
                                      <p:cBhvr>
                                        <p:cTn id="97" dur="500"/>
                                        <p:tgtEl>
                                          <p:spTgt spid="38"/>
                                        </p:tgtEl>
                                      </p:cBhvr>
                                    </p:animEffect>
                                    <p:set>
                                      <p:cBhvr>
                                        <p:cTn id="98" dur="1" fill="hold">
                                          <p:stCondLst>
                                            <p:cond delay="499"/>
                                          </p:stCondLst>
                                        </p:cTn>
                                        <p:tgtEl>
                                          <p:spTgt spid="38"/>
                                        </p:tgtEl>
                                        <p:attrNameLst>
                                          <p:attrName>style.visibility</p:attrName>
                                        </p:attrNameLst>
                                      </p:cBhvr>
                                      <p:to>
                                        <p:strVal val="hidden"/>
                                      </p:to>
                                    </p:set>
                                  </p:childTnLst>
                                </p:cTn>
                              </p:par>
                              <p:par>
                                <p:cTn id="99" presetID="12" presetClass="exit" presetSubtype="2" fill="hold" grpId="1" nodeType="withEffect">
                                  <p:stCondLst>
                                    <p:cond delay="0"/>
                                  </p:stCondLst>
                                  <p:childTnLst>
                                    <p:animEffect transition="out" filter="slide(fromRight)">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2" presetClass="entr" presetSubtype="2" fill="hold" grpId="0" nodeType="with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slide(fromRight)">
                                      <p:cBhvr>
                                        <p:cTn id="104" dur="500"/>
                                        <p:tgtEl>
                                          <p:spTgt spid="66"/>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0"/>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6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2" presetClass="entr" presetSubtype="1" fill="hold" grpId="2" nodeType="clickEffect">
                                  <p:stCondLst>
                                    <p:cond delay="0"/>
                                  </p:stCondLst>
                                  <p:childTnLst>
                                    <p:set>
                                      <p:cBhvr>
                                        <p:cTn id="118" dur="1" fill="hold">
                                          <p:stCondLst>
                                            <p:cond delay="0"/>
                                          </p:stCondLst>
                                        </p:cTn>
                                        <p:tgtEl>
                                          <p:spTgt spid="18"/>
                                        </p:tgtEl>
                                        <p:attrNameLst>
                                          <p:attrName>style.visibility</p:attrName>
                                        </p:attrNameLst>
                                      </p:cBhvr>
                                      <p:to>
                                        <p:strVal val="visible"/>
                                      </p:to>
                                    </p:set>
                                    <p:animEffect transition="in" filter="slide(fromTop)">
                                      <p:cBhvr>
                                        <p:cTn id="119" dur="500"/>
                                        <p:tgtEl>
                                          <p:spTgt spid="18"/>
                                        </p:tgtEl>
                                      </p:cBhvr>
                                    </p:animEffect>
                                  </p:childTnLst>
                                </p:cTn>
                              </p:par>
                              <p:par>
                                <p:cTn id="120" presetID="12" presetClass="entr" presetSubtype="1" fill="hold" grpId="2" nodeType="with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slide(fromTop)">
                                      <p:cBhvr>
                                        <p:cTn id="122" dur="500"/>
                                        <p:tgtEl>
                                          <p:spTgt spid="21"/>
                                        </p:tgtEl>
                                      </p:cBhvr>
                                    </p:animEffect>
                                  </p:childTnLst>
                                </p:cTn>
                              </p:par>
                              <p:par>
                                <p:cTn id="123" presetID="12" presetClass="entr" presetSubtype="1" fill="hold" grpId="1" nodeType="with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slide(fromTop)">
                                      <p:cBhvr>
                                        <p:cTn id="125" dur="500"/>
                                        <p:tgtEl>
                                          <p:spTgt spid="25"/>
                                        </p:tgtEl>
                                      </p:cBhvr>
                                    </p:animEffect>
                                  </p:childTnLst>
                                </p:cTn>
                              </p:par>
                              <p:par>
                                <p:cTn id="126" presetID="12" presetClass="entr" presetSubtype="1" fill="hold" grpId="1" nodeType="withEffect">
                                  <p:stCondLst>
                                    <p:cond delay="0"/>
                                  </p:stCondLst>
                                  <p:childTnLst>
                                    <p:set>
                                      <p:cBhvr>
                                        <p:cTn id="127" dur="1" fill="hold">
                                          <p:stCondLst>
                                            <p:cond delay="0"/>
                                          </p:stCondLst>
                                        </p:cTn>
                                        <p:tgtEl>
                                          <p:spTgt spid="27"/>
                                        </p:tgtEl>
                                        <p:attrNameLst>
                                          <p:attrName>style.visibility</p:attrName>
                                        </p:attrNameLst>
                                      </p:cBhvr>
                                      <p:to>
                                        <p:strVal val="visible"/>
                                      </p:to>
                                    </p:set>
                                    <p:animEffect transition="in" filter="slide(fromTop)">
                                      <p:cBhvr>
                                        <p:cTn id="128" dur="500"/>
                                        <p:tgtEl>
                                          <p:spTgt spid="27"/>
                                        </p:tgtEl>
                                      </p:cBhvr>
                                    </p:animEffect>
                                  </p:childTnLst>
                                </p:cTn>
                              </p:par>
                              <p:par>
                                <p:cTn id="129" presetID="12" presetClass="entr" presetSubtype="1" fill="hold" grpId="2" nodeType="with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slide(fromTop)">
                                      <p:cBhvr>
                                        <p:cTn id="131" dur="500"/>
                                        <p:tgtEl>
                                          <p:spTgt spid="29"/>
                                        </p:tgtEl>
                                      </p:cBhvr>
                                    </p:animEffect>
                                  </p:childTnLst>
                                </p:cTn>
                              </p:par>
                              <p:par>
                                <p:cTn id="132" presetID="12" presetClass="entr" presetSubtype="1" fill="hold" grpId="2" nodeType="with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slide(fromTop)">
                                      <p:cBhvr>
                                        <p:cTn id="134" dur="500"/>
                                        <p:tgtEl>
                                          <p:spTgt spid="30"/>
                                        </p:tgtEl>
                                      </p:cBhvr>
                                    </p:animEffect>
                                  </p:childTnLst>
                                </p:cTn>
                              </p:par>
                              <p:par>
                                <p:cTn id="135" presetID="12" presetClass="entr" presetSubtype="1" fill="hold" grpId="0"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slide(fromTop)">
                                      <p:cBhvr>
                                        <p:cTn id="137" dur="500"/>
                                        <p:tgtEl>
                                          <p:spTgt spid="67"/>
                                        </p:tgtEl>
                                      </p:cBhvr>
                                    </p:animEffect>
                                  </p:childTnLst>
                                </p:cTn>
                              </p:par>
                              <p:par>
                                <p:cTn id="138" presetID="12" presetClass="entr" presetSubtype="1" fill="hold" grpId="0" nodeType="withEffect">
                                  <p:stCondLst>
                                    <p:cond delay="0"/>
                                  </p:stCondLst>
                                  <p:childTnLst>
                                    <p:set>
                                      <p:cBhvr>
                                        <p:cTn id="139" dur="1" fill="hold">
                                          <p:stCondLst>
                                            <p:cond delay="0"/>
                                          </p:stCondLst>
                                        </p:cTn>
                                        <p:tgtEl>
                                          <p:spTgt spid="68"/>
                                        </p:tgtEl>
                                        <p:attrNameLst>
                                          <p:attrName>style.visibility</p:attrName>
                                        </p:attrNameLst>
                                      </p:cBhvr>
                                      <p:to>
                                        <p:strVal val="visible"/>
                                      </p:to>
                                    </p:set>
                                    <p:animEffect transition="in" filter="slide(fromTop)">
                                      <p:cBhvr>
                                        <p:cTn id="140" dur="500"/>
                                        <p:tgtEl>
                                          <p:spTgt spid="68"/>
                                        </p:tgtEl>
                                      </p:cBhvr>
                                    </p:animEffect>
                                  </p:childTnLst>
                                </p:cTn>
                              </p:par>
                              <p:par>
                                <p:cTn id="141" presetID="12" presetClass="entr" presetSubtype="1"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animEffect transition="in" filter="slide(fromTop)">
                                      <p:cBhvr>
                                        <p:cTn id="143" dur="500"/>
                                        <p:tgtEl>
                                          <p:spTgt spid="69"/>
                                        </p:tgtEl>
                                      </p:cBhvr>
                                    </p:animEffect>
                                  </p:childTnLst>
                                </p:cTn>
                              </p:par>
                              <p:par>
                                <p:cTn id="144" presetID="12" presetClass="entr" presetSubtype="1" fill="hold" grpId="0" nodeType="withEffect">
                                  <p:stCondLst>
                                    <p:cond delay="0"/>
                                  </p:stCondLst>
                                  <p:childTnLst>
                                    <p:set>
                                      <p:cBhvr>
                                        <p:cTn id="145" dur="1" fill="hold">
                                          <p:stCondLst>
                                            <p:cond delay="0"/>
                                          </p:stCondLst>
                                        </p:cTn>
                                        <p:tgtEl>
                                          <p:spTgt spid="70"/>
                                        </p:tgtEl>
                                        <p:attrNameLst>
                                          <p:attrName>style.visibility</p:attrName>
                                        </p:attrNameLst>
                                      </p:cBhvr>
                                      <p:to>
                                        <p:strVal val="visible"/>
                                      </p:to>
                                    </p:set>
                                    <p:animEffect transition="in" filter="slide(fromTop)">
                                      <p:cBhvr>
                                        <p:cTn id="146" dur="500"/>
                                        <p:tgtEl>
                                          <p:spTgt spid="70"/>
                                        </p:tgtEl>
                                      </p:cBhvr>
                                    </p:animEffect>
                                  </p:childTnLst>
                                </p:cTn>
                              </p:par>
                              <p:par>
                                <p:cTn id="147" presetID="12" presetClass="entr" presetSubtype="1" fill="hold" grpId="0" nodeType="withEffect">
                                  <p:stCondLst>
                                    <p:cond delay="0"/>
                                  </p:stCondLst>
                                  <p:childTnLst>
                                    <p:set>
                                      <p:cBhvr>
                                        <p:cTn id="148" dur="1" fill="hold">
                                          <p:stCondLst>
                                            <p:cond delay="0"/>
                                          </p:stCondLst>
                                        </p:cTn>
                                        <p:tgtEl>
                                          <p:spTgt spid="71"/>
                                        </p:tgtEl>
                                        <p:attrNameLst>
                                          <p:attrName>style.visibility</p:attrName>
                                        </p:attrNameLst>
                                      </p:cBhvr>
                                      <p:to>
                                        <p:strVal val="visible"/>
                                      </p:to>
                                    </p:set>
                                    <p:animEffect transition="in" filter="slide(fromTop)">
                                      <p:cBhvr>
                                        <p:cTn id="149" dur="500"/>
                                        <p:tgtEl>
                                          <p:spTgt spid="71"/>
                                        </p:tgtEl>
                                      </p:cBhvr>
                                    </p:animEffect>
                                  </p:childTnLst>
                                </p:cTn>
                              </p:par>
                              <p:par>
                                <p:cTn id="150" presetID="12" presetClass="entr" presetSubtype="1" fill="hold" grpId="0" nodeType="withEffect">
                                  <p:stCondLst>
                                    <p:cond delay="0"/>
                                  </p:stCondLst>
                                  <p:childTnLst>
                                    <p:set>
                                      <p:cBhvr>
                                        <p:cTn id="151" dur="1" fill="hold">
                                          <p:stCondLst>
                                            <p:cond delay="0"/>
                                          </p:stCondLst>
                                        </p:cTn>
                                        <p:tgtEl>
                                          <p:spTgt spid="72"/>
                                        </p:tgtEl>
                                        <p:attrNameLst>
                                          <p:attrName>style.visibility</p:attrName>
                                        </p:attrNameLst>
                                      </p:cBhvr>
                                      <p:to>
                                        <p:strVal val="visible"/>
                                      </p:to>
                                    </p:set>
                                    <p:animEffect transition="in" filter="slide(fromTop)">
                                      <p:cBhvr>
                                        <p:cTn id="152" dur="500"/>
                                        <p:tgtEl>
                                          <p:spTgt spid="72"/>
                                        </p:tgtEl>
                                      </p:cBhvr>
                                    </p:animEffect>
                                  </p:childTnLst>
                                </p:cTn>
                              </p:par>
                              <p:par>
                                <p:cTn id="153" presetID="12" presetClass="entr" presetSubtype="1" fill="hold" grpId="0" nodeType="withEffect">
                                  <p:stCondLst>
                                    <p:cond delay="0"/>
                                  </p:stCondLst>
                                  <p:childTnLst>
                                    <p:set>
                                      <p:cBhvr>
                                        <p:cTn id="154" dur="1" fill="hold">
                                          <p:stCondLst>
                                            <p:cond delay="0"/>
                                          </p:stCondLst>
                                        </p:cTn>
                                        <p:tgtEl>
                                          <p:spTgt spid="73"/>
                                        </p:tgtEl>
                                        <p:attrNameLst>
                                          <p:attrName>style.visibility</p:attrName>
                                        </p:attrNameLst>
                                      </p:cBhvr>
                                      <p:to>
                                        <p:strVal val="visible"/>
                                      </p:to>
                                    </p:set>
                                    <p:animEffect transition="in" filter="slide(fromTop)">
                                      <p:cBhvr>
                                        <p:cTn id="155" dur="500"/>
                                        <p:tgtEl>
                                          <p:spTgt spid="73"/>
                                        </p:tgtEl>
                                      </p:cBhvr>
                                    </p:animEffect>
                                  </p:childTnLst>
                                </p:cTn>
                              </p:par>
                              <p:par>
                                <p:cTn id="156" presetID="12" presetClass="entr" presetSubtype="1" fill="hold" grpId="0" nodeType="with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slide(fromTop)">
                                      <p:cBhvr>
                                        <p:cTn id="158" dur="500"/>
                                        <p:tgtEl>
                                          <p:spTgt spid="74"/>
                                        </p:tgtEl>
                                      </p:cBhvr>
                                    </p:animEffect>
                                  </p:childTnLst>
                                </p:cTn>
                              </p:par>
                              <p:par>
                                <p:cTn id="159" presetID="12" presetClass="entr" presetSubtype="1" fill="hold" grpId="0" nodeType="withEffect">
                                  <p:stCondLst>
                                    <p:cond delay="0"/>
                                  </p:stCondLst>
                                  <p:childTnLst>
                                    <p:set>
                                      <p:cBhvr>
                                        <p:cTn id="160" dur="1" fill="hold">
                                          <p:stCondLst>
                                            <p:cond delay="0"/>
                                          </p:stCondLst>
                                        </p:cTn>
                                        <p:tgtEl>
                                          <p:spTgt spid="75"/>
                                        </p:tgtEl>
                                        <p:attrNameLst>
                                          <p:attrName>style.visibility</p:attrName>
                                        </p:attrNameLst>
                                      </p:cBhvr>
                                      <p:to>
                                        <p:strVal val="visible"/>
                                      </p:to>
                                    </p:set>
                                    <p:animEffect transition="in" filter="slide(fromTop)">
                                      <p:cBhvr>
                                        <p:cTn id="161" dur="500"/>
                                        <p:tgtEl>
                                          <p:spTgt spid="75"/>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0" nodeType="clickEffect">
                                  <p:stCondLst>
                                    <p:cond delay="0"/>
                                  </p:stCondLst>
                                  <p:childTnLst>
                                    <p:set>
                                      <p:cBhvr>
                                        <p:cTn id="165" dur="1" fill="hold">
                                          <p:stCondLst>
                                            <p:cond delay="0"/>
                                          </p:stCondLst>
                                        </p:cTn>
                                        <p:tgtEl>
                                          <p:spTgt spid="30"/>
                                        </p:tgtEl>
                                        <p:attrNameLst>
                                          <p:attrName>style.visibility</p:attrName>
                                        </p:attrNameLst>
                                      </p:cBhvr>
                                      <p:to>
                                        <p:strVal val="hidden"/>
                                      </p:to>
                                    </p:set>
                                  </p:childTnLst>
                                </p:cTn>
                              </p:par>
                              <p:par>
                                <p:cTn id="166" presetID="1" presetClass="exit" presetSubtype="0" fill="hold" grpId="0" nodeType="withEffect">
                                  <p:stCondLst>
                                    <p:cond delay="0"/>
                                  </p:stCondLst>
                                  <p:childTnLst>
                                    <p:set>
                                      <p:cBhvr>
                                        <p:cTn id="167" dur="1" fill="hold">
                                          <p:stCondLst>
                                            <p:cond delay="0"/>
                                          </p:stCondLst>
                                        </p:cTn>
                                        <p:tgtEl>
                                          <p:spTgt spid="29"/>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31"/>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35"/>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31"/>
                                        </p:tgtEl>
                                        <p:attrNameLst>
                                          <p:attrName>style.visibility</p:attrName>
                                        </p:attrNameLst>
                                      </p:cBhvr>
                                      <p:to>
                                        <p:strVal val="hidden"/>
                                      </p:to>
                                    </p:set>
                                  </p:childTnLst>
                                </p:cTn>
                              </p:par>
                              <p:par>
                                <p:cTn id="176" presetID="1" presetClass="entr" presetSubtype="0" fill="hold" grpId="1" nodeType="withEffect">
                                  <p:stCondLst>
                                    <p:cond delay="0"/>
                                  </p:stCondLst>
                                  <p:childTnLst>
                                    <p:set>
                                      <p:cBhvr>
                                        <p:cTn id="177" dur="1" fill="hold">
                                          <p:stCondLst>
                                            <p:cond delay="0"/>
                                          </p:stCondLst>
                                        </p:cTn>
                                        <p:tgtEl>
                                          <p:spTgt spid="30"/>
                                        </p:tgtEl>
                                        <p:attrNameLst>
                                          <p:attrName>style.visibility</p:attrName>
                                        </p:attrNameLst>
                                      </p:cBhvr>
                                      <p:to>
                                        <p:strVal val="visible"/>
                                      </p:to>
                                    </p:set>
                                  </p:childTnLst>
                                </p:cTn>
                              </p:par>
                              <p:par>
                                <p:cTn id="178" presetID="1" presetClass="exit" presetSubtype="0" fill="hold" grpId="0" nodeType="withEffect">
                                  <p:stCondLst>
                                    <p:cond delay="0"/>
                                  </p:stCondLst>
                                  <p:childTnLst>
                                    <p:set>
                                      <p:cBhvr>
                                        <p:cTn id="179" dur="1" fill="hold">
                                          <p:stCondLst>
                                            <p:cond delay="0"/>
                                          </p:stCondLst>
                                        </p:cTn>
                                        <p:tgtEl>
                                          <p:spTgt spid="27"/>
                                        </p:tgtEl>
                                        <p:attrNameLst>
                                          <p:attrName>style.visibility</p:attrName>
                                        </p:attrNameLst>
                                      </p:cBhvr>
                                      <p:to>
                                        <p:strVal val="hidden"/>
                                      </p:to>
                                    </p:set>
                                  </p:childTnLst>
                                </p:cTn>
                              </p:par>
                              <p:par>
                                <p:cTn id="180" presetID="1" presetClass="entr" presetSubtype="0" fill="hold" grpId="0" nodeType="withEffect">
                                  <p:stCondLst>
                                    <p:cond delay="0"/>
                                  </p:stCondLst>
                                  <p:childTnLst>
                                    <p:set>
                                      <p:cBhvr>
                                        <p:cTn id="181" dur="1" fill="hold">
                                          <p:stCondLst>
                                            <p:cond delay="0"/>
                                          </p:stCondLst>
                                        </p:cTn>
                                        <p:tgtEl>
                                          <p:spTgt spid="16"/>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1" nodeType="clickEffect">
                                  <p:stCondLst>
                                    <p:cond delay="0"/>
                                  </p:stCondLst>
                                  <p:childTnLst>
                                    <p:set>
                                      <p:cBhvr>
                                        <p:cTn id="185" dur="1" fill="hold">
                                          <p:stCondLst>
                                            <p:cond delay="0"/>
                                          </p:stCondLst>
                                        </p:cTn>
                                        <p:tgtEl>
                                          <p:spTgt spid="29"/>
                                        </p:tgtEl>
                                        <p:attrNameLst>
                                          <p:attrName>style.visibility</p:attrName>
                                        </p:attrNameLst>
                                      </p:cBhvr>
                                      <p:to>
                                        <p:strVal val="visible"/>
                                      </p:to>
                                    </p:set>
                                  </p:childTnLst>
                                </p:cTn>
                              </p:par>
                              <p:par>
                                <p:cTn id="186" presetID="1" presetClass="exit" presetSubtype="0" fill="hold" grpId="1" nodeType="withEffect">
                                  <p:stCondLst>
                                    <p:cond delay="0"/>
                                  </p:stCondLst>
                                  <p:childTnLst>
                                    <p:set>
                                      <p:cBhvr>
                                        <p:cTn id="187" dur="1" fill="hold">
                                          <p:stCondLst>
                                            <p:cond delay="0"/>
                                          </p:stCondLst>
                                        </p:cTn>
                                        <p:tgtEl>
                                          <p:spTgt spid="35"/>
                                        </p:tgtEl>
                                        <p:attrNameLst>
                                          <p:attrName>style.visibility</p:attrName>
                                        </p:attrNameLst>
                                      </p:cBhvr>
                                      <p:to>
                                        <p:strVal val="hidden"/>
                                      </p:to>
                                    </p:set>
                                  </p:childTnLst>
                                </p:cTn>
                              </p:par>
                              <p:par>
                                <p:cTn id="188" presetID="1" presetClass="exit" presetSubtype="0" fill="hold" grpId="0" nodeType="withEffect">
                                  <p:stCondLst>
                                    <p:cond delay="0"/>
                                  </p:stCondLst>
                                  <p:childTnLst>
                                    <p:set>
                                      <p:cBhvr>
                                        <p:cTn id="189" dur="1" fill="hold">
                                          <p:stCondLst>
                                            <p:cond delay="0"/>
                                          </p:stCondLst>
                                        </p:cTn>
                                        <p:tgtEl>
                                          <p:spTgt spid="25"/>
                                        </p:tgtEl>
                                        <p:attrNameLst>
                                          <p:attrName>style.visibility</p:attrName>
                                        </p:attrNameLst>
                                      </p:cBhvr>
                                      <p:to>
                                        <p:strVal val="hidden"/>
                                      </p:to>
                                    </p:set>
                                  </p:childTnLst>
                                </p:cTn>
                              </p:par>
                              <p:par>
                                <p:cTn id="190" presetID="1" presetClass="entr" presetSubtype="0" fill="hold" grpId="0" nodeType="with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2" presetClass="entr" presetSubtype="8" fill="hold" grpId="0" nodeType="clickEffect">
                                  <p:stCondLst>
                                    <p:cond delay="0"/>
                                  </p:stCondLst>
                                  <p:childTnLst>
                                    <p:set>
                                      <p:cBhvr>
                                        <p:cTn id="195" dur="1" fill="hold">
                                          <p:stCondLst>
                                            <p:cond delay="0"/>
                                          </p:stCondLst>
                                        </p:cTn>
                                        <p:tgtEl>
                                          <p:spTgt spid="23"/>
                                        </p:tgtEl>
                                        <p:attrNameLst>
                                          <p:attrName>style.visibility</p:attrName>
                                        </p:attrNameLst>
                                      </p:cBhvr>
                                      <p:to>
                                        <p:strVal val="visible"/>
                                      </p:to>
                                    </p:set>
                                    <p:animEffect transition="in" filter="slide(fromLeft)">
                                      <p:cBhvr>
                                        <p:cTn id="196" dur="500"/>
                                        <p:tgtEl>
                                          <p:spTgt spid="23"/>
                                        </p:tgtEl>
                                      </p:cBhvr>
                                    </p:animEffect>
                                  </p:childTnLst>
                                </p:cTn>
                              </p:par>
                              <p:par>
                                <p:cTn id="197" presetID="12" presetClass="exit" presetSubtype="8" fill="hold" grpId="1" nodeType="withEffect">
                                  <p:stCondLst>
                                    <p:cond delay="0"/>
                                  </p:stCondLst>
                                  <p:childTnLst>
                                    <p:animEffect transition="out" filter="slide(fromLeft)">
                                      <p:cBhvr>
                                        <p:cTn id="198" dur="500"/>
                                        <p:tgtEl>
                                          <p:spTgt spid="22"/>
                                        </p:tgtEl>
                                      </p:cBhvr>
                                    </p:animEffect>
                                    <p:set>
                                      <p:cBhvr>
                                        <p:cTn id="199" dur="1" fill="hold">
                                          <p:stCondLst>
                                            <p:cond delay="499"/>
                                          </p:stCondLst>
                                        </p:cTn>
                                        <p:tgtEl>
                                          <p:spTgt spid="22"/>
                                        </p:tgtEl>
                                        <p:attrNameLst>
                                          <p:attrName>style.visibility</p:attrName>
                                        </p:attrNameLst>
                                      </p:cBhvr>
                                      <p:to>
                                        <p:strVal val="hidden"/>
                                      </p:to>
                                    </p:set>
                                  </p:childTnLst>
                                </p:cTn>
                              </p:par>
                              <p:par>
                                <p:cTn id="200" presetID="12" presetClass="exit" presetSubtype="2" fill="hold" grpId="1" nodeType="withEffect">
                                  <p:stCondLst>
                                    <p:cond delay="0"/>
                                  </p:stCondLst>
                                  <p:childTnLst>
                                    <p:animEffect transition="out" filter="slide(fromRight)">
                                      <p:cBhvr>
                                        <p:cTn id="201" dur="500"/>
                                        <p:tgtEl>
                                          <p:spTgt spid="16"/>
                                        </p:tgtEl>
                                      </p:cBhvr>
                                    </p:animEffect>
                                    <p:set>
                                      <p:cBhvr>
                                        <p:cTn id="202" dur="1" fill="hold">
                                          <p:stCondLst>
                                            <p:cond delay="499"/>
                                          </p:stCondLst>
                                        </p:cTn>
                                        <p:tgtEl>
                                          <p:spTgt spid="16"/>
                                        </p:tgtEl>
                                        <p:attrNameLst>
                                          <p:attrName>style.visibility</p:attrName>
                                        </p:attrNameLst>
                                      </p:cBhvr>
                                      <p:to>
                                        <p:strVal val="hidden"/>
                                      </p:to>
                                    </p:set>
                                  </p:childTnLst>
                                </p:cTn>
                              </p:par>
                              <p:par>
                                <p:cTn id="203" presetID="12" presetClass="entr" presetSubtype="2" fill="hold" grpId="0" nodeType="withEffect">
                                  <p:stCondLst>
                                    <p:cond delay="0"/>
                                  </p:stCondLst>
                                  <p:childTnLst>
                                    <p:set>
                                      <p:cBhvr>
                                        <p:cTn id="204" dur="1" fill="hold">
                                          <p:stCondLst>
                                            <p:cond delay="0"/>
                                          </p:stCondLst>
                                        </p:cTn>
                                        <p:tgtEl>
                                          <p:spTgt spid="28"/>
                                        </p:tgtEl>
                                        <p:attrNameLst>
                                          <p:attrName>style.visibility</p:attrName>
                                        </p:attrNameLst>
                                      </p:cBhvr>
                                      <p:to>
                                        <p:strVal val="visible"/>
                                      </p:to>
                                    </p:set>
                                    <p:animEffect transition="in" filter="slide(fromRight)">
                                      <p:cBhvr>
                                        <p:cTn id="205" dur="500"/>
                                        <p:tgtEl>
                                          <p:spTgt spid="28"/>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1" nodeType="clickEffect">
                                  <p:stCondLst>
                                    <p:cond delay="0"/>
                                  </p:stCondLst>
                                  <p:childTnLst>
                                    <p:set>
                                      <p:cBhvr>
                                        <p:cTn id="209" dur="1" fill="hold">
                                          <p:stCondLst>
                                            <p:cond delay="0"/>
                                          </p:stCondLst>
                                        </p:cTn>
                                        <p:tgtEl>
                                          <p:spTgt spid="28"/>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17"/>
                                        </p:tgtEl>
                                        <p:attrNameLst>
                                          <p:attrName>style.visibility</p:attrName>
                                        </p:attrNameLst>
                                      </p:cBhvr>
                                      <p:to>
                                        <p:strVal val="visible"/>
                                      </p:to>
                                    </p:set>
                                  </p:childTnLst>
                                </p:cTn>
                              </p:par>
                              <p:par>
                                <p:cTn id="212" presetID="1" presetClass="exit" presetSubtype="0" fill="hold" grpId="0" nodeType="withEffect">
                                  <p:stCondLst>
                                    <p:cond delay="0"/>
                                  </p:stCondLst>
                                  <p:childTnLst>
                                    <p:set>
                                      <p:cBhvr>
                                        <p:cTn id="213" dur="1" fill="hold">
                                          <p:stCondLst>
                                            <p:cond delay="0"/>
                                          </p:stCondLst>
                                        </p:cTn>
                                        <p:tgtEl>
                                          <p:spTgt spid="21"/>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2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24"/>
                                        </p:tgtEl>
                                        <p:attrNameLst>
                                          <p:attrName>style.visibility</p:attrName>
                                        </p:attrNameLst>
                                      </p:cBhvr>
                                      <p:to>
                                        <p:strVal val="visible"/>
                                      </p:to>
                                    </p:set>
                                  </p:childTnLst>
                                </p:cTn>
                              </p:par>
                              <p:par>
                                <p:cTn id="220" presetID="1" presetClass="exit" presetSubtype="0" fill="hold" grpId="1" nodeType="withEffect">
                                  <p:stCondLst>
                                    <p:cond delay="0"/>
                                  </p:stCondLst>
                                  <p:childTnLst>
                                    <p:set>
                                      <p:cBhvr>
                                        <p:cTn id="221" dur="1" fill="hold">
                                          <p:stCondLst>
                                            <p:cond delay="0"/>
                                          </p:stCondLst>
                                        </p:cTn>
                                        <p:tgtEl>
                                          <p:spTgt spid="23"/>
                                        </p:tgtEl>
                                        <p:attrNameLst>
                                          <p:attrName>style.visibility</p:attrName>
                                        </p:attrNameLst>
                                      </p:cBhvr>
                                      <p:to>
                                        <p:strVal val="hidden"/>
                                      </p:to>
                                    </p:set>
                                  </p:childTnLst>
                                </p:cTn>
                              </p:par>
                              <p:par>
                                <p:cTn id="222" presetID="1" presetClass="entr" presetSubtype="0" fill="hold" grpId="0" nodeType="withEffect">
                                  <p:stCondLst>
                                    <p:cond delay="0"/>
                                  </p:stCondLst>
                                  <p:childTnLst>
                                    <p:set>
                                      <p:cBhvr>
                                        <p:cTn id="223" dur="1" fill="hold">
                                          <p:stCondLst>
                                            <p:cond delay="0"/>
                                          </p:stCondLst>
                                        </p:cTn>
                                        <p:tgtEl>
                                          <p:spTgt spid="19"/>
                                        </p:tgtEl>
                                        <p:attrNameLst>
                                          <p:attrName>style.visibility</p:attrName>
                                        </p:attrNameLst>
                                      </p:cBhvr>
                                      <p:to>
                                        <p:strVal val="visible"/>
                                      </p:to>
                                    </p:set>
                                  </p:childTnLst>
                                </p:cTn>
                              </p:par>
                              <p:par>
                                <p:cTn id="224" presetID="1" presetClass="exit" presetSubtype="0" fill="hold" grpId="0" nodeType="withEffect">
                                  <p:stCondLst>
                                    <p:cond delay="0"/>
                                  </p:stCondLst>
                                  <p:childTnLst>
                                    <p:set>
                                      <p:cBhvr>
                                        <p:cTn id="225" dur="1" fill="hold">
                                          <p:stCondLst>
                                            <p:cond delay="0"/>
                                          </p:stCondLst>
                                        </p:cTn>
                                        <p:tgtEl>
                                          <p:spTgt spid="18"/>
                                        </p:tgtEl>
                                        <p:attrNameLst>
                                          <p:attrName>style.visibility</p:attrName>
                                        </p:attrNameLst>
                                      </p:cBhvr>
                                      <p:to>
                                        <p:strVal val="hidden"/>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1" nodeType="clickEffect">
                                  <p:stCondLst>
                                    <p:cond delay="0"/>
                                  </p:stCondLst>
                                  <p:childTnLst>
                                    <p:set>
                                      <p:cBhvr>
                                        <p:cTn id="229" dur="1" fill="hold">
                                          <p:stCondLst>
                                            <p:cond delay="0"/>
                                          </p:stCondLst>
                                        </p:cTn>
                                        <p:tgtEl>
                                          <p:spTgt spid="20"/>
                                        </p:tgtEl>
                                        <p:attrNameLst>
                                          <p:attrName>style.visibility</p:attrName>
                                        </p:attrNameLst>
                                      </p:cBhvr>
                                      <p:to>
                                        <p:strVal val="hidden"/>
                                      </p:to>
                                    </p:set>
                                  </p:childTnLst>
                                </p:cTn>
                              </p:par>
                              <p:par>
                                <p:cTn id="230" presetID="1" presetClass="entr" presetSubtype="0" fill="hold" grpId="1" nodeType="withEffect">
                                  <p:stCondLst>
                                    <p:cond delay="0"/>
                                  </p:stCondLst>
                                  <p:childTnLst>
                                    <p:set>
                                      <p:cBhvr>
                                        <p:cTn id="231" dur="1" fill="hold">
                                          <p:stCondLst>
                                            <p:cond delay="0"/>
                                          </p:stCondLst>
                                        </p:cTn>
                                        <p:tgtEl>
                                          <p:spTgt spid="18"/>
                                        </p:tgtEl>
                                        <p:attrNameLst>
                                          <p:attrName>style.visibility</p:attrName>
                                        </p:attrNameLst>
                                      </p:cBhvr>
                                      <p:to>
                                        <p:strVal val="visible"/>
                                      </p:to>
                                    </p:set>
                                  </p:childTnLst>
                                </p:cTn>
                              </p:par>
                              <p:par>
                                <p:cTn id="232" presetID="1" presetClass="entr" presetSubtype="0" fill="hold" grpId="1" nodeType="withEffect">
                                  <p:stCondLst>
                                    <p:cond delay="0"/>
                                  </p:stCondLst>
                                  <p:childTnLst>
                                    <p:set>
                                      <p:cBhvr>
                                        <p:cTn id="233" dur="1" fill="hold">
                                          <p:stCondLst>
                                            <p:cond delay="0"/>
                                          </p:stCondLst>
                                        </p:cTn>
                                        <p:tgtEl>
                                          <p:spTgt spid="21"/>
                                        </p:tgtEl>
                                        <p:attrNameLst>
                                          <p:attrName>style.visibility</p:attrName>
                                        </p:attrNameLst>
                                      </p:cBhvr>
                                      <p:to>
                                        <p:strVal val="visible"/>
                                      </p:to>
                                    </p:set>
                                  </p:childTnLst>
                                </p:cTn>
                              </p:par>
                              <p:par>
                                <p:cTn id="234" presetID="1" presetClass="exit" presetSubtype="0" fill="hold" grpId="1" nodeType="withEffect">
                                  <p:stCondLst>
                                    <p:cond delay="0"/>
                                  </p:stCondLst>
                                  <p:childTnLst>
                                    <p:set>
                                      <p:cBhvr>
                                        <p:cTn id="235"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8" grpId="0"/>
      <p:bldP spid="18" grpId="1"/>
      <p:bldP spid="18" grpId="2"/>
      <p:bldP spid="19" grpId="0"/>
      <p:bldP spid="19" grpId="1"/>
      <p:bldP spid="20" grpId="0"/>
      <p:bldP spid="20" grpId="1"/>
      <p:bldP spid="21" grpId="0"/>
      <p:bldP spid="21" grpId="1"/>
      <p:bldP spid="21" grpId="2"/>
      <p:bldP spid="22" grpId="0"/>
      <p:bldP spid="22" grpId="1"/>
      <p:bldP spid="23" grpId="0"/>
      <p:bldP spid="23" grpId="1"/>
      <p:bldP spid="24" grpId="0"/>
      <p:bldP spid="25" grpId="0"/>
      <p:bldP spid="25" grpId="1"/>
      <p:bldP spid="26" grpId="0"/>
      <p:bldP spid="27" grpId="0"/>
      <p:bldP spid="27" grpId="1"/>
      <p:bldP spid="28" grpId="0"/>
      <p:bldP spid="28" grpId="1"/>
      <p:bldP spid="29" grpId="0"/>
      <p:bldP spid="29" grpId="1"/>
      <p:bldP spid="29" grpId="2"/>
      <p:bldP spid="30" grpId="0"/>
      <p:bldP spid="30" grpId="1"/>
      <p:bldP spid="30" grpId="2"/>
      <p:bldP spid="31" grpId="0"/>
      <p:bldP spid="31" grpId="1"/>
      <p:bldP spid="32" grpId="0"/>
      <p:bldP spid="33" grpId="0"/>
      <p:bldP spid="33" grpId="1"/>
      <p:bldP spid="34" grpId="0"/>
      <p:bldP spid="34" grpId="1"/>
      <p:bldP spid="35" grpId="0"/>
      <p:bldP spid="35" grpId="1"/>
      <p:bldP spid="36" grpId="0"/>
      <p:bldP spid="37" grpId="0"/>
      <p:bldP spid="38" grpId="0"/>
      <p:bldP spid="38" grpId="1"/>
      <p:bldP spid="39" grpId="0"/>
      <p:bldP spid="39" grpId="1"/>
      <p:bldP spid="40" grpId="0"/>
      <p:bldP spid="40" grpId="1"/>
      <p:bldP spid="41" grpId="0"/>
      <p:bldP spid="42" grpId="0"/>
      <p:bldP spid="43" grpId="0"/>
      <p:bldP spid="43" grpId="1"/>
      <p:bldP spid="44" grpId="0"/>
      <p:bldP spid="44" grpId="1"/>
      <p:bldP spid="45" grpId="0"/>
      <p:bldP spid="45" grpId="1"/>
      <p:bldP spid="46" grpId="0"/>
      <p:bldP spid="47" grpId="0"/>
      <p:bldP spid="47" grpId="1"/>
      <p:bldP spid="48" grpId="0"/>
      <p:bldP spid="49" grpId="0"/>
      <p:bldP spid="49" grpId="1"/>
      <p:bldP spid="50" grpId="0"/>
      <p:bldP spid="51" grpId="0"/>
      <p:bldP spid="51" grpId="1"/>
      <p:bldP spid="52" grpId="0"/>
      <p:bldP spid="53" grpId="0"/>
      <p:bldP spid="54" grpId="0"/>
      <p:bldP spid="64" grpId="0"/>
      <p:bldP spid="65" grpId="0"/>
      <p:bldP spid="66" grpId="0"/>
      <p:bldP spid="66" grpId="1"/>
      <p:bldP spid="67" grpId="0" animBg="1"/>
      <p:bldP spid="68" grpId="0" animBg="1"/>
      <p:bldP spid="69" grpId="0" animBg="1"/>
      <p:bldP spid="70" grpId="0" animBg="1"/>
      <p:bldP spid="71" grpId="0" animBg="1"/>
      <p:bldP spid="72" grpId="0" animBg="1"/>
      <p:bldP spid="73" grpId="0" animBg="1"/>
      <p:bldP spid="74" grpId="0" animBg="1"/>
      <p:bldP spid="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Sắp xếp nổi bọt (2)</a:t>
            </a:r>
            <a:endParaRPr lang="en-US" dirty="0"/>
          </a:p>
        </p:txBody>
      </p:sp>
      <p:sp>
        <p:nvSpPr>
          <p:cNvPr id="3" name="Content Placeholder 2"/>
          <p:cNvSpPr>
            <a:spLocks noGrp="1"/>
          </p:cNvSpPr>
          <p:nvPr>
            <p:ph idx="1"/>
          </p:nvPr>
        </p:nvSpPr>
        <p:spPr/>
        <p:txBody>
          <a:bodyPr/>
          <a:lstStyle/>
          <a:p>
            <a:r>
              <a:rPr lang="vi-VN" dirty="0" smtClean="0"/>
              <a:t>Sử dụng bubble sort trên mảng gồm 6 phần tử (2, 9, 5, 4, 8, 1)</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73860"/>
            <a:ext cx="10144948" cy="3423920"/>
          </a:xfrm>
          <a:prstGeom prst="rect">
            <a:avLst/>
          </a:prstGeom>
        </p:spPr>
      </p:pic>
    </p:spTree>
    <p:extLst>
      <p:ext uri="{BB962C8B-B14F-4D97-AF65-F5344CB8AC3E}">
        <p14:creationId xmlns:p14="http://schemas.microsoft.com/office/powerpoint/2010/main" val="601349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Sắp xếp nổi bọt</a:t>
            </a:r>
            <a:endParaRPr lang="en-US" dirty="0"/>
          </a:p>
        </p:txBody>
      </p:sp>
      <p:sp>
        <p:nvSpPr>
          <p:cNvPr id="5" name="Content Placeholder 2"/>
          <p:cNvSpPr txBox="1">
            <a:spLocks/>
          </p:cNvSpPr>
          <p:nvPr/>
        </p:nvSpPr>
        <p:spPr>
          <a:xfrm>
            <a:off x="838200" y="1120022"/>
            <a:ext cx="10515600" cy="5056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vi-VN" dirty="0" smtClean="0"/>
              <a:t>Mô tả thuật toán sắp xếp nổi bọt</a:t>
            </a:r>
          </a:p>
          <a:p>
            <a:endParaRPr lang="en-US" dirty="0"/>
          </a:p>
        </p:txBody>
      </p:sp>
      <p:sp>
        <p:nvSpPr>
          <p:cNvPr id="6" name="Rectangle 5"/>
          <p:cNvSpPr/>
          <p:nvPr/>
        </p:nvSpPr>
        <p:spPr>
          <a:xfrm>
            <a:off x="765810" y="5802020"/>
            <a:ext cx="10797540" cy="10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000" b="1" dirty="0" smtClean="0">
                <a:solidFill>
                  <a:srgbClr val="FF0000"/>
                </a:solidFill>
              </a:rPr>
              <a:t>Lưu ý: </a:t>
            </a:r>
            <a:r>
              <a:rPr lang="vi-VN" sz="2000" dirty="0">
                <a:solidFill>
                  <a:schemeClr val="tx1"/>
                </a:solidFill>
              </a:rPr>
              <a:t>Nếu lệnh if không được thực hiện qua mỗi lần vòng lặp bên ngoài được thực hiện, không cần phải thực hiện lần lặp tiếp theo, bởi vì tất cả các phần tử đã được sắp xếp. Do đó có thể cải tiến đoạn mã lệnh này bằng cách sử dụng biến boolean để kiểm tra</a:t>
            </a:r>
            <a:r>
              <a:rPr lang="vi-VN" sz="2000" dirty="0" smtClean="0">
                <a:solidFill>
                  <a:schemeClr val="tx1"/>
                </a:solidFill>
              </a:rPr>
              <a:t>.</a:t>
            </a:r>
            <a:endParaRPr lang="en-US" sz="2000" dirty="0">
              <a:solidFill>
                <a:schemeClr val="tx1"/>
              </a:solidFill>
            </a:endParaRPr>
          </a:p>
        </p:txBody>
      </p:sp>
      <p:sp>
        <p:nvSpPr>
          <p:cNvPr id="23" name="Rectangle 22"/>
          <p:cNvSpPr/>
          <p:nvPr/>
        </p:nvSpPr>
        <p:spPr>
          <a:xfrm>
            <a:off x="765810" y="1740278"/>
            <a:ext cx="10942320" cy="4154984"/>
          </a:xfrm>
          <a:prstGeom prst="rect">
            <a:avLst/>
          </a:prstGeom>
        </p:spPr>
        <p:txBody>
          <a:bodyPr wrap="square">
            <a:spAutoFit/>
          </a:bodyPr>
          <a:lstStyle/>
          <a:p>
            <a:r>
              <a:rPr lang="pl-PL" sz="2400" dirty="0">
                <a:solidFill>
                  <a:srgbClr val="0000FF"/>
                </a:solidFill>
                <a:latin typeface="Menlo" charset="0"/>
              </a:rPr>
              <a:t>for</a:t>
            </a:r>
            <a:r>
              <a:rPr lang="pl-PL" sz="2400" dirty="0">
                <a:solidFill>
                  <a:srgbClr val="000000"/>
                </a:solidFill>
                <a:latin typeface="Menlo" charset="0"/>
              </a:rPr>
              <a:t> (</a:t>
            </a:r>
            <a:r>
              <a:rPr lang="pl-PL" sz="2400" dirty="0" err="1">
                <a:solidFill>
                  <a:srgbClr val="0000FF"/>
                </a:solidFill>
                <a:latin typeface="Menlo" charset="0"/>
              </a:rPr>
              <a:t>int</a:t>
            </a:r>
            <a:r>
              <a:rPr lang="pl-PL" sz="2400" dirty="0">
                <a:solidFill>
                  <a:srgbClr val="000000"/>
                </a:solidFill>
                <a:latin typeface="Menlo" charset="0"/>
              </a:rPr>
              <a:t> k = </a:t>
            </a:r>
            <a:r>
              <a:rPr lang="pl-PL" sz="2400" dirty="0">
                <a:solidFill>
                  <a:srgbClr val="09885A"/>
                </a:solidFill>
                <a:latin typeface="Menlo" charset="0"/>
              </a:rPr>
              <a:t>1</a:t>
            </a:r>
            <a:r>
              <a:rPr lang="pl-PL" sz="2400" dirty="0">
                <a:solidFill>
                  <a:srgbClr val="000000"/>
                </a:solidFill>
                <a:latin typeface="Menlo" charset="0"/>
              </a:rPr>
              <a:t>; k &lt; </a:t>
            </a:r>
            <a:r>
              <a:rPr lang="pl-PL" sz="2400" dirty="0" err="1">
                <a:solidFill>
                  <a:srgbClr val="000000"/>
                </a:solidFill>
                <a:latin typeface="Menlo" charset="0"/>
              </a:rPr>
              <a:t>list.Length</a:t>
            </a:r>
            <a:r>
              <a:rPr lang="pl-PL" sz="2400" dirty="0">
                <a:solidFill>
                  <a:srgbClr val="000000"/>
                </a:solidFill>
                <a:latin typeface="Menlo" charset="0"/>
              </a:rPr>
              <a:t>; k++)</a:t>
            </a:r>
          </a:p>
          <a:p>
            <a:r>
              <a:rPr lang="pl-PL" sz="2400" dirty="0">
                <a:solidFill>
                  <a:srgbClr val="000000"/>
                </a:solidFill>
                <a:latin typeface="Menlo" charset="0"/>
              </a:rPr>
              <a:t>{</a:t>
            </a:r>
          </a:p>
          <a:p>
            <a:r>
              <a:rPr lang="pl-PL" sz="2400" dirty="0">
                <a:solidFill>
                  <a:srgbClr val="000000"/>
                </a:solidFill>
                <a:latin typeface="Menlo" charset="0"/>
              </a:rPr>
              <a:t>    </a:t>
            </a:r>
            <a:r>
              <a:rPr lang="pl-PL" sz="2400" dirty="0">
                <a:solidFill>
                  <a:srgbClr val="008000"/>
                </a:solidFill>
                <a:latin typeface="Menlo" charset="0"/>
              </a:rPr>
              <a:t>// </a:t>
            </a:r>
            <a:r>
              <a:rPr lang="pl-PL" sz="2400" dirty="0" err="1">
                <a:solidFill>
                  <a:srgbClr val="008000"/>
                </a:solidFill>
                <a:latin typeface="Menlo" charset="0"/>
              </a:rPr>
              <a:t>Perform</a:t>
            </a:r>
            <a:r>
              <a:rPr lang="pl-PL" sz="2400" dirty="0">
                <a:solidFill>
                  <a:srgbClr val="008000"/>
                </a:solidFill>
                <a:latin typeface="Menlo" charset="0"/>
              </a:rPr>
              <a:t> the </a:t>
            </a:r>
            <a:r>
              <a:rPr lang="pl-PL" sz="2400" dirty="0" err="1">
                <a:solidFill>
                  <a:srgbClr val="008000"/>
                </a:solidFill>
                <a:latin typeface="Menlo" charset="0"/>
              </a:rPr>
              <a:t>kth</a:t>
            </a:r>
            <a:r>
              <a:rPr lang="pl-PL" sz="2400" dirty="0">
                <a:solidFill>
                  <a:srgbClr val="008000"/>
                </a:solidFill>
                <a:latin typeface="Menlo" charset="0"/>
              </a:rPr>
              <a:t> </a:t>
            </a:r>
            <a:r>
              <a:rPr lang="pl-PL" sz="2400" dirty="0" smtClean="0">
                <a:solidFill>
                  <a:srgbClr val="008000"/>
                </a:solidFill>
                <a:latin typeface="Menlo" charset="0"/>
              </a:rPr>
              <a:t>pass</a:t>
            </a:r>
            <a:r>
              <a:rPr lang="pl-PL" sz="2400" dirty="0">
                <a:solidFill>
                  <a:srgbClr val="000000"/>
                </a:solidFill>
                <a:latin typeface="Menlo" charset="0"/>
              </a:rPr>
              <a:t/>
            </a:r>
            <a:br>
              <a:rPr lang="pl-PL" sz="2400" dirty="0">
                <a:solidFill>
                  <a:srgbClr val="000000"/>
                </a:solidFill>
                <a:latin typeface="Menlo" charset="0"/>
              </a:rPr>
            </a:br>
            <a:r>
              <a:rPr lang="pl-PL" sz="2400" dirty="0">
                <a:solidFill>
                  <a:srgbClr val="000000"/>
                </a:solidFill>
                <a:latin typeface="Menlo" charset="0"/>
              </a:rPr>
              <a:t>    </a:t>
            </a:r>
            <a:r>
              <a:rPr lang="pl-PL" sz="2400" dirty="0">
                <a:solidFill>
                  <a:srgbClr val="0000FF"/>
                </a:solidFill>
                <a:latin typeface="Menlo" charset="0"/>
              </a:rPr>
              <a:t>for</a:t>
            </a:r>
            <a:r>
              <a:rPr lang="pl-PL" sz="2400" dirty="0">
                <a:solidFill>
                  <a:srgbClr val="000000"/>
                </a:solidFill>
                <a:latin typeface="Menlo" charset="0"/>
              </a:rPr>
              <a:t> (</a:t>
            </a:r>
            <a:r>
              <a:rPr lang="pl-PL" sz="2400" dirty="0" err="1">
                <a:solidFill>
                  <a:srgbClr val="0000FF"/>
                </a:solidFill>
                <a:latin typeface="Menlo" charset="0"/>
              </a:rPr>
              <a:t>int</a:t>
            </a:r>
            <a:r>
              <a:rPr lang="pl-PL" sz="2400" dirty="0">
                <a:solidFill>
                  <a:srgbClr val="000000"/>
                </a:solidFill>
                <a:latin typeface="Menlo" charset="0"/>
              </a:rPr>
              <a:t> i = </a:t>
            </a:r>
            <a:r>
              <a:rPr lang="pl-PL" sz="2400" dirty="0">
                <a:solidFill>
                  <a:srgbClr val="09885A"/>
                </a:solidFill>
                <a:latin typeface="Menlo" charset="0"/>
              </a:rPr>
              <a:t>0</a:t>
            </a:r>
            <a:r>
              <a:rPr lang="pl-PL" sz="2400" dirty="0">
                <a:solidFill>
                  <a:srgbClr val="000000"/>
                </a:solidFill>
                <a:latin typeface="Menlo" charset="0"/>
              </a:rPr>
              <a:t>; i &lt; </a:t>
            </a:r>
            <a:r>
              <a:rPr lang="pl-PL" sz="2400" dirty="0" err="1">
                <a:solidFill>
                  <a:srgbClr val="000000"/>
                </a:solidFill>
                <a:latin typeface="Menlo" charset="0"/>
              </a:rPr>
              <a:t>list.Length</a:t>
            </a:r>
            <a:r>
              <a:rPr lang="pl-PL" sz="2400" dirty="0">
                <a:solidFill>
                  <a:srgbClr val="000000"/>
                </a:solidFill>
                <a:latin typeface="Menlo" charset="0"/>
              </a:rPr>
              <a:t> - k; i++)</a:t>
            </a:r>
          </a:p>
          <a:p>
            <a:r>
              <a:rPr lang="pl-PL" sz="2400" dirty="0">
                <a:solidFill>
                  <a:srgbClr val="000000"/>
                </a:solidFill>
                <a:latin typeface="Menlo" charset="0"/>
              </a:rPr>
              <a:t>    {</a:t>
            </a:r>
          </a:p>
          <a:p>
            <a:r>
              <a:rPr lang="pl-PL" sz="2400" dirty="0">
                <a:solidFill>
                  <a:srgbClr val="000000"/>
                </a:solidFill>
                <a:latin typeface="Menlo" charset="0"/>
              </a:rPr>
              <a:t>        </a:t>
            </a:r>
            <a:r>
              <a:rPr lang="pl-PL" sz="2400" dirty="0" err="1">
                <a:solidFill>
                  <a:srgbClr val="0000FF"/>
                </a:solidFill>
                <a:latin typeface="Menlo" charset="0"/>
              </a:rPr>
              <a:t>if</a:t>
            </a:r>
            <a:r>
              <a:rPr lang="pl-PL" sz="2400" dirty="0">
                <a:solidFill>
                  <a:srgbClr val="000000"/>
                </a:solidFill>
                <a:latin typeface="Menlo" charset="0"/>
              </a:rPr>
              <a:t> (list[i] &gt; list[i + </a:t>
            </a:r>
            <a:r>
              <a:rPr lang="pl-PL" sz="2400" dirty="0">
                <a:solidFill>
                  <a:srgbClr val="09885A"/>
                </a:solidFill>
                <a:latin typeface="Menlo" charset="0"/>
              </a:rPr>
              <a:t>1</a:t>
            </a:r>
            <a:r>
              <a:rPr lang="pl-PL" sz="2400" dirty="0" smtClean="0">
                <a:solidFill>
                  <a:srgbClr val="000000"/>
                </a:solidFill>
                <a:latin typeface="Menlo" charset="0"/>
              </a:rPr>
              <a:t>])</a:t>
            </a:r>
          </a:p>
          <a:p>
            <a:r>
              <a:rPr lang="pl-PL" sz="2400" dirty="0">
                <a:solidFill>
                  <a:srgbClr val="000000"/>
                </a:solidFill>
                <a:latin typeface="Menlo" charset="0"/>
              </a:rPr>
              <a:t> </a:t>
            </a:r>
            <a:r>
              <a:rPr lang="pl-PL" sz="2400" dirty="0" smtClean="0">
                <a:solidFill>
                  <a:srgbClr val="000000"/>
                </a:solidFill>
                <a:latin typeface="Menlo" charset="0"/>
              </a:rPr>
              <a:t>       {</a:t>
            </a:r>
          </a:p>
          <a:p>
            <a:r>
              <a:rPr lang="pl-PL" sz="2400" dirty="0" smtClean="0">
                <a:solidFill>
                  <a:srgbClr val="008000"/>
                </a:solidFill>
                <a:latin typeface="Menlo" charset="0"/>
              </a:rPr>
              <a:t>            // </a:t>
            </a:r>
            <a:r>
              <a:rPr lang="pl-PL" sz="2400" dirty="0" err="1">
                <a:solidFill>
                  <a:srgbClr val="008000"/>
                </a:solidFill>
                <a:latin typeface="Menlo" charset="0"/>
              </a:rPr>
              <a:t>swap</a:t>
            </a:r>
            <a:r>
              <a:rPr lang="pl-PL" sz="2400" dirty="0">
                <a:solidFill>
                  <a:srgbClr val="008000"/>
                </a:solidFill>
                <a:latin typeface="Menlo" charset="0"/>
              </a:rPr>
              <a:t> list[i] with list[i + 1];</a:t>
            </a:r>
            <a:endParaRPr lang="pl-PL" sz="2400" dirty="0" smtClean="0">
              <a:solidFill>
                <a:srgbClr val="000000"/>
              </a:solidFill>
              <a:latin typeface="Menlo" charset="0"/>
            </a:endParaRPr>
          </a:p>
          <a:p>
            <a:r>
              <a:rPr lang="pl-PL" sz="2400" dirty="0" smtClean="0">
                <a:solidFill>
                  <a:srgbClr val="000000"/>
                </a:solidFill>
                <a:latin typeface="Menlo" charset="0"/>
              </a:rPr>
              <a:t>        }</a:t>
            </a:r>
            <a:endParaRPr lang="pl-PL" sz="2400" dirty="0">
              <a:solidFill>
                <a:srgbClr val="000000"/>
              </a:solidFill>
              <a:latin typeface="Menlo" charset="0"/>
            </a:endParaRPr>
          </a:p>
          <a:p>
            <a:r>
              <a:rPr lang="pl-PL" sz="2400" dirty="0">
                <a:solidFill>
                  <a:srgbClr val="000000"/>
                </a:solidFill>
                <a:latin typeface="Menlo" charset="0"/>
              </a:rPr>
              <a:t>    </a:t>
            </a:r>
            <a:r>
              <a:rPr lang="pl-PL" sz="2400" dirty="0" smtClean="0">
                <a:solidFill>
                  <a:srgbClr val="000000"/>
                </a:solidFill>
                <a:latin typeface="Menlo" charset="0"/>
              </a:rPr>
              <a:t>}</a:t>
            </a:r>
            <a:endParaRPr lang="pl-PL" sz="2400" dirty="0">
              <a:solidFill>
                <a:srgbClr val="000000"/>
              </a:solidFill>
              <a:latin typeface="Menlo" charset="0"/>
            </a:endParaRPr>
          </a:p>
          <a:p>
            <a:r>
              <a:rPr lang="pl-PL" sz="2400" dirty="0" smtClean="0">
                <a:solidFill>
                  <a:srgbClr val="000000"/>
                </a:solidFill>
                <a:latin typeface="Menlo" charset="0"/>
              </a:rPr>
              <a:t>}</a:t>
            </a:r>
            <a:endParaRPr lang="pl-PL" sz="2400" dirty="0">
              <a:solidFill>
                <a:srgbClr val="000000"/>
              </a:solidFill>
              <a:latin typeface="Menlo" charset="0"/>
            </a:endParaRPr>
          </a:p>
        </p:txBody>
      </p:sp>
    </p:spTree>
    <p:extLst>
      <p:ext uri="{BB962C8B-B14F-4D97-AF65-F5344CB8AC3E}">
        <p14:creationId xmlns:p14="http://schemas.microsoft.com/office/powerpoint/2010/main" val="638711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3186</TotalTime>
  <Words>2128</Words>
  <Application>Microsoft Macintosh PowerPoint</Application>
  <PresentationFormat>Widescreen</PresentationFormat>
  <Paragraphs>271</Paragraphs>
  <Slides>32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Menlo</vt:lpstr>
      <vt:lpstr>Myriad Pro</vt:lpstr>
      <vt:lpstr>Myriad Pro Semibold</vt:lpstr>
      <vt:lpstr>Tahoma</vt:lpstr>
      <vt:lpstr>Times New Roman</vt:lpstr>
      <vt:lpstr>Wingdings</vt:lpstr>
      <vt:lpstr>Arial</vt:lpstr>
      <vt:lpstr>SlideTheme2</vt:lpstr>
      <vt:lpstr>Bài 22 Thuật toán sắp xếp</vt:lpstr>
      <vt:lpstr>Mục tiêu</vt:lpstr>
      <vt:lpstr>Thuật toán sắp xếp</vt:lpstr>
      <vt:lpstr>Bài toán sắp xếp dãy số</vt:lpstr>
      <vt:lpstr>Các thuật toán sắp xếp cơ bản</vt:lpstr>
      <vt:lpstr>Thuật toán sắp xếp Nổi bọt</vt:lpstr>
      <vt:lpstr>Sắp xếp nổi bọt (1)</vt:lpstr>
      <vt:lpstr>Sắp xếp nổi bọt (2)</vt:lpstr>
      <vt:lpstr>Sắp xếp nổi bọt</vt:lpstr>
      <vt:lpstr>Sắp xếp nổi bọt</vt:lpstr>
      <vt:lpstr>Cài đặt thuật toán sắp xếp nổi bọt</vt:lpstr>
      <vt:lpstr>Cài đặt thuật toán sắp xếp nổi bọt</vt:lpstr>
      <vt:lpstr>Độ phức tạp thuật toán sắp xếp Nổi bọt</vt:lpstr>
      <vt:lpstr>Thuật toán sắp xếp Chọn</vt:lpstr>
      <vt:lpstr>Sắp xếp Chọn</vt:lpstr>
      <vt:lpstr>Sắp xếp Chọn</vt:lpstr>
      <vt:lpstr>Sắp xếp chọn</vt:lpstr>
      <vt:lpstr>Cài đặt thuật toán sắp xếp chọn</vt:lpstr>
      <vt:lpstr>Thuật toán sắp xếp Chèn</vt:lpstr>
      <vt:lpstr>Sắp xếp Chèn</vt:lpstr>
      <vt:lpstr>Sắp xếp chèn</vt:lpstr>
      <vt:lpstr>Sắp xếp chèn</vt:lpstr>
      <vt:lpstr>Sắp xếp chèn</vt:lpstr>
      <vt:lpstr>Cài đặt thuật toán – Sắp xếp chèn</vt:lpstr>
      <vt:lpstr>Độ phức tạp thuật toán sắp xếp Chèn</vt:lpstr>
      <vt:lpstr>[Thực hành] Cài đặt thuật toán sắp xếp nổi bọt</vt:lpstr>
      <vt:lpstr>[Thực hành] Cài đặt thuật toán sắp xếp chọn</vt:lpstr>
      <vt:lpstr>[Thực hành] Minh hoạ thuật toán sắp xếp chèn</vt:lpstr>
      <vt:lpstr>[Bài tập] Cài đặt thuật toán sắp xếp chèn</vt:lpstr>
      <vt:lpstr>[Bài tập] Minh hoạ thuật toán sắp xếp chèn</vt:lpstr>
      <vt:lpstr>[Bài tập] Viết các phương thức kiểm tra trật tự sắp xếp của mảng</vt:lpstr>
      <vt:lpstr>Tổng kết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21 Thuật toán tìm kiếm</dc:title>
  <dc:creator>Nhật Nguyễn Khắc</dc:creator>
  <cp:lastModifiedBy>Microsoft Office User</cp:lastModifiedBy>
  <cp:revision>61</cp:revision>
  <dcterms:created xsi:type="dcterms:W3CDTF">2018-03-21T10:39:28Z</dcterms:created>
  <dcterms:modified xsi:type="dcterms:W3CDTF">2020-03-28T11:02:50Z</dcterms:modified>
</cp:coreProperties>
</file>