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Open Sans SemiBold"/>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4" roundtripDataSignature="AMtx7mhH8vjIUjirg8881gdGoXDW2RdR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B114764-2FCA-4D91-86E5-9605970E5272}">
  <a:tblStyle styleId="{6B114764-2FCA-4D91-86E5-9605970E527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SemiBold-regular.fntdata"/><Relationship Id="rId25" Type="http://schemas.openxmlformats.org/officeDocument/2006/relationships/slide" Target="slides/slide19.xml"/><Relationship Id="rId28" Type="http://schemas.openxmlformats.org/officeDocument/2006/relationships/font" Target="fonts/OpenSansSemiBold-italic.fntdata"/><Relationship Id="rId27" Type="http://schemas.openxmlformats.org/officeDocument/2006/relationships/font" Target="fonts/OpenSans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Semi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3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31"/>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1"/>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2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2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25"/>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2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28"/>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29"/>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20"/>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20"/>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0" Type="http://schemas.openxmlformats.org/officeDocument/2006/relationships/hyperlink" Target="https://docs.microsoft.com/en-us/dotnet/api/system.io.textwriter"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microsoft.com/en-us/dotnet/api/system.io.binaryreader" TargetMode="External"/><Relationship Id="rId4" Type="http://schemas.openxmlformats.org/officeDocument/2006/relationships/hyperlink" Target="https://docs.microsoft.com/en-us/dotnet/api/system.io.binarywriter" TargetMode="External"/><Relationship Id="rId9" Type="http://schemas.openxmlformats.org/officeDocument/2006/relationships/hyperlink" Target="https://docs.microsoft.com/en-us/dotnet/api/system.io.textreader" TargetMode="External"/><Relationship Id="rId5" Type="http://schemas.openxmlformats.org/officeDocument/2006/relationships/hyperlink" Target="https://docs.microsoft.com/en-us/dotnet/api/system.io.streamreader" TargetMode="External"/><Relationship Id="rId6" Type="http://schemas.openxmlformats.org/officeDocument/2006/relationships/hyperlink" Target="https://docs.microsoft.com/en-us/dotnet/api/system.io.streamwriter" TargetMode="External"/><Relationship Id="rId7" Type="http://schemas.openxmlformats.org/officeDocument/2006/relationships/hyperlink" Target="https://docs.microsoft.com/en-us/dotnet/api/system.io.stringreader" TargetMode="External"/><Relationship Id="rId8" Type="http://schemas.openxmlformats.org/officeDocument/2006/relationships/hyperlink" Target="https://docs.microsoft.com/en-us/dotnet/api/system.io.stringwrit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SemiBold"/>
              <a:buNone/>
            </a:pPr>
            <a:r>
              <a:rPr lang="en-US"/>
              <a:t>Bài 11</a:t>
            </a:r>
            <a:br>
              <a:rPr lang="en-US"/>
            </a:br>
            <a:r>
              <a:rPr lang="en-US"/>
              <a:t>File I/O</a:t>
            </a:r>
            <a:endParaRPr/>
          </a:p>
        </p:txBody>
      </p:sp>
      <p:sp>
        <p:nvSpPr>
          <p:cNvPr id="91" name="Google Shape;91;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BOOTCAMP NET CORE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FileStream - Create file</a:t>
            </a:r>
            <a:endParaRPr/>
          </a:p>
        </p:txBody>
      </p:sp>
      <p:sp>
        <p:nvSpPr>
          <p:cNvPr id="163" name="Google Shape;163;p10"/>
          <p:cNvSpPr txBox="1"/>
          <p:nvPr/>
        </p:nvSpPr>
        <p:spPr>
          <a:xfrm>
            <a:off x="365760" y="1120022"/>
            <a:ext cx="10744200" cy="38164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8000"/>
                </a:solidFill>
                <a:latin typeface="Arial"/>
                <a:ea typeface="Arial"/>
                <a:cs typeface="Arial"/>
                <a:sym typeface="Arial"/>
              </a:rPr>
              <a:t>//Create the file.</a:t>
            </a:r>
            <a:r>
              <a:rPr b="0" i="0" lang="en-US" sz="2800" u="none" cap="none" strike="noStrike">
                <a:solidFill>
                  <a:srgbClr val="000000"/>
                </a:solidFill>
                <a:latin typeface="Arial"/>
                <a:ea typeface="Arial"/>
                <a:cs typeface="Arial"/>
                <a:sym typeface="Arial"/>
              </a:rPr>
              <a:t> </a:t>
            </a:r>
            <a:endParaRPr sz="2800">
              <a:solidFill>
                <a:srgbClr val="000000"/>
              </a:solidFill>
              <a:latin typeface="Arial"/>
              <a:ea typeface="Arial"/>
              <a:cs typeface="Arial"/>
              <a:sym typeface="Arial"/>
            </a:endParaRPr>
          </a:p>
          <a:p>
            <a:pPr indent="0" lvl="0" marL="0" marR="0" rtl="0" algn="l">
              <a:spcBef>
                <a:spcPts val="0"/>
              </a:spcBef>
              <a:spcAft>
                <a:spcPts val="0"/>
              </a:spcAft>
              <a:buNone/>
            </a:pPr>
            <a:r>
              <a:rPr lang="en-US" sz="2800">
                <a:solidFill>
                  <a:srgbClr val="0101FD"/>
                </a:solidFill>
                <a:latin typeface="Arial"/>
                <a:ea typeface="Arial"/>
                <a:cs typeface="Arial"/>
                <a:sym typeface="Arial"/>
              </a:rPr>
              <a:t>using</a:t>
            </a:r>
            <a:r>
              <a:rPr lang="en-US" sz="2800">
                <a:solidFill>
                  <a:srgbClr val="000000"/>
                </a:solidFill>
                <a:latin typeface="Arial"/>
                <a:ea typeface="Arial"/>
                <a:cs typeface="Arial"/>
                <a:sym typeface="Arial"/>
              </a:rPr>
              <a:t> (FileStream fs = File.Create(path)) </a:t>
            </a:r>
            <a:endParaRPr sz="2800">
              <a:solidFill>
                <a:srgbClr val="000000"/>
              </a:solidFill>
              <a:latin typeface="Arial"/>
              <a:ea typeface="Arial"/>
              <a:cs typeface="Arial"/>
              <a:sym typeface="Arial"/>
            </a:endParaRPr>
          </a:p>
          <a:p>
            <a:pPr indent="0" lvl="0" marL="0" marR="0" rtl="0" algn="l">
              <a:spcBef>
                <a:spcPts val="0"/>
              </a:spcBef>
              <a:spcAft>
                <a:spcPts val="0"/>
              </a:spcAft>
              <a:buNone/>
            </a:pPr>
            <a:r>
              <a:rPr lang="en-US" sz="2800">
                <a:solidFill>
                  <a:srgbClr val="000000"/>
                </a:solidFill>
                <a:latin typeface="Arial"/>
                <a:ea typeface="Arial"/>
                <a:cs typeface="Arial"/>
                <a:sym typeface="Arial"/>
              </a:rPr>
              <a:t>{</a:t>
            </a:r>
            <a:endParaRPr/>
          </a:p>
          <a:p>
            <a:pPr indent="0" lvl="0" marL="0" marR="0" rtl="0" algn="l">
              <a:spcBef>
                <a:spcPts val="0"/>
              </a:spcBef>
              <a:spcAft>
                <a:spcPts val="0"/>
              </a:spcAft>
              <a:buNone/>
            </a:pPr>
            <a:r>
              <a:rPr lang="en-US" sz="2800">
                <a:solidFill>
                  <a:srgbClr val="000000"/>
                </a:solidFill>
                <a:latin typeface="Arial"/>
                <a:ea typeface="Arial"/>
                <a:cs typeface="Arial"/>
                <a:sym typeface="Arial"/>
              </a:rPr>
              <a:t> 	AddText(fs, </a:t>
            </a:r>
            <a:r>
              <a:rPr lang="en-US" sz="2800">
                <a:solidFill>
                  <a:srgbClr val="A31515"/>
                </a:solidFill>
                <a:latin typeface="Arial"/>
                <a:ea typeface="Arial"/>
                <a:cs typeface="Arial"/>
                <a:sym typeface="Arial"/>
              </a:rPr>
              <a:t>”Welcome CodeGym "</a:t>
            </a:r>
            <a:r>
              <a:rPr lang="en-US" sz="2800">
                <a:solidFill>
                  <a:srgbClr val="000000"/>
                </a:solidFill>
                <a:latin typeface="Arial"/>
                <a:ea typeface="Arial"/>
                <a:cs typeface="Arial"/>
                <a:sym typeface="Arial"/>
              </a:rPr>
              <a:t>); </a:t>
            </a:r>
            <a:endParaRPr/>
          </a:p>
          <a:p>
            <a:pPr indent="0" lvl="0" marL="0" marR="0" rtl="0" algn="l">
              <a:spcBef>
                <a:spcPts val="0"/>
              </a:spcBef>
              <a:spcAft>
                <a:spcPts val="0"/>
              </a:spcAft>
              <a:buNone/>
            </a:pPr>
            <a:r>
              <a:rPr lang="en-US" sz="2800">
                <a:solidFill>
                  <a:srgbClr val="000000"/>
                </a:solidFill>
                <a:latin typeface="Arial"/>
                <a:ea typeface="Arial"/>
                <a:cs typeface="Arial"/>
                <a:sym typeface="Arial"/>
              </a:rPr>
              <a:t>	AddText(fs, </a:t>
            </a:r>
            <a:r>
              <a:rPr lang="en-US" sz="2800">
                <a:solidFill>
                  <a:srgbClr val="A31515"/>
                </a:solidFill>
                <a:latin typeface="Arial"/>
                <a:ea typeface="Arial"/>
                <a:cs typeface="Arial"/>
                <a:sym typeface="Arial"/>
              </a:rPr>
              <a:t>"This is text inline,"</a:t>
            </a:r>
            <a:r>
              <a:rPr lang="en-US" sz="2800">
                <a:solidFill>
                  <a:srgbClr val="000000"/>
                </a:solidFill>
                <a:latin typeface="Arial"/>
                <a:ea typeface="Arial"/>
                <a:cs typeface="Arial"/>
                <a:sym typeface="Arial"/>
              </a:rPr>
              <a:t>); </a:t>
            </a:r>
            <a:endParaRPr/>
          </a:p>
          <a:p>
            <a:pPr indent="0" lvl="0" marL="0" marR="0" rtl="0" algn="l">
              <a:spcBef>
                <a:spcPts val="0"/>
              </a:spcBef>
              <a:spcAft>
                <a:spcPts val="0"/>
              </a:spcAft>
              <a:buNone/>
            </a:pPr>
            <a:r>
              <a:rPr lang="en-US" sz="2800">
                <a:solidFill>
                  <a:srgbClr val="000000"/>
                </a:solidFill>
                <a:latin typeface="Arial"/>
                <a:ea typeface="Arial"/>
                <a:cs typeface="Arial"/>
                <a:sym typeface="Arial"/>
              </a:rPr>
              <a:t>	AddText(fs, </a:t>
            </a:r>
            <a:r>
              <a:rPr lang="en-US" sz="2800">
                <a:solidFill>
                  <a:srgbClr val="A31515"/>
                </a:solidFill>
                <a:latin typeface="Arial"/>
                <a:ea typeface="Arial"/>
                <a:cs typeface="Arial"/>
                <a:sym typeface="Arial"/>
              </a:rPr>
              <a:t>"\r\nand this is on a new line"</a:t>
            </a:r>
            <a:r>
              <a:rPr lang="en-US" sz="2800">
                <a:solidFill>
                  <a:srgbClr val="000000"/>
                </a:solidFill>
                <a:latin typeface="Arial"/>
                <a:ea typeface="Arial"/>
                <a:cs typeface="Arial"/>
                <a:sym typeface="Arial"/>
              </a:rPr>
              <a:t>); </a:t>
            </a:r>
            <a:endParaRPr sz="2800">
              <a:solidFill>
                <a:srgbClr val="000000"/>
              </a:solidFill>
              <a:latin typeface="Arial"/>
              <a:ea typeface="Arial"/>
              <a:cs typeface="Arial"/>
              <a:sym typeface="Arial"/>
            </a:endParaRPr>
          </a:p>
          <a:p>
            <a:pPr indent="0" lvl="0" marL="0" marR="0" rtl="0" algn="l">
              <a:spcBef>
                <a:spcPts val="0"/>
              </a:spcBef>
              <a:spcAft>
                <a:spcPts val="0"/>
              </a:spcAft>
              <a:buNone/>
            </a:pPr>
            <a:r>
              <a:rPr lang="en-US" sz="2800">
                <a:solidFill>
                  <a:srgbClr val="000000"/>
                </a:solidFill>
                <a:latin typeface="Arial"/>
                <a:ea typeface="Arial"/>
                <a:cs typeface="Arial"/>
                <a:sym typeface="Arial"/>
              </a:rPr>
              <a:t>	AddText(fs, </a:t>
            </a:r>
            <a:r>
              <a:rPr lang="en-US" sz="2800">
                <a:solidFill>
                  <a:srgbClr val="A31515"/>
                </a:solidFill>
                <a:latin typeface="Arial"/>
                <a:ea typeface="Arial"/>
                <a:cs typeface="Arial"/>
                <a:sym typeface="Arial"/>
              </a:rPr>
              <a:t>"\r\n\r\nThe following is a subset of characters:\r\n"</a:t>
            </a:r>
            <a:r>
              <a:rPr lang="en-US" sz="2800">
                <a:solidFill>
                  <a:srgbClr val="000000"/>
                </a:solidFill>
                <a:latin typeface="Arial"/>
                <a:ea typeface="Arial"/>
                <a:cs typeface="Arial"/>
                <a:sym typeface="Arial"/>
              </a:rPr>
              <a:t>);</a:t>
            </a:r>
            <a:endParaRPr/>
          </a:p>
          <a:p>
            <a:pPr indent="0" lvl="0" marL="0" marR="0" rtl="0" algn="l">
              <a:spcBef>
                <a:spcPts val="0"/>
              </a:spcBef>
              <a:spcAft>
                <a:spcPts val="0"/>
              </a:spcAft>
              <a:buNone/>
            </a:pPr>
            <a:r>
              <a:rPr lang="en-US" sz="2800">
                <a:solidFill>
                  <a:srgbClr val="000000"/>
                </a:solidFill>
                <a:latin typeface="Arial"/>
                <a:ea typeface="Arial"/>
                <a:cs typeface="Arial"/>
                <a:sym typeface="Arial"/>
              </a:rPr>
              <a: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4" name="Google Shape;164;p10"/>
          <p:cNvPicPr preferRelativeResize="0"/>
          <p:nvPr/>
        </p:nvPicPr>
        <p:blipFill rotWithShape="1">
          <a:blip r:embed="rId3">
            <a:alphaModFix/>
          </a:blip>
          <a:srcRect b="0" l="0" r="0" t="0"/>
          <a:stretch/>
        </p:blipFill>
        <p:spPr>
          <a:xfrm>
            <a:off x="365760" y="4936451"/>
            <a:ext cx="8389620" cy="1707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FileStream- Read file</a:t>
            </a:r>
            <a:endParaRPr/>
          </a:p>
        </p:txBody>
      </p:sp>
      <p:sp>
        <p:nvSpPr>
          <p:cNvPr id="170" name="Google Shape;170;p11"/>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71" name="Google Shape;171;p11"/>
          <p:cNvPicPr preferRelativeResize="0"/>
          <p:nvPr/>
        </p:nvPicPr>
        <p:blipFill rotWithShape="1">
          <a:blip r:embed="rId3">
            <a:alphaModFix/>
          </a:blip>
          <a:srcRect b="0" l="0" r="0" t="0"/>
          <a:stretch/>
        </p:blipFill>
        <p:spPr>
          <a:xfrm>
            <a:off x="838200" y="1120022"/>
            <a:ext cx="10493748" cy="50569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BinaryReader</a:t>
            </a:r>
            <a:endParaRPr/>
          </a:p>
        </p:txBody>
      </p:sp>
      <p:sp>
        <p:nvSpPr>
          <p:cNvPr id="178" name="Google Shape;178;p12"/>
          <p:cNvSpPr txBox="1"/>
          <p:nvPr>
            <p:ph idx="1" type="body"/>
          </p:nvPr>
        </p:nvSpPr>
        <p:spPr>
          <a:xfrm>
            <a:off x="838200" y="973606"/>
            <a:ext cx="10515600" cy="2249654"/>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BinaryReader cung cấp phương thức đơn giản nhất để đọc dữ liệu nguyên thuỷ từ 1 stream.</a:t>
            </a:r>
            <a:endParaRPr/>
          </a:p>
          <a:p>
            <a:pPr indent="-228600" lvl="0" marL="228600" rtl="0" algn="l">
              <a:lnSpc>
                <a:spcPct val="80000"/>
              </a:lnSpc>
              <a:spcBef>
                <a:spcPts val="1000"/>
              </a:spcBef>
              <a:spcAft>
                <a:spcPts val="0"/>
              </a:spcAft>
              <a:buClr>
                <a:schemeClr val="dk1"/>
              </a:buClr>
              <a:buSzPts val="2800"/>
              <a:buChar char="•"/>
            </a:pPr>
            <a:r>
              <a:rPr lang="en-US"/>
              <a:t>Sử dụng BinaryReader cần tạo 1 đối tượng instance  từ lớp BinaryReader</a:t>
            </a:r>
            <a:endParaRPr/>
          </a:p>
          <a:p>
            <a:pPr indent="-228600" lvl="0" marL="228600" rtl="0" algn="l">
              <a:lnSpc>
                <a:spcPct val="80000"/>
              </a:lnSpc>
              <a:spcBef>
                <a:spcPts val="1000"/>
              </a:spcBef>
              <a:spcAft>
                <a:spcPts val="0"/>
              </a:spcAft>
              <a:buClr>
                <a:schemeClr val="dk1"/>
              </a:buClr>
              <a:buSzPts val="2800"/>
              <a:buChar char="•"/>
            </a:pPr>
            <a:r>
              <a:rPr lang="en-US"/>
              <a:t>Chú ý: Khi kết thúc sử dụng cần giải phóng đối tượng (Dispose)</a:t>
            </a:r>
            <a:endParaRPr/>
          </a:p>
        </p:txBody>
      </p:sp>
      <p:grpSp>
        <p:nvGrpSpPr>
          <p:cNvPr id="179" name="Google Shape;179;p12"/>
          <p:cNvGrpSpPr/>
          <p:nvPr/>
        </p:nvGrpSpPr>
        <p:grpSpPr>
          <a:xfrm>
            <a:off x="2033587" y="3223261"/>
            <a:ext cx="8124824" cy="1691640"/>
            <a:chOff x="1587" y="0"/>
            <a:chExt cx="8124824" cy="1691640"/>
          </a:xfrm>
        </p:grpSpPr>
        <p:sp>
          <p:nvSpPr>
            <p:cNvPr id="180" name="Google Shape;180;p12"/>
            <p:cNvSpPr/>
            <p:nvPr/>
          </p:nvSpPr>
          <p:spPr>
            <a:xfrm>
              <a:off x="1587" y="0"/>
              <a:ext cx="3385343" cy="1691640"/>
            </a:xfrm>
            <a:prstGeom prst="roundRect">
              <a:avLst>
                <a:gd fmla="val 10000" name="adj"/>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
            <p:cNvSpPr txBox="1"/>
            <p:nvPr/>
          </p:nvSpPr>
          <p:spPr>
            <a:xfrm>
              <a:off x="51133" y="49546"/>
              <a:ext cx="3286251" cy="1592548"/>
            </a:xfrm>
            <a:prstGeom prst="rect">
              <a:avLst/>
            </a:prstGeom>
            <a:noFill/>
            <a:ln>
              <a:noFill/>
            </a:ln>
          </p:spPr>
          <p:txBody>
            <a:bodyPr anchorCtr="0" anchor="ctr" bIns="160000" lIns="160000" spcFirstLastPara="1" rIns="160000" wrap="square" tIns="160000">
              <a:noAutofit/>
            </a:bodyPr>
            <a:lstStyle/>
            <a:p>
              <a:pPr indent="0" lvl="0" marL="0" marR="0" rtl="0" algn="ctr">
                <a:lnSpc>
                  <a:spcPct val="90000"/>
                </a:lnSpc>
                <a:spcBef>
                  <a:spcPts val="0"/>
                </a:spcBef>
                <a:spcAft>
                  <a:spcPts val="0"/>
                </a:spcAft>
                <a:buNone/>
              </a:pPr>
              <a:r>
                <a:rPr lang="en-US" sz="4200">
                  <a:solidFill>
                    <a:schemeClr val="lt1"/>
                  </a:solidFill>
                  <a:latin typeface="Calibri"/>
                  <a:ea typeface="Calibri"/>
                  <a:cs typeface="Calibri"/>
                  <a:sym typeface="Calibri"/>
                </a:rPr>
                <a:t>Object</a:t>
              </a:r>
              <a:endParaRPr sz="4200">
                <a:solidFill>
                  <a:schemeClr val="lt1"/>
                </a:solidFill>
                <a:latin typeface="Calibri"/>
                <a:ea typeface="Calibri"/>
                <a:cs typeface="Calibri"/>
                <a:sym typeface="Calibri"/>
              </a:endParaRPr>
            </a:p>
          </p:txBody>
        </p:sp>
        <p:sp>
          <p:nvSpPr>
            <p:cNvPr id="182" name="Google Shape;182;p12"/>
            <p:cNvSpPr/>
            <p:nvPr/>
          </p:nvSpPr>
          <p:spPr>
            <a:xfrm>
              <a:off x="3725465" y="426037"/>
              <a:ext cx="717692" cy="839565"/>
            </a:xfrm>
            <a:prstGeom prst="rightArrow">
              <a:avLst>
                <a:gd fmla="val 60000" name="adj1"/>
                <a:gd fmla="val 50000" name="adj2"/>
              </a:avLst>
            </a:prstGeom>
            <a:gradFill>
              <a:gsLst>
                <a:gs pos="0">
                  <a:srgbClr val="BDD0E9"/>
                </a:gs>
                <a:gs pos="50000">
                  <a:srgbClr val="B0C9E9"/>
                </a:gs>
                <a:gs pos="100000">
                  <a:srgbClr val="96B0D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2"/>
            <p:cNvSpPr txBox="1"/>
            <p:nvPr/>
          </p:nvSpPr>
          <p:spPr>
            <a:xfrm>
              <a:off x="3725465" y="593950"/>
              <a:ext cx="502384" cy="5037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3400">
                <a:solidFill>
                  <a:schemeClr val="lt1"/>
                </a:solidFill>
                <a:latin typeface="Calibri"/>
                <a:ea typeface="Calibri"/>
                <a:cs typeface="Calibri"/>
                <a:sym typeface="Calibri"/>
              </a:endParaRPr>
            </a:p>
          </p:txBody>
        </p:sp>
        <p:sp>
          <p:nvSpPr>
            <p:cNvPr id="184" name="Google Shape;184;p12"/>
            <p:cNvSpPr/>
            <p:nvPr/>
          </p:nvSpPr>
          <p:spPr>
            <a:xfrm>
              <a:off x="4741068" y="0"/>
              <a:ext cx="3385343" cy="1691640"/>
            </a:xfrm>
            <a:prstGeom prst="roundRect">
              <a:avLst>
                <a:gd fmla="val 10000" name="adj"/>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
            <p:cNvSpPr txBox="1"/>
            <p:nvPr/>
          </p:nvSpPr>
          <p:spPr>
            <a:xfrm>
              <a:off x="4790614" y="49546"/>
              <a:ext cx="3286251" cy="1592548"/>
            </a:xfrm>
            <a:prstGeom prst="rect">
              <a:avLst/>
            </a:prstGeom>
            <a:noFill/>
            <a:ln>
              <a:noFill/>
            </a:ln>
          </p:spPr>
          <p:txBody>
            <a:bodyPr anchorCtr="0" anchor="ctr" bIns="160000" lIns="160000" spcFirstLastPara="1" rIns="160000" wrap="square" tIns="160000">
              <a:noAutofit/>
            </a:bodyPr>
            <a:lstStyle/>
            <a:p>
              <a:pPr indent="0" lvl="0" marL="0" marR="0" rtl="0" algn="ctr">
                <a:lnSpc>
                  <a:spcPct val="90000"/>
                </a:lnSpc>
                <a:spcBef>
                  <a:spcPts val="0"/>
                </a:spcBef>
                <a:spcAft>
                  <a:spcPts val="0"/>
                </a:spcAft>
                <a:buNone/>
              </a:pPr>
              <a:r>
                <a:rPr lang="en-US" sz="4200">
                  <a:solidFill>
                    <a:schemeClr val="lt1"/>
                  </a:solidFill>
                  <a:latin typeface="Calibri"/>
                  <a:ea typeface="Calibri"/>
                  <a:cs typeface="Calibri"/>
                  <a:sym typeface="Calibri"/>
                </a:rPr>
                <a:t>BinaryReader</a:t>
              </a:r>
              <a:endParaRPr sz="4200">
                <a:solidFill>
                  <a:schemeClr val="lt1"/>
                </a:solidFill>
                <a:latin typeface="Calibri"/>
                <a:ea typeface="Calibri"/>
                <a:cs typeface="Calibri"/>
                <a:sym typeface="Calibri"/>
              </a:endParaRPr>
            </a:p>
          </p:txBody>
        </p:sp>
      </p:grpSp>
      <p:sp>
        <p:nvSpPr>
          <p:cNvPr id="186" name="Google Shape;186;p12"/>
          <p:cNvSpPr/>
          <p:nvPr/>
        </p:nvSpPr>
        <p:spPr>
          <a:xfrm>
            <a:off x="4114800" y="5692140"/>
            <a:ext cx="381762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IDisposable</a:t>
            </a:r>
            <a:endParaRPr sz="2400">
              <a:solidFill>
                <a:schemeClr val="lt1"/>
              </a:solidFill>
              <a:latin typeface="Calibri"/>
              <a:ea typeface="Calibri"/>
              <a:cs typeface="Calibri"/>
              <a:sym typeface="Calibri"/>
            </a:endParaRPr>
          </a:p>
        </p:txBody>
      </p:sp>
      <p:sp>
        <p:nvSpPr>
          <p:cNvPr id="187" name="Google Shape;187;p12"/>
          <p:cNvSpPr/>
          <p:nvPr/>
        </p:nvSpPr>
        <p:spPr>
          <a:xfrm rot="7698728">
            <a:off x="6535249" y="5165197"/>
            <a:ext cx="1054721" cy="276648"/>
          </a:xfrm>
          <a:prstGeom prst="striped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12"/>
          <p:cNvSpPr txBox="1"/>
          <p:nvPr/>
        </p:nvSpPr>
        <p:spPr>
          <a:xfrm>
            <a:off x="7062609" y="5227101"/>
            <a:ext cx="167430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Implements</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BinaryReader -Example</a:t>
            </a:r>
            <a:endParaRPr/>
          </a:p>
        </p:txBody>
      </p:sp>
      <p:pic>
        <p:nvPicPr>
          <p:cNvPr id="195" name="Google Shape;195;p13"/>
          <p:cNvPicPr preferRelativeResize="0"/>
          <p:nvPr/>
        </p:nvPicPr>
        <p:blipFill rotWithShape="1">
          <a:blip r:embed="rId3">
            <a:alphaModFix/>
          </a:blip>
          <a:srcRect b="0" l="0" r="0" t="0"/>
          <a:stretch/>
        </p:blipFill>
        <p:spPr>
          <a:xfrm>
            <a:off x="838200" y="909320"/>
            <a:ext cx="9575800" cy="588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BinaryWriter</a:t>
            </a:r>
            <a:endParaRPr/>
          </a:p>
        </p:txBody>
      </p:sp>
      <p:sp>
        <p:nvSpPr>
          <p:cNvPr id="202" name="Google Shape;202;p14"/>
          <p:cNvSpPr txBox="1"/>
          <p:nvPr>
            <p:ph idx="1" type="body"/>
          </p:nvPr>
        </p:nvSpPr>
        <p:spPr>
          <a:xfrm>
            <a:off x="838200" y="973606"/>
            <a:ext cx="10515600" cy="2249654"/>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BinaryReader cung cấp phương thức đơn giản nhất để ghi dữ liệu binary vào stream,  ghi chuỗi bằng cách encoding.</a:t>
            </a:r>
            <a:endParaRPr/>
          </a:p>
          <a:p>
            <a:pPr indent="-228600" lvl="0" marL="228600" rtl="0" algn="l">
              <a:lnSpc>
                <a:spcPct val="80000"/>
              </a:lnSpc>
              <a:spcBef>
                <a:spcPts val="1000"/>
              </a:spcBef>
              <a:spcAft>
                <a:spcPts val="0"/>
              </a:spcAft>
              <a:buClr>
                <a:schemeClr val="dk1"/>
              </a:buClr>
              <a:buSzPts val="2800"/>
              <a:buChar char="•"/>
            </a:pPr>
            <a:r>
              <a:rPr lang="en-US"/>
              <a:t>Sử dụng BinaryWriter cần tạo 1 đối tượng instance  từ lớp BinaryReader</a:t>
            </a:r>
            <a:endParaRPr/>
          </a:p>
          <a:p>
            <a:pPr indent="-228600" lvl="0" marL="228600" rtl="0" algn="l">
              <a:lnSpc>
                <a:spcPct val="80000"/>
              </a:lnSpc>
              <a:spcBef>
                <a:spcPts val="1000"/>
              </a:spcBef>
              <a:spcAft>
                <a:spcPts val="0"/>
              </a:spcAft>
              <a:buClr>
                <a:schemeClr val="dk1"/>
              </a:buClr>
              <a:buSzPts val="2800"/>
              <a:buChar char="•"/>
            </a:pPr>
            <a:r>
              <a:rPr lang="en-US"/>
              <a:t>Chú ý: Khi kết thúc sử dụng cần giải phóng đối tượng (Dispose)</a:t>
            </a:r>
            <a:endParaRPr/>
          </a:p>
        </p:txBody>
      </p:sp>
      <p:grpSp>
        <p:nvGrpSpPr>
          <p:cNvPr id="203" name="Google Shape;203;p14"/>
          <p:cNvGrpSpPr/>
          <p:nvPr/>
        </p:nvGrpSpPr>
        <p:grpSpPr>
          <a:xfrm>
            <a:off x="2033587" y="3223261"/>
            <a:ext cx="8124824" cy="1691640"/>
            <a:chOff x="1587" y="0"/>
            <a:chExt cx="8124824" cy="1691640"/>
          </a:xfrm>
        </p:grpSpPr>
        <p:sp>
          <p:nvSpPr>
            <p:cNvPr id="204" name="Google Shape;204;p14"/>
            <p:cNvSpPr/>
            <p:nvPr/>
          </p:nvSpPr>
          <p:spPr>
            <a:xfrm>
              <a:off x="1587" y="0"/>
              <a:ext cx="3385343" cy="1691640"/>
            </a:xfrm>
            <a:prstGeom prst="roundRect">
              <a:avLst>
                <a:gd fmla="val 10000" name="adj"/>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txBox="1"/>
            <p:nvPr/>
          </p:nvSpPr>
          <p:spPr>
            <a:xfrm>
              <a:off x="51133" y="49546"/>
              <a:ext cx="3286251" cy="1592548"/>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None/>
              </a:pPr>
              <a:r>
                <a:rPr lang="en-US" sz="4400">
                  <a:solidFill>
                    <a:schemeClr val="lt1"/>
                  </a:solidFill>
                  <a:latin typeface="Calibri"/>
                  <a:ea typeface="Calibri"/>
                  <a:cs typeface="Calibri"/>
                  <a:sym typeface="Calibri"/>
                </a:rPr>
                <a:t>Object</a:t>
              </a:r>
              <a:endParaRPr sz="4400">
                <a:solidFill>
                  <a:schemeClr val="lt1"/>
                </a:solidFill>
                <a:latin typeface="Calibri"/>
                <a:ea typeface="Calibri"/>
                <a:cs typeface="Calibri"/>
                <a:sym typeface="Calibri"/>
              </a:endParaRPr>
            </a:p>
          </p:txBody>
        </p:sp>
        <p:sp>
          <p:nvSpPr>
            <p:cNvPr id="206" name="Google Shape;206;p14"/>
            <p:cNvSpPr/>
            <p:nvPr/>
          </p:nvSpPr>
          <p:spPr>
            <a:xfrm>
              <a:off x="3725465" y="426037"/>
              <a:ext cx="717692" cy="839565"/>
            </a:xfrm>
            <a:prstGeom prst="rightArrow">
              <a:avLst>
                <a:gd fmla="val 60000" name="adj1"/>
                <a:gd fmla="val 50000" name="adj2"/>
              </a:avLst>
            </a:prstGeom>
            <a:gradFill>
              <a:gsLst>
                <a:gs pos="0">
                  <a:srgbClr val="BDD0E9"/>
                </a:gs>
                <a:gs pos="50000">
                  <a:srgbClr val="B0C9E9"/>
                </a:gs>
                <a:gs pos="100000">
                  <a:srgbClr val="96B0D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txBox="1"/>
            <p:nvPr/>
          </p:nvSpPr>
          <p:spPr>
            <a:xfrm>
              <a:off x="3725465" y="593950"/>
              <a:ext cx="502384" cy="5037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3600">
                <a:solidFill>
                  <a:schemeClr val="lt1"/>
                </a:solidFill>
                <a:latin typeface="Calibri"/>
                <a:ea typeface="Calibri"/>
                <a:cs typeface="Calibri"/>
                <a:sym typeface="Calibri"/>
              </a:endParaRPr>
            </a:p>
          </p:txBody>
        </p:sp>
        <p:sp>
          <p:nvSpPr>
            <p:cNvPr id="208" name="Google Shape;208;p14"/>
            <p:cNvSpPr/>
            <p:nvPr/>
          </p:nvSpPr>
          <p:spPr>
            <a:xfrm>
              <a:off x="4741068" y="0"/>
              <a:ext cx="3385343" cy="1691640"/>
            </a:xfrm>
            <a:prstGeom prst="roundRect">
              <a:avLst>
                <a:gd fmla="val 10000" name="adj"/>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txBox="1"/>
            <p:nvPr/>
          </p:nvSpPr>
          <p:spPr>
            <a:xfrm>
              <a:off x="4790614" y="49546"/>
              <a:ext cx="3286251" cy="1592548"/>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None/>
              </a:pPr>
              <a:r>
                <a:rPr lang="en-US" sz="4400">
                  <a:solidFill>
                    <a:schemeClr val="lt1"/>
                  </a:solidFill>
                  <a:latin typeface="Calibri"/>
                  <a:ea typeface="Calibri"/>
                  <a:cs typeface="Calibri"/>
                  <a:sym typeface="Calibri"/>
                </a:rPr>
                <a:t>BinaryWriter</a:t>
              </a:r>
              <a:endParaRPr sz="4400">
                <a:solidFill>
                  <a:schemeClr val="lt1"/>
                </a:solidFill>
                <a:latin typeface="Calibri"/>
                <a:ea typeface="Calibri"/>
                <a:cs typeface="Calibri"/>
                <a:sym typeface="Calibri"/>
              </a:endParaRPr>
            </a:p>
          </p:txBody>
        </p:sp>
      </p:grpSp>
      <p:sp>
        <p:nvSpPr>
          <p:cNvPr id="210" name="Google Shape;210;p14"/>
          <p:cNvSpPr/>
          <p:nvPr/>
        </p:nvSpPr>
        <p:spPr>
          <a:xfrm>
            <a:off x="4114800" y="5692140"/>
            <a:ext cx="381762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IDisposable</a:t>
            </a:r>
            <a:endParaRPr sz="2400">
              <a:solidFill>
                <a:schemeClr val="lt1"/>
              </a:solidFill>
              <a:latin typeface="Calibri"/>
              <a:ea typeface="Calibri"/>
              <a:cs typeface="Calibri"/>
              <a:sym typeface="Calibri"/>
            </a:endParaRPr>
          </a:p>
        </p:txBody>
      </p:sp>
      <p:sp>
        <p:nvSpPr>
          <p:cNvPr id="211" name="Google Shape;211;p14"/>
          <p:cNvSpPr/>
          <p:nvPr/>
        </p:nvSpPr>
        <p:spPr>
          <a:xfrm rot="7698728">
            <a:off x="6535249" y="5165197"/>
            <a:ext cx="1054721" cy="276648"/>
          </a:xfrm>
          <a:prstGeom prst="striped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14"/>
          <p:cNvSpPr txBox="1"/>
          <p:nvPr/>
        </p:nvSpPr>
        <p:spPr>
          <a:xfrm>
            <a:off x="7062609" y="5227101"/>
            <a:ext cx="167430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Implements</a:t>
            </a:r>
            <a:endParaRPr sz="2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1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BinaryWriter -Example</a:t>
            </a:r>
            <a:endParaRPr/>
          </a:p>
        </p:txBody>
      </p:sp>
      <p:pic>
        <p:nvPicPr>
          <p:cNvPr id="219" name="Google Shape;219;p15"/>
          <p:cNvPicPr preferRelativeResize="0"/>
          <p:nvPr/>
        </p:nvPicPr>
        <p:blipFill rotWithShape="1">
          <a:blip r:embed="rId3">
            <a:alphaModFix/>
          </a:blip>
          <a:srcRect b="0" l="0" r="0" t="0"/>
          <a:stretch/>
        </p:blipFill>
        <p:spPr>
          <a:xfrm>
            <a:off x="838200" y="2824597"/>
            <a:ext cx="9965828" cy="2425700"/>
          </a:xfrm>
          <a:prstGeom prst="rect">
            <a:avLst/>
          </a:prstGeom>
          <a:noFill/>
          <a:ln>
            <a:noFill/>
          </a:ln>
        </p:spPr>
      </p:pic>
      <p:sp>
        <p:nvSpPr>
          <p:cNvPr id="220" name="Google Shape;220;p15"/>
          <p:cNvSpPr txBox="1"/>
          <p:nvPr>
            <p:ph idx="1" type="body"/>
          </p:nvPr>
        </p:nvSpPr>
        <p:spPr>
          <a:xfrm>
            <a:off x="838200" y="973606"/>
            <a:ext cx="10515600" cy="224965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Chú ý: Khi kết thúc sử dụng cần giải phóng đối tượng (Dispose)</a:t>
            </a:r>
            <a:endParaRPr/>
          </a:p>
          <a:p>
            <a:pPr indent="-228600" lvl="1" marL="685800" rtl="0" algn="l">
              <a:lnSpc>
                <a:spcPct val="90000"/>
              </a:lnSpc>
              <a:spcBef>
                <a:spcPts val="500"/>
              </a:spcBef>
              <a:spcAft>
                <a:spcPts val="0"/>
              </a:spcAft>
              <a:buClr>
                <a:schemeClr val="dk1"/>
              </a:buClr>
              <a:buSzPts val="2400"/>
              <a:buChar char="•"/>
            </a:pPr>
            <a:r>
              <a:rPr lang="en-US"/>
              <a:t>Sử dụng try … catch hoặc từ khoá using để kiểm soát lỗi và dispose đối tượng đã tạo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StreamReader</a:t>
            </a:r>
            <a:endParaRPr/>
          </a:p>
        </p:txBody>
      </p:sp>
      <p:sp>
        <p:nvSpPr>
          <p:cNvPr id="226" name="Google Shape;226;p16"/>
          <p:cNvSpPr txBox="1"/>
          <p:nvPr>
            <p:ph idx="1" type="body"/>
          </p:nvPr>
        </p:nvSpPr>
        <p:spPr>
          <a:xfrm>
            <a:off x="838200" y="1120022"/>
            <a:ext cx="489966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Kế thưà từ lớp abstract cơ sở là TextReader</a:t>
            </a:r>
            <a:endParaRPr/>
          </a:p>
          <a:p>
            <a:pPr indent="-228600" lvl="0" marL="228600" rtl="0" algn="l">
              <a:lnSpc>
                <a:spcPct val="90000"/>
              </a:lnSpc>
              <a:spcBef>
                <a:spcPts val="1000"/>
              </a:spcBef>
              <a:spcAft>
                <a:spcPts val="0"/>
              </a:spcAft>
              <a:buClr>
                <a:schemeClr val="dk1"/>
              </a:buClr>
              <a:buSzPts val="2800"/>
              <a:buChar char="•"/>
            </a:pPr>
            <a:r>
              <a:rPr lang="en-US"/>
              <a:t>Sử dụng StreamReader để đọc text từ 1 file.</a:t>
            </a:r>
            <a:endParaRPr/>
          </a:p>
          <a:p>
            <a:pPr indent="-228600" lvl="0" marL="228600" rtl="0" algn="l">
              <a:lnSpc>
                <a:spcPct val="90000"/>
              </a:lnSpc>
              <a:spcBef>
                <a:spcPts val="1000"/>
              </a:spcBef>
              <a:spcAft>
                <a:spcPts val="0"/>
              </a:spcAft>
              <a:buClr>
                <a:schemeClr val="dk1"/>
              </a:buClr>
              <a:buSzPts val="2800"/>
              <a:buChar char="•"/>
            </a:pPr>
            <a:r>
              <a:rPr lang="en-US"/>
              <a:t>Có 2 cơ chế đọc </a:t>
            </a:r>
            <a:endParaRPr/>
          </a:p>
          <a:p>
            <a:pPr indent="-228600" lvl="1" marL="685800" rtl="0" algn="l">
              <a:lnSpc>
                <a:spcPct val="90000"/>
              </a:lnSpc>
              <a:spcBef>
                <a:spcPts val="500"/>
              </a:spcBef>
              <a:spcAft>
                <a:spcPts val="0"/>
              </a:spcAft>
              <a:buClr>
                <a:schemeClr val="dk1"/>
              </a:buClr>
              <a:buSzPts val="2400"/>
              <a:buChar char="•"/>
            </a:pPr>
            <a:r>
              <a:rPr lang="en-US"/>
              <a:t>Đọc đồng bộ:  Read/ReadLine</a:t>
            </a:r>
            <a:endParaRPr/>
          </a:p>
          <a:p>
            <a:pPr indent="-228600" lvl="1" marL="685800" rtl="0" algn="l">
              <a:lnSpc>
                <a:spcPct val="90000"/>
              </a:lnSpc>
              <a:spcBef>
                <a:spcPts val="500"/>
              </a:spcBef>
              <a:spcAft>
                <a:spcPts val="0"/>
              </a:spcAft>
              <a:buClr>
                <a:schemeClr val="dk1"/>
              </a:buClr>
              <a:buSzPts val="2400"/>
              <a:buChar char="•"/>
            </a:pPr>
            <a:r>
              <a:rPr lang="en-US"/>
              <a:t>Đọc bất đồng bộ: ReadAsync</a:t>
            </a:r>
            <a:endParaRPr/>
          </a:p>
          <a:p>
            <a:pPr indent="-228600" lvl="0" marL="228600" rtl="0" algn="l">
              <a:lnSpc>
                <a:spcPct val="90000"/>
              </a:lnSpc>
              <a:spcBef>
                <a:spcPts val="1000"/>
              </a:spcBef>
              <a:spcAft>
                <a:spcPts val="0"/>
              </a:spcAft>
              <a:buClr>
                <a:schemeClr val="dk1"/>
              </a:buClr>
              <a:buSzPts val="2800"/>
              <a:buChar char="•"/>
            </a:pPr>
            <a:r>
              <a:rPr lang="en-US"/>
              <a:t>Luôn sử dụng exception handling để kiểm soát tất cả các quá trình đọc file stream</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27" name="Google Shape;227;p16"/>
          <p:cNvPicPr preferRelativeResize="0"/>
          <p:nvPr/>
        </p:nvPicPr>
        <p:blipFill rotWithShape="1">
          <a:blip r:embed="rId3">
            <a:alphaModFix/>
          </a:blip>
          <a:srcRect b="0" l="0" r="0" t="0"/>
          <a:stretch/>
        </p:blipFill>
        <p:spPr>
          <a:xfrm>
            <a:off x="5737860" y="2576880"/>
            <a:ext cx="6210300" cy="3746500"/>
          </a:xfrm>
          <a:prstGeom prst="rect">
            <a:avLst/>
          </a:prstGeom>
          <a:noFill/>
          <a:ln>
            <a:noFill/>
          </a:ln>
        </p:spPr>
      </p:pic>
      <p:sp>
        <p:nvSpPr>
          <p:cNvPr id="228" name="Google Shape;228;p16"/>
          <p:cNvSpPr txBox="1"/>
          <p:nvPr/>
        </p:nvSpPr>
        <p:spPr>
          <a:xfrm>
            <a:off x="7155180" y="1623060"/>
            <a:ext cx="3657600" cy="646331"/>
          </a:xfrm>
          <a:prstGeom prst="rect">
            <a:avLst/>
          </a:prstGeom>
          <a:solidFill>
            <a:schemeClr val="accent5"/>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Đọc file đồng bộ qua phương thức ReadLine()</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StreamReader</a:t>
            </a:r>
            <a:endParaRPr/>
          </a:p>
        </p:txBody>
      </p:sp>
      <p:sp>
        <p:nvSpPr>
          <p:cNvPr id="234" name="Google Shape;234;p17"/>
          <p:cNvSpPr txBox="1"/>
          <p:nvPr/>
        </p:nvSpPr>
        <p:spPr>
          <a:xfrm>
            <a:off x="3726180" y="1120022"/>
            <a:ext cx="3657600" cy="646331"/>
          </a:xfrm>
          <a:prstGeom prst="rect">
            <a:avLst/>
          </a:prstGeom>
          <a:solidFill>
            <a:schemeClr val="accent5"/>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Đọc file bất đồng bộ qua phương thức ReadAsync ()</a:t>
            </a:r>
            <a:endParaRPr sz="1800">
              <a:solidFill>
                <a:schemeClr val="lt1"/>
              </a:solidFill>
              <a:latin typeface="Calibri"/>
              <a:ea typeface="Calibri"/>
              <a:cs typeface="Calibri"/>
              <a:sym typeface="Calibri"/>
            </a:endParaRPr>
          </a:p>
        </p:txBody>
      </p:sp>
      <p:pic>
        <p:nvPicPr>
          <p:cNvPr id="235" name="Google Shape;235;p17"/>
          <p:cNvPicPr preferRelativeResize="0"/>
          <p:nvPr/>
        </p:nvPicPr>
        <p:blipFill rotWithShape="1">
          <a:blip r:embed="rId3">
            <a:alphaModFix/>
          </a:blip>
          <a:srcRect b="0" l="0" r="0" t="0"/>
          <a:stretch/>
        </p:blipFill>
        <p:spPr>
          <a:xfrm>
            <a:off x="2193290" y="1912769"/>
            <a:ext cx="8299450" cy="47684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Mở và bổ sung dữ liệu vào 1 file log</a:t>
            </a:r>
            <a:endParaRPr/>
          </a:p>
        </p:txBody>
      </p:sp>
      <p:sp>
        <p:nvSpPr>
          <p:cNvPr id="241" name="Google Shape;241;p1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Log là gì:</a:t>
            </a:r>
            <a:endParaRPr/>
          </a:p>
          <a:p>
            <a:pPr indent="-228600" lvl="1" marL="685800" rtl="0" algn="l">
              <a:lnSpc>
                <a:spcPct val="90000"/>
              </a:lnSpc>
              <a:spcBef>
                <a:spcPts val="500"/>
              </a:spcBef>
              <a:spcAft>
                <a:spcPts val="0"/>
              </a:spcAft>
              <a:buClr>
                <a:schemeClr val="dk1"/>
              </a:buClr>
              <a:buSzPts val="2400"/>
              <a:buChar char="•"/>
            </a:pPr>
            <a:r>
              <a:rPr lang="en-US"/>
              <a:t>Là thao tác ghi nhận lại quá trình sử dụng phần mềm, ứng dụng của bạn. Các thao tác theo quy trình đều được ghi lại, hoặc các lỗi xuất hiện khi sử dụng hệ thống.</a:t>
            </a:r>
            <a:endParaRPr/>
          </a:p>
          <a:p>
            <a:pPr indent="-228600" lvl="0" marL="228600" rtl="0" algn="l">
              <a:lnSpc>
                <a:spcPct val="90000"/>
              </a:lnSpc>
              <a:spcBef>
                <a:spcPts val="1000"/>
              </a:spcBef>
              <a:spcAft>
                <a:spcPts val="0"/>
              </a:spcAft>
              <a:buClr>
                <a:schemeClr val="dk1"/>
              </a:buClr>
              <a:buSzPts val="2800"/>
              <a:buChar char="•"/>
            </a:pPr>
            <a:r>
              <a:rPr lang="en-US"/>
              <a:t>File Log là gì:</a:t>
            </a:r>
            <a:endParaRPr/>
          </a:p>
          <a:p>
            <a:pPr indent="-228600" lvl="1" marL="685800" rtl="0" algn="l">
              <a:lnSpc>
                <a:spcPct val="90000"/>
              </a:lnSpc>
              <a:spcBef>
                <a:spcPts val="500"/>
              </a:spcBef>
              <a:spcAft>
                <a:spcPts val="0"/>
              </a:spcAft>
              <a:buClr>
                <a:schemeClr val="dk1"/>
              </a:buClr>
              <a:buSzPts val="2400"/>
              <a:buChar char="•"/>
            </a:pPr>
            <a:r>
              <a:rPr lang="en-US"/>
              <a:t>File log là file lưu trữ dữ liệu Log. </a:t>
            </a:r>
            <a:endParaRPr/>
          </a:p>
          <a:p>
            <a:pPr indent="-228600" lvl="1" marL="685800" rtl="0" algn="l">
              <a:lnSpc>
                <a:spcPct val="90000"/>
              </a:lnSpc>
              <a:spcBef>
                <a:spcPts val="500"/>
              </a:spcBef>
              <a:spcAft>
                <a:spcPts val="0"/>
              </a:spcAft>
              <a:buClr>
                <a:schemeClr val="dk1"/>
              </a:buClr>
              <a:buSzPts val="2400"/>
              <a:buChar char="•"/>
            </a:pPr>
            <a:r>
              <a:rPr lang="en-US"/>
              <a:t>Thông thường là dữ liệu text,</a:t>
            </a:r>
            <a:endParaRPr/>
          </a:p>
          <a:p>
            <a:pPr indent="-228600" lvl="1" marL="685800" rtl="0" algn="l">
              <a:lnSpc>
                <a:spcPct val="90000"/>
              </a:lnSpc>
              <a:spcBef>
                <a:spcPts val="500"/>
              </a:spcBef>
              <a:spcAft>
                <a:spcPts val="0"/>
              </a:spcAft>
              <a:buClr>
                <a:schemeClr val="dk1"/>
              </a:buClr>
              <a:buSzPts val="2400"/>
              <a:buChar char="•"/>
            </a:pPr>
            <a:r>
              <a:rPr lang="en-US"/>
              <a:t>Có các loại file Log sau</a:t>
            </a:r>
            <a:endParaRPr/>
          </a:p>
          <a:p>
            <a:pPr indent="-228600" lvl="2" marL="1143000" rtl="0" algn="l">
              <a:lnSpc>
                <a:spcPct val="90000"/>
              </a:lnSpc>
              <a:spcBef>
                <a:spcPts val="500"/>
              </a:spcBef>
              <a:spcAft>
                <a:spcPts val="0"/>
              </a:spcAft>
              <a:buClr>
                <a:schemeClr val="dk1"/>
              </a:buClr>
              <a:buSzPts val="2000"/>
              <a:buChar char="•"/>
            </a:pPr>
            <a:r>
              <a:rPr lang="en-US"/>
              <a:t>.info</a:t>
            </a:r>
            <a:endParaRPr/>
          </a:p>
          <a:p>
            <a:pPr indent="-228600" lvl="2" marL="1143000" rtl="0" algn="l">
              <a:lnSpc>
                <a:spcPct val="90000"/>
              </a:lnSpc>
              <a:spcBef>
                <a:spcPts val="500"/>
              </a:spcBef>
              <a:spcAft>
                <a:spcPts val="0"/>
              </a:spcAft>
              <a:buClr>
                <a:schemeClr val="dk1"/>
              </a:buClr>
              <a:buSzPts val="2000"/>
              <a:buChar char="•"/>
            </a:pPr>
            <a:r>
              <a:rPr lang="en-US"/>
              <a:t>.debug</a:t>
            </a:r>
            <a:endParaRPr/>
          </a:p>
          <a:p>
            <a:pPr indent="-228600" lvl="2" marL="1143000" rtl="0" algn="l">
              <a:lnSpc>
                <a:spcPct val="90000"/>
              </a:lnSpc>
              <a:spcBef>
                <a:spcPts val="500"/>
              </a:spcBef>
              <a:spcAft>
                <a:spcPts val="0"/>
              </a:spcAft>
              <a:buClr>
                <a:schemeClr val="dk1"/>
              </a:buClr>
              <a:buSzPts val="2000"/>
              <a:buChar char="•"/>
            </a:pPr>
            <a:r>
              <a:rPr lang="en-US"/>
              <a:t>.warn</a:t>
            </a:r>
            <a:endParaRPr/>
          </a:p>
          <a:p>
            <a:pPr indent="-228600" lvl="2" marL="1143000" rtl="0" algn="l">
              <a:lnSpc>
                <a:spcPct val="90000"/>
              </a:lnSpc>
              <a:spcBef>
                <a:spcPts val="500"/>
              </a:spcBef>
              <a:spcAft>
                <a:spcPts val="0"/>
              </a:spcAft>
              <a:buClr>
                <a:schemeClr val="dk1"/>
              </a:buClr>
              <a:buSzPts val="2000"/>
              <a:buChar char="•"/>
            </a:pPr>
            <a:r>
              <a:rPr lang="en-US"/>
              <a:t>.error</a:t>
            </a:r>
            <a:endParaRPr/>
          </a:p>
          <a:p>
            <a:pPr indent="-228600" lvl="2" marL="1143000" rtl="0" algn="l">
              <a:lnSpc>
                <a:spcPct val="90000"/>
              </a:lnSpc>
              <a:spcBef>
                <a:spcPts val="500"/>
              </a:spcBef>
              <a:spcAft>
                <a:spcPts val="0"/>
              </a:spcAft>
              <a:buClr>
                <a:schemeClr val="dk1"/>
              </a:buClr>
              <a:buSzPts val="2000"/>
              <a:buChar char="•"/>
            </a:pPr>
            <a:r>
              <a:rPr lang="en-US"/>
              <a:t>.fatal</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1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Mở và bổ sung dữ liệu vào 1 file log</a:t>
            </a:r>
            <a:endParaRPr/>
          </a:p>
        </p:txBody>
      </p:sp>
      <p:pic>
        <p:nvPicPr>
          <p:cNvPr id="247" name="Google Shape;247;p19"/>
          <p:cNvPicPr preferRelativeResize="0"/>
          <p:nvPr>
            <p:ph idx="1" type="body"/>
          </p:nvPr>
        </p:nvPicPr>
        <p:blipFill rotWithShape="1">
          <a:blip r:embed="rId3">
            <a:alphaModFix/>
          </a:blip>
          <a:srcRect b="0" l="0" r="0" t="0"/>
          <a:stretch/>
        </p:blipFill>
        <p:spPr>
          <a:xfrm>
            <a:off x="838200" y="1202206"/>
            <a:ext cx="10770248" cy="4581374"/>
          </a:xfrm>
          <a:prstGeom prst="rect">
            <a:avLst/>
          </a:prstGeom>
          <a:noFill/>
          <a:ln>
            <a:noFill/>
          </a:ln>
        </p:spPr>
      </p:pic>
      <p:sp>
        <p:nvSpPr>
          <p:cNvPr id="248" name="Google Shape;248;p19"/>
          <p:cNvSpPr/>
          <p:nvPr/>
        </p:nvSpPr>
        <p:spPr>
          <a:xfrm>
            <a:off x="4229100" y="1463040"/>
            <a:ext cx="3703320" cy="754380"/>
          </a:xfrm>
          <a:prstGeom prst="frame">
            <a:avLst>
              <a:gd fmla="val 12500" name="adj1"/>
            </a:avLst>
          </a:prstGeom>
          <a:solidFill>
            <a:schemeClr val="accent1"/>
          </a:solidFill>
          <a:ln cap="flat" cmpd="sng" w="952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Kiểm tra bài trước</a:t>
            </a:r>
            <a:endParaRPr/>
          </a:p>
        </p:txBody>
      </p:sp>
      <p:sp>
        <p:nvSpPr>
          <p:cNvPr id="98" name="Google Shape;98;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Hỏi và trao đổi về các khó khăn gặp phải trong bài “Exception handling"</a:t>
            </a:r>
            <a:endParaRPr/>
          </a:p>
          <a:p>
            <a:pPr indent="0" lvl="0" marL="0" rtl="0" algn="l">
              <a:lnSpc>
                <a:spcPct val="90000"/>
              </a:lnSpc>
              <a:spcBef>
                <a:spcPts val="1000"/>
              </a:spcBef>
              <a:spcAft>
                <a:spcPts val="0"/>
              </a:spcAft>
              <a:buClr>
                <a:srgbClr val="888888"/>
              </a:buClr>
              <a:buSzPts val="2400"/>
              <a:buNone/>
            </a:pPr>
            <a:r>
              <a:rPr lang="en-US"/>
              <a:t>Tóm tắt lại các phần đã học từ bài “Exception handling”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Mục tiêu</a:t>
            </a:r>
            <a:endParaRPr/>
          </a:p>
        </p:txBody>
      </p:sp>
      <p:sp>
        <p:nvSpPr>
          <p:cNvPr id="105" name="Google Shape;105;p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Hiểu được File, và Stream</a:t>
            </a:r>
            <a:endParaRPr/>
          </a:p>
          <a:p>
            <a:pPr indent="-228600" lvl="0" marL="228600" rtl="0" algn="l">
              <a:lnSpc>
                <a:spcPct val="90000"/>
              </a:lnSpc>
              <a:spcBef>
                <a:spcPts val="1000"/>
              </a:spcBef>
              <a:spcAft>
                <a:spcPts val="0"/>
              </a:spcAft>
              <a:buClr>
                <a:schemeClr val="dk1"/>
              </a:buClr>
              <a:buSzPts val="2800"/>
              <a:buChar char="•"/>
            </a:pPr>
            <a:r>
              <a:rPr lang="en-US"/>
              <a:t>Nắm được các lớp thuộc System.IO</a:t>
            </a:r>
            <a:endParaRPr/>
          </a:p>
          <a:p>
            <a:pPr indent="-228600" lvl="0" marL="228600" rtl="0" algn="l">
              <a:lnSpc>
                <a:spcPct val="90000"/>
              </a:lnSpc>
              <a:spcBef>
                <a:spcPts val="1000"/>
              </a:spcBef>
              <a:spcAft>
                <a:spcPts val="0"/>
              </a:spcAft>
              <a:buClr>
                <a:schemeClr val="dk1"/>
              </a:buClr>
              <a:buSzPts val="2800"/>
              <a:buChar char="•"/>
            </a:pPr>
            <a:r>
              <a:rPr lang="en-US"/>
              <a:t>Hiểu được cách đọc ghi file text</a:t>
            </a:r>
            <a:endParaRPr/>
          </a:p>
          <a:p>
            <a:pPr indent="-228600" lvl="0" marL="228600" rtl="0" algn="l">
              <a:lnSpc>
                <a:spcPct val="90000"/>
              </a:lnSpc>
              <a:spcBef>
                <a:spcPts val="1000"/>
              </a:spcBef>
              <a:spcAft>
                <a:spcPts val="0"/>
              </a:spcAft>
              <a:buClr>
                <a:schemeClr val="dk1"/>
              </a:buClr>
              <a:buSzPts val="2800"/>
              <a:buChar char="•"/>
            </a:pPr>
            <a:r>
              <a:rPr lang="en-US"/>
              <a:t>Hiểu được cách đọc ghi file nhị phân</a:t>
            </a:r>
            <a:endParaRPr/>
          </a:p>
          <a:p>
            <a:pPr indent="-228600" lvl="0" marL="228600" rtl="0" algn="l">
              <a:lnSpc>
                <a:spcPct val="90000"/>
              </a:lnSpc>
              <a:spcBef>
                <a:spcPts val="1000"/>
              </a:spcBef>
              <a:spcAft>
                <a:spcPts val="0"/>
              </a:spcAft>
              <a:buClr>
                <a:schemeClr val="dk1"/>
              </a:buClr>
              <a:buSzPts val="2800"/>
              <a:buChar char="•"/>
            </a:pPr>
            <a:r>
              <a:rPr lang="en-US"/>
              <a:t>Triển khai được đọc ghi file text</a:t>
            </a:r>
            <a:endParaRPr/>
          </a:p>
          <a:p>
            <a:pPr indent="-228600" lvl="0" marL="228600" rtl="0" algn="l">
              <a:lnSpc>
                <a:spcPct val="90000"/>
              </a:lnSpc>
              <a:spcBef>
                <a:spcPts val="1000"/>
              </a:spcBef>
              <a:spcAft>
                <a:spcPts val="0"/>
              </a:spcAft>
              <a:buClr>
                <a:schemeClr val="dk1"/>
              </a:buClr>
              <a:buSzPts val="2800"/>
              <a:buChar char="•"/>
            </a:pPr>
            <a:r>
              <a:rPr lang="en-US"/>
              <a:t>Triển khai được đọc ghi file binary</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File và Stream, System IO</a:t>
            </a:r>
            <a:endParaRPr/>
          </a:p>
        </p:txBody>
      </p:sp>
      <p:sp>
        <p:nvSpPr>
          <p:cNvPr id="111" name="Google Shape;111;p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Một </a:t>
            </a:r>
            <a:r>
              <a:rPr b="1" lang="en-US"/>
              <a:t>file</a:t>
            </a:r>
            <a:r>
              <a:rPr lang="en-US"/>
              <a:t> là một tập hợp dữ liệu được lưu giữ trong một không gian trên ổ đĩa với một tên cụ thể và một đường dẫn thư mục. Khi một file được mở để đọc hoặc ghi, nó trở thành một </a:t>
            </a:r>
            <a:r>
              <a:rPr b="1" lang="en-US"/>
              <a:t>stream</a:t>
            </a:r>
            <a:r>
              <a:rPr lang="en-US"/>
              <a:t>.</a:t>
            </a:r>
            <a:endParaRPr/>
          </a:p>
          <a:p>
            <a:pPr indent="-228600" lvl="0" marL="228600" rtl="0" algn="l">
              <a:lnSpc>
                <a:spcPct val="90000"/>
              </a:lnSpc>
              <a:spcBef>
                <a:spcPts val="1000"/>
              </a:spcBef>
              <a:spcAft>
                <a:spcPts val="0"/>
              </a:spcAft>
              <a:buClr>
                <a:schemeClr val="dk1"/>
              </a:buClr>
              <a:buSzPts val="2800"/>
              <a:buChar char="•"/>
            </a:pPr>
            <a:r>
              <a:rPr lang="en-US"/>
              <a:t>Về cơ bản, stream là dãy các byte truyền qua trên đường dẫn(path). Có hai stream quan trọng: </a:t>
            </a:r>
            <a:r>
              <a:rPr b="1" lang="en-US"/>
              <a:t>Input stream</a:t>
            </a:r>
            <a:r>
              <a:rPr lang="en-US"/>
              <a:t> và </a:t>
            </a:r>
            <a:r>
              <a:rPr b="1" lang="en-US"/>
              <a:t>Output stream</a:t>
            </a:r>
            <a:r>
              <a:rPr lang="en-US"/>
              <a:t>. Input stream được sử dụng để đọc dữ liệu từ file (hoạt động read) và Output stream được sử dụng để ghi vào trong file (hoạt động write).</a:t>
            </a:r>
            <a:endParaRPr/>
          </a:p>
          <a:p>
            <a:pPr indent="-228600" lvl="0" marL="228600" rtl="0" algn="l">
              <a:lnSpc>
                <a:spcPct val="90000"/>
              </a:lnSpc>
              <a:spcBef>
                <a:spcPts val="1000"/>
              </a:spcBef>
              <a:spcAft>
                <a:spcPts val="0"/>
              </a:spcAft>
              <a:buClr>
                <a:schemeClr val="dk1"/>
              </a:buClr>
              <a:buSzPts val="2800"/>
              <a:buChar char="•"/>
            </a:pPr>
            <a:r>
              <a:rPr lang="en-US"/>
              <a:t> Không gian System.IO chứa các loại đối tượng cho phép đọc và ghi vào File và Stream Data và các loại cung cấp hỗ trợ File và Folder cơ bản.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b="0" lang="en-US"/>
              <a:t>System.IO</a:t>
            </a:r>
            <a:endParaRPr/>
          </a:p>
        </p:txBody>
      </p:sp>
      <p:sp>
        <p:nvSpPr>
          <p:cNvPr id="117" name="Google Shape;117;p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aphicFrame>
        <p:nvGraphicFramePr>
          <p:cNvPr id="118" name="Google Shape;118;p5"/>
          <p:cNvGraphicFramePr/>
          <p:nvPr/>
        </p:nvGraphicFramePr>
        <p:xfrm>
          <a:off x="838200" y="1120018"/>
          <a:ext cx="3000000" cy="3000000"/>
        </p:xfrm>
        <a:graphic>
          <a:graphicData uri="http://schemas.openxmlformats.org/drawingml/2006/table">
            <a:tbl>
              <a:tblPr>
                <a:noFill/>
                <a:tableStyleId>{6B114764-2FCA-4D91-86E5-9605970E5272}</a:tableStyleId>
              </a:tblPr>
              <a:tblGrid>
                <a:gridCol w="2615650"/>
                <a:gridCol w="7899950"/>
              </a:tblGrid>
              <a:tr h="180475">
                <a:tc>
                  <a:txBody>
                    <a:bodyPr/>
                    <a:lstStyle/>
                    <a:p>
                      <a:pPr indent="0" lvl="0" marL="0" marR="0" rtl="0" algn="l">
                        <a:spcBef>
                          <a:spcPts val="0"/>
                        </a:spcBef>
                        <a:spcAft>
                          <a:spcPts val="0"/>
                        </a:spcAft>
                        <a:buNone/>
                      </a:pPr>
                      <a:r>
                        <a:rPr lang="en-US" sz="1800" u="none" cap="none" strike="noStrike"/>
                        <a:t>I/O Class</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l">
                        <a:spcBef>
                          <a:spcPts val="0"/>
                        </a:spcBef>
                        <a:spcAft>
                          <a:spcPts val="0"/>
                        </a:spcAft>
                        <a:buNone/>
                      </a:pPr>
                      <a:r>
                        <a:rPr lang="en-US" sz="1800" u="none" cap="none" strike="noStrike"/>
                        <a:t>Miêu tả</a:t>
                      </a:r>
                      <a:endParaRPr sz="1800" u="none" cap="none" strike="noStrike"/>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312150">
                <a:tc>
                  <a:txBody>
                    <a:bodyPr/>
                    <a:lstStyle/>
                    <a:p>
                      <a:pPr indent="0" lvl="0" marL="0" marR="0" rtl="0" algn="l">
                        <a:spcBef>
                          <a:spcPts val="0"/>
                        </a:spcBef>
                        <a:spcAft>
                          <a:spcPts val="0"/>
                        </a:spcAft>
                        <a:buNone/>
                      </a:pPr>
                      <a:r>
                        <a:rPr lang="en-US" sz="1800" u="none" cap="none" strike="noStrike"/>
                        <a:t>BinaryReader</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Đọc dữ liệu gốc (primitive data) từ một binary stream</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2150">
                <a:tc>
                  <a:txBody>
                    <a:bodyPr/>
                    <a:lstStyle/>
                    <a:p>
                      <a:pPr indent="0" lvl="0" marL="0" marR="0" rtl="0" algn="l">
                        <a:spcBef>
                          <a:spcPts val="0"/>
                        </a:spcBef>
                        <a:spcAft>
                          <a:spcPts val="0"/>
                        </a:spcAft>
                        <a:buNone/>
                      </a:pPr>
                      <a:r>
                        <a:rPr lang="en-US" sz="1800" u="none" cap="none" strike="noStrike"/>
                        <a:t>BinaryWriter</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Ghi dữ liệu gốc trong định dạng nhị phân</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2150">
                <a:tc>
                  <a:txBody>
                    <a:bodyPr/>
                    <a:lstStyle/>
                    <a:p>
                      <a:pPr indent="0" lvl="0" marL="0" marR="0" rtl="0" algn="l">
                        <a:spcBef>
                          <a:spcPts val="0"/>
                        </a:spcBef>
                        <a:spcAft>
                          <a:spcPts val="0"/>
                        </a:spcAft>
                        <a:buNone/>
                      </a:pPr>
                      <a:r>
                        <a:rPr lang="en-US" sz="1800" u="none" cap="none" strike="noStrike"/>
                        <a:t>BufferedStream</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Một nơi lưu giữ tạm thời cho một stream</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2150">
                <a:tc>
                  <a:txBody>
                    <a:bodyPr/>
                    <a:lstStyle/>
                    <a:p>
                      <a:pPr indent="0" lvl="0" marL="0" marR="0" rtl="0" algn="l">
                        <a:spcBef>
                          <a:spcPts val="0"/>
                        </a:spcBef>
                        <a:spcAft>
                          <a:spcPts val="0"/>
                        </a:spcAft>
                        <a:buNone/>
                      </a:pPr>
                      <a:r>
                        <a:rPr lang="en-US" sz="1800" u="none" cap="none" strike="noStrike"/>
                        <a:t>Directory</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Giúp ích trong việc thao tác một cấu trúc thư mục</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43850">
                <a:tc>
                  <a:txBody>
                    <a:bodyPr/>
                    <a:lstStyle/>
                    <a:p>
                      <a:pPr indent="0" lvl="0" marL="0" marR="0" rtl="0" algn="l">
                        <a:spcBef>
                          <a:spcPts val="0"/>
                        </a:spcBef>
                        <a:spcAft>
                          <a:spcPts val="0"/>
                        </a:spcAft>
                        <a:buNone/>
                      </a:pPr>
                      <a:r>
                        <a:rPr lang="en-US" sz="1800" u="none" cap="none" strike="noStrike"/>
                        <a:t>DirectoryInfo</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Được sử dụng để thực hiện các hoạt động trên các thư mục</a:t>
                      </a:r>
                      <a:endParaRPr sz="1800" u="none" cap="none" strike="noStrike"/>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2150">
                <a:tc>
                  <a:txBody>
                    <a:bodyPr/>
                    <a:lstStyle/>
                    <a:p>
                      <a:pPr indent="0" lvl="0" marL="0" marR="0" rtl="0" algn="l">
                        <a:spcBef>
                          <a:spcPts val="0"/>
                        </a:spcBef>
                        <a:spcAft>
                          <a:spcPts val="0"/>
                        </a:spcAft>
                        <a:buNone/>
                      </a:pPr>
                      <a:r>
                        <a:rPr lang="en-US" sz="1800" u="none" cap="none" strike="noStrike"/>
                        <a:t>DriveInfo</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Cung cấp thông tin cho các Drive</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2150">
                <a:tc>
                  <a:txBody>
                    <a:bodyPr/>
                    <a:lstStyle/>
                    <a:p>
                      <a:pPr indent="0" lvl="0" marL="0" marR="0" rtl="0" algn="l">
                        <a:spcBef>
                          <a:spcPts val="0"/>
                        </a:spcBef>
                        <a:spcAft>
                          <a:spcPts val="0"/>
                        </a:spcAft>
                        <a:buNone/>
                      </a:pPr>
                      <a:r>
                        <a:rPr lang="en-US" sz="1800" u="none" cap="none" strike="noStrike"/>
                        <a:t>File</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Giúp ích trong việc thao tác các File</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2150">
                <a:tc>
                  <a:txBody>
                    <a:bodyPr/>
                    <a:lstStyle/>
                    <a:p>
                      <a:pPr indent="0" lvl="0" marL="0" marR="0" rtl="0" algn="l">
                        <a:spcBef>
                          <a:spcPts val="0"/>
                        </a:spcBef>
                        <a:spcAft>
                          <a:spcPts val="0"/>
                        </a:spcAft>
                        <a:buNone/>
                      </a:pPr>
                      <a:r>
                        <a:rPr lang="en-US" sz="1800" u="none" cap="none" strike="noStrike"/>
                        <a:t>FileInfo</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Được sử dụng để thực hiện các hoạt động trên các File</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43850">
                <a:tc>
                  <a:txBody>
                    <a:bodyPr/>
                    <a:lstStyle/>
                    <a:p>
                      <a:pPr indent="0" lvl="0" marL="0" marR="0" rtl="0" algn="l">
                        <a:spcBef>
                          <a:spcPts val="0"/>
                        </a:spcBef>
                        <a:spcAft>
                          <a:spcPts val="0"/>
                        </a:spcAft>
                        <a:buNone/>
                      </a:pPr>
                      <a:r>
                        <a:rPr lang="en-US" sz="1800" u="none" cap="none" strike="noStrike"/>
                        <a:t>FileStream</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Được sử dụng để đọc và ghi bất kỳ vị trí nào trong một File</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43850">
                <a:tc>
                  <a:txBody>
                    <a:bodyPr/>
                    <a:lstStyle/>
                    <a:p>
                      <a:pPr indent="0" lvl="0" marL="0" marR="0" rtl="0" algn="l">
                        <a:spcBef>
                          <a:spcPts val="0"/>
                        </a:spcBef>
                        <a:spcAft>
                          <a:spcPts val="0"/>
                        </a:spcAft>
                        <a:buNone/>
                      </a:pPr>
                      <a:r>
                        <a:rPr lang="en-US" sz="1800" u="none" cap="none" strike="noStrike"/>
                        <a:t>MemoryStream</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Được sử dụng để truy cập ngẫu nhiên tới stream được lưu giữ trong bộ nhớ</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2150">
                <a:tc>
                  <a:txBody>
                    <a:bodyPr/>
                    <a:lstStyle/>
                    <a:p>
                      <a:pPr indent="0" lvl="0" marL="0" marR="0" rtl="0" algn="l">
                        <a:spcBef>
                          <a:spcPts val="0"/>
                        </a:spcBef>
                        <a:spcAft>
                          <a:spcPts val="0"/>
                        </a:spcAft>
                        <a:buNone/>
                      </a:pPr>
                      <a:r>
                        <a:rPr lang="en-US" sz="1800" u="none" cap="none" strike="noStrike"/>
                        <a:t>Path</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Thực hiện các hoạt động trên thông tin path</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2150">
                <a:tc>
                  <a:txBody>
                    <a:bodyPr/>
                    <a:lstStyle/>
                    <a:p>
                      <a:pPr indent="0" lvl="0" marL="0" marR="0" rtl="0" algn="l">
                        <a:spcBef>
                          <a:spcPts val="0"/>
                        </a:spcBef>
                        <a:spcAft>
                          <a:spcPts val="0"/>
                        </a:spcAft>
                        <a:buNone/>
                      </a:pPr>
                      <a:r>
                        <a:rPr lang="en-US" sz="1800" u="none" cap="none" strike="noStrike"/>
                        <a:t>StreamReader</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Được sử dụng để đọc các ký tự từ một stream</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2150">
                <a:tc>
                  <a:txBody>
                    <a:bodyPr/>
                    <a:lstStyle/>
                    <a:p>
                      <a:pPr indent="0" lvl="0" marL="0" marR="0" rtl="0" algn="l">
                        <a:spcBef>
                          <a:spcPts val="0"/>
                        </a:spcBef>
                        <a:spcAft>
                          <a:spcPts val="0"/>
                        </a:spcAft>
                        <a:buNone/>
                      </a:pPr>
                      <a:r>
                        <a:rPr lang="en-US" sz="1800" u="none" cap="none" strike="noStrike"/>
                        <a:t>StreamWriter</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Được sử dụng để ghi các ký tự tới một stream</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2150">
                <a:tc>
                  <a:txBody>
                    <a:bodyPr/>
                    <a:lstStyle/>
                    <a:p>
                      <a:pPr indent="0" lvl="0" marL="0" marR="0" rtl="0" algn="l">
                        <a:spcBef>
                          <a:spcPts val="0"/>
                        </a:spcBef>
                        <a:spcAft>
                          <a:spcPts val="0"/>
                        </a:spcAft>
                        <a:buNone/>
                      </a:pPr>
                      <a:r>
                        <a:rPr lang="en-US" sz="1800" u="none" cap="none" strike="noStrike"/>
                        <a:t>StringReader</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Được sử dụng để đọc từ một string buffer</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12150">
                <a:tc>
                  <a:txBody>
                    <a:bodyPr/>
                    <a:lstStyle/>
                    <a:p>
                      <a:pPr indent="0" lvl="0" marL="0" marR="0" rtl="0" algn="l">
                        <a:spcBef>
                          <a:spcPts val="0"/>
                        </a:spcBef>
                        <a:spcAft>
                          <a:spcPts val="0"/>
                        </a:spcAft>
                        <a:buNone/>
                      </a:pPr>
                      <a:r>
                        <a:rPr lang="en-US" sz="1800" u="none" cap="none" strike="noStrike"/>
                        <a:t>StringWriter</a:t>
                      </a:r>
                      <a:endParaRPr sz="1800" u="none" cap="none" strike="noStrike"/>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Được sử dụng để ghi vào một string buffer</a:t>
                      </a:r>
                      <a:endParaRPr/>
                    </a:p>
                  </a:txBody>
                  <a:tcPr marT="23450" marB="23450" marR="23450" marL="234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File and Stream I/O</a:t>
            </a:r>
            <a:endParaRPr/>
          </a:p>
        </p:txBody>
      </p:sp>
      <p:sp>
        <p:nvSpPr>
          <p:cNvPr id="124" name="Google Shape;124;p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File và Stream I/o đề cập đến việc truyền dữ liệu giữa file và phương tiện lưu trữ</a:t>
            </a:r>
            <a:endParaRPr/>
          </a:p>
          <a:p>
            <a:pPr indent="-228600" lvl="0" marL="228600" rtl="0" algn="l">
              <a:lnSpc>
                <a:spcPct val="90000"/>
              </a:lnSpc>
              <a:spcBef>
                <a:spcPts val="1000"/>
              </a:spcBef>
              <a:spcAft>
                <a:spcPts val="0"/>
              </a:spcAft>
              <a:buClr>
                <a:schemeClr val="dk1"/>
              </a:buClr>
              <a:buSzPts val="2800"/>
              <a:buChar char="•"/>
            </a:pPr>
            <a:r>
              <a:rPr lang="en-US"/>
              <a:t>File là 1 tập hợp các byte được lưu trữ và đặt tên. Khi làm việc với File bạn sẽ làm việc với đường dẫn, thư mục, phương tiện lưu trữ, tên file, tên thư mục.</a:t>
            </a:r>
            <a:endParaRPr/>
          </a:p>
          <a:p>
            <a:pPr indent="-228600" lvl="0" marL="228600" rtl="0" algn="l">
              <a:lnSpc>
                <a:spcPct val="90000"/>
              </a:lnSpc>
              <a:spcBef>
                <a:spcPts val="1000"/>
              </a:spcBef>
              <a:spcAft>
                <a:spcPts val="0"/>
              </a:spcAft>
              <a:buClr>
                <a:schemeClr val="dk1"/>
              </a:buClr>
              <a:buSzPts val="2800"/>
              <a:buChar char="•"/>
            </a:pPr>
            <a:r>
              <a:rPr lang="en-US"/>
              <a:t>Các lớp liên quan đến File và Directory thông dụng:</a:t>
            </a:r>
            <a:endParaRPr/>
          </a:p>
          <a:p>
            <a:pPr indent="-228600" lvl="1" marL="685800" rtl="0" algn="l">
              <a:lnSpc>
                <a:spcPct val="90000"/>
              </a:lnSpc>
              <a:spcBef>
                <a:spcPts val="500"/>
              </a:spcBef>
              <a:spcAft>
                <a:spcPts val="0"/>
              </a:spcAft>
              <a:buClr>
                <a:schemeClr val="dk1"/>
              </a:buClr>
              <a:buSzPts val="2400"/>
              <a:buChar char="•"/>
            </a:pPr>
            <a:r>
              <a:rPr lang="en-US"/>
              <a:t>File: </a:t>
            </a:r>
            <a:endParaRPr/>
          </a:p>
          <a:p>
            <a:pPr indent="-228600" lvl="1" marL="685800" rtl="0" algn="l">
              <a:lnSpc>
                <a:spcPct val="90000"/>
              </a:lnSpc>
              <a:spcBef>
                <a:spcPts val="500"/>
              </a:spcBef>
              <a:spcAft>
                <a:spcPts val="0"/>
              </a:spcAft>
              <a:buClr>
                <a:schemeClr val="dk1"/>
              </a:buClr>
              <a:buSzPts val="2400"/>
              <a:buChar char="•"/>
            </a:pPr>
            <a:r>
              <a:rPr lang="en-US"/>
              <a:t>FileInfo:</a:t>
            </a:r>
            <a:endParaRPr/>
          </a:p>
          <a:p>
            <a:pPr indent="-228600" lvl="1" marL="685800" rtl="0" algn="l">
              <a:lnSpc>
                <a:spcPct val="90000"/>
              </a:lnSpc>
              <a:spcBef>
                <a:spcPts val="500"/>
              </a:spcBef>
              <a:spcAft>
                <a:spcPts val="0"/>
              </a:spcAft>
              <a:buClr>
                <a:schemeClr val="dk1"/>
              </a:buClr>
              <a:buSzPts val="2400"/>
              <a:buChar char="•"/>
            </a:pPr>
            <a:r>
              <a:rPr lang="en-US"/>
              <a:t>Directory</a:t>
            </a:r>
            <a:endParaRPr/>
          </a:p>
          <a:p>
            <a:pPr indent="-228600" lvl="1" marL="685800" rtl="0" algn="l">
              <a:lnSpc>
                <a:spcPct val="90000"/>
              </a:lnSpc>
              <a:spcBef>
                <a:spcPts val="500"/>
              </a:spcBef>
              <a:spcAft>
                <a:spcPts val="0"/>
              </a:spcAft>
              <a:buClr>
                <a:schemeClr val="dk1"/>
              </a:buClr>
              <a:buSzPts val="2400"/>
              <a:buChar char="•"/>
            </a:pPr>
            <a:r>
              <a:rPr lang="en-US"/>
              <a:t>DirectoryInfo </a:t>
            </a:r>
            <a:endParaRPr/>
          </a:p>
          <a:p>
            <a:pPr indent="-228600" lvl="1" marL="685800" rtl="0" algn="l">
              <a:lnSpc>
                <a:spcPct val="90000"/>
              </a:lnSpc>
              <a:spcBef>
                <a:spcPts val="500"/>
              </a:spcBef>
              <a:spcAft>
                <a:spcPts val="0"/>
              </a:spcAft>
              <a:buClr>
                <a:schemeClr val="dk1"/>
              </a:buClr>
              <a:buSzPts val="2400"/>
              <a:buChar char="•"/>
            </a:pPr>
            <a:r>
              <a:rPr lang="en-US"/>
              <a:t>Path</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File and Stream I/O</a:t>
            </a:r>
            <a:endParaRPr/>
          </a:p>
        </p:txBody>
      </p:sp>
      <p:sp>
        <p:nvSpPr>
          <p:cNvPr id="130" name="Google Shape;130;p7"/>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Char char="•"/>
            </a:pPr>
            <a:r>
              <a:rPr lang="en-US" sz="2590"/>
              <a:t>Stream là lớp trừu tượng, hỗ trợ việc đọc, ghi dữ liệu qua dạng bytes.</a:t>
            </a:r>
            <a:endParaRPr/>
          </a:p>
          <a:p>
            <a:pPr indent="-228600" lvl="0" marL="228600" rtl="0" algn="l">
              <a:lnSpc>
                <a:spcPct val="70000"/>
              </a:lnSpc>
              <a:spcBef>
                <a:spcPts val="1000"/>
              </a:spcBef>
              <a:spcAft>
                <a:spcPts val="0"/>
              </a:spcAft>
              <a:buClr>
                <a:schemeClr val="dk1"/>
              </a:buClr>
              <a:buSzPts val="2590"/>
              <a:buChar char="•"/>
            </a:pPr>
            <a:r>
              <a:rPr lang="en-US" sz="2590"/>
              <a:t>Stream bảo gồm 3 hoạt động nền tảng</a:t>
            </a:r>
            <a:endParaRPr sz="2590"/>
          </a:p>
          <a:p>
            <a:pPr indent="-228600" lvl="1" marL="685800" rtl="0" algn="l">
              <a:lnSpc>
                <a:spcPct val="70000"/>
              </a:lnSpc>
              <a:spcBef>
                <a:spcPts val="500"/>
              </a:spcBef>
              <a:spcAft>
                <a:spcPts val="0"/>
              </a:spcAft>
              <a:buClr>
                <a:schemeClr val="dk1"/>
              </a:buClr>
              <a:buSzPts val="2220"/>
              <a:buChar char="•"/>
            </a:pPr>
            <a:r>
              <a:rPr lang="en-US" sz="2220"/>
              <a:t>Đọc: chuyển data từ stream đến 1 dạng data có cấu trúc</a:t>
            </a:r>
            <a:endParaRPr sz="2220"/>
          </a:p>
          <a:p>
            <a:pPr indent="-228600" lvl="1" marL="685800" rtl="0" algn="l">
              <a:lnSpc>
                <a:spcPct val="70000"/>
              </a:lnSpc>
              <a:spcBef>
                <a:spcPts val="500"/>
              </a:spcBef>
              <a:spcAft>
                <a:spcPts val="0"/>
              </a:spcAft>
              <a:buClr>
                <a:schemeClr val="dk1"/>
              </a:buClr>
              <a:buSzPts val="2220"/>
              <a:buChar char="•"/>
            </a:pPr>
            <a:r>
              <a:rPr lang="en-US" sz="2220"/>
              <a:t>Writing: chuyển data từ data nguồn (có cấu trúc) thành dạng stream</a:t>
            </a:r>
            <a:endParaRPr/>
          </a:p>
          <a:p>
            <a:pPr indent="-228600" lvl="1" marL="685800" rtl="0" algn="l">
              <a:lnSpc>
                <a:spcPct val="70000"/>
              </a:lnSpc>
              <a:spcBef>
                <a:spcPts val="500"/>
              </a:spcBef>
              <a:spcAft>
                <a:spcPts val="0"/>
              </a:spcAft>
              <a:buClr>
                <a:schemeClr val="dk1"/>
              </a:buClr>
              <a:buSzPts val="2220"/>
              <a:buChar char="•"/>
            </a:pPr>
            <a:r>
              <a:rPr lang="en-US" sz="2220"/>
              <a:t>Seeking: Truy vấn và di chuyển vị trí hiện tại trong 1 stream.</a:t>
            </a:r>
            <a:endParaRPr/>
          </a:p>
          <a:p>
            <a:pPr indent="-228600" lvl="0" marL="228600" rtl="0" algn="l">
              <a:lnSpc>
                <a:spcPct val="70000"/>
              </a:lnSpc>
              <a:spcBef>
                <a:spcPts val="1000"/>
              </a:spcBef>
              <a:spcAft>
                <a:spcPts val="0"/>
              </a:spcAft>
              <a:buClr>
                <a:schemeClr val="dk1"/>
              </a:buClr>
              <a:buSzPts val="2590"/>
              <a:buChar char="•"/>
            </a:pPr>
            <a:r>
              <a:rPr lang="en-US" sz="2590"/>
              <a:t>Các lớp stream thông dụng</a:t>
            </a:r>
            <a:endParaRPr sz="2590"/>
          </a:p>
          <a:p>
            <a:pPr indent="-228600" lvl="1" marL="685800" rtl="0" algn="l">
              <a:lnSpc>
                <a:spcPct val="70000"/>
              </a:lnSpc>
              <a:spcBef>
                <a:spcPts val="500"/>
              </a:spcBef>
              <a:spcAft>
                <a:spcPts val="0"/>
              </a:spcAft>
              <a:buClr>
                <a:schemeClr val="dk1"/>
              </a:buClr>
              <a:buSzPts val="2220"/>
              <a:buChar char="•"/>
            </a:pPr>
            <a:r>
              <a:rPr lang="en-US" sz="2220"/>
              <a:t>FileStream: đọc và ghi 1 file</a:t>
            </a:r>
            <a:endParaRPr/>
          </a:p>
          <a:p>
            <a:pPr indent="-228600" lvl="1" marL="685800" rtl="0" algn="l">
              <a:lnSpc>
                <a:spcPct val="70000"/>
              </a:lnSpc>
              <a:spcBef>
                <a:spcPts val="500"/>
              </a:spcBef>
              <a:spcAft>
                <a:spcPts val="0"/>
              </a:spcAft>
              <a:buClr>
                <a:schemeClr val="dk1"/>
              </a:buClr>
              <a:buSzPts val="2220"/>
              <a:buChar char="•"/>
            </a:pPr>
            <a:r>
              <a:rPr lang="en-US" sz="2220"/>
              <a:t>IsolatedStorageFileStream: đọc và ghi file trên cơ chế lưu trữ isolated (bộ nhớ riêng mỗi application được cấp phát khi chạy)</a:t>
            </a:r>
            <a:endParaRPr/>
          </a:p>
          <a:p>
            <a:pPr indent="-228600" lvl="1" marL="685800" rtl="0" algn="l">
              <a:lnSpc>
                <a:spcPct val="70000"/>
              </a:lnSpc>
              <a:spcBef>
                <a:spcPts val="500"/>
              </a:spcBef>
              <a:spcAft>
                <a:spcPts val="0"/>
              </a:spcAft>
              <a:buClr>
                <a:schemeClr val="dk1"/>
              </a:buClr>
              <a:buSzPts val="2220"/>
              <a:buChar char="•"/>
            </a:pPr>
            <a:r>
              <a:rPr lang="en-US" sz="2220"/>
              <a:t>MemoryStream: đọc và ghi bộ nhớ </a:t>
            </a:r>
            <a:endParaRPr sz="2220"/>
          </a:p>
          <a:p>
            <a:pPr indent="-228600" lvl="1" marL="685800" rtl="0" algn="l">
              <a:lnSpc>
                <a:spcPct val="70000"/>
              </a:lnSpc>
              <a:spcBef>
                <a:spcPts val="500"/>
              </a:spcBef>
              <a:spcAft>
                <a:spcPts val="0"/>
              </a:spcAft>
              <a:buClr>
                <a:schemeClr val="dk1"/>
              </a:buClr>
              <a:buSzPts val="2220"/>
              <a:buChar char="•"/>
            </a:pPr>
            <a:r>
              <a:rPr lang="en-US" sz="2220"/>
              <a:t>BufferedStream: Nâng cao hiệu suất đọc ghi file</a:t>
            </a:r>
            <a:endParaRPr/>
          </a:p>
          <a:p>
            <a:pPr indent="-228600" lvl="1" marL="685800" rtl="0" algn="l">
              <a:lnSpc>
                <a:spcPct val="70000"/>
              </a:lnSpc>
              <a:spcBef>
                <a:spcPts val="500"/>
              </a:spcBef>
              <a:spcAft>
                <a:spcPts val="0"/>
              </a:spcAft>
              <a:buClr>
                <a:schemeClr val="dk1"/>
              </a:buClr>
              <a:buSzPts val="2220"/>
              <a:buChar char="•"/>
            </a:pPr>
            <a:r>
              <a:rPr lang="en-US" sz="2220"/>
              <a:t>NetworkStream: Đọc ghi file trên cơ chế network socket</a:t>
            </a:r>
            <a:endParaRPr/>
          </a:p>
          <a:p>
            <a:pPr indent="-228600" lvl="1" marL="685800" rtl="0" algn="l">
              <a:lnSpc>
                <a:spcPct val="70000"/>
              </a:lnSpc>
              <a:spcBef>
                <a:spcPts val="500"/>
              </a:spcBef>
              <a:spcAft>
                <a:spcPts val="0"/>
              </a:spcAft>
              <a:buClr>
                <a:schemeClr val="dk1"/>
              </a:buClr>
              <a:buSzPts val="2220"/>
              <a:buChar char="•"/>
            </a:pPr>
            <a:r>
              <a:rPr lang="en-US" sz="2220"/>
              <a:t>PipeStream: Đọc ghi bất đống bồ trên cơ chế có tên là Pipe</a:t>
            </a:r>
            <a:endParaRPr/>
          </a:p>
          <a:p>
            <a:pPr indent="-228600" lvl="1" marL="685800" rtl="0" algn="l">
              <a:lnSpc>
                <a:spcPct val="70000"/>
              </a:lnSpc>
              <a:spcBef>
                <a:spcPts val="500"/>
              </a:spcBef>
              <a:spcAft>
                <a:spcPts val="0"/>
              </a:spcAft>
              <a:buClr>
                <a:schemeClr val="dk1"/>
              </a:buClr>
              <a:buSzPts val="2220"/>
              <a:buChar char="•"/>
            </a:pPr>
            <a:r>
              <a:rPr lang="en-US" sz="2220"/>
              <a:t>CryptoStream: kết nối dữ liệu stream với các cơ chế mã hoá (cryptographic transformations)</a:t>
            </a:r>
            <a:endParaRPr/>
          </a:p>
          <a:p>
            <a:pPr indent="-87630" lvl="1" marL="685800" rtl="0" algn="l">
              <a:lnSpc>
                <a:spcPct val="70000"/>
              </a:lnSpc>
              <a:spcBef>
                <a:spcPts val="500"/>
              </a:spcBef>
              <a:spcAft>
                <a:spcPts val="0"/>
              </a:spcAft>
              <a:buClr>
                <a:schemeClr val="dk1"/>
              </a:buClr>
              <a:buSzPts val="2220"/>
              <a:buNone/>
            </a:pPr>
            <a:r>
              <a:t/>
            </a:r>
            <a:endParaRPr sz="2220"/>
          </a:p>
          <a:p>
            <a:pPr indent="-87630" lvl="1" marL="685800" rtl="0" algn="l">
              <a:lnSpc>
                <a:spcPct val="70000"/>
              </a:lnSpc>
              <a:spcBef>
                <a:spcPts val="500"/>
              </a:spcBef>
              <a:spcAft>
                <a:spcPts val="0"/>
              </a:spcAft>
              <a:buClr>
                <a:schemeClr val="dk1"/>
              </a:buClr>
              <a:buSzPts val="2220"/>
              <a:buNone/>
            </a:pPr>
            <a:r>
              <a:t/>
            </a:r>
            <a:endParaRPr sz="22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File and Stream I/O</a:t>
            </a:r>
            <a:endParaRPr/>
          </a:p>
        </p:txBody>
      </p:sp>
      <p:sp>
        <p:nvSpPr>
          <p:cNvPr id="136" name="Google Shape;136;p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System.IO cung cấp các kiểu đọc, mã hoá ký tự từ stream hoặc ghi chúng vào stream. Streams được thiết kế để nhập xuất dữ liệu kiểu byte.</a:t>
            </a:r>
            <a:endParaRPr/>
          </a:p>
          <a:p>
            <a:pPr indent="-228600" lvl="0" marL="228600" rtl="0" algn="l">
              <a:lnSpc>
                <a:spcPct val="90000"/>
              </a:lnSpc>
              <a:spcBef>
                <a:spcPts val="1000"/>
              </a:spcBef>
              <a:spcAft>
                <a:spcPts val="0"/>
              </a:spcAft>
              <a:buClr>
                <a:schemeClr val="dk1"/>
              </a:buClr>
              <a:buSzPts val="2800"/>
              <a:buChar char="•"/>
            </a:pPr>
            <a:r>
              <a:rPr lang="en-US"/>
              <a:t>Các lớp đọc ghi cơ bản</a:t>
            </a:r>
            <a:endParaRPr/>
          </a:p>
          <a:p>
            <a:pPr indent="-228600" lvl="1" marL="685800" rtl="0" algn="l">
              <a:lnSpc>
                <a:spcPct val="90000"/>
              </a:lnSpc>
              <a:spcBef>
                <a:spcPts val="500"/>
              </a:spcBef>
              <a:spcAft>
                <a:spcPts val="0"/>
              </a:spcAft>
              <a:buClr>
                <a:schemeClr val="dk1"/>
              </a:buClr>
              <a:buSzPts val="2400"/>
              <a:buChar char="•"/>
            </a:pPr>
            <a:r>
              <a:rPr lang="en-US" u="sng">
                <a:solidFill>
                  <a:schemeClr val="hlink"/>
                </a:solidFill>
                <a:hlinkClick r:id="rId3"/>
              </a:rPr>
              <a:t>BinaryReader</a:t>
            </a:r>
            <a:r>
              <a:rPr lang="en-US"/>
              <a:t> and </a:t>
            </a:r>
            <a:r>
              <a:rPr lang="en-US" u="sng">
                <a:solidFill>
                  <a:schemeClr val="hlink"/>
                </a:solidFill>
                <a:hlinkClick r:id="rId4"/>
              </a:rPr>
              <a:t>BinaryWriter</a:t>
            </a:r>
            <a:r>
              <a:rPr lang="en-US"/>
              <a:t> – đọc và ghi dữ liệu nguyên thuỷ dạng binary.</a:t>
            </a:r>
            <a:endParaRPr/>
          </a:p>
          <a:p>
            <a:pPr indent="-228600" lvl="1" marL="685800" rtl="0" algn="l">
              <a:lnSpc>
                <a:spcPct val="90000"/>
              </a:lnSpc>
              <a:spcBef>
                <a:spcPts val="500"/>
              </a:spcBef>
              <a:spcAft>
                <a:spcPts val="0"/>
              </a:spcAft>
              <a:buClr>
                <a:schemeClr val="dk1"/>
              </a:buClr>
              <a:buSzPts val="2400"/>
              <a:buChar char="•"/>
            </a:pPr>
            <a:r>
              <a:rPr lang="en-US" u="sng">
                <a:solidFill>
                  <a:schemeClr val="hlink"/>
                </a:solidFill>
                <a:hlinkClick r:id="rId5"/>
              </a:rPr>
              <a:t>StreamReader</a:t>
            </a:r>
            <a:r>
              <a:rPr lang="en-US"/>
              <a:t> and </a:t>
            </a:r>
            <a:r>
              <a:rPr lang="en-US" u="sng">
                <a:solidFill>
                  <a:schemeClr val="hlink"/>
                </a:solidFill>
                <a:hlinkClick r:id="rId6"/>
              </a:rPr>
              <a:t>StreamWriter</a:t>
            </a:r>
            <a:r>
              <a:rPr lang="en-US"/>
              <a:t> – đọc và ghi ký tự và sử dụng mà hoá giá ký tự chuyển đổi sang dạng byte.</a:t>
            </a:r>
            <a:endParaRPr/>
          </a:p>
          <a:p>
            <a:pPr indent="-228600" lvl="1" marL="685800" rtl="0" algn="l">
              <a:lnSpc>
                <a:spcPct val="90000"/>
              </a:lnSpc>
              <a:spcBef>
                <a:spcPts val="500"/>
              </a:spcBef>
              <a:spcAft>
                <a:spcPts val="0"/>
              </a:spcAft>
              <a:buClr>
                <a:schemeClr val="dk1"/>
              </a:buClr>
              <a:buSzPts val="2400"/>
              <a:buChar char="•"/>
            </a:pPr>
            <a:r>
              <a:rPr lang="en-US" u="sng">
                <a:solidFill>
                  <a:schemeClr val="hlink"/>
                </a:solidFill>
                <a:hlinkClick r:id="rId7"/>
              </a:rPr>
              <a:t>StringReader</a:t>
            </a:r>
            <a:r>
              <a:rPr lang="en-US"/>
              <a:t> and </a:t>
            </a:r>
            <a:r>
              <a:rPr lang="en-US" u="sng">
                <a:solidFill>
                  <a:schemeClr val="hlink"/>
                </a:solidFill>
                <a:hlinkClick r:id="rId8"/>
              </a:rPr>
              <a:t>StringWriter</a:t>
            </a:r>
            <a:r>
              <a:rPr lang="en-US"/>
              <a:t> – Dùng để đọc ghi ký tự từ chuỗi.</a:t>
            </a:r>
            <a:endParaRPr/>
          </a:p>
          <a:p>
            <a:pPr indent="-228600" lvl="1" marL="685800" rtl="0" algn="l">
              <a:lnSpc>
                <a:spcPct val="90000"/>
              </a:lnSpc>
              <a:spcBef>
                <a:spcPts val="500"/>
              </a:spcBef>
              <a:spcAft>
                <a:spcPts val="0"/>
              </a:spcAft>
              <a:buClr>
                <a:schemeClr val="dk1"/>
              </a:buClr>
              <a:buSzPts val="2400"/>
              <a:buChar char="•"/>
            </a:pPr>
            <a:r>
              <a:rPr lang="en-US" u="sng">
                <a:solidFill>
                  <a:schemeClr val="hlink"/>
                </a:solidFill>
                <a:hlinkClick r:id="rId9"/>
              </a:rPr>
              <a:t>TextReader</a:t>
            </a:r>
            <a:r>
              <a:rPr lang="en-US"/>
              <a:t> and </a:t>
            </a:r>
            <a:r>
              <a:rPr lang="en-US" u="sng">
                <a:solidFill>
                  <a:schemeClr val="hlink"/>
                </a:solidFill>
                <a:hlinkClick r:id="rId10"/>
              </a:rPr>
              <a:t>TextWriter</a:t>
            </a:r>
            <a:r>
              <a:rPr lang="en-US"/>
              <a:t> – là đối tượng trừu tượng cho đọc và ghi ký từ và chuỗi, nhưng không phải là kiểu dữ liệu binary.</a:t>
            </a:r>
            <a:endParaRPr/>
          </a:p>
          <a:p>
            <a:pPr indent="-50800" lvl="0" marL="228600" rtl="0" algn="l">
              <a:lnSpc>
                <a:spcPct val="90000"/>
              </a:lnSpc>
              <a:spcBef>
                <a:spcPts val="1000"/>
              </a:spcBef>
              <a:spcAft>
                <a:spcPts val="0"/>
              </a:spcAft>
              <a:buClr>
                <a:schemeClr val="dk1"/>
              </a:buClr>
              <a:buSzPts val="28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FileStream</a:t>
            </a:r>
            <a:endParaRPr/>
          </a:p>
        </p:txBody>
      </p:sp>
      <p:sp>
        <p:nvSpPr>
          <p:cNvPr id="142" name="Google Shape;142;p9"/>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Lớp </a:t>
            </a:r>
            <a:r>
              <a:rPr b="1" lang="en-US"/>
              <a:t>FileStream</a:t>
            </a:r>
            <a:r>
              <a:rPr lang="en-US"/>
              <a:t> trong System.IO namespace trong C# giúp đỡ trong việc đọc từ, ghi và đóng các File. Lớp này kế thừa từ lớp abstract là Stream.</a:t>
            </a:r>
            <a:endParaRPr/>
          </a:p>
          <a:p>
            <a:pPr indent="-228600" lvl="0" marL="228600" rtl="0" algn="l">
              <a:lnSpc>
                <a:spcPct val="90000"/>
              </a:lnSpc>
              <a:spcBef>
                <a:spcPts val="1000"/>
              </a:spcBef>
              <a:spcAft>
                <a:spcPts val="0"/>
              </a:spcAft>
              <a:buClr>
                <a:schemeClr val="dk1"/>
              </a:buClr>
              <a:buSzPts val="2800"/>
              <a:buChar char="•"/>
            </a:pPr>
            <a:r>
              <a:rPr lang="en-US"/>
              <a:t>Bạn có thể sử dụng phương thức Read, Write, CopyTo và Flush để thực hiện các tác vụ đồng bộ (synchronous), hoặc ReadAsync, WriteAsync, CopyToAsync and FlushAsync để thực hiện các tác vụ bất đồng bồ. Các tác vụ bất đồng bộ là tác vụ tương tác với file mà không ảnh hướng đến luồng xử lý chính (main thread)</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143" name="Google Shape;143;p9"/>
          <p:cNvGrpSpPr/>
          <p:nvPr/>
        </p:nvGrpSpPr>
        <p:grpSpPr>
          <a:xfrm>
            <a:off x="1944131" y="4985917"/>
            <a:ext cx="8120856" cy="968993"/>
            <a:chOff x="3571" y="322477"/>
            <a:chExt cx="8120856" cy="968993"/>
          </a:xfrm>
        </p:grpSpPr>
        <p:sp>
          <p:nvSpPr>
            <p:cNvPr id="144" name="Google Shape;144;p9"/>
            <p:cNvSpPr/>
            <p:nvPr/>
          </p:nvSpPr>
          <p:spPr>
            <a:xfrm>
              <a:off x="3571" y="354449"/>
              <a:ext cx="1561703" cy="937021"/>
            </a:xfrm>
            <a:prstGeom prst="roundRect">
              <a:avLst>
                <a:gd fmla="val 10000" name="adj"/>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txBox="1"/>
            <p:nvPr/>
          </p:nvSpPr>
          <p:spPr>
            <a:xfrm>
              <a:off x="31015" y="381893"/>
              <a:ext cx="1506815" cy="882133"/>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b="0" i="0" lang="en-US" sz="1300" u="none" cap="none" strike="noStrike">
                  <a:solidFill>
                    <a:schemeClr val="lt1"/>
                  </a:solidFill>
                  <a:latin typeface="Calibri"/>
                  <a:ea typeface="Calibri"/>
                  <a:cs typeface="Calibri"/>
                  <a:sym typeface="Calibri"/>
                </a:rPr>
                <a:t>Object</a:t>
              </a:r>
              <a:endParaRPr b="0" i="0" sz="1300" u="none" cap="none" strike="noStrike">
                <a:solidFill>
                  <a:schemeClr val="lt1"/>
                </a:solidFill>
                <a:latin typeface="Calibri"/>
                <a:ea typeface="Calibri"/>
                <a:cs typeface="Calibri"/>
                <a:sym typeface="Calibri"/>
              </a:endParaRPr>
            </a:p>
          </p:txBody>
        </p:sp>
        <p:sp>
          <p:nvSpPr>
            <p:cNvPr id="146" name="Google Shape;146;p9"/>
            <p:cNvSpPr/>
            <p:nvPr/>
          </p:nvSpPr>
          <p:spPr>
            <a:xfrm>
              <a:off x="1721445" y="629308"/>
              <a:ext cx="331081" cy="387302"/>
            </a:xfrm>
            <a:prstGeom prst="rightArrow">
              <a:avLst>
                <a:gd fmla="val 60000" name="adj1"/>
                <a:gd fmla="val 50000" name="adj2"/>
              </a:avLst>
            </a:prstGeom>
            <a:gradFill>
              <a:gsLst>
                <a:gs pos="0">
                  <a:srgbClr val="BDD0E9"/>
                </a:gs>
                <a:gs pos="50000">
                  <a:srgbClr val="B0C9E9"/>
                </a:gs>
                <a:gs pos="100000">
                  <a:srgbClr val="96B0D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txBox="1"/>
            <p:nvPr/>
          </p:nvSpPr>
          <p:spPr>
            <a:xfrm>
              <a:off x="1721445" y="706768"/>
              <a:ext cx="231757" cy="23238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148" name="Google Shape;148;p9"/>
            <p:cNvSpPr/>
            <p:nvPr/>
          </p:nvSpPr>
          <p:spPr>
            <a:xfrm>
              <a:off x="2189956" y="354449"/>
              <a:ext cx="1561703" cy="937021"/>
            </a:xfrm>
            <a:prstGeom prst="roundRect">
              <a:avLst>
                <a:gd fmla="val 10000" name="adj"/>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txBox="1"/>
            <p:nvPr/>
          </p:nvSpPr>
          <p:spPr>
            <a:xfrm>
              <a:off x="2217400" y="381893"/>
              <a:ext cx="1506815" cy="882133"/>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b="0" i="0" lang="en-US" sz="1300" u="none" cap="none" strike="noStrike">
                  <a:solidFill>
                    <a:schemeClr val="lt1"/>
                  </a:solidFill>
                  <a:latin typeface="Calibri"/>
                  <a:ea typeface="Calibri"/>
                  <a:cs typeface="Calibri"/>
                  <a:sym typeface="Calibri"/>
                </a:rPr>
                <a:t>MarshalByRefObject</a:t>
              </a:r>
              <a:endParaRPr b="0" i="0" sz="1300" u="none" cap="none" strike="noStrike">
                <a:solidFill>
                  <a:schemeClr val="lt1"/>
                </a:solidFill>
                <a:latin typeface="Calibri"/>
                <a:ea typeface="Calibri"/>
                <a:cs typeface="Calibri"/>
                <a:sym typeface="Calibri"/>
              </a:endParaRPr>
            </a:p>
          </p:txBody>
        </p:sp>
        <p:sp>
          <p:nvSpPr>
            <p:cNvPr id="150" name="Google Shape;150;p9"/>
            <p:cNvSpPr/>
            <p:nvPr/>
          </p:nvSpPr>
          <p:spPr>
            <a:xfrm rot="-49747">
              <a:off x="3913521" y="613182"/>
              <a:ext cx="343221" cy="387302"/>
            </a:xfrm>
            <a:prstGeom prst="rightArrow">
              <a:avLst>
                <a:gd fmla="val 60000" name="adj1"/>
                <a:gd fmla="val 50000" name="adj2"/>
              </a:avLst>
            </a:prstGeom>
            <a:gradFill>
              <a:gsLst>
                <a:gs pos="0">
                  <a:srgbClr val="BDD0E9"/>
                </a:gs>
                <a:gs pos="50000">
                  <a:srgbClr val="B0C9E9"/>
                </a:gs>
                <a:gs pos="100000">
                  <a:srgbClr val="96B0D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txBox="1"/>
            <p:nvPr/>
          </p:nvSpPr>
          <p:spPr>
            <a:xfrm rot="-49747">
              <a:off x="3913526" y="691387"/>
              <a:ext cx="240255" cy="23238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152" name="Google Shape;152;p9"/>
            <p:cNvSpPr/>
            <p:nvPr/>
          </p:nvSpPr>
          <p:spPr>
            <a:xfrm>
              <a:off x="4399178" y="322477"/>
              <a:ext cx="1561703" cy="937021"/>
            </a:xfrm>
            <a:prstGeom prst="roundRect">
              <a:avLst>
                <a:gd fmla="val 10000" name="adj"/>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txBox="1"/>
            <p:nvPr/>
          </p:nvSpPr>
          <p:spPr>
            <a:xfrm>
              <a:off x="4426622" y="349921"/>
              <a:ext cx="1506815" cy="882133"/>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b="0" i="0" lang="en-US" sz="1300" u="none" cap="none" strike="noStrike">
                  <a:solidFill>
                    <a:schemeClr val="lt1"/>
                  </a:solidFill>
                  <a:latin typeface="Calibri"/>
                  <a:ea typeface="Calibri"/>
                  <a:cs typeface="Calibri"/>
                  <a:sym typeface="Calibri"/>
                </a:rPr>
                <a:t>Stream</a:t>
              </a:r>
              <a:endParaRPr b="0" i="0" sz="1300" u="none" cap="none" strike="noStrike">
                <a:solidFill>
                  <a:schemeClr val="lt1"/>
                </a:solidFill>
                <a:latin typeface="Calibri"/>
                <a:ea typeface="Calibri"/>
                <a:cs typeface="Calibri"/>
                <a:sym typeface="Calibri"/>
              </a:endParaRPr>
            </a:p>
          </p:txBody>
        </p:sp>
        <p:sp>
          <p:nvSpPr>
            <p:cNvPr id="154" name="Google Shape;154;p9"/>
            <p:cNvSpPr/>
            <p:nvPr/>
          </p:nvSpPr>
          <p:spPr>
            <a:xfrm rot="50797">
              <a:off x="6111325" y="613456"/>
              <a:ext cx="319011" cy="387302"/>
            </a:xfrm>
            <a:prstGeom prst="rightArrow">
              <a:avLst>
                <a:gd fmla="val 60000" name="adj1"/>
                <a:gd fmla="val 50000" name="adj2"/>
              </a:avLst>
            </a:prstGeom>
            <a:gradFill>
              <a:gsLst>
                <a:gs pos="0">
                  <a:srgbClr val="BDD0E9"/>
                </a:gs>
                <a:gs pos="50000">
                  <a:srgbClr val="B0C9E9"/>
                </a:gs>
                <a:gs pos="100000">
                  <a:srgbClr val="96B0D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txBox="1"/>
            <p:nvPr/>
          </p:nvSpPr>
          <p:spPr>
            <a:xfrm rot="50797">
              <a:off x="6111330" y="690209"/>
              <a:ext cx="223308" cy="23238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156" name="Google Shape;156;p9"/>
            <p:cNvSpPr/>
            <p:nvPr/>
          </p:nvSpPr>
          <p:spPr>
            <a:xfrm>
              <a:off x="6562724" y="354449"/>
              <a:ext cx="1561703" cy="937021"/>
            </a:xfrm>
            <a:prstGeom prst="roundRect">
              <a:avLst>
                <a:gd fmla="val 10000" name="adj"/>
              </a:avLst>
            </a:prstGeom>
            <a:gradFill>
              <a:gsLst>
                <a:gs pos="0">
                  <a:srgbClr val="6EA5DA"/>
                </a:gs>
                <a:gs pos="50000">
                  <a:srgbClr val="529BDA"/>
                </a:gs>
                <a:gs pos="100000">
                  <a:srgbClr val="4188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txBox="1"/>
            <p:nvPr/>
          </p:nvSpPr>
          <p:spPr>
            <a:xfrm>
              <a:off x="6590168" y="381893"/>
              <a:ext cx="1506815" cy="882133"/>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b="0" i="0" lang="en-US" sz="1300" u="none" cap="none" strike="noStrike">
                  <a:solidFill>
                    <a:schemeClr val="lt1"/>
                  </a:solidFill>
                  <a:latin typeface="Calibri"/>
                  <a:ea typeface="Calibri"/>
                  <a:cs typeface="Calibri"/>
                  <a:sym typeface="Calibri"/>
                </a:rPr>
                <a:t>FileStream</a:t>
              </a:r>
              <a:endParaRPr b="0" i="0" sz="1300" u="none" cap="none" strike="noStrike">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2018-03-21T10:39:28Z</dcterms:created>
  <dc:creator>Nhật Nguyễn Khắc</dc:creator>
</cp:coreProperties>
</file>