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72" r:id="rId6"/>
    <p:sldId id="273" r:id="rId7"/>
    <p:sldId id="271" r:id="rId8"/>
    <p:sldId id="260" r:id="rId9"/>
    <p:sldId id="274" r:id="rId10"/>
    <p:sldId id="275" r:id="rId11"/>
    <p:sldId id="276" r:id="rId12"/>
    <p:sldId id="277" r:id="rId13"/>
    <p:sldId id="278" r:id="rId14"/>
    <p:sldId id="279" r:id="rId15"/>
    <p:sldId id="261" r:id="rId16"/>
    <p:sldId id="262" r:id="rId17"/>
    <p:sldId id="263" r:id="rId18"/>
    <p:sldId id="264" r:id="rId19"/>
    <p:sldId id="265" r:id="rId20"/>
    <p:sldId id="266" r:id="rId21"/>
    <p:sldId id="267" r:id="rId22"/>
    <p:sldId id="268" r:id="rId23"/>
    <p:sldId id="269" r:id="rId24"/>
    <p:sldId id="270" r:id="rId25"/>
    <p:sldId id="280" r:id="rId26"/>
    <p:sldId id="281" r:id="rId27"/>
  </p:sldIdLst>
  <p:sldSz cx="12192000" cy="6858000"/>
  <p:notesSz cx="6858000" cy="9144000"/>
  <p:embeddedFontLst>
    <p:embeddedFont>
      <p:font typeface="Open Sans" panose="020B0604020202020204" charset="0"/>
      <p:regular r:id="rId29"/>
      <p:bold r:id="rId30"/>
      <p:italic r:id="rId31"/>
      <p:boldItalic r:id="rId32"/>
    </p:embeddedFont>
    <p:embeddedFont>
      <p:font typeface="Open Sans SemiBold"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1" roundtripDataSignature="AMtx7mhH8vjIUjirg8881gdGoXDW2RdR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114764-2FCA-4D91-86E5-9605970E5272}">
  <a:tblStyle styleId="{6B114764-2FCA-4D91-86E5-9605970E527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574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574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7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873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548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570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345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2959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969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9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2704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214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22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1318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87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26</a:t>
            </a:fld>
            <a:endParaRPr lang="en-US"/>
          </a:p>
        </p:txBody>
      </p:sp>
    </p:spTree>
    <p:extLst>
      <p:ext uri="{BB962C8B-B14F-4D97-AF65-F5344CB8AC3E}">
        <p14:creationId xmlns:p14="http://schemas.microsoft.com/office/powerpoint/2010/main" val="208250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489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509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477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308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916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1"/>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1"/>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5"/>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20"/>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20"/>
          <p:cNvPicPr preferRelativeResize="0"/>
          <p:nvPr/>
        </p:nvPicPr>
        <p:blipFill rotWithShape="1">
          <a:blip r:embed="rId13">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SemiBold"/>
              <a:buNone/>
            </a:pPr>
            <a:r>
              <a:rPr lang="en-US" dirty="0" err="1"/>
              <a:t>Bài</a:t>
            </a:r>
            <a:r>
              <a:rPr lang="en-US" dirty="0"/>
              <a:t> </a:t>
            </a:r>
            <a:r>
              <a:rPr lang="en-US" dirty="0" smtClean="0"/>
              <a:t>12</a:t>
            </a:r>
            <a:r>
              <a:rPr lang="en-US" dirty="0"/>
              <a:t/>
            </a:r>
            <a:br>
              <a:rPr lang="en-US" dirty="0"/>
            </a:br>
            <a:r>
              <a:rPr lang="en-US" dirty="0" smtClean="0"/>
              <a:t>String &amp; Regex</a:t>
            </a:r>
            <a:endParaRPr dirty="0"/>
          </a:p>
        </p:txBody>
      </p:sp>
      <p:sp>
        <p:nvSpPr>
          <p:cNvPr id="91" name="Google Shape;91;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Module: BOOTCAMP NET CORE DEVELOPMENT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3" name="Picture 2"/>
          <p:cNvPicPr>
            <a:picLocks noChangeAspect="1"/>
          </p:cNvPicPr>
          <p:nvPr/>
        </p:nvPicPr>
        <p:blipFill>
          <a:blip r:embed="rId3"/>
          <a:stretch>
            <a:fillRect/>
          </a:stretch>
        </p:blipFill>
        <p:spPr>
          <a:xfrm>
            <a:off x="690562" y="973606"/>
            <a:ext cx="8583964" cy="5635012"/>
          </a:xfrm>
          <a:prstGeom prst="rect">
            <a:avLst/>
          </a:prstGeom>
        </p:spPr>
      </p:pic>
    </p:spTree>
    <p:extLst>
      <p:ext uri="{BB962C8B-B14F-4D97-AF65-F5344CB8AC3E}">
        <p14:creationId xmlns:p14="http://schemas.microsoft.com/office/powerpoint/2010/main" val="5393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2" name="Picture 1"/>
          <p:cNvPicPr>
            <a:picLocks noChangeAspect="1"/>
          </p:cNvPicPr>
          <p:nvPr/>
        </p:nvPicPr>
        <p:blipFill>
          <a:blip r:embed="rId3"/>
          <a:stretch>
            <a:fillRect/>
          </a:stretch>
        </p:blipFill>
        <p:spPr>
          <a:xfrm>
            <a:off x="838200" y="1090178"/>
            <a:ext cx="8665012" cy="5504585"/>
          </a:xfrm>
          <a:prstGeom prst="rect">
            <a:avLst/>
          </a:prstGeom>
        </p:spPr>
      </p:pic>
    </p:spTree>
    <p:extLst>
      <p:ext uri="{BB962C8B-B14F-4D97-AF65-F5344CB8AC3E}">
        <p14:creationId xmlns:p14="http://schemas.microsoft.com/office/powerpoint/2010/main" val="381040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3" name="Picture 2"/>
          <p:cNvPicPr>
            <a:picLocks noChangeAspect="1"/>
          </p:cNvPicPr>
          <p:nvPr/>
        </p:nvPicPr>
        <p:blipFill>
          <a:blip r:embed="rId3"/>
          <a:stretch>
            <a:fillRect/>
          </a:stretch>
        </p:blipFill>
        <p:spPr>
          <a:xfrm>
            <a:off x="838199" y="1124383"/>
            <a:ext cx="8514477" cy="5262562"/>
          </a:xfrm>
          <a:prstGeom prst="rect">
            <a:avLst/>
          </a:prstGeom>
        </p:spPr>
      </p:pic>
    </p:spTree>
    <p:extLst>
      <p:ext uri="{BB962C8B-B14F-4D97-AF65-F5344CB8AC3E}">
        <p14:creationId xmlns:p14="http://schemas.microsoft.com/office/powerpoint/2010/main" val="424508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2" name="Picture 1"/>
          <p:cNvPicPr>
            <a:picLocks noChangeAspect="1"/>
          </p:cNvPicPr>
          <p:nvPr/>
        </p:nvPicPr>
        <p:blipFill>
          <a:blip r:embed="rId3"/>
          <a:stretch>
            <a:fillRect/>
          </a:stretch>
        </p:blipFill>
        <p:spPr>
          <a:xfrm>
            <a:off x="838199" y="1075891"/>
            <a:ext cx="8815053" cy="4632182"/>
          </a:xfrm>
          <a:prstGeom prst="rect">
            <a:avLst/>
          </a:prstGeom>
        </p:spPr>
      </p:pic>
    </p:spTree>
    <p:extLst>
      <p:ext uri="{BB962C8B-B14F-4D97-AF65-F5344CB8AC3E}">
        <p14:creationId xmlns:p14="http://schemas.microsoft.com/office/powerpoint/2010/main" val="243108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3" name="Picture 2"/>
          <p:cNvPicPr>
            <a:picLocks noChangeAspect="1"/>
          </p:cNvPicPr>
          <p:nvPr/>
        </p:nvPicPr>
        <p:blipFill>
          <a:blip r:embed="rId3"/>
          <a:stretch>
            <a:fillRect/>
          </a:stretch>
        </p:blipFill>
        <p:spPr>
          <a:xfrm>
            <a:off x="838200" y="1099705"/>
            <a:ext cx="8258516" cy="4913168"/>
          </a:xfrm>
          <a:prstGeom prst="rect">
            <a:avLst/>
          </a:prstGeom>
        </p:spPr>
      </p:pic>
    </p:spTree>
    <p:extLst>
      <p:ext uri="{BB962C8B-B14F-4D97-AF65-F5344CB8AC3E}">
        <p14:creationId xmlns:p14="http://schemas.microsoft.com/office/powerpoint/2010/main" val="132652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Truyền</a:t>
            </a:r>
            <a:r>
              <a:rPr lang="en-US" b="0" dirty="0"/>
              <a:t> </a:t>
            </a:r>
            <a:r>
              <a:rPr lang="en-US" b="0" dirty="0" err="1"/>
              <a:t>tham</a:t>
            </a:r>
            <a:r>
              <a:rPr lang="en-US" b="0" dirty="0"/>
              <a:t> </a:t>
            </a:r>
            <a:r>
              <a:rPr lang="en-US" b="0" dirty="0" err="1"/>
              <a:t>số</a:t>
            </a:r>
            <a:r>
              <a:rPr lang="en-US" b="0" dirty="0"/>
              <a:t> </a:t>
            </a:r>
            <a:r>
              <a:rPr lang="en-US" b="0" dirty="0" err="1"/>
              <a:t>vào</a:t>
            </a:r>
            <a:r>
              <a:rPr lang="en-US" b="0" dirty="0"/>
              <a:t> Thread</a:t>
            </a:r>
          </a:p>
        </p:txBody>
      </p:sp>
      <p:sp>
        <p:nvSpPr>
          <p:cNvPr id="111" name="Google Shape;111;p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Ở phần trên </a:t>
            </a:r>
            <a:r>
              <a:rPr lang="en-US" dirty="0" err="1" smtClean="0"/>
              <a:t>chúng</a:t>
            </a:r>
            <a:r>
              <a:rPr lang="en-US" dirty="0" smtClean="0"/>
              <a:t> ta</a:t>
            </a:r>
            <a:r>
              <a:rPr lang="vi-VN" dirty="0" smtClean="0"/>
              <a:t> </a:t>
            </a:r>
            <a:r>
              <a:rPr lang="vi-VN" dirty="0"/>
              <a:t>đã làm quen với ví dụ </a:t>
            </a:r>
            <a:r>
              <a:rPr lang="vi-VN" b="1" dirty="0"/>
              <a:t>HelloThread</a:t>
            </a:r>
            <a:r>
              <a:rPr lang="vi-VN" dirty="0"/>
              <a:t>, </a:t>
            </a:r>
            <a:r>
              <a:rPr lang="en-US" dirty="0" err="1" smtClean="0"/>
              <a:t>chúng</a:t>
            </a:r>
            <a:r>
              <a:rPr lang="en-US" dirty="0" smtClean="0"/>
              <a:t> ta</a:t>
            </a:r>
            <a:r>
              <a:rPr lang="vi-VN" dirty="0" smtClean="0"/>
              <a:t> </a:t>
            </a:r>
            <a:r>
              <a:rPr lang="vi-VN" dirty="0"/>
              <a:t>đã tạo ra một đối tượng bao lấy (wrap) một phương thức tĩnh để thực thi phương thức này song song với luồng (thread) cha</a:t>
            </a:r>
            <a:r>
              <a:rPr lang="vi-VN" dirty="0" smtClean="0"/>
              <a:t>.</a:t>
            </a:r>
            <a:endParaRPr lang="en-US" dirty="0"/>
          </a:p>
          <a:p>
            <a:pPr marL="228600" lvl="0" indent="-228600">
              <a:spcBef>
                <a:spcPts val="0"/>
              </a:spcBef>
              <a:buSzPts val="2800"/>
            </a:pPr>
            <a:r>
              <a:rPr lang="vi-VN" dirty="0"/>
              <a:t>Phương thức tĩnh có thể trở thành một tham số truyền vào Constructor của lớp </a:t>
            </a:r>
            <a:r>
              <a:rPr lang="vi-VN" b="1" dirty="0"/>
              <a:t>Thread</a:t>
            </a:r>
            <a:r>
              <a:rPr lang="vi-VN" dirty="0"/>
              <a:t> nếu phương thức đó không có tham số, hoặc có một tham số duy nhất kiểu </a:t>
            </a:r>
            <a:r>
              <a:rPr lang="vi-VN" b="1" dirty="0"/>
              <a:t>object</a:t>
            </a:r>
            <a:r>
              <a:rPr lang="vi-VN" dirty="0"/>
              <a:t>.</a:t>
            </a:r>
            <a:endParaRPr dirty="0"/>
          </a:p>
        </p:txBody>
      </p:sp>
      <p:pic>
        <p:nvPicPr>
          <p:cNvPr id="4" name="Picture 3"/>
          <p:cNvPicPr>
            <a:picLocks noChangeAspect="1"/>
          </p:cNvPicPr>
          <p:nvPr/>
        </p:nvPicPr>
        <p:blipFill>
          <a:blip r:embed="rId3"/>
          <a:stretch>
            <a:fillRect/>
          </a:stretch>
        </p:blipFill>
        <p:spPr>
          <a:xfrm>
            <a:off x="996662" y="3948545"/>
            <a:ext cx="5143900" cy="2535382"/>
          </a:xfrm>
          <a:prstGeom prst="rect">
            <a:avLst/>
          </a:prstGeom>
        </p:spPr>
      </p:pic>
    </p:spTree>
    <p:extLst>
      <p:ext uri="{BB962C8B-B14F-4D97-AF65-F5344CB8AC3E}">
        <p14:creationId xmlns:p14="http://schemas.microsoft.com/office/powerpoint/2010/main" val="139459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Truyền</a:t>
            </a:r>
            <a:r>
              <a:rPr lang="en-US" b="0" dirty="0"/>
              <a:t> </a:t>
            </a:r>
            <a:r>
              <a:rPr lang="en-US" b="0" dirty="0" err="1"/>
              <a:t>tham</a:t>
            </a:r>
            <a:r>
              <a:rPr lang="en-US" b="0" dirty="0"/>
              <a:t> </a:t>
            </a:r>
            <a:r>
              <a:rPr lang="en-US" b="0" dirty="0" err="1"/>
              <a:t>số</a:t>
            </a:r>
            <a:r>
              <a:rPr lang="en-US" b="0" dirty="0"/>
              <a:t> </a:t>
            </a:r>
            <a:r>
              <a:rPr lang="en-US" b="0" dirty="0" err="1"/>
              <a:t>vào</a:t>
            </a:r>
            <a:r>
              <a:rPr lang="en-US" b="0" dirty="0"/>
              <a:t> Thread</a:t>
            </a:r>
          </a:p>
        </p:txBody>
      </p:sp>
      <p:sp>
        <p:nvSpPr>
          <p:cNvPr id="111" name="Google Shape;111;p4"/>
          <p:cNvSpPr txBox="1">
            <a:spLocks noGrp="1"/>
          </p:cNvSpPr>
          <p:nvPr>
            <p:ph type="body" idx="1"/>
          </p:nvPr>
        </p:nvSpPr>
        <p:spPr>
          <a:xfrm>
            <a:off x="838200" y="1120022"/>
            <a:ext cx="5257800" cy="2163505"/>
          </a:xfrm>
          <a:prstGeom prst="rect">
            <a:avLst/>
          </a:prstGeom>
          <a:noFill/>
          <a:ln>
            <a:noFill/>
          </a:ln>
        </p:spPr>
        <p:txBody>
          <a:bodyPr spcFirstLastPara="1" wrap="square" lIns="91425" tIns="45700" rIns="91425" bIns="45700" anchor="t" anchorCtr="0">
            <a:normAutofit lnSpcReduction="10000"/>
          </a:bodyPr>
          <a:lstStyle/>
          <a:p>
            <a:pPr marL="228600" lvl="0" indent="-228600">
              <a:spcBef>
                <a:spcPts val="0"/>
              </a:spcBef>
              <a:buSzPts val="2800"/>
            </a:pPr>
            <a:r>
              <a:rPr lang="vi-VN" dirty="0"/>
              <a:t>Ví dụ tiếp theo này, </a:t>
            </a:r>
            <a:r>
              <a:rPr lang="en-US" dirty="0" err="1" smtClean="0"/>
              <a:t>chúng</a:t>
            </a:r>
            <a:r>
              <a:rPr lang="en-US" dirty="0" smtClean="0"/>
              <a:t> ta</a:t>
            </a:r>
            <a:r>
              <a:rPr lang="vi-VN" dirty="0" smtClean="0"/>
              <a:t> </a:t>
            </a:r>
            <a:r>
              <a:rPr lang="vi-VN" dirty="0"/>
              <a:t>sẽ tạo ra một </a:t>
            </a:r>
            <a:r>
              <a:rPr lang="vi-VN" b="1" dirty="0"/>
              <a:t>Thread</a:t>
            </a:r>
            <a:r>
              <a:rPr lang="vi-VN" dirty="0"/>
              <a:t> bao lấy một phương thức tĩnh có 1 tham số (kiểu object). Chạy thread và truyền giá trị cho tham số.</a:t>
            </a:r>
          </a:p>
        </p:txBody>
      </p:sp>
      <p:pic>
        <p:nvPicPr>
          <p:cNvPr id="2" name="Picture 1"/>
          <p:cNvPicPr>
            <a:picLocks noChangeAspect="1"/>
          </p:cNvPicPr>
          <p:nvPr/>
        </p:nvPicPr>
        <p:blipFill>
          <a:blip r:embed="rId3"/>
          <a:stretch>
            <a:fillRect/>
          </a:stretch>
        </p:blipFill>
        <p:spPr>
          <a:xfrm>
            <a:off x="838200" y="3393481"/>
            <a:ext cx="3775364" cy="3208743"/>
          </a:xfrm>
          <a:prstGeom prst="rect">
            <a:avLst/>
          </a:prstGeom>
        </p:spPr>
      </p:pic>
      <p:pic>
        <p:nvPicPr>
          <p:cNvPr id="3" name="Picture 2"/>
          <p:cNvPicPr>
            <a:picLocks noChangeAspect="1"/>
          </p:cNvPicPr>
          <p:nvPr/>
        </p:nvPicPr>
        <p:blipFill>
          <a:blip r:embed="rId4"/>
          <a:stretch>
            <a:fillRect/>
          </a:stretch>
        </p:blipFill>
        <p:spPr>
          <a:xfrm>
            <a:off x="6095999" y="1010068"/>
            <a:ext cx="5569527" cy="5276850"/>
          </a:xfrm>
          <a:prstGeom prst="rect">
            <a:avLst/>
          </a:prstGeom>
        </p:spPr>
      </p:pic>
    </p:spTree>
    <p:extLst>
      <p:ext uri="{BB962C8B-B14F-4D97-AF65-F5344CB8AC3E}">
        <p14:creationId xmlns:p14="http://schemas.microsoft.com/office/powerpoint/2010/main" val="1014274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vi-VN" b="0" dirty="0"/>
              <a:t>Thread sử dụng phương thức không tĩnh</a:t>
            </a:r>
          </a:p>
        </p:txBody>
      </p:sp>
      <p:sp>
        <p:nvSpPr>
          <p:cNvPr id="111" name="Google Shape;111;p4"/>
          <p:cNvSpPr txBox="1">
            <a:spLocks noGrp="1"/>
          </p:cNvSpPr>
          <p:nvPr>
            <p:ph type="body" idx="1"/>
          </p:nvPr>
        </p:nvSpPr>
        <p:spPr>
          <a:xfrm>
            <a:off x="838200" y="1120022"/>
            <a:ext cx="5257800" cy="216350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en-US" dirty="0" err="1" smtClean="0"/>
              <a:t>Chúng</a:t>
            </a:r>
            <a:r>
              <a:rPr lang="en-US" dirty="0" smtClean="0"/>
              <a:t> ta</a:t>
            </a:r>
            <a:r>
              <a:rPr lang="vi-VN" dirty="0" smtClean="0"/>
              <a:t> </a:t>
            </a:r>
            <a:r>
              <a:rPr lang="vi-VN" dirty="0"/>
              <a:t>cũng có thể tạo một luồng (thread) sử dụng các phương thức thông thường</a:t>
            </a:r>
          </a:p>
        </p:txBody>
      </p:sp>
      <p:pic>
        <p:nvPicPr>
          <p:cNvPr id="4" name="Picture 3"/>
          <p:cNvPicPr>
            <a:picLocks noChangeAspect="1"/>
          </p:cNvPicPr>
          <p:nvPr/>
        </p:nvPicPr>
        <p:blipFill>
          <a:blip r:embed="rId3"/>
          <a:stretch>
            <a:fillRect/>
          </a:stretch>
        </p:blipFill>
        <p:spPr>
          <a:xfrm>
            <a:off x="838199" y="2715491"/>
            <a:ext cx="3571875" cy="3810866"/>
          </a:xfrm>
          <a:prstGeom prst="rect">
            <a:avLst/>
          </a:prstGeom>
        </p:spPr>
      </p:pic>
      <p:pic>
        <p:nvPicPr>
          <p:cNvPr id="5" name="Picture 4"/>
          <p:cNvPicPr>
            <a:picLocks noChangeAspect="1"/>
          </p:cNvPicPr>
          <p:nvPr/>
        </p:nvPicPr>
        <p:blipFill>
          <a:blip r:embed="rId4"/>
          <a:stretch>
            <a:fillRect/>
          </a:stretch>
        </p:blipFill>
        <p:spPr>
          <a:xfrm>
            <a:off x="5886450" y="987461"/>
            <a:ext cx="4485626" cy="5233230"/>
          </a:xfrm>
          <a:prstGeom prst="rect">
            <a:avLst/>
          </a:prstGeom>
        </p:spPr>
      </p:pic>
    </p:spTree>
    <p:extLst>
      <p:ext uri="{BB962C8B-B14F-4D97-AF65-F5344CB8AC3E}">
        <p14:creationId xmlns:p14="http://schemas.microsoft.com/office/powerpoint/2010/main" val="476727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ThreadStart</a:t>
            </a:r>
            <a:r>
              <a:rPr lang="en-US" b="0" dirty="0"/>
              <a:t> Delegate</a:t>
            </a:r>
          </a:p>
        </p:txBody>
      </p:sp>
      <p:sp>
        <p:nvSpPr>
          <p:cNvPr id="111" name="Google Shape;111;p4"/>
          <p:cNvSpPr txBox="1">
            <a:spLocks noGrp="1"/>
          </p:cNvSpPr>
          <p:nvPr>
            <p:ph type="body" idx="1"/>
          </p:nvPr>
        </p:nvSpPr>
        <p:spPr>
          <a:xfrm>
            <a:off x="838200" y="1120022"/>
            <a:ext cx="5257800" cy="216350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spcBef>
                <a:spcPts val="0"/>
              </a:spcBef>
              <a:buSzPts val="2800"/>
            </a:pPr>
            <a:r>
              <a:rPr lang="vi-VN" b="1" dirty="0"/>
              <a:t>ThreadStart</a:t>
            </a:r>
            <a:r>
              <a:rPr lang="vi-VN" dirty="0"/>
              <a:t> là một class ủy quyền (Delegate), nó được khởi tạo bằng cách bao lấy một phương thức. Và nó được truyền vào như một tham số để khởi tạo đối tượng </a:t>
            </a:r>
            <a:r>
              <a:rPr lang="vi-VN" b="1" dirty="0"/>
              <a:t>Thread</a:t>
            </a:r>
            <a:r>
              <a:rPr lang="vi-VN" dirty="0"/>
              <a:t>.</a:t>
            </a:r>
          </a:p>
        </p:txBody>
      </p:sp>
      <p:pic>
        <p:nvPicPr>
          <p:cNvPr id="2" name="Picture 1"/>
          <p:cNvPicPr>
            <a:picLocks noChangeAspect="1"/>
          </p:cNvPicPr>
          <p:nvPr/>
        </p:nvPicPr>
        <p:blipFill>
          <a:blip r:embed="rId3"/>
          <a:stretch>
            <a:fillRect/>
          </a:stretch>
        </p:blipFill>
        <p:spPr>
          <a:xfrm>
            <a:off x="968519" y="3070947"/>
            <a:ext cx="3743325" cy="3362325"/>
          </a:xfrm>
          <a:prstGeom prst="rect">
            <a:avLst/>
          </a:prstGeom>
        </p:spPr>
      </p:pic>
      <p:pic>
        <p:nvPicPr>
          <p:cNvPr id="3" name="Picture 2"/>
          <p:cNvPicPr>
            <a:picLocks noChangeAspect="1"/>
          </p:cNvPicPr>
          <p:nvPr/>
        </p:nvPicPr>
        <p:blipFill>
          <a:blip r:embed="rId4"/>
          <a:stretch>
            <a:fillRect/>
          </a:stretch>
        </p:blipFill>
        <p:spPr>
          <a:xfrm>
            <a:off x="6420714" y="277091"/>
            <a:ext cx="4662921" cy="6331527"/>
          </a:xfrm>
          <a:prstGeom prst="rect">
            <a:avLst/>
          </a:prstGeom>
        </p:spPr>
      </p:pic>
    </p:spTree>
    <p:extLst>
      <p:ext uri="{BB962C8B-B14F-4D97-AF65-F5344CB8AC3E}">
        <p14:creationId xmlns:p14="http://schemas.microsoft.com/office/powerpoint/2010/main" val="3448654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Đặt</a:t>
            </a:r>
            <a:r>
              <a:rPr lang="en-US" b="0" dirty="0"/>
              <a:t> </a:t>
            </a:r>
            <a:r>
              <a:rPr lang="en-US" b="0" dirty="0" err="1"/>
              <a:t>tên</a:t>
            </a:r>
            <a:r>
              <a:rPr lang="en-US" b="0" dirty="0"/>
              <a:t> </a:t>
            </a:r>
            <a:r>
              <a:rPr lang="en-US" b="0" dirty="0" err="1"/>
              <a:t>cho</a:t>
            </a:r>
            <a:r>
              <a:rPr lang="en-US" b="0" dirty="0"/>
              <a:t> Thread</a:t>
            </a:r>
          </a:p>
        </p:txBody>
      </p:sp>
      <p:sp>
        <p:nvSpPr>
          <p:cNvPr id="111" name="Google Shape;111;p4"/>
          <p:cNvSpPr txBox="1">
            <a:spLocks noGrp="1"/>
          </p:cNvSpPr>
          <p:nvPr>
            <p:ph type="body" idx="1"/>
          </p:nvPr>
        </p:nvSpPr>
        <p:spPr>
          <a:xfrm>
            <a:off x="838200" y="1120022"/>
            <a:ext cx="5590309" cy="5142233"/>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Trong lập trình đa luồng bạn có thể chủ động đặt tên cho luồng (thread), nó thực sự có ích trong trường hợp gỡ lỗi (Debugging), để biết đoạn code đó đang được thực thi trong thread nào</a:t>
            </a:r>
            <a:r>
              <a:rPr lang="vi-VN" dirty="0" smtClean="0"/>
              <a:t>.</a:t>
            </a:r>
            <a:endParaRPr lang="en-US" dirty="0" smtClean="0"/>
          </a:p>
          <a:p>
            <a:pPr marL="228600" lvl="0" indent="-228600">
              <a:spcBef>
                <a:spcPts val="0"/>
              </a:spcBef>
              <a:buSzPts val="2800"/>
            </a:pPr>
            <a:r>
              <a:rPr lang="en-US" dirty="0" err="1"/>
              <a:t>Trong</a:t>
            </a:r>
            <a:r>
              <a:rPr lang="en-US" dirty="0"/>
              <a:t> </a:t>
            </a:r>
            <a:r>
              <a:rPr lang="en-US" dirty="0" err="1"/>
              <a:t>một</a:t>
            </a:r>
            <a:r>
              <a:rPr lang="en-US" dirty="0"/>
              <a:t> thread </a:t>
            </a:r>
            <a:r>
              <a:rPr lang="en-US" dirty="0" err="1"/>
              <a:t>bạn</a:t>
            </a:r>
            <a:r>
              <a:rPr lang="en-US" dirty="0"/>
              <a:t> </a:t>
            </a:r>
            <a:r>
              <a:rPr lang="en-US" dirty="0" err="1"/>
              <a:t>có</a:t>
            </a:r>
            <a:r>
              <a:rPr lang="en-US" dirty="0"/>
              <a:t> </a:t>
            </a:r>
            <a:r>
              <a:rPr lang="en-US" dirty="0" err="1"/>
              <a:t>thể</a:t>
            </a:r>
            <a:r>
              <a:rPr lang="en-US" dirty="0"/>
              <a:t> </a:t>
            </a:r>
            <a:r>
              <a:rPr lang="en-US" dirty="0" err="1"/>
              <a:t>gọi</a:t>
            </a:r>
            <a:r>
              <a:rPr lang="en-US" dirty="0"/>
              <a:t> </a:t>
            </a:r>
            <a:r>
              <a:rPr lang="en-US" b="1" i="1" dirty="0" err="1"/>
              <a:t>Thread.CurrentThread.Name</a:t>
            </a:r>
            <a:r>
              <a:rPr lang="en-US" dirty="0"/>
              <a:t> </a:t>
            </a:r>
            <a:r>
              <a:rPr lang="en-US" dirty="0" err="1"/>
              <a:t>để</a:t>
            </a:r>
            <a:r>
              <a:rPr lang="en-US" dirty="0"/>
              <a:t> </a:t>
            </a:r>
            <a:r>
              <a:rPr lang="en-US" dirty="0" err="1"/>
              <a:t>lấy</a:t>
            </a:r>
            <a:r>
              <a:rPr lang="en-US" dirty="0"/>
              <a:t> </a:t>
            </a:r>
            <a:r>
              <a:rPr lang="en-US" dirty="0" err="1"/>
              <a:t>ra</a:t>
            </a:r>
            <a:r>
              <a:rPr lang="en-US" dirty="0"/>
              <a:t> </a:t>
            </a:r>
            <a:r>
              <a:rPr lang="en-US" dirty="0" err="1"/>
              <a:t>tên</a:t>
            </a:r>
            <a:r>
              <a:rPr lang="en-US" dirty="0"/>
              <a:t> </a:t>
            </a:r>
            <a:r>
              <a:rPr lang="en-US" dirty="0" err="1"/>
              <a:t>của</a:t>
            </a:r>
            <a:r>
              <a:rPr lang="en-US" dirty="0"/>
              <a:t> </a:t>
            </a:r>
            <a:r>
              <a:rPr lang="en-US" dirty="0" err="1"/>
              <a:t>luồng</a:t>
            </a:r>
            <a:r>
              <a:rPr lang="en-US" dirty="0"/>
              <a:t> </a:t>
            </a:r>
            <a:r>
              <a:rPr lang="en-US" dirty="0" err="1"/>
              <a:t>đang</a:t>
            </a:r>
            <a:r>
              <a:rPr lang="en-US" dirty="0"/>
              <a:t> </a:t>
            </a:r>
            <a:r>
              <a:rPr lang="en-US" dirty="0" err="1"/>
              <a:t>thực</a:t>
            </a:r>
            <a:r>
              <a:rPr lang="en-US" dirty="0"/>
              <a:t> </a:t>
            </a:r>
            <a:r>
              <a:rPr lang="en-US" dirty="0" err="1"/>
              <a:t>thi</a:t>
            </a:r>
            <a:r>
              <a:rPr lang="en-US" dirty="0"/>
              <a:t> </a:t>
            </a:r>
            <a:r>
              <a:rPr lang="en-US" dirty="0" err="1"/>
              <a:t>tại</a:t>
            </a:r>
            <a:r>
              <a:rPr lang="en-US" dirty="0"/>
              <a:t> </a:t>
            </a:r>
            <a:r>
              <a:rPr lang="en-US" dirty="0" err="1"/>
              <a:t>thời</a:t>
            </a:r>
            <a:r>
              <a:rPr lang="en-US" dirty="0"/>
              <a:t> </a:t>
            </a:r>
            <a:r>
              <a:rPr lang="en-US" dirty="0" err="1"/>
              <a:t>điểm</a:t>
            </a:r>
            <a:r>
              <a:rPr lang="en-US" dirty="0"/>
              <a:t> </a:t>
            </a:r>
            <a:r>
              <a:rPr lang="en-US" dirty="0" err="1"/>
              <a:t>đó</a:t>
            </a:r>
            <a:r>
              <a:rPr lang="en-US" dirty="0"/>
              <a:t>.</a:t>
            </a:r>
            <a:endParaRPr lang="vi-VN" dirty="0"/>
          </a:p>
        </p:txBody>
      </p:sp>
      <p:pic>
        <p:nvPicPr>
          <p:cNvPr id="4" name="Picture 3"/>
          <p:cNvPicPr>
            <a:picLocks noChangeAspect="1"/>
          </p:cNvPicPr>
          <p:nvPr/>
        </p:nvPicPr>
        <p:blipFill>
          <a:blip r:embed="rId3"/>
          <a:stretch>
            <a:fillRect/>
          </a:stretch>
        </p:blipFill>
        <p:spPr>
          <a:xfrm>
            <a:off x="6899564" y="159419"/>
            <a:ext cx="4454236" cy="6442364"/>
          </a:xfrm>
          <a:prstGeom prst="rect">
            <a:avLst/>
          </a:prstGeom>
        </p:spPr>
      </p:pic>
    </p:spTree>
    <p:extLst>
      <p:ext uri="{BB962C8B-B14F-4D97-AF65-F5344CB8AC3E}">
        <p14:creationId xmlns:p14="http://schemas.microsoft.com/office/powerpoint/2010/main" val="128553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98" name="Google Shape;98;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dirty="0" err="1"/>
              <a:t>Hỏi</a:t>
            </a:r>
            <a:r>
              <a:rPr lang="en-US" dirty="0"/>
              <a:t> </a:t>
            </a:r>
            <a:r>
              <a:rPr lang="en-US" dirty="0" err="1"/>
              <a:t>và</a:t>
            </a:r>
            <a:r>
              <a:rPr lang="en-US" dirty="0"/>
              <a:t> </a:t>
            </a:r>
            <a:r>
              <a:rPr lang="en-US" dirty="0" err="1"/>
              <a:t>trao</a:t>
            </a:r>
            <a:r>
              <a:rPr lang="en-US" dirty="0"/>
              <a:t> </a:t>
            </a:r>
            <a:r>
              <a:rPr lang="en-US" dirty="0" err="1"/>
              <a:t>đổi</a:t>
            </a:r>
            <a:r>
              <a:rPr lang="en-US" dirty="0"/>
              <a:t> </a:t>
            </a:r>
            <a:r>
              <a:rPr lang="en-US" dirty="0" err="1"/>
              <a:t>về</a:t>
            </a:r>
            <a:r>
              <a:rPr lang="en-US" dirty="0"/>
              <a:t> </a:t>
            </a:r>
            <a:r>
              <a:rPr lang="en-US" dirty="0" err="1"/>
              <a:t>các</a:t>
            </a:r>
            <a:r>
              <a:rPr lang="en-US" dirty="0"/>
              <a:t> </a:t>
            </a:r>
            <a:r>
              <a:rPr lang="en-US" dirty="0" err="1"/>
              <a:t>khó</a:t>
            </a:r>
            <a:r>
              <a:rPr lang="en-US" dirty="0"/>
              <a:t> </a:t>
            </a:r>
            <a:r>
              <a:rPr lang="en-US" dirty="0" err="1"/>
              <a:t>khăn</a:t>
            </a:r>
            <a:r>
              <a:rPr lang="en-US" dirty="0"/>
              <a:t> </a:t>
            </a:r>
            <a:r>
              <a:rPr lang="en-US" dirty="0" err="1"/>
              <a:t>gặp</a:t>
            </a:r>
            <a:r>
              <a:rPr lang="en-US" dirty="0"/>
              <a:t> </a:t>
            </a:r>
            <a:r>
              <a:rPr lang="en-US" dirty="0" err="1"/>
              <a:t>phải</a:t>
            </a:r>
            <a:r>
              <a:rPr lang="en-US" dirty="0"/>
              <a:t> </a:t>
            </a:r>
            <a:r>
              <a:rPr lang="en-US" dirty="0" err="1"/>
              <a:t>trong</a:t>
            </a:r>
            <a:r>
              <a:rPr lang="en-US" dirty="0"/>
              <a:t> </a:t>
            </a:r>
            <a:r>
              <a:rPr lang="en-US" dirty="0" err="1"/>
              <a:t>bài</a:t>
            </a:r>
            <a:r>
              <a:rPr lang="en-US" dirty="0"/>
              <a:t> </a:t>
            </a:r>
            <a:r>
              <a:rPr lang="en-US" dirty="0" smtClean="0"/>
              <a:t>“Threading"</a:t>
            </a:r>
            <a:endParaRPr dirty="0"/>
          </a:p>
          <a:p>
            <a:pPr marL="0" lvl="0" indent="0"/>
            <a:r>
              <a:rPr lang="en-US" dirty="0" err="1"/>
              <a:t>Tóm</a:t>
            </a:r>
            <a:r>
              <a:rPr lang="en-US" dirty="0"/>
              <a:t> </a:t>
            </a:r>
            <a:r>
              <a:rPr lang="en-US" dirty="0" err="1"/>
              <a:t>tắt</a:t>
            </a:r>
            <a:r>
              <a:rPr lang="en-US" dirty="0"/>
              <a:t> </a:t>
            </a:r>
            <a:r>
              <a:rPr lang="en-US" dirty="0" err="1"/>
              <a:t>lại</a:t>
            </a:r>
            <a:r>
              <a:rPr lang="en-US" dirty="0"/>
              <a:t> </a:t>
            </a:r>
            <a:r>
              <a:rPr lang="en-US" dirty="0" err="1"/>
              <a:t>các</a:t>
            </a:r>
            <a:r>
              <a:rPr lang="en-US" dirty="0"/>
              <a:t> </a:t>
            </a:r>
            <a:r>
              <a:rPr lang="en-US" dirty="0" err="1"/>
              <a:t>phần</a:t>
            </a:r>
            <a:r>
              <a:rPr lang="en-US" dirty="0"/>
              <a:t> </a:t>
            </a:r>
            <a:r>
              <a:rPr lang="en-US" dirty="0" err="1"/>
              <a:t>đã</a:t>
            </a:r>
            <a:r>
              <a:rPr lang="en-US" dirty="0"/>
              <a:t> </a:t>
            </a:r>
            <a:r>
              <a:rPr lang="en-US" dirty="0" err="1"/>
              <a:t>học</a:t>
            </a:r>
            <a:r>
              <a:rPr lang="en-US" dirty="0"/>
              <a:t> </a:t>
            </a:r>
            <a:r>
              <a:rPr lang="en-US" dirty="0" err="1"/>
              <a:t>từ</a:t>
            </a:r>
            <a:r>
              <a:rPr lang="en-US" dirty="0"/>
              <a:t> </a:t>
            </a:r>
            <a:r>
              <a:rPr lang="en-US" dirty="0" err="1"/>
              <a:t>bài</a:t>
            </a:r>
            <a:r>
              <a:rPr lang="en-US" dirty="0"/>
              <a:t> </a:t>
            </a:r>
            <a:r>
              <a:rPr lang="en-US" dirty="0" smtClean="0"/>
              <a:t>“Threading”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vi-VN" b="0" dirty="0"/>
              <a:t>Độ ưu tiên giữa các Thread</a:t>
            </a:r>
          </a:p>
        </p:txBody>
      </p:sp>
      <p:sp>
        <p:nvSpPr>
          <p:cNvPr id="111" name="Google Shape;111;p4"/>
          <p:cNvSpPr txBox="1">
            <a:spLocks noGrp="1"/>
          </p:cNvSpPr>
          <p:nvPr>
            <p:ph type="body" idx="1"/>
          </p:nvPr>
        </p:nvSpPr>
        <p:spPr>
          <a:xfrm>
            <a:off x="838200" y="1120023"/>
            <a:ext cx="7862455" cy="5363904"/>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Trong C# có 5 mức độ ưu tiên của một luồng, chúng được định nghĩa trong enum </a:t>
            </a:r>
            <a:r>
              <a:rPr lang="vi-VN" b="1" dirty="0"/>
              <a:t>ThreadPriority</a:t>
            </a:r>
            <a:r>
              <a:rPr lang="vi-VN" dirty="0" smtClean="0"/>
              <a:t>.</a:t>
            </a:r>
            <a:endParaRPr lang="en-US" dirty="0" smtClean="0"/>
          </a:p>
          <a:p>
            <a:pPr marL="228600" lvl="0" indent="-228600">
              <a:spcBef>
                <a:spcPts val="0"/>
              </a:spcBef>
              <a:buSzPts val="2800"/>
            </a:pPr>
            <a:r>
              <a:rPr lang="vi-VN" dirty="0"/>
              <a:t>Thông thường với các máy tính tốc độ cao, nếu các luồng chỉ làm số lượng công việc ít, bạn rất khó phát hiện ra sự khác biệt giữa các luồng có ưu tiên cao và luồng có ưu tiên thấp.</a:t>
            </a:r>
            <a:br>
              <a:rPr lang="vi-VN" dirty="0"/>
            </a:br>
            <a:r>
              <a:rPr lang="vi-VN" dirty="0"/>
              <a:t/>
            </a:r>
            <a:br>
              <a:rPr lang="vi-VN" dirty="0"/>
            </a:br>
            <a:r>
              <a:rPr lang="vi-VN" dirty="0"/>
              <a:t>Ví dụ dưới đây có 2 luồng, mỗi luồng in ra 100K dòng text (Một số lượng đủ lớn để thấy sự khác biệt).</a:t>
            </a:r>
          </a:p>
        </p:txBody>
      </p:sp>
      <p:pic>
        <p:nvPicPr>
          <p:cNvPr id="2" name="Picture 1"/>
          <p:cNvPicPr>
            <a:picLocks noChangeAspect="1"/>
          </p:cNvPicPr>
          <p:nvPr/>
        </p:nvPicPr>
        <p:blipFill>
          <a:blip r:embed="rId3"/>
          <a:stretch>
            <a:fillRect/>
          </a:stretch>
        </p:blipFill>
        <p:spPr>
          <a:xfrm>
            <a:off x="8700654" y="1227072"/>
            <a:ext cx="2978727" cy="2234045"/>
          </a:xfrm>
          <a:prstGeom prst="rect">
            <a:avLst/>
          </a:prstGeom>
        </p:spPr>
      </p:pic>
    </p:spTree>
    <p:extLst>
      <p:ext uri="{BB962C8B-B14F-4D97-AF65-F5344CB8AC3E}">
        <p14:creationId xmlns:p14="http://schemas.microsoft.com/office/powerpoint/2010/main" val="194233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vi-VN" b="0" dirty="0"/>
              <a:t>Độ ưu tiên giữa các Thread</a:t>
            </a:r>
          </a:p>
        </p:txBody>
      </p:sp>
      <p:sp>
        <p:nvSpPr>
          <p:cNvPr id="111" name="Google Shape;111;p4"/>
          <p:cNvSpPr txBox="1">
            <a:spLocks noGrp="1"/>
          </p:cNvSpPr>
          <p:nvPr>
            <p:ph type="body" idx="1"/>
          </p:nvPr>
        </p:nvSpPr>
        <p:spPr>
          <a:xfrm>
            <a:off x="838200" y="1120023"/>
            <a:ext cx="10993582" cy="91659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smtClean="0"/>
              <a:t>Ví </a:t>
            </a:r>
            <a:r>
              <a:rPr lang="vi-VN" dirty="0"/>
              <a:t>dụ dưới đây có 2 luồng, mỗi luồng in ra 100K dòng text (Một số lượng đủ lớn để thấy sự khác biệt).</a:t>
            </a:r>
          </a:p>
        </p:txBody>
      </p:sp>
      <p:pic>
        <p:nvPicPr>
          <p:cNvPr id="3" name="Picture 2"/>
          <p:cNvPicPr>
            <a:picLocks noChangeAspect="1"/>
          </p:cNvPicPr>
          <p:nvPr/>
        </p:nvPicPr>
        <p:blipFill>
          <a:blip r:embed="rId3"/>
          <a:stretch>
            <a:fillRect/>
          </a:stretch>
        </p:blipFill>
        <p:spPr>
          <a:xfrm>
            <a:off x="838200" y="2030094"/>
            <a:ext cx="4412673" cy="4628152"/>
          </a:xfrm>
          <a:prstGeom prst="rect">
            <a:avLst/>
          </a:prstGeom>
        </p:spPr>
      </p:pic>
      <p:pic>
        <p:nvPicPr>
          <p:cNvPr id="4" name="Picture 3"/>
          <p:cNvPicPr>
            <a:picLocks noChangeAspect="1"/>
          </p:cNvPicPr>
          <p:nvPr/>
        </p:nvPicPr>
        <p:blipFill>
          <a:blip r:embed="rId4"/>
          <a:stretch>
            <a:fillRect/>
          </a:stretch>
        </p:blipFill>
        <p:spPr>
          <a:xfrm>
            <a:off x="4769427" y="2036618"/>
            <a:ext cx="4657725" cy="4541167"/>
          </a:xfrm>
          <a:prstGeom prst="rect">
            <a:avLst/>
          </a:prstGeom>
        </p:spPr>
      </p:pic>
    </p:spTree>
    <p:extLst>
      <p:ext uri="{BB962C8B-B14F-4D97-AF65-F5344CB8AC3E}">
        <p14:creationId xmlns:p14="http://schemas.microsoft.com/office/powerpoint/2010/main" val="1430017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Sử</a:t>
            </a:r>
            <a:r>
              <a:rPr lang="en-US" b="0" dirty="0"/>
              <a:t> </a:t>
            </a:r>
            <a:r>
              <a:rPr lang="en-US" b="0" dirty="0" err="1"/>
              <a:t>dụng</a:t>
            </a:r>
            <a:r>
              <a:rPr lang="en-US" b="0" dirty="0"/>
              <a:t> Join()</a:t>
            </a:r>
          </a:p>
        </p:txBody>
      </p:sp>
      <p:sp>
        <p:nvSpPr>
          <p:cNvPr id="111" name="Google Shape;111;p4"/>
          <p:cNvSpPr txBox="1">
            <a:spLocks noGrp="1"/>
          </p:cNvSpPr>
          <p:nvPr>
            <p:ph type="body" idx="1"/>
          </p:nvPr>
        </p:nvSpPr>
        <p:spPr>
          <a:xfrm>
            <a:off x="838200" y="1120023"/>
            <a:ext cx="5243945" cy="1761722"/>
          </a:xfrm>
          <a:prstGeom prst="rect">
            <a:avLst/>
          </a:prstGeom>
          <a:noFill/>
          <a:ln>
            <a:noFill/>
          </a:ln>
        </p:spPr>
        <p:txBody>
          <a:bodyPr spcFirstLastPara="1" wrap="square" lIns="91425" tIns="45700" rIns="91425" bIns="45700" anchor="t" anchorCtr="0">
            <a:normAutofit fontScale="92500"/>
          </a:bodyPr>
          <a:lstStyle/>
          <a:p>
            <a:pPr marL="228600" lvl="0" indent="-228600">
              <a:spcBef>
                <a:spcPts val="0"/>
              </a:spcBef>
              <a:buSzPts val="2800"/>
            </a:pPr>
            <a:r>
              <a:rPr lang="vi-VN" dirty="0"/>
              <a:t>Thread.Join() là một method thông báo rằng hãy chờ thread này hoàn thành rồi thread cha mới được tiếp tục chạy.</a:t>
            </a:r>
          </a:p>
        </p:txBody>
      </p:sp>
      <p:pic>
        <p:nvPicPr>
          <p:cNvPr id="2" name="Picture 1"/>
          <p:cNvPicPr>
            <a:picLocks noChangeAspect="1"/>
          </p:cNvPicPr>
          <p:nvPr/>
        </p:nvPicPr>
        <p:blipFill>
          <a:blip r:embed="rId3"/>
          <a:stretch>
            <a:fillRect/>
          </a:stretch>
        </p:blipFill>
        <p:spPr>
          <a:xfrm>
            <a:off x="6572249" y="973606"/>
            <a:ext cx="5134841" cy="5302503"/>
          </a:xfrm>
          <a:prstGeom prst="rect">
            <a:avLst/>
          </a:prstGeom>
        </p:spPr>
      </p:pic>
    </p:spTree>
    <p:extLst>
      <p:ext uri="{BB962C8B-B14F-4D97-AF65-F5344CB8AC3E}">
        <p14:creationId xmlns:p14="http://schemas.microsoft.com/office/powerpoint/2010/main" val="656894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Sử</a:t>
            </a:r>
            <a:r>
              <a:rPr lang="en-US" b="0" dirty="0"/>
              <a:t> </a:t>
            </a:r>
            <a:r>
              <a:rPr lang="en-US" b="0" dirty="0" err="1"/>
              <a:t>dụng</a:t>
            </a:r>
            <a:r>
              <a:rPr lang="en-US" b="0" dirty="0"/>
              <a:t> Yield()</a:t>
            </a:r>
          </a:p>
        </p:txBody>
      </p:sp>
      <p:sp>
        <p:nvSpPr>
          <p:cNvPr id="111" name="Google Shape;111;p4"/>
          <p:cNvSpPr txBox="1">
            <a:spLocks noGrp="1"/>
          </p:cNvSpPr>
          <p:nvPr>
            <p:ph type="body" idx="1"/>
          </p:nvPr>
        </p:nvSpPr>
        <p:spPr>
          <a:xfrm>
            <a:off x="838200" y="1120023"/>
            <a:ext cx="10515600" cy="5308486"/>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Về mặt lý thuyết, </a:t>
            </a:r>
            <a:r>
              <a:rPr lang="vi-VN" b="1" dirty="0"/>
              <a:t>"Yield"</a:t>
            </a:r>
            <a:r>
              <a:rPr lang="vi-VN" dirty="0"/>
              <a:t> có nghĩa là để cho đi, từ bỏ, đầu hàng. Một luồng </a:t>
            </a:r>
            <a:r>
              <a:rPr lang="vi-VN" b="1" dirty="0"/>
              <a:t>Yield</a:t>
            </a:r>
            <a:r>
              <a:rPr lang="vi-VN" dirty="0"/>
              <a:t> nói với hệ điều hành rằng nó sẵn sàng để cho các thread khác được sắp xếp ở vị trí của nó. Điều này cho thấy rằng nó không phải làm một cái gì đó quá quan trọng. Lưu ý rằng nó chỉ là một gợi ý, mặc dù, và không đảm bảo có hiệu lực ở tất cả</a:t>
            </a:r>
            <a:r>
              <a:rPr lang="vi-VN" dirty="0" smtClean="0"/>
              <a:t>.</a:t>
            </a:r>
            <a:endParaRPr lang="en-US" dirty="0"/>
          </a:p>
          <a:p>
            <a:pPr marL="228600" lvl="0" indent="-228600">
              <a:spcBef>
                <a:spcPts val="0"/>
              </a:spcBef>
              <a:buSzPts val="2800"/>
            </a:pPr>
            <a:r>
              <a:rPr lang="vi-VN" dirty="0"/>
              <a:t>Như vậy phương thức </a:t>
            </a:r>
            <a:r>
              <a:rPr lang="vi-VN" b="1" dirty="0"/>
              <a:t>Yield()</a:t>
            </a:r>
            <a:r>
              <a:rPr lang="vi-VN" dirty="0"/>
              <a:t> được sử dụng khi bạn bạn thấy rằng thread đó đang rảnh rỗi, nó không phải làm việc gì quan trọng, nên nó gợi ý hệ điều hành tạm thời nhường quyền ưu tiên cho các luồng khác.</a:t>
            </a:r>
          </a:p>
        </p:txBody>
      </p:sp>
    </p:spTree>
    <p:extLst>
      <p:ext uri="{BB962C8B-B14F-4D97-AF65-F5344CB8AC3E}">
        <p14:creationId xmlns:p14="http://schemas.microsoft.com/office/powerpoint/2010/main" val="104929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Sử</a:t>
            </a:r>
            <a:r>
              <a:rPr lang="en-US" b="0" dirty="0"/>
              <a:t> </a:t>
            </a:r>
            <a:r>
              <a:rPr lang="en-US" b="0" dirty="0" err="1"/>
              <a:t>dụng</a:t>
            </a:r>
            <a:r>
              <a:rPr lang="en-US" b="0" dirty="0"/>
              <a:t> Yield()</a:t>
            </a:r>
          </a:p>
        </p:txBody>
      </p:sp>
      <p:sp>
        <p:nvSpPr>
          <p:cNvPr id="111" name="Google Shape;111;p4"/>
          <p:cNvSpPr txBox="1">
            <a:spLocks noGrp="1"/>
          </p:cNvSpPr>
          <p:nvPr>
            <p:ph type="body" idx="1"/>
          </p:nvPr>
        </p:nvSpPr>
        <p:spPr>
          <a:xfrm>
            <a:off x="838200" y="1120023"/>
            <a:ext cx="10515600" cy="819613"/>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spcBef>
                <a:spcPts val="0"/>
              </a:spcBef>
              <a:buSzPts val="2800"/>
            </a:pPr>
            <a:r>
              <a:rPr lang="vi-VN" dirty="0"/>
              <a:t>Ví dụ dưới đây, có 2 luồng, mỗi luồng in ra một dòng văn bản 100K lần (con số đủ lớn để thấy sự khác biệt).  Một luồng được sét độ ưu tiên cao nhất và một luồng được sét độ ưu tiên ít nhất. Đo khoảng thời gian kết thúc của 2 luồng.</a:t>
            </a:r>
          </a:p>
        </p:txBody>
      </p:sp>
      <p:pic>
        <p:nvPicPr>
          <p:cNvPr id="2" name="Picture 1"/>
          <p:cNvPicPr>
            <a:picLocks noChangeAspect="1"/>
          </p:cNvPicPr>
          <p:nvPr/>
        </p:nvPicPr>
        <p:blipFill>
          <a:blip r:embed="rId3"/>
          <a:stretch>
            <a:fillRect/>
          </a:stretch>
        </p:blipFill>
        <p:spPr>
          <a:xfrm>
            <a:off x="1020962" y="2086053"/>
            <a:ext cx="3496486" cy="4300892"/>
          </a:xfrm>
          <a:prstGeom prst="rect">
            <a:avLst/>
          </a:prstGeom>
        </p:spPr>
      </p:pic>
      <p:pic>
        <p:nvPicPr>
          <p:cNvPr id="3" name="Picture 2"/>
          <p:cNvPicPr>
            <a:picLocks noChangeAspect="1"/>
          </p:cNvPicPr>
          <p:nvPr/>
        </p:nvPicPr>
        <p:blipFill>
          <a:blip r:embed="rId4"/>
          <a:stretch>
            <a:fillRect/>
          </a:stretch>
        </p:blipFill>
        <p:spPr>
          <a:xfrm>
            <a:off x="4745614" y="2055352"/>
            <a:ext cx="5305425" cy="4362450"/>
          </a:xfrm>
          <a:prstGeom prst="rect">
            <a:avLst/>
          </a:prstGeom>
        </p:spPr>
      </p:pic>
    </p:spTree>
    <p:extLst>
      <p:ext uri="{BB962C8B-B14F-4D97-AF65-F5344CB8AC3E}">
        <p14:creationId xmlns:p14="http://schemas.microsoft.com/office/powerpoint/2010/main" val="1246947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a:xfrm>
            <a:off x="838200" y="1120022"/>
            <a:ext cx="10515600" cy="5570338"/>
          </a:xfrm>
        </p:spPr>
        <p:txBody>
          <a:bodyPr>
            <a:normAutofit/>
          </a:bodyPr>
          <a:lstStyle/>
          <a:p>
            <a:pPr marL="228600" lvl="0" indent="-228600">
              <a:spcBef>
                <a:spcPts val="0"/>
              </a:spcBef>
              <a:buSzPts val="2800"/>
            </a:pPr>
            <a:r>
              <a:rPr lang="vi-VN" dirty="0"/>
              <a:t>Khái niệm về đa luồng (Multithreading)</a:t>
            </a:r>
          </a:p>
          <a:p>
            <a:pPr marL="228600" lvl="0" indent="-228600">
              <a:spcBef>
                <a:spcPts val="0"/>
              </a:spcBef>
              <a:buSzPts val="2800"/>
            </a:pPr>
            <a:r>
              <a:rPr lang="vi-VN" dirty="0"/>
              <a:t>Vòng đời của Threading</a:t>
            </a:r>
          </a:p>
          <a:p>
            <a:pPr marL="228600" lvl="0" indent="-228600">
              <a:spcBef>
                <a:spcPts val="0"/>
              </a:spcBef>
              <a:buSzPts val="2800"/>
            </a:pPr>
            <a:r>
              <a:rPr lang="vi-VN" dirty="0"/>
              <a:t>Truyền tham số vào Thread</a:t>
            </a:r>
          </a:p>
          <a:p>
            <a:pPr marL="228600" lvl="0" indent="-228600">
              <a:spcBef>
                <a:spcPts val="0"/>
              </a:spcBef>
              <a:buSzPts val="2800"/>
            </a:pPr>
            <a:r>
              <a:rPr lang="vi-VN" dirty="0"/>
              <a:t>Thread sử dụng phương thức không tĩnh</a:t>
            </a:r>
          </a:p>
          <a:p>
            <a:pPr marL="228600" lvl="0" indent="-228600">
              <a:spcBef>
                <a:spcPts val="0"/>
              </a:spcBef>
              <a:buSzPts val="2800"/>
            </a:pPr>
            <a:r>
              <a:rPr lang="vi-VN" dirty="0"/>
              <a:t>ThreadStart Delegate</a:t>
            </a:r>
          </a:p>
          <a:p>
            <a:pPr marL="228600" lvl="0" indent="-228600">
              <a:spcBef>
                <a:spcPts val="0"/>
              </a:spcBef>
              <a:buSzPts val="2800"/>
            </a:pPr>
            <a:r>
              <a:rPr lang="vi-VN" dirty="0"/>
              <a:t>Đặt tên cho Thread</a:t>
            </a:r>
          </a:p>
          <a:p>
            <a:pPr marL="228600" lvl="0" indent="-228600">
              <a:spcBef>
                <a:spcPts val="0"/>
              </a:spcBef>
              <a:buSzPts val="2800"/>
            </a:pPr>
            <a:r>
              <a:rPr lang="vi-VN" dirty="0"/>
              <a:t>Độ ưu tiên giữa các Thread</a:t>
            </a:r>
          </a:p>
          <a:p>
            <a:pPr marL="228600" lvl="0" indent="-228600">
              <a:spcBef>
                <a:spcPts val="0"/>
              </a:spcBef>
              <a:buSzPts val="2800"/>
            </a:pPr>
            <a:r>
              <a:rPr lang="vi-VN" dirty="0"/>
              <a:t>Sử dụng Join()</a:t>
            </a:r>
          </a:p>
          <a:p>
            <a:pPr marL="228600" lvl="0" indent="-228600">
              <a:spcBef>
                <a:spcPts val="0"/>
              </a:spcBef>
              <a:buSzPts val="2800"/>
            </a:pPr>
            <a:r>
              <a:rPr lang="vi-VN" dirty="0"/>
              <a:t>Sử dụng Yield()</a:t>
            </a:r>
          </a:p>
        </p:txBody>
      </p:sp>
    </p:spTree>
    <p:extLst>
      <p:ext uri="{BB962C8B-B14F-4D97-AF65-F5344CB8AC3E}">
        <p14:creationId xmlns:p14="http://schemas.microsoft.com/office/powerpoint/2010/main" val="428233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en-US" i="1" dirty="0"/>
              <a:t>String &amp; Regex</a:t>
            </a:r>
            <a:endParaRPr lang="vi-VN" i="1" dirty="0"/>
          </a:p>
        </p:txBody>
      </p:sp>
    </p:spTree>
    <p:extLst>
      <p:ext uri="{BB962C8B-B14F-4D97-AF65-F5344CB8AC3E}">
        <p14:creationId xmlns:p14="http://schemas.microsoft.com/office/powerpoint/2010/main" val="322901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Mục tiêu</a:t>
            </a:r>
            <a:endParaRPr/>
          </a:p>
        </p:txBody>
      </p:sp>
      <p:sp>
        <p:nvSpPr>
          <p:cNvPr id="105" name="Google Shape;105;p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800"/>
            </a:pPr>
            <a:r>
              <a:rPr lang="en-US" dirty="0" err="1" smtClean="0"/>
              <a:t>Chuỗi</a:t>
            </a:r>
            <a:r>
              <a:rPr lang="en-US" dirty="0" smtClean="0"/>
              <a:t> </a:t>
            </a:r>
            <a:r>
              <a:rPr lang="en-US" dirty="0"/>
              <a:t>(String) </a:t>
            </a:r>
            <a:r>
              <a:rPr lang="en-US" dirty="0" err="1"/>
              <a:t>trong</a:t>
            </a:r>
            <a:r>
              <a:rPr lang="en-US" dirty="0"/>
              <a:t> C#</a:t>
            </a:r>
          </a:p>
          <a:p>
            <a:pPr marL="228600" lvl="0" indent="-228600">
              <a:spcBef>
                <a:spcPts val="0"/>
              </a:spcBef>
              <a:buSzPts val="2800"/>
            </a:pPr>
            <a:endParaRPr dirty="0" smtClean="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10411691"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Đa luồng là một khái niệm quan trọng trong các ngôn ngữ lập trình, và C# cũng vậy, đó là cách tạo ra các luồng chương trình chạy song song với </a:t>
            </a:r>
            <a:r>
              <a:rPr lang="vi-VN" dirty="0" smtClean="0"/>
              <a:t>nhau</a:t>
            </a:r>
            <a:endParaRPr lang="en-US" dirty="0" smtClean="0"/>
          </a:p>
          <a:p>
            <a:pPr marL="228600" lvl="0" indent="-228600">
              <a:spcBef>
                <a:spcPts val="0"/>
              </a:spcBef>
              <a:buSzPts val="2800"/>
            </a:pPr>
            <a:r>
              <a:rPr lang="vi-VN" dirty="0"/>
              <a:t>Một </a:t>
            </a:r>
            <a:r>
              <a:rPr lang="vi-VN" b="1" dirty="0"/>
              <a:t>thread</a:t>
            </a:r>
            <a:r>
              <a:rPr lang="vi-VN" dirty="0"/>
              <a:t> được định nghĩa như là một đường thực thi (execution path) của một chương trình. Mỗi Thread định nghĩa một dòng điều khiển duy nhất. Nếu application của bạn gồm các hoạt động phức tạp và tốn thời gian, thì nó thường là rất hữu ích khi thiết lập các execution path hoặc Thread, với mỗi Thread thực hiện một công việc cụ thể.</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10411691"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Các Thread là các </a:t>
            </a:r>
            <a:r>
              <a:rPr lang="vi-VN" b="1" dirty="0"/>
              <a:t>tiến trình nhẹ</a:t>
            </a:r>
            <a:r>
              <a:rPr lang="vi-VN" dirty="0"/>
              <a:t>. Một ví dụ phổ biến của sự sử dụng Thread là sự triển khai lập trình tương tranh (concurrent programming) bởi các hệ điều hành hiện đại. Sử dụng các Thread tiếp kiệm sự hao phí của CPU cycle và tăng hiệu quả của một application.</a:t>
            </a:r>
            <a:endParaRPr dirty="0"/>
          </a:p>
        </p:txBody>
      </p:sp>
    </p:spTree>
    <p:extLst>
      <p:ext uri="{BB962C8B-B14F-4D97-AF65-F5344CB8AC3E}">
        <p14:creationId xmlns:p14="http://schemas.microsoft.com/office/powerpoint/2010/main" val="31752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10411691"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Các Thread là các </a:t>
            </a:r>
            <a:r>
              <a:rPr lang="vi-VN" b="1" dirty="0"/>
              <a:t>tiến trình nhẹ</a:t>
            </a:r>
            <a:r>
              <a:rPr lang="vi-VN" dirty="0"/>
              <a:t>. Một ví dụ phổ biến của sự sử dụng Thread là sự triển khai lập trình tương tranh (concurrent programming) bởi các hệ điều hành hiện đại. Sử dụng các Thread tiếp kiệm sự hao phí của CPU cycle và tăng hiệu quả của một application.</a:t>
            </a:r>
            <a:endParaRPr dirty="0"/>
          </a:p>
        </p:txBody>
      </p:sp>
    </p:spTree>
    <p:extLst>
      <p:ext uri="{BB962C8B-B14F-4D97-AF65-F5344CB8AC3E}">
        <p14:creationId xmlns:p14="http://schemas.microsoft.com/office/powerpoint/2010/main" val="301752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4869873"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Đa luồng là một khái niệm quan trọng trong các ngôn ngữ lập trình, và C# cũng vậy, đó là cách tạo ra các luồng chương trình chạy song song với </a:t>
            </a:r>
            <a:r>
              <a:rPr lang="vi-VN" dirty="0" smtClean="0"/>
              <a:t>nhau</a:t>
            </a:r>
            <a:endParaRPr dirty="0"/>
          </a:p>
        </p:txBody>
      </p:sp>
      <p:pic>
        <p:nvPicPr>
          <p:cNvPr id="2" name="Picture 1"/>
          <p:cNvPicPr>
            <a:picLocks noChangeAspect="1"/>
          </p:cNvPicPr>
          <p:nvPr/>
        </p:nvPicPr>
        <p:blipFill>
          <a:blip r:embed="rId3"/>
          <a:stretch>
            <a:fillRect/>
          </a:stretch>
        </p:blipFill>
        <p:spPr>
          <a:xfrm>
            <a:off x="6276109" y="973606"/>
            <a:ext cx="5077691" cy="5553075"/>
          </a:xfrm>
          <a:prstGeom prst="rect">
            <a:avLst/>
          </a:prstGeom>
        </p:spPr>
      </p:pic>
    </p:spTree>
    <p:extLst>
      <p:ext uri="{BB962C8B-B14F-4D97-AF65-F5344CB8AC3E}">
        <p14:creationId xmlns:p14="http://schemas.microsoft.com/office/powerpoint/2010/main" val="42371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4869873"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Nguyên tắc hoạt động của luồng (Thread) chỉ được giải thích trong minh hoạ dưới đây:</a:t>
            </a:r>
            <a:endParaRPr dirty="0"/>
          </a:p>
        </p:txBody>
      </p:sp>
      <p:pic>
        <p:nvPicPr>
          <p:cNvPr id="3" name="Picture 2"/>
          <p:cNvPicPr>
            <a:picLocks noChangeAspect="1"/>
          </p:cNvPicPr>
          <p:nvPr/>
        </p:nvPicPr>
        <p:blipFill>
          <a:blip r:embed="rId3"/>
          <a:stretch>
            <a:fillRect/>
          </a:stretch>
        </p:blipFill>
        <p:spPr>
          <a:xfrm>
            <a:off x="5708074" y="973606"/>
            <a:ext cx="5486400" cy="5662721"/>
          </a:xfrm>
          <a:prstGeom prst="rect">
            <a:avLst/>
          </a:prstGeom>
        </p:spPr>
      </p:pic>
    </p:spTree>
    <p:extLst>
      <p:ext uri="{BB962C8B-B14F-4D97-AF65-F5344CB8AC3E}">
        <p14:creationId xmlns:p14="http://schemas.microsoft.com/office/powerpoint/2010/main" val="120940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Vòng</a:t>
            </a:r>
            <a:r>
              <a:rPr lang="en-US" b="0" dirty="0"/>
              <a:t> </a:t>
            </a:r>
            <a:r>
              <a:rPr lang="en-US" b="0" dirty="0" err="1"/>
              <a:t>đời</a:t>
            </a:r>
            <a:r>
              <a:rPr lang="en-US" b="0" dirty="0"/>
              <a:t> </a:t>
            </a:r>
            <a:r>
              <a:rPr lang="en-US" b="0" dirty="0" err="1"/>
              <a:t>của</a:t>
            </a:r>
            <a:r>
              <a:rPr lang="en-US" b="0" dirty="0"/>
              <a:t> Thread </a:t>
            </a:r>
            <a:r>
              <a:rPr lang="en-US" b="0" dirty="0" err="1"/>
              <a:t>trong</a:t>
            </a:r>
            <a:r>
              <a:rPr lang="en-US" b="0" dirty="0"/>
              <a:t> C#</a:t>
            </a:r>
          </a:p>
        </p:txBody>
      </p:sp>
      <p:sp>
        <p:nvSpPr>
          <p:cNvPr id="111" name="Google Shape;111;p4"/>
          <p:cNvSpPr txBox="1">
            <a:spLocks noGrp="1"/>
          </p:cNvSpPr>
          <p:nvPr>
            <p:ph type="body" idx="1"/>
          </p:nvPr>
        </p:nvSpPr>
        <p:spPr>
          <a:xfrm>
            <a:off x="838200" y="1120022"/>
            <a:ext cx="10515600" cy="5433178"/>
          </a:xfrm>
          <a:prstGeom prst="rect">
            <a:avLst/>
          </a:prstGeom>
          <a:noFill/>
          <a:ln>
            <a:noFill/>
          </a:ln>
        </p:spPr>
        <p:txBody>
          <a:bodyPr spcFirstLastPara="1" wrap="square" lIns="91425" tIns="45700" rIns="91425" bIns="45700" anchor="t" anchorCtr="0">
            <a:normAutofit lnSpcReduction="10000"/>
          </a:bodyPr>
          <a:lstStyle/>
          <a:p>
            <a:pPr marL="228600" lvl="0" indent="-228600">
              <a:spcBef>
                <a:spcPts val="0"/>
              </a:spcBef>
              <a:buSzPts val="2800"/>
            </a:pPr>
            <a:r>
              <a:rPr lang="vi-VN" dirty="0"/>
              <a:t>Vòng đời của một Thread bắt đầu khi một đối tượng của lớp System.Threading.Thread được tạo và kết thúc khi Thread đó được kết thúc hoặc hoàn thành việc thực thi</a:t>
            </a:r>
            <a:r>
              <a:rPr lang="vi-VN" dirty="0" smtClean="0"/>
              <a:t>.</a:t>
            </a:r>
            <a:endParaRPr lang="en-US" dirty="0" smtClean="0"/>
          </a:p>
          <a:p>
            <a:pPr marL="228600" lvl="0" indent="-228600">
              <a:spcBef>
                <a:spcPts val="0"/>
              </a:spcBef>
              <a:buSzPts val="2800"/>
            </a:pPr>
            <a:r>
              <a:rPr lang="vi-VN" b="1" dirty="0"/>
              <a:t>Unstarted State</a:t>
            </a:r>
            <a:r>
              <a:rPr lang="vi-VN" dirty="0"/>
              <a:t>: Nó là tình huống khi instance của Thread được tạo, nhưng phương thức Start chưa được gọi</a:t>
            </a:r>
            <a:r>
              <a:rPr lang="vi-VN" dirty="0" smtClean="0"/>
              <a:t>.</a:t>
            </a:r>
            <a:endParaRPr lang="en-US" dirty="0" smtClean="0"/>
          </a:p>
          <a:p>
            <a:pPr marL="228600" lvl="0" indent="-228600">
              <a:spcBef>
                <a:spcPts val="0"/>
              </a:spcBef>
              <a:buSzPts val="2800"/>
            </a:pPr>
            <a:r>
              <a:rPr lang="en-US" b="1" dirty="0"/>
              <a:t>Ready State</a:t>
            </a:r>
            <a:r>
              <a:rPr lang="en-US" dirty="0"/>
              <a:t>: </a:t>
            </a:r>
            <a:r>
              <a:rPr lang="en-US" dirty="0" err="1"/>
              <a:t>Nó</a:t>
            </a:r>
            <a:r>
              <a:rPr lang="en-US" dirty="0"/>
              <a:t> </a:t>
            </a:r>
            <a:r>
              <a:rPr lang="en-US" dirty="0" err="1"/>
              <a:t>là</a:t>
            </a:r>
            <a:r>
              <a:rPr lang="en-US" dirty="0"/>
              <a:t> </a:t>
            </a:r>
            <a:r>
              <a:rPr lang="en-US" dirty="0" err="1"/>
              <a:t>tình</a:t>
            </a:r>
            <a:r>
              <a:rPr lang="en-US" dirty="0"/>
              <a:t> </a:t>
            </a:r>
            <a:r>
              <a:rPr lang="en-US" dirty="0" err="1"/>
              <a:t>huống</a:t>
            </a:r>
            <a:r>
              <a:rPr lang="en-US" dirty="0"/>
              <a:t> </a:t>
            </a:r>
            <a:r>
              <a:rPr lang="en-US" dirty="0" err="1"/>
              <a:t>khi</a:t>
            </a:r>
            <a:r>
              <a:rPr lang="en-US" dirty="0"/>
              <a:t> Thread </a:t>
            </a:r>
            <a:r>
              <a:rPr lang="en-US" dirty="0" err="1"/>
              <a:t>đó</a:t>
            </a:r>
            <a:r>
              <a:rPr lang="en-US" dirty="0"/>
              <a:t> </a:t>
            </a:r>
            <a:r>
              <a:rPr lang="en-US" dirty="0" err="1"/>
              <a:t>sẵn</a:t>
            </a:r>
            <a:r>
              <a:rPr lang="en-US" dirty="0"/>
              <a:t> </a:t>
            </a:r>
            <a:r>
              <a:rPr lang="en-US" dirty="0" err="1"/>
              <a:t>sàng</a:t>
            </a:r>
            <a:r>
              <a:rPr lang="en-US" dirty="0"/>
              <a:t> </a:t>
            </a:r>
            <a:r>
              <a:rPr lang="en-US" dirty="0" err="1"/>
              <a:t>để</a:t>
            </a:r>
            <a:r>
              <a:rPr lang="en-US" dirty="0"/>
              <a:t> </a:t>
            </a:r>
            <a:r>
              <a:rPr lang="en-US" dirty="0" err="1"/>
              <a:t>chạy</a:t>
            </a:r>
            <a:r>
              <a:rPr lang="en-US" dirty="0"/>
              <a:t> </a:t>
            </a:r>
            <a:r>
              <a:rPr lang="en-US" dirty="0" err="1"/>
              <a:t>và</a:t>
            </a:r>
            <a:r>
              <a:rPr lang="en-US" dirty="0"/>
              <a:t> </a:t>
            </a:r>
            <a:r>
              <a:rPr lang="en-US" dirty="0" err="1"/>
              <a:t>đợi</a:t>
            </a:r>
            <a:r>
              <a:rPr lang="en-US" dirty="0"/>
              <a:t> CPU cycle</a:t>
            </a:r>
            <a:r>
              <a:rPr lang="en-US" dirty="0" smtClean="0"/>
              <a:t>.</a:t>
            </a:r>
          </a:p>
          <a:p>
            <a:pPr marL="228600" lvl="0" indent="-228600">
              <a:spcBef>
                <a:spcPts val="0"/>
              </a:spcBef>
              <a:buSzPts val="2800"/>
            </a:pPr>
            <a:r>
              <a:rPr lang="en-US" b="1" dirty="0"/>
              <a:t>Not Runnable State</a:t>
            </a:r>
            <a:r>
              <a:rPr lang="en-US" dirty="0"/>
              <a:t>: </a:t>
            </a:r>
            <a:r>
              <a:rPr lang="en-US" dirty="0" err="1"/>
              <a:t>Một</a:t>
            </a:r>
            <a:r>
              <a:rPr lang="en-US" dirty="0"/>
              <a:t> Thread </a:t>
            </a:r>
            <a:r>
              <a:rPr lang="en-US" dirty="0" err="1"/>
              <a:t>là</a:t>
            </a:r>
            <a:r>
              <a:rPr lang="en-US" dirty="0"/>
              <a:t> </a:t>
            </a:r>
            <a:r>
              <a:rPr lang="en-US" dirty="0" err="1"/>
              <a:t>không</a:t>
            </a:r>
            <a:r>
              <a:rPr lang="en-US" dirty="0"/>
              <a:t> </a:t>
            </a:r>
            <a:r>
              <a:rPr lang="en-US" dirty="0" err="1"/>
              <a:t>thể</a:t>
            </a:r>
            <a:r>
              <a:rPr lang="en-US" dirty="0"/>
              <a:t> </a:t>
            </a:r>
            <a:r>
              <a:rPr lang="en-US" dirty="0" err="1"/>
              <a:t>thực</a:t>
            </a:r>
            <a:r>
              <a:rPr lang="en-US" dirty="0"/>
              <a:t> </a:t>
            </a:r>
            <a:r>
              <a:rPr lang="en-US" dirty="0" err="1"/>
              <a:t>thi</a:t>
            </a:r>
            <a:r>
              <a:rPr lang="en-US" dirty="0"/>
              <a:t> (not executable), </a:t>
            </a:r>
            <a:r>
              <a:rPr lang="en-US" dirty="0" err="1"/>
              <a:t>khi</a:t>
            </a:r>
            <a:r>
              <a:rPr lang="en-US" dirty="0" smtClean="0"/>
              <a:t>:</a:t>
            </a:r>
          </a:p>
          <a:p>
            <a:pPr lvl="1"/>
            <a:r>
              <a:rPr lang="vi-VN" dirty="0"/>
              <a:t>Phương thức Sleep đã được gọi.</a:t>
            </a:r>
          </a:p>
          <a:p>
            <a:pPr lvl="1"/>
            <a:r>
              <a:rPr lang="vi-VN" dirty="0"/>
              <a:t>Phương thức Wait đã được gọi.</a:t>
            </a:r>
          </a:p>
          <a:p>
            <a:pPr lvl="1"/>
            <a:r>
              <a:rPr lang="vi-VN" dirty="0"/>
              <a:t>Bị ngăn chặn bởi hoạt động I/O</a:t>
            </a:r>
            <a:r>
              <a:rPr lang="vi-VN" dirty="0" smtClean="0"/>
              <a:t>.</a:t>
            </a:r>
            <a:endParaRPr lang="en-US" dirty="0" smtClean="0"/>
          </a:p>
          <a:p>
            <a:r>
              <a:rPr lang="en-US" b="1" dirty="0"/>
              <a:t>Dead State</a:t>
            </a:r>
            <a:r>
              <a:rPr lang="en-US" dirty="0"/>
              <a:t>: </a:t>
            </a:r>
            <a:r>
              <a:rPr lang="en-US" dirty="0" err="1"/>
              <a:t>Nó</a:t>
            </a:r>
            <a:r>
              <a:rPr lang="en-US" dirty="0"/>
              <a:t> </a:t>
            </a:r>
            <a:r>
              <a:rPr lang="en-US" dirty="0" err="1"/>
              <a:t>là</a:t>
            </a:r>
            <a:r>
              <a:rPr lang="en-US" dirty="0"/>
              <a:t> </a:t>
            </a:r>
            <a:r>
              <a:rPr lang="en-US" dirty="0" err="1"/>
              <a:t>tình</a:t>
            </a:r>
            <a:r>
              <a:rPr lang="en-US" dirty="0"/>
              <a:t> </a:t>
            </a:r>
            <a:r>
              <a:rPr lang="en-US" dirty="0" err="1"/>
              <a:t>huống</a:t>
            </a:r>
            <a:r>
              <a:rPr lang="en-US" dirty="0"/>
              <a:t> </a:t>
            </a:r>
            <a:r>
              <a:rPr lang="en-US" dirty="0" err="1"/>
              <a:t>khi</a:t>
            </a:r>
            <a:r>
              <a:rPr lang="en-US" dirty="0"/>
              <a:t> Thread </a:t>
            </a:r>
            <a:r>
              <a:rPr lang="en-US" dirty="0" err="1"/>
              <a:t>hoàn</a:t>
            </a:r>
            <a:r>
              <a:rPr lang="en-US" dirty="0"/>
              <a:t> </a:t>
            </a:r>
            <a:r>
              <a:rPr lang="en-US" dirty="0" err="1"/>
              <a:t>thành</a:t>
            </a:r>
            <a:r>
              <a:rPr lang="en-US" dirty="0"/>
              <a:t> </a:t>
            </a:r>
            <a:r>
              <a:rPr lang="en-US" dirty="0" err="1"/>
              <a:t>sự</a:t>
            </a:r>
            <a:r>
              <a:rPr lang="en-US" dirty="0"/>
              <a:t> </a:t>
            </a:r>
            <a:r>
              <a:rPr lang="en-US" dirty="0" err="1"/>
              <a:t>thực</a:t>
            </a:r>
            <a:r>
              <a:rPr lang="en-US" dirty="0"/>
              <a:t> </a:t>
            </a:r>
            <a:r>
              <a:rPr lang="en-US" dirty="0" err="1"/>
              <a:t>thi</a:t>
            </a:r>
            <a:r>
              <a:rPr lang="en-US" dirty="0"/>
              <a:t> </a:t>
            </a:r>
            <a:r>
              <a:rPr lang="en-US" dirty="0" err="1"/>
              <a:t>hoặc</a:t>
            </a:r>
            <a:r>
              <a:rPr lang="en-US" dirty="0"/>
              <a:t> </a:t>
            </a:r>
            <a:r>
              <a:rPr lang="en-US" dirty="0" err="1"/>
              <a:t>bị</a:t>
            </a:r>
            <a:r>
              <a:rPr lang="en-US" dirty="0"/>
              <a:t> </a:t>
            </a:r>
            <a:r>
              <a:rPr lang="en-US" dirty="0" err="1"/>
              <a:t>hủy</a:t>
            </a:r>
            <a:r>
              <a:rPr lang="en-US" dirty="0"/>
              <a:t> </a:t>
            </a:r>
            <a:r>
              <a:rPr lang="en-US" dirty="0" err="1"/>
              <a:t>bỏ</a:t>
            </a:r>
            <a:r>
              <a:rPr lang="en-US" dirty="0"/>
              <a:t>.</a:t>
            </a:r>
            <a:endParaRPr lang="vi-VN" dirty="0"/>
          </a:p>
        </p:txBody>
      </p:sp>
    </p:spTree>
    <p:extLst>
      <p:ext uri="{BB962C8B-B14F-4D97-AF65-F5344CB8AC3E}">
        <p14:creationId xmlns:p14="http://schemas.microsoft.com/office/powerpoint/2010/main" val="3930238577"/>
      </p:ext>
    </p:extLst>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721</Words>
  <Application>Microsoft Office PowerPoint</Application>
  <PresentationFormat>Widescreen</PresentationFormat>
  <Paragraphs>74</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Open Sans</vt:lpstr>
      <vt:lpstr>Open Sans SemiBold</vt:lpstr>
      <vt:lpstr>Calibri</vt:lpstr>
      <vt:lpstr>Arial</vt:lpstr>
      <vt:lpstr>SlideTheme2</vt:lpstr>
      <vt:lpstr>Bài 12 String &amp; Regex</vt:lpstr>
      <vt:lpstr>Kiểm tra bài trước</vt:lpstr>
      <vt:lpstr>Mục tiêu</vt:lpstr>
      <vt:lpstr>Khái niệm về đa luồng (Multithreading)</vt:lpstr>
      <vt:lpstr>Khái niệm về đa luồng (Multithreading)</vt:lpstr>
      <vt:lpstr>Khái niệm về đa luồng (Multithreading)</vt:lpstr>
      <vt:lpstr>Khái niệm về đa luồng (Multithreading)</vt:lpstr>
      <vt:lpstr>Khái niệm về đa luồng (Multithreading)</vt:lpstr>
      <vt:lpstr>Vòng đời của Thread trong C#</vt:lpstr>
      <vt:lpstr>Thuộc tính và Phương thức của lớp Thread trong C#</vt:lpstr>
      <vt:lpstr>Thuộc tính và Phương thức của lớp Thread trong C#</vt:lpstr>
      <vt:lpstr>Thuộc tính và Phương thức của lớp Thread trong C#</vt:lpstr>
      <vt:lpstr>Thuộc tính và Phương thức của lớp Thread trong C#</vt:lpstr>
      <vt:lpstr>Thuộc tính và Phương thức của lớp Thread trong C#</vt:lpstr>
      <vt:lpstr>Truyền tham số vào Thread</vt:lpstr>
      <vt:lpstr>Truyền tham số vào Thread</vt:lpstr>
      <vt:lpstr>Thread sử dụng phương thức không tĩnh</vt:lpstr>
      <vt:lpstr>ThreadStart Delegate</vt:lpstr>
      <vt:lpstr>Đặt tên cho Thread</vt:lpstr>
      <vt:lpstr>Độ ưu tiên giữa các Thread</vt:lpstr>
      <vt:lpstr>Độ ưu tiên giữa các Thread</vt:lpstr>
      <vt:lpstr>Sử dụng Join()</vt:lpstr>
      <vt:lpstr>Sử dụng Yield()</vt:lpstr>
      <vt:lpstr>Sử dụng Yield()</vt:lpstr>
      <vt:lpstr>Tổng kết</vt:lpstr>
      <vt:lpstr>Hướng dẫn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12 Threading</dc:title>
  <dc:creator>Nhật Nguyễn Khắc</dc:creator>
  <cp:lastModifiedBy>Khoa Nguyen</cp:lastModifiedBy>
  <cp:revision>9</cp:revision>
  <dcterms:created xsi:type="dcterms:W3CDTF">2018-03-21T10:39:28Z</dcterms:created>
  <dcterms:modified xsi:type="dcterms:W3CDTF">2019-09-06T10:28:24Z</dcterms:modified>
</cp:coreProperties>
</file>