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317" r:id="rId3"/>
    <p:sldId id="362" r:id="rId4"/>
    <p:sldId id="363" r:id="rId5"/>
    <p:sldId id="364" r:id="rId6"/>
    <p:sldId id="365" r:id="rId7"/>
    <p:sldId id="373" r:id="rId8"/>
    <p:sldId id="366" r:id="rId9"/>
    <p:sldId id="367" r:id="rId10"/>
    <p:sldId id="374" r:id="rId11"/>
    <p:sldId id="368" r:id="rId12"/>
    <p:sldId id="375" r:id="rId13"/>
    <p:sldId id="369" r:id="rId14"/>
    <p:sldId id="370" r:id="rId15"/>
    <p:sldId id="371" r:id="rId16"/>
    <p:sldId id="372"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2"/>
    <p:restoredTop sz="85609" autoAdjust="0"/>
  </p:normalViewPr>
  <p:slideViewPr>
    <p:cSldViewPr snapToGrid="0" snapToObjects="1">
      <p:cViewPr varScale="1">
        <p:scale>
          <a:sx n="99" d="100"/>
          <a:sy n="99" d="100"/>
        </p:scale>
        <p:origin x="11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8AA6-9EC2-7641-B97B-B2FA1AFCB23E}" type="datetimeFigureOut">
              <a:rPr lang="en-US" smtClean="0"/>
              <a:t>3/24/2020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D50AC-D014-A740-817C-6032A97C551D}" type="slidenum">
              <a:rPr lang="en-US" smtClean="0"/>
              <a:t>‹#›</a:t>
            </a:fld>
            <a:endParaRPr lang="en-US"/>
          </a:p>
        </p:txBody>
      </p:sp>
    </p:spTree>
    <p:extLst>
      <p:ext uri="{BB962C8B-B14F-4D97-AF65-F5344CB8AC3E}">
        <p14:creationId xmlns:p14="http://schemas.microsoft.com/office/powerpoint/2010/main" val="135841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1"/>
          </a:p>
        </p:txBody>
      </p:sp>
      <p:sp>
        <p:nvSpPr>
          <p:cNvPr id="4" name="Slide Number Placeholder 3"/>
          <p:cNvSpPr>
            <a:spLocks noGrp="1"/>
          </p:cNvSpPr>
          <p:nvPr>
            <p:ph type="sldNum" sz="quarter" idx="10"/>
          </p:nvPr>
        </p:nvSpPr>
        <p:spPr/>
        <p:txBody>
          <a:bodyPr/>
          <a:lstStyle/>
          <a:p>
            <a:fld id="{E04C93B6-3EB6-F641-95C6-658DCCD6D097}" type="slidenum">
              <a:rPr lang="en-US" smtClean="0"/>
              <a:t>8</a:t>
            </a:fld>
            <a:endParaRPr lang="en-US"/>
          </a:p>
        </p:txBody>
      </p:sp>
    </p:spTree>
    <p:extLst>
      <p:ext uri="{BB962C8B-B14F-4D97-AF65-F5344CB8AC3E}">
        <p14:creationId xmlns:p14="http://schemas.microsoft.com/office/powerpoint/2010/main" val="20307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1"/>
              <a:t>Demo: https://sourcemaking.com/design_patterns/factory_method/java/1</a:t>
            </a:r>
          </a:p>
        </p:txBody>
      </p:sp>
      <p:sp>
        <p:nvSpPr>
          <p:cNvPr id="4" name="Slide Number Placeholder 3"/>
          <p:cNvSpPr>
            <a:spLocks noGrp="1"/>
          </p:cNvSpPr>
          <p:nvPr>
            <p:ph type="sldNum" sz="quarter" idx="10"/>
          </p:nvPr>
        </p:nvSpPr>
        <p:spPr/>
        <p:txBody>
          <a:bodyPr/>
          <a:lstStyle/>
          <a:p>
            <a:fld id="{E04C93B6-3EB6-F641-95C6-658DCCD6D097}" type="slidenum">
              <a:rPr lang="en-US" smtClean="0"/>
              <a:t>9</a:t>
            </a:fld>
            <a:endParaRPr lang="en-US"/>
          </a:p>
        </p:txBody>
      </p:sp>
    </p:spTree>
    <p:extLst>
      <p:ext uri="{BB962C8B-B14F-4D97-AF65-F5344CB8AC3E}">
        <p14:creationId xmlns:p14="http://schemas.microsoft.com/office/powerpoint/2010/main" val="118373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1"/>
              <a:t>Demo: https://sourcemaking.com/design_patterns/factory_method/java/1</a:t>
            </a:r>
          </a:p>
        </p:txBody>
      </p:sp>
      <p:sp>
        <p:nvSpPr>
          <p:cNvPr id="4" name="Slide Number Placeholder 3"/>
          <p:cNvSpPr>
            <a:spLocks noGrp="1"/>
          </p:cNvSpPr>
          <p:nvPr>
            <p:ph type="sldNum" sz="quarter" idx="10"/>
          </p:nvPr>
        </p:nvSpPr>
        <p:spPr/>
        <p:txBody>
          <a:bodyPr/>
          <a:lstStyle/>
          <a:p>
            <a:fld id="{E04C93B6-3EB6-F641-95C6-658DCCD6D097}" type="slidenum">
              <a:rPr lang="en-US" smtClean="0"/>
              <a:t>10</a:t>
            </a:fld>
            <a:endParaRPr lang="en-US"/>
          </a:p>
        </p:txBody>
      </p:sp>
    </p:spTree>
    <p:extLst>
      <p:ext uri="{BB962C8B-B14F-4D97-AF65-F5344CB8AC3E}">
        <p14:creationId xmlns:p14="http://schemas.microsoft.com/office/powerpoint/2010/main" val="362055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1"/>
              <a:t>https://medium.com/@devlob/object-pool-design-pattern-in-php-to-achieve-better-performance-a5a54455db82</a:t>
            </a:r>
          </a:p>
          <a:p>
            <a:endParaRPr lang="en-US" noProof="1"/>
          </a:p>
        </p:txBody>
      </p:sp>
      <p:sp>
        <p:nvSpPr>
          <p:cNvPr id="4" name="Slide Number Placeholder 3"/>
          <p:cNvSpPr>
            <a:spLocks noGrp="1"/>
          </p:cNvSpPr>
          <p:nvPr>
            <p:ph type="sldNum" sz="quarter" idx="10"/>
          </p:nvPr>
        </p:nvSpPr>
        <p:spPr/>
        <p:txBody>
          <a:bodyPr/>
          <a:lstStyle/>
          <a:p>
            <a:fld id="{E04C93B6-3EB6-F641-95C6-658DCCD6D097}" type="slidenum">
              <a:rPr lang="en-US" smtClean="0"/>
              <a:t>11</a:t>
            </a:fld>
            <a:endParaRPr lang="en-US"/>
          </a:p>
        </p:txBody>
      </p:sp>
    </p:spTree>
    <p:extLst>
      <p:ext uri="{BB962C8B-B14F-4D97-AF65-F5344CB8AC3E}">
        <p14:creationId xmlns:p14="http://schemas.microsoft.com/office/powerpoint/2010/main" val="113756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8D39-94F7-4F47-B971-C1008F728D70}" type="datetimeFigureOut">
              <a:rPr lang="vi-VN" smtClean="0"/>
              <a:t>24/03/2020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8D39-94F7-4F47-B971-C1008F728D70}" type="datetimeFigureOut">
              <a:rPr lang="vi-VN" smtClean="0"/>
              <a:t>24/03/2020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8D39-94F7-4F47-B971-C1008F728D70}" type="datetimeFigureOut">
              <a:rPr lang="vi-VN" smtClean="0"/>
              <a:t>24/03/2020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8D39-94F7-4F47-B971-C1008F728D70}" type="datetimeFigureOut">
              <a:rPr lang="vi-VN" smtClean="0"/>
              <a:t>24/03/2020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8D39-94F7-4F47-B971-C1008F728D70}" type="datetimeFigureOut">
              <a:rPr lang="vi-VN" smtClean="0"/>
              <a:t>24/03/2020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24/03/2020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24/03/2020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4A8D39-94F7-4F47-B971-C1008F728D70}" type="datetimeFigureOut">
              <a:rPr lang="vi-VN" smtClean="0"/>
              <a:t>24/03/2020</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C1E5C7E-3841-C845-93C8-C23B212D0F5F}"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51271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dirty="0"/>
              <a:t>Bài 14</a:t>
            </a:r>
            <a:br>
              <a:rPr lang="vi-VN" dirty="0"/>
            </a:br>
            <a:r>
              <a:rPr lang="vi-VN" dirty="0" smtClean="0"/>
              <a:t>Creational </a:t>
            </a:r>
            <a:r>
              <a:rPr lang="vi-VN" dirty="0"/>
              <a:t>Design Pattern</a:t>
            </a:r>
          </a:p>
        </p:txBody>
      </p:sp>
      <p:sp>
        <p:nvSpPr>
          <p:cNvPr id="3" name="Subtitle 2"/>
          <p:cNvSpPr>
            <a:spLocks noGrp="1"/>
          </p:cNvSpPr>
          <p:nvPr>
            <p:ph type="subTitle" idx="1"/>
          </p:nvPr>
        </p:nvSpPr>
        <p:spPr/>
        <p:txBody>
          <a:bodyPr/>
          <a:lstStyle/>
          <a:p>
            <a:r>
              <a:rPr lang="vi-VN" dirty="0"/>
              <a:t>Môn học: </a:t>
            </a:r>
            <a:r>
              <a:rPr lang="en-US" dirty="0" smtClean="0"/>
              <a:t>AP-C#</a:t>
            </a:r>
            <a:endParaRPr lang="vi-VN" dirty="0"/>
          </a:p>
        </p:txBody>
      </p:sp>
    </p:spTree>
    <p:extLst>
      <p:ext uri="{BB962C8B-B14F-4D97-AF65-F5344CB8AC3E}">
        <p14:creationId xmlns:p14="http://schemas.microsoft.com/office/powerpoint/2010/main" val="188960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Cấu</a:t>
            </a:r>
            <a:r>
              <a:rPr lang="en-US" dirty="0" smtClean="0"/>
              <a:t> </a:t>
            </a:r>
            <a:r>
              <a:rPr lang="en-US" dirty="0" err="1" smtClean="0"/>
              <a:t>trúc</a:t>
            </a:r>
            <a:r>
              <a:rPr lang="en-US" dirty="0" smtClean="0"/>
              <a:t> Factory Method</a:t>
            </a:r>
            <a:endParaRPr lang="en-US" dirty="0"/>
          </a:p>
        </p:txBody>
      </p:sp>
      <p:pic>
        <p:nvPicPr>
          <p:cNvPr id="3" name="Picture 2"/>
          <p:cNvPicPr>
            <a:picLocks noChangeAspect="1"/>
          </p:cNvPicPr>
          <p:nvPr/>
        </p:nvPicPr>
        <p:blipFill>
          <a:blip r:embed="rId3"/>
          <a:stretch>
            <a:fillRect/>
          </a:stretch>
        </p:blipFill>
        <p:spPr>
          <a:xfrm>
            <a:off x="751573" y="1657000"/>
            <a:ext cx="10534130" cy="3733148"/>
          </a:xfrm>
          <a:prstGeom prst="rect">
            <a:avLst/>
          </a:prstGeom>
        </p:spPr>
      </p:pic>
    </p:spTree>
    <p:extLst>
      <p:ext uri="{BB962C8B-B14F-4D97-AF65-F5344CB8AC3E}">
        <p14:creationId xmlns:p14="http://schemas.microsoft.com/office/powerpoint/2010/main" val="257116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nghĩa</a:t>
            </a:r>
            <a:r>
              <a:rPr lang="en-US" dirty="0" smtClean="0"/>
              <a:t> </a:t>
            </a:r>
            <a:r>
              <a:rPr lang="en-US" dirty="0" smtClean="0"/>
              <a:t>Object </a:t>
            </a:r>
            <a:r>
              <a:rPr lang="en-US" dirty="0"/>
              <a:t>Pool</a:t>
            </a:r>
          </a:p>
        </p:txBody>
      </p:sp>
      <p:sp>
        <p:nvSpPr>
          <p:cNvPr id="3" name="Content Placeholder 2"/>
          <p:cNvSpPr>
            <a:spLocks noGrp="1"/>
          </p:cNvSpPr>
          <p:nvPr>
            <p:ph idx="1"/>
          </p:nvPr>
        </p:nvSpPr>
        <p:spPr/>
        <p:txBody>
          <a:bodyPr/>
          <a:lstStyle/>
          <a:p>
            <a:r>
              <a:rPr lang="vi-VN"/>
              <a:t>Object Pool Pattern quản lý một tập hợp các </a:t>
            </a:r>
            <a:r>
              <a:rPr lang="en-US"/>
              <a:t>đối t</a:t>
            </a:r>
            <a:r>
              <a:rPr lang="vi-VN"/>
              <a:t>ư</a:t>
            </a:r>
            <a:r>
              <a:rPr lang="en-US"/>
              <a:t>ợng</a:t>
            </a:r>
            <a:r>
              <a:rPr lang="vi-VN"/>
              <a:t> sẽ được tái sử dụng trong chương trình. </a:t>
            </a:r>
            <a:endParaRPr lang="en-US"/>
          </a:p>
          <a:p>
            <a:r>
              <a:rPr lang="en-US"/>
              <a:t>Các đối t</a:t>
            </a:r>
            <a:r>
              <a:rPr lang="vi-VN"/>
              <a:t>ư</a:t>
            </a:r>
            <a:r>
              <a:rPr lang="en-US"/>
              <a:t>ợng đ</a:t>
            </a:r>
            <a:r>
              <a:rPr lang="vi-VN"/>
              <a:t>ư</a:t>
            </a:r>
            <a:r>
              <a:rPr lang="en-US"/>
              <a:t>ợc chứa chung ở một n</a:t>
            </a:r>
            <a:r>
              <a:rPr lang="vi-VN"/>
              <a:t>ơ</a:t>
            </a:r>
            <a:r>
              <a:rPr lang="en-US"/>
              <a:t>i gọi là pool (bể chứa). Khi cần dung, đối t</a:t>
            </a:r>
            <a:r>
              <a:rPr lang="vi-VN"/>
              <a:t>ư</a:t>
            </a:r>
            <a:r>
              <a:rPr lang="en-US"/>
              <a:t>ợng </a:t>
            </a:r>
            <a:r>
              <a:rPr lang="vi-VN"/>
              <a:t>được gọi ra từ pool, sử dụng trong một khoảng thời gian nhất định rồi trả về pool. </a:t>
            </a:r>
            <a:r>
              <a:rPr lang="en-US"/>
              <a:t>K</a:t>
            </a:r>
            <a:r>
              <a:rPr lang="vi-VN"/>
              <a:t>hông thành phần nào có thể sử dụng tận</a:t>
            </a:r>
            <a:r>
              <a:rPr lang="en-US"/>
              <a:t> đ</a:t>
            </a:r>
            <a:r>
              <a:rPr lang="vi-VN"/>
              <a:t>ư</a:t>
            </a:r>
            <a:r>
              <a:rPr lang="en-US"/>
              <a:t>ợc đối t</a:t>
            </a:r>
            <a:r>
              <a:rPr lang="vi-VN"/>
              <a:t>ư</a:t>
            </a:r>
            <a:r>
              <a:rPr lang="en-US"/>
              <a:t>ợng đ</a:t>
            </a:r>
            <a:r>
              <a:rPr lang="vi-VN"/>
              <a:t>ư</a:t>
            </a:r>
            <a:r>
              <a:rPr lang="en-US"/>
              <a:t>ợc lấy ra khỏi pool</a:t>
            </a:r>
            <a:r>
              <a:rPr lang="vi-VN"/>
              <a:t> </a:t>
            </a:r>
            <a:r>
              <a:rPr lang="en-US"/>
              <a:t>cho tới </a:t>
            </a:r>
            <a:r>
              <a:rPr lang="vi-VN"/>
              <a:t>khi nó được quay tr</a:t>
            </a:r>
            <a:r>
              <a:rPr lang="en-US"/>
              <a:t>ả</a:t>
            </a:r>
            <a:r>
              <a:rPr lang="vi-VN"/>
              <a:t> về.</a:t>
            </a:r>
          </a:p>
          <a:p>
            <a:r>
              <a:rPr lang="vi-VN"/>
              <a:t>Object Pool Pattern thích hợp </a:t>
            </a:r>
            <a:r>
              <a:rPr lang="en-US"/>
              <a:t>với tình huống </a:t>
            </a:r>
            <a:r>
              <a:rPr lang="vi-VN"/>
              <a:t>khi có nhiều hơn một đối tượng và số đối tượng được khởi tạo là hạn chế.</a:t>
            </a:r>
            <a:endParaRPr lang="en-US"/>
          </a:p>
        </p:txBody>
      </p:sp>
    </p:spTree>
    <p:extLst>
      <p:ext uri="{BB962C8B-B14F-4D97-AF65-F5344CB8AC3E}">
        <p14:creationId xmlns:p14="http://schemas.microsoft.com/office/powerpoint/2010/main" val="57222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Object Pool</a:t>
            </a:r>
            <a:endParaRPr lang="en-US" dirty="0"/>
          </a:p>
        </p:txBody>
      </p:sp>
      <p:pic>
        <p:nvPicPr>
          <p:cNvPr id="4" name="Content Placeholder 3"/>
          <p:cNvPicPr>
            <a:picLocks noGrp="1" noChangeAspect="1"/>
          </p:cNvPicPr>
          <p:nvPr>
            <p:ph idx="1"/>
          </p:nvPr>
        </p:nvPicPr>
        <p:blipFill>
          <a:blip r:embed="rId2"/>
          <a:stretch>
            <a:fillRect/>
          </a:stretch>
        </p:blipFill>
        <p:spPr>
          <a:xfrm>
            <a:off x="838200" y="1869090"/>
            <a:ext cx="10343705" cy="2491154"/>
          </a:xfrm>
          <a:prstGeom prst="rect">
            <a:avLst/>
          </a:prstGeom>
        </p:spPr>
      </p:pic>
    </p:spTree>
    <p:extLst>
      <p:ext uri="{BB962C8B-B14F-4D97-AF65-F5344CB8AC3E}">
        <p14:creationId xmlns:p14="http://schemas.microsoft.com/office/powerpoint/2010/main" val="360953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[Thực hành] Triển khai Singleton Pattern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4676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Thực</a:t>
            </a:r>
            <a:r>
              <a:rPr lang="en-US" dirty="0"/>
              <a:t> </a:t>
            </a:r>
            <a:r>
              <a:rPr lang="en-US" dirty="0" err="1"/>
              <a:t>hành</a:t>
            </a:r>
            <a:r>
              <a:rPr lang="en-US" dirty="0"/>
              <a:t>] </a:t>
            </a:r>
            <a:r>
              <a:rPr lang="en-US" dirty="0" err="1"/>
              <a:t>Triển</a:t>
            </a:r>
            <a:r>
              <a:rPr lang="en-US" dirty="0"/>
              <a:t> </a:t>
            </a:r>
            <a:r>
              <a:rPr lang="en-US" dirty="0" err="1"/>
              <a:t>khai</a:t>
            </a:r>
            <a:r>
              <a:rPr lang="en-US" dirty="0"/>
              <a:t> Factory Method</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6964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Thực</a:t>
            </a:r>
            <a:r>
              <a:rPr lang="en-US" dirty="0"/>
              <a:t> </a:t>
            </a:r>
            <a:r>
              <a:rPr lang="en-US" dirty="0" err="1"/>
              <a:t>hành</a:t>
            </a:r>
            <a:r>
              <a:rPr lang="en-US" dirty="0"/>
              <a:t>] </a:t>
            </a:r>
            <a:r>
              <a:rPr lang="en-US" dirty="0" err="1"/>
              <a:t>Triển</a:t>
            </a:r>
            <a:r>
              <a:rPr lang="en-US" dirty="0"/>
              <a:t> </a:t>
            </a:r>
            <a:r>
              <a:rPr lang="en-US" dirty="0" err="1"/>
              <a:t>khai</a:t>
            </a:r>
            <a:r>
              <a:rPr lang="en-US" dirty="0"/>
              <a:t> Object Pool</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790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Bài</a:t>
            </a:r>
            <a:r>
              <a:rPr lang="en-US" dirty="0"/>
              <a:t> </a:t>
            </a:r>
            <a:r>
              <a:rPr lang="en-US" dirty="0" err="1"/>
              <a:t>tập</a:t>
            </a:r>
            <a:r>
              <a:rPr lang="en-US" dirty="0"/>
              <a:t>] </a:t>
            </a:r>
            <a:r>
              <a:rPr lang="en-US" dirty="0" err="1"/>
              <a:t>Áp</a:t>
            </a:r>
            <a:r>
              <a:rPr lang="en-US" dirty="0"/>
              <a:t> </a:t>
            </a:r>
            <a:r>
              <a:rPr lang="en-US" dirty="0" err="1"/>
              <a:t>dụng</a:t>
            </a:r>
            <a:r>
              <a:rPr lang="en-US"/>
              <a:t> Factory Method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680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Tổng kết</a:t>
            </a:r>
          </a:p>
        </p:txBody>
      </p:sp>
      <p:sp>
        <p:nvSpPr>
          <p:cNvPr id="3" name="Content Placeholder 2"/>
          <p:cNvSpPr>
            <a:spLocks noGrp="1"/>
          </p:cNvSpPr>
          <p:nvPr>
            <p:ph idx="1"/>
          </p:nvPr>
        </p:nvSpPr>
        <p:spPr/>
        <p:txBody>
          <a:bodyPr>
            <a:normAutofit/>
          </a:bodyPr>
          <a:lstStyle/>
          <a:p>
            <a:pPr algn="just"/>
            <a:r>
              <a:rPr lang="en-US" noProof="1" smtClean="0"/>
              <a:t>Design </a:t>
            </a:r>
            <a:r>
              <a:rPr lang="en-US" noProof="1"/>
              <a:t>Pattern (Mẫu Thiết kế) là các giải pháp tổng quát có thể tái sử dụng được trong các trường hợp thường gặp khi thiết kế kiến trúc phần mềm</a:t>
            </a:r>
          </a:p>
          <a:p>
            <a:pPr algn="just"/>
            <a:r>
              <a:rPr lang="en-US" noProof="1"/>
              <a:t>Singleton chỉ khởi tạo một đối tượng duy nhất của một lớp</a:t>
            </a:r>
          </a:p>
          <a:p>
            <a:pPr algn="just"/>
            <a:r>
              <a:rPr lang="en-US" noProof="1"/>
              <a:t>Factory Method </a:t>
            </a:r>
            <a:r>
              <a:rPr lang="vi-VN" noProof="1"/>
              <a:t>đ</a:t>
            </a:r>
            <a:r>
              <a:rPr lang="en-US" noProof="1"/>
              <a:t>ịnh nghĩa một Interface để khởi tạo đối tượng, nhưng để cho các lớp con quyết định sẽ khởi tạo đối tượng của lớp nào.</a:t>
            </a:r>
          </a:p>
          <a:p>
            <a:pPr algn="just"/>
            <a:r>
              <a:rPr lang="en-US" noProof="1"/>
              <a:t>Object Pool nâng cao hiệu năng của ứng dụng thông qua việc tạo ra một tập hạn chế các đối tượng và tái sử dụng chúng thay vì phải tạo ra quá nhiều đối tượng</a:t>
            </a:r>
          </a:p>
        </p:txBody>
      </p:sp>
    </p:spTree>
    <p:extLst>
      <p:ext uri="{BB962C8B-B14F-4D97-AF65-F5344CB8AC3E}">
        <p14:creationId xmlns:p14="http://schemas.microsoft.com/office/powerpoint/2010/main" val="117849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p>
            <a:r>
              <a:rPr lang="vi-VN" dirty="0"/>
              <a:t>Mục tiêu</a:t>
            </a:r>
            <a:endParaRPr dirty="0"/>
          </a:p>
        </p:txBody>
      </p:sp>
      <p:sp>
        <p:nvSpPr>
          <p:cNvPr id="122" name="Content Placeholder 2"/>
          <p:cNvSpPr txBox="1">
            <a:spLocks noGrp="1"/>
          </p:cNvSpPr>
          <p:nvPr>
            <p:ph type="body" idx="1"/>
          </p:nvPr>
        </p:nvSpPr>
        <p:spPr>
          <a:prstGeom prst="rect">
            <a:avLst/>
          </a:prstGeom>
        </p:spPr>
        <p:txBody>
          <a:bodyPr/>
          <a:lstStyle/>
          <a:p>
            <a:r>
              <a:rPr lang="en-US" dirty="0" err="1" smtClean="0"/>
              <a:t>Trình</a:t>
            </a:r>
            <a:r>
              <a:rPr lang="en-US" dirty="0" smtClean="0"/>
              <a:t> </a:t>
            </a:r>
            <a:r>
              <a:rPr lang="en-US" dirty="0" err="1"/>
              <a:t>bày</a:t>
            </a:r>
            <a:r>
              <a:rPr lang="en-US" dirty="0"/>
              <a:t> </a:t>
            </a:r>
            <a:r>
              <a:rPr lang="en-US" dirty="0" err="1"/>
              <a:t>được</a:t>
            </a:r>
            <a:r>
              <a:rPr lang="en-US" dirty="0"/>
              <a:t> ý </a:t>
            </a:r>
            <a:r>
              <a:rPr lang="en-US" dirty="0" err="1"/>
              <a:t>nghĩa</a:t>
            </a:r>
            <a:r>
              <a:rPr lang="en-US" dirty="0"/>
              <a:t> </a:t>
            </a:r>
            <a:r>
              <a:rPr lang="en-US" dirty="0" err="1"/>
              <a:t>của</a:t>
            </a:r>
            <a:r>
              <a:rPr lang="en-US" dirty="0"/>
              <a:t> Design Pattern</a:t>
            </a:r>
          </a:p>
          <a:p>
            <a:r>
              <a:rPr lang="en-US" dirty="0" err="1"/>
              <a:t>Trình</a:t>
            </a:r>
            <a:r>
              <a:rPr lang="en-US" dirty="0"/>
              <a:t> </a:t>
            </a:r>
            <a:r>
              <a:rPr lang="en-US" dirty="0" err="1"/>
              <a:t>bày</a:t>
            </a:r>
            <a:r>
              <a:rPr lang="en-US" dirty="0"/>
              <a:t> </a:t>
            </a:r>
            <a:r>
              <a:rPr lang="en-US" dirty="0" err="1"/>
              <a:t>được</a:t>
            </a:r>
            <a:r>
              <a:rPr lang="en-US" dirty="0"/>
              <a:t> </a:t>
            </a:r>
            <a:r>
              <a:rPr lang="en-US" dirty="0" err="1"/>
              <a:t>ý</a:t>
            </a:r>
            <a:r>
              <a:rPr lang="en-US" dirty="0"/>
              <a:t> </a:t>
            </a:r>
            <a:r>
              <a:rPr lang="en-US" dirty="0" err="1"/>
              <a:t>nghĩa</a:t>
            </a:r>
            <a:r>
              <a:rPr lang="en-US" dirty="0"/>
              <a:t> </a:t>
            </a:r>
            <a:r>
              <a:rPr lang="en-US" dirty="0" err="1"/>
              <a:t>của</a:t>
            </a:r>
            <a:r>
              <a:rPr lang="en-US" dirty="0"/>
              <a:t> </a:t>
            </a:r>
            <a:r>
              <a:rPr lang="en-US" dirty="0" err="1"/>
              <a:t>các</a:t>
            </a:r>
            <a:r>
              <a:rPr lang="en-US" dirty="0"/>
              <a:t> Creational Design Pattern</a:t>
            </a:r>
          </a:p>
          <a:p>
            <a:r>
              <a:rPr lang="en-US" dirty="0" err="1"/>
              <a:t>Triển</a:t>
            </a:r>
            <a:r>
              <a:rPr lang="en-US" dirty="0"/>
              <a:t> </a:t>
            </a:r>
            <a:r>
              <a:rPr lang="en-US" dirty="0" err="1"/>
              <a:t>khai</a:t>
            </a:r>
            <a:r>
              <a:rPr lang="en-US" dirty="0"/>
              <a:t> </a:t>
            </a:r>
            <a:r>
              <a:rPr lang="en-US" dirty="0" err="1"/>
              <a:t>được</a:t>
            </a:r>
            <a:r>
              <a:rPr lang="en-US" dirty="0"/>
              <a:t> Singleton Pattern</a:t>
            </a:r>
          </a:p>
          <a:p>
            <a:r>
              <a:rPr lang="en-US" dirty="0" err="1"/>
              <a:t>Triển</a:t>
            </a:r>
            <a:r>
              <a:rPr lang="en-US" dirty="0"/>
              <a:t> </a:t>
            </a:r>
            <a:r>
              <a:rPr lang="en-US" dirty="0" err="1"/>
              <a:t>khai</a:t>
            </a:r>
            <a:r>
              <a:rPr lang="en-US" dirty="0"/>
              <a:t> </a:t>
            </a:r>
            <a:r>
              <a:rPr lang="en-US" dirty="0" err="1"/>
              <a:t>được</a:t>
            </a:r>
            <a:r>
              <a:rPr lang="en-US" dirty="0"/>
              <a:t> Factory Method Pattern</a:t>
            </a:r>
          </a:p>
          <a:p>
            <a:r>
              <a:rPr lang="en-US" dirty="0" err="1"/>
              <a:t>Triển</a:t>
            </a:r>
            <a:r>
              <a:rPr lang="en-US" dirty="0"/>
              <a:t> </a:t>
            </a:r>
            <a:r>
              <a:rPr lang="en-US" dirty="0" err="1"/>
              <a:t>khai</a:t>
            </a:r>
            <a:r>
              <a:rPr lang="en-US" dirty="0"/>
              <a:t> </a:t>
            </a:r>
            <a:r>
              <a:rPr lang="en-US" dirty="0" err="1"/>
              <a:t>được</a:t>
            </a:r>
            <a:r>
              <a:rPr lang="en-US" dirty="0"/>
              <a:t> Object Pool Pattern</a:t>
            </a:r>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a:t>
            </a:fld>
            <a:endParaRPr lang="uk-UA"/>
          </a:p>
        </p:txBody>
      </p:sp>
    </p:spTree>
    <p:extLst>
      <p:ext uri="{BB962C8B-B14F-4D97-AF65-F5344CB8AC3E}">
        <p14:creationId xmlns:p14="http://schemas.microsoft.com/office/powerpoint/2010/main" val="1378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a:t>
            </a:r>
          </a:p>
        </p:txBody>
      </p:sp>
      <p:sp>
        <p:nvSpPr>
          <p:cNvPr id="3" name="Content Placeholder 2"/>
          <p:cNvSpPr>
            <a:spLocks noGrp="1"/>
          </p:cNvSpPr>
          <p:nvPr>
            <p:ph idx="1"/>
          </p:nvPr>
        </p:nvSpPr>
        <p:spPr/>
        <p:txBody>
          <a:bodyPr/>
          <a:lstStyle/>
          <a:p>
            <a:pPr algn="just"/>
            <a:r>
              <a:rPr lang="en-US" noProof="1"/>
              <a:t>Design Pattern (DP - Mẫu Thiết kế) là các giải pháp tổng quát có thể tái sử dụng cho các trường hợp thường gặp khi thiết kế kiến trúc phần mềm.</a:t>
            </a:r>
          </a:p>
          <a:p>
            <a:pPr algn="just"/>
            <a:r>
              <a:rPr lang="en-US" noProof="1"/>
              <a:t>Design Pattern không phải là bản thiết kế hoàn chỉnh có thể dùng để chuyển hoá trực tiếp thành mã nguồn.</a:t>
            </a:r>
          </a:p>
          <a:p>
            <a:pPr algn="just"/>
            <a:r>
              <a:rPr lang="en-US" noProof="1"/>
              <a:t>Design Pattern là các khuôn mẫu (template) để giải quyết vấn đề trong các tình huống khác nhau.</a:t>
            </a:r>
          </a:p>
        </p:txBody>
      </p:sp>
    </p:spTree>
    <p:extLst>
      <p:ext uri="{BB962C8B-B14F-4D97-AF65-F5344CB8AC3E}">
        <p14:creationId xmlns:p14="http://schemas.microsoft.com/office/powerpoint/2010/main" val="207706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Lợi ích của Design Pattern</a:t>
            </a:r>
          </a:p>
        </p:txBody>
      </p:sp>
      <p:sp>
        <p:nvSpPr>
          <p:cNvPr id="3" name="Content Placeholder 2"/>
          <p:cNvSpPr>
            <a:spLocks noGrp="1"/>
          </p:cNvSpPr>
          <p:nvPr>
            <p:ph idx="1"/>
          </p:nvPr>
        </p:nvSpPr>
        <p:spPr/>
        <p:txBody>
          <a:bodyPr/>
          <a:lstStyle/>
          <a:p>
            <a:pPr algn="just"/>
            <a:r>
              <a:rPr lang="en-US" noProof="1"/>
              <a:t>Đẩy nhanh tốc độ thiết kế và phát triển phần mềm</a:t>
            </a:r>
          </a:p>
          <a:p>
            <a:pPr algn="just"/>
            <a:r>
              <a:rPr lang="en-US" noProof="1"/>
              <a:t>Chất lượng của giải pháp đã được minh chứng</a:t>
            </a:r>
          </a:p>
          <a:p>
            <a:pPr algn="just"/>
            <a:r>
              <a:rPr lang="en-US" noProof="1"/>
              <a:t>Ngăn ngừa các vấn đề phát sinh nếu thiết kế không tốt</a:t>
            </a:r>
          </a:p>
          <a:p>
            <a:pPr algn="just"/>
            <a:r>
              <a:rPr lang="en-US" noProof="1"/>
              <a:t>Có thể áp dụng cho rất nhiều tình huống khác nhau</a:t>
            </a:r>
          </a:p>
          <a:p>
            <a:pPr algn="just"/>
            <a:r>
              <a:rPr lang="en-US" noProof="1"/>
              <a:t>Dễ dàng cộng tác, chia sẻ thiết kế và mã nguồn giữa các bên</a:t>
            </a:r>
          </a:p>
        </p:txBody>
      </p:sp>
    </p:spTree>
    <p:extLst>
      <p:ext uri="{BB962C8B-B14F-4D97-AF65-F5344CB8AC3E}">
        <p14:creationId xmlns:p14="http://schemas.microsoft.com/office/powerpoint/2010/main" val="97426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Phân nhóm Design Pattern</a:t>
            </a:r>
          </a:p>
        </p:txBody>
      </p:sp>
      <p:sp>
        <p:nvSpPr>
          <p:cNvPr id="3" name="Content Placeholder 2"/>
          <p:cNvSpPr>
            <a:spLocks noGrp="1"/>
          </p:cNvSpPr>
          <p:nvPr>
            <p:ph idx="1"/>
          </p:nvPr>
        </p:nvSpPr>
        <p:spPr/>
        <p:txBody>
          <a:bodyPr/>
          <a:lstStyle/>
          <a:p>
            <a:pPr algn="just"/>
            <a:r>
              <a:rPr lang="en-US" noProof="1"/>
              <a:t>Creational Design Pattern:</a:t>
            </a:r>
          </a:p>
          <a:p>
            <a:pPr lvl="1" algn="just"/>
            <a:r>
              <a:rPr lang="en-US" noProof="1"/>
              <a:t>Là nhóm các Design Pattern được sử dụng để giải quyết các vấn đề th</a:t>
            </a:r>
            <a:r>
              <a:rPr lang="vi-VN" noProof="1"/>
              <a:t>ư</a:t>
            </a:r>
            <a:r>
              <a:rPr lang="en-US" noProof="1"/>
              <a:t>ờng gặp đối với việc khởi tạo đối tượng.</a:t>
            </a:r>
          </a:p>
          <a:p>
            <a:pPr algn="just"/>
            <a:r>
              <a:rPr lang="en-US" noProof="1"/>
              <a:t>Structural Design Pattern:</a:t>
            </a:r>
          </a:p>
          <a:p>
            <a:pPr lvl="1" algn="just"/>
            <a:r>
              <a:rPr lang="en-US" noProof="1"/>
              <a:t>Là nhóm các Design Pattern được sử dụng để thiết kế các thành phần của lớp và đối tượng giúp việc dễ dàng</a:t>
            </a:r>
            <a:r>
              <a:rPr lang="vi-VN" noProof="1"/>
              <a:t> nhận ra mối quan hệ giữa các thực thể</a:t>
            </a:r>
            <a:r>
              <a:rPr lang="en-US" noProof="1"/>
              <a:t>.</a:t>
            </a:r>
          </a:p>
          <a:p>
            <a:pPr algn="just"/>
            <a:r>
              <a:rPr lang="en-US" noProof="1"/>
              <a:t>Behavioral Design Pattern:</a:t>
            </a:r>
          </a:p>
          <a:p>
            <a:pPr lvl="1" algn="just"/>
            <a:r>
              <a:rPr lang="en-US" noProof="1"/>
              <a:t>Là nhóm các Design Pattern được sử dụng để giải quyết các vấn đề phổ biến trong </a:t>
            </a:r>
            <a:r>
              <a:rPr lang="vi-VN" noProof="1"/>
              <a:t>giao tiếp giữa các đối tượng</a:t>
            </a:r>
            <a:r>
              <a:rPr lang="en-US" noProof="1"/>
              <a:t>.</a:t>
            </a:r>
          </a:p>
        </p:txBody>
      </p:sp>
    </p:spTree>
    <p:extLst>
      <p:ext uri="{BB962C8B-B14F-4D97-AF65-F5344CB8AC3E}">
        <p14:creationId xmlns:p14="http://schemas.microsoft.com/office/powerpoint/2010/main" val="141314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Các Creational Design Pattern thông dụng</a:t>
            </a:r>
          </a:p>
        </p:txBody>
      </p:sp>
      <p:sp>
        <p:nvSpPr>
          <p:cNvPr id="3" name="Content Placeholder 2"/>
          <p:cNvSpPr>
            <a:spLocks noGrp="1"/>
          </p:cNvSpPr>
          <p:nvPr>
            <p:ph idx="1"/>
          </p:nvPr>
        </p:nvSpPr>
        <p:spPr>
          <a:xfrm>
            <a:off x="838200" y="1120022"/>
            <a:ext cx="10739034" cy="5056942"/>
          </a:xfrm>
        </p:spPr>
        <p:txBody>
          <a:bodyPr/>
          <a:lstStyle/>
          <a:p>
            <a:pPr algn="just"/>
            <a:r>
              <a:rPr lang="en-US" noProof="1"/>
              <a:t>Singleton</a:t>
            </a:r>
          </a:p>
          <a:p>
            <a:pPr lvl="1" algn="just"/>
            <a:r>
              <a:rPr lang="en-US" noProof="1"/>
              <a:t>Giải quyết vấn đề: Ứng dụng chỉ cần duy nhất đối tượng của một lớp nào đó.</a:t>
            </a:r>
          </a:p>
          <a:p>
            <a:pPr algn="just"/>
            <a:r>
              <a:rPr lang="en-US" noProof="1"/>
              <a:t>Factory Method</a:t>
            </a:r>
          </a:p>
          <a:p>
            <a:pPr lvl="1" algn="just"/>
            <a:r>
              <a:rPr lang="en-US" noProof="1"/>
              <a:t>Giải quyết vấn đề: Các ứng dụng riêng lẻ xác định các đối t</a:t>
            </a:r>
            <a:r>
              <a:rPr lang="vi-VN" noProof="1"/>
              <a:t>ư</a:t>
            </a:r>
            <a:r>
              <a:rPr lang="en-US" noProof="1"/>
              <a:t>ợng miền của riêng chúng và cung cấp sự khởi tạo những đối t</a:t>
            </a:r>
            <a:r>
              <a:rPr lang="vi-VN" noProof="1"/>
              <a:t>ư</a:t>
            </a:r>
            <a:r>
              <a:rPr lang="en-US" noProof="1"/>
              <a:t>ợng này.</a:t>
            </a:r>
          </a:p>
          <a:p>
            <a:pPr algn="just"/>
            <a:r>
              <a:rPr lang="en-US" noProof="1"/>
              <a:t>Object Pool</a:t>
            </a:r>
          </a:p>
          <a:p>
            <a:pPr lvl="1" algn="just"/>
            <a:r>
              <a:rPr lang="en-US" noProof="1"/>
              <a:t>Giải quyết vấn đề: Giới hạn số l</a:t>
            </a:r>
            <a:r>
              <a:rPr lang="vi-VN" noProof="1"/>
              <a:t>ư</a:t>
            </a:r>
            <a:r>
              <a:rPr lang="en-US" noProof="1"/>
              <a:t>ợng các đối tượng và tái sử dụng chúng thay vì phải tạo ra quá nhiều đối tượng khiến tốn kém tài nguyên.</a:t>
            </a:r>
          </a:p>
        </p:txBody>
      </p:sp>
    </p:spTree>
    <p:extLst>
      <p:ext uri="{BB962C8B-B14F-4D97-AF65-F5344CB8AC3E}">
        <p14:creationId xmlns:p14="http://schemas.microsoft.com/office/powerpoint/2010/main" val="7890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Singleton</a:t>
            </a:r>
            <a:endParaRPr lang="en-US" dirty="0"/>
          </a:p>
        </p:txBody>
      </p:sp>
      <p:sp>
        <p:nvSpPr>
          <p:cNvPr id="3" name="Content Placeholder 2"/>
          <p:cNvSpPr>
            <a:spLocks noGrp="1"/>
          </p:cNvSpPr>
          <p:nvPr>
            <p:ph idx="1"/>
          </p:nvPr>
        </p:nvSpPr>
        <p:spPr/>
        <p:txBody>
          <a:bodyPr>
            <a:normAutofit/>
          </a:bodyPr>
          <a:lstStyle/>
          <a:p>
            <a:pPr algn="just"/>
            <a:r>
              <a:rPr lang="en-US" dirty="0"/>
              <a:t>Singleton </a:t>
            </a:r>
            <a:r>
              <a:rPr lang="en-US" dirty="0" err="1"/>
              <a:t>là</a:t>
            </a:r>
            <a:r>
              <a:rPr lang="en-US" dirty="0"/>
              <a:t> </a:t>
            </a:r>
            <a:r>
              <a:rPr lang="en-US" dirty="0" err="1"/>
              <a:t>một</a:t>
            </a:r>
            <a:r>
              <a:rPr lang="en-US" dirty="0"/>
              <a:t> </a:t>
            </a:r>
            <a:r>
              <a:rPr lang="en-US" dirty="0" err="1"/>
              <a:t>mẫu</a:t>
            </a:r>
            <a:r>
              <a:rPr lang="en-US" dirty="0"/>
              <a:t> </a:t>
            </a:r>
            <a:r>
              <a:rPr lang="en-US" dirty="0" err="1"/>
              <a:t>thiết</a:t>
            </a:r>
            <a:r>
              <a:rPr lang="en-US" dirty="0"/>
              <a:t> </a:t>
            </a:r>
            <a:r>
              <a:rPr lang="en-US" err="1"/>
              <a:t>kế</a:t>
            </a:r>
            <a:r>
              <a:rPr lang="en-US"/>
              <a:t> thuộc nhóm creational </a:t>
            </a:r>
            <a:r>
              <a:rPr lang="en-US" dirty="0" err="1"/>
              <a:t>cho</a:t>
            </a:r>
            <a:r>
              <a:rPr lang="en-US" dirty="0"/>
              <a:t> </a:t>
            </a:r>
            <a:r>
              <a:rPr lang="en-US" dirty="0" err="1"/>
              <a:t>phép</a:t>
            </a:r>
            <a:r>
              <a:rPr lang="en-US" dirty="0"/>
              <a:t> </a:t>
            </a:r>
            <a:r>
              <a:rPr lang="en-US" dirty="0" err="1"/>
              <a:t>bạn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một</a:t>
            </a:r>
            <a:r>
              <a:rPr lang="en-US" dirty="0"/>
              <a:t> </a:t>
            </a:r>
            <a:r>
              <a:rPr lang="en-US" dirty="0" err="1"/>
              <a:t>lớp</a:t>
            </a:r>
            <a:r>
              <a:rPr lang="en-US" dirty="0"/>
              <a:t> </a:t>
            </a:r>
            <a:r>
              <a:rPr lang="en-US" dirty="0" err="1"/>
              <a:t>chỉ</a:t>
            </a:r>
            <a:r>
              <a:rPr lang="en-US" dirty="0"/>
              <a:t> </a:t>
            </a:r>
            <a:r>
              <a:rPr lang="en-US" dirty="0" err="1"/>
              <a:t>có</a:t>
            </a:r>
            <a:r>
              <a:rPr lang="en-US" dirty="0"/>
              <a:t> </a:t>
            </a:r>
            <a:r>
              <a:rPr lang="en-US" dirty="0" err="1"/>
              <a:t>một</a:t>
            </a:r>
            <a:r>
              <a:rPr lang="en-US" dirty="0"/>
              <a:t> </a:t>
            </a:r>
            <a:r>
              <a:rPr lang="vi-VN" dirty="0"/>
              <a:t>đối tượng </a:t>
            </a:r>
            <a:r>
              <a:rPr lang="en-US" dirty="0" err="1"/>
              <a:t>thể</a:t>
            </a:r>
            <a:r>
              <a:rPr lang="en-US" dirty="0"/>
              <a:t> </a:t>
            </a:r>
            <a:r>
              <a:rPr lang="en-US" dirty="0" err="1"/>
              <a:t>hiện</a:t>
            </a:r>
            <a:r>
              <a:rPr lang="en-US" dirty="0"/>
              <a:t> </a:t>
            </a:r>
            <a:r>
              <a:rPr lang="en-US" dirty="0" err="1"/>
              <a:t>và</a:t>
            </a:r>
            <a:r>
              <a:rPr lang="en-US" dirty="0"/>
              <a:t> </a:t>
            </a:r>
            <a:r>
              <a:rPr lang="en-US" dirty="0" err="1"/>
              <a:t>cung</a:t>
            </a:r>
            <a:r>
              <a:rPr lang="en-US" dirty="0"/>
              <a:t> </a:t>
            </a:r>
            <a:r>
              <a:rPr lang="en-US" dirty="0" err="1"/>
              <a:t>cấp</a:t>
            </a:r>
            <a:r>
              <a:rPr lang="en-US" dirty="0"/>
              <a:t> </a:t>
            </a:r>
            <a:r>
              <a:rPr lang="en-US" dirty="0" err="1"/>
              <a:t>truy</a:t>
            </a:r>
            <a:r>
              <a:rPr lang="en-US" dirty="0"/>
              <a:t> </a:t>
            </a:r>
            <a:r>
              <a:rPr lang="en-US" dirty="0" err="1"/>
              <a:t>cập</a:t>
            </a:r>
            <a:r>
              <a:rPr lang="en-US" dirty="0"/>
              <a:t> </a:t>
            </a:r>
            <a:r>
              <a:rPr lang="vi-VN" dirty="0"/>
              <a:t>đối tượng </a:t>
            </a:r>
            <a:r>
              <a:rPr lang="en-US" dirty="0" err="1"/>
              <a:t>này</a:t>
            </a:r>
            <a:r>
              <a:rPr lang="en-US" dirty="0"/>
              <a:t> </a:t>
            </a:r>
            <a:r>
              <a:rPr lang="en-US" dirty="0" err="1"/>
              <a:t>với</a:t>
            </a:r>
            <a:r>
              <a:rPr lang="en-US" dirty="0"/>
              <a:t> </a:t>
            </a:r>
            <a:r>
              <a:rPr lang="en-US" dirty="0" err="1"/>
              <a:t>phạm</a:t>
            </a:r>
            <a:r>
              <a:rPr lang="en-US" dirty="0"/>
              <a:t> vi </a:t>
            </a:r>
            <a:r>
              <a:rPr lang="en-US" dirty="0" err="1"/>
              <a:t>toàn</a:t>
            </a:r>
            <a:r>
              <a:rPr lang="en-US" dirty="0"/>
              <a:t> </a:t>
            </a:r>
            <a:r>
              <a:rPr lang="en-US" dirty="0" err="1"/>
              <a:t>ứng</a:t>
            </a:r>
            <a:r>
              <a:rPr lang="en-US" dirty="0"/>
              <a:t> </a:t>
            </a:r>
            <a:r>
              <a:rPr lang="en-US" dirty="0" err="1"/>
              <a:t>dụng</a:t>
            </a:r>
            <a:r>
              <a:rPr lang="en-US" dirty="0"/>
              <a:t>.</a:t>
            </a:r>
          </a:p>
          <a:p>
            <a:pPr algn="just"/>
            <a:r>
              <a:rPr lang="en-US" dirty="0"/>
              <a:t>Singleton </a:t>
            </a:r>
            <a:r>
              <a:rPr lang="en-US" dirty="0" err="1"/>
              <a:t>đảm</a:t>
            </a:r>
            <a:r>
              <a:rPr lang="en-US" dirty="0"/>
              <a:t> </a:t>
            </a:r>
            <a:r>
              <a:rPr lang="en-US" dirty="0" err="1"/>
              <a:t>bảo</a:t>
            </a:r>
            <a:r>
              <a:rPr lang="en-US" dirty="0"/>
              <a:t> </a:t>
            </a:r>
            <a:r>
              <a:rPr lang="en-US" dirty="0" err="1"/>
              <a:t>chỉ</a:t>
            </a:r>
            <a:r>
              <a:rPr lang="en-US" dirty="0"/>
              <a:t> </a:t>
            </a:r>
            <a:r>
              <a:rPr lang="en-US" dirty="0" err="1"/>
              <a:t>duy</a:t>
            </a:r>
            <a:r>
              <a:rPr lang="en-US" dirty="0"/>
              <a:t> </a:t>
            </a:r>
            <a:r>
              <a:rPr lang="en-US" dirty="0" err="1"/>
              <a:t>nhất</a:t>
            </a:r>
            <a:r>
              <a:rPr lang="en-US" dirty="0"/>
              <a:t> </a:t>
            </a:r>
            <a:r>
              <a:rPr lang="en-US" dirty="0" err="1"/>
              <a:t>môt</a:t>
            </a:r>
            <a:r>
              <a:rPr lang="en-US" dirty="0"/>
              <a:t> </a:t>
            </a:r>
            <a:r>
              <a:rPr lang="vi-VN" dirty="0"/>
              <a:t>thể hiện mới</a:t>
            </a:r>
            <a:r>
              <a:rPr lang="en-US" dirty="0"/>
              <a:t> (new instance) </a:t>
            </a:r>
            <a:r>
              <a:rPr lang="en-US" dirty="0" err="1"/>
              <a:t>được</a:t>
            </a:r>
            <a:r>
              <a:rPr lang="en-US" dirty="0"/>
              <a:t> </a:t>
            </a:r>
            <a:r>
              <a:rPr lang="en-US" dirty="0" err="1"/>
              <a:t>tạo</a:t>
            </a:r>
            <a:r>
              <a:rPr lang="en-US" dirty="0"/>
              <a:t> </a:t>
            </a:r>
            <a:r>
              <a:rPr lang="en-US" dirty="0" err="1"/>
              <a:t>ra</a:t>
            </a:r>
            <a:r>
              <a:rPr lang="en-US" dirty="0"/>
              <a:t> </a:t>
            </a:r>
            <a:r>
              <a:rPr lang="en-US" dirty="0" err="1"/>
              <a:t>và</a:t>
            </a:r>
            <a:r>
              <a:rPr lang="en-US" dirty="0"/>
              <a:t> </a:t>
            </a:r>
            <a:r>
              <a:rPr lang="en-US" dirty="0" err="1"/>
              <a:t>nó</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bạn</a:t>
            </a:r>
            <a:r>
              <a:rPr lang="en-US" dirty="0"/>
              <a:t> </a:t>
            </a:r>
            <a:r>
              <a:rPr lang="en-US" dirty="0" err="1"/>
              <a:t>một</a:t>
            </a:r>
            <a:r>
              <a:rPr lang="en-US" dirty="0"/>
              <a:t> </a:t>
            </a:r>
            <a:r>
              <a:rPr lang="vi-VN" dirty="0"/>
              <a:t>phương thức </a:t>
            </a:r>
            <a:r>
              <a:rPr lang="en-US" dirty="0" err="1"/>
              <a:t>để</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thực</a:t>
            </a:r>
            <a:r>
              <a:rPr lang="en-US" dirty="0"/>
              <a:t> </a:t>
            </a:r>
            <a:r>
              <a:rPr lang="en-US" dirty="0" err="1"/>
              <a:t>thể</a:t>
            </a:r>
            <a:r>
              <a:rPr lang="en-US" dirty="0"/>
              <a:t> </a:t>
            </a:r>
            <a:r>
              <a:rPr lang="en-US" dirty="0" err="1"/>
              <a:t>đó</a:t>
            </a:r>
            <a:r>
              <a:rPr lang="en-US" dirty="0"/>
              <a:t>.</a:t>
            </a:r>
          </a:p>
          <a:p>
            <a:pPr algn="just"/>
            <a:r>
              <a:rPr lang="en-US" err="1"/>
              <a:t>Một</a:t>
            </a:r>
            <a:r>
              <a:rPr lang="en-US"/>
              <a:t> lớp thiết kế theo Singleton Pattern có </a:t>
            </a:r>
            <a:r>
              <a:rPr lang="en-US" dirty="0" err="1"/>
              <a:t>các</a:t>
            </a:r>
            <a:r>
              <a:rPr lang="en-US" dirty="0"/>
              <a:t> </a:t>
            </a:r>
            <a:r>
              <a:rPr lang="en-US" dirty="0" err="1"/>
              <a:t>đặc</a:t>
            </a:r>
            <a:r>
              <a:rPr lang="en-US" dirty="0"/>
              <a:t> </a:t>
            </a:r>
            <a:r>
              <a:rPr lang="en-US" dirty="0" err="1"/>
              <a:t>điểm</a:t>
            </a:r>
            <a:r>
              <a:rPr lang="en-US" dirty="0"/>
              <a:t>:</a:t>
            </a:r>
          </a:p>
          <a:p>
            <a:pPr lvl="1" algn="just"/>
            <a:r>
              <a:rPr lang="vi-VN" dirty="0"/>
              <a:t>Phương thức </a:t>
            </a:r>
            <a:r>
              <a:rPr lang="en-US" dirty="0" err="1"/>
              <a:t>khởi</a:t>
            </a:r>
            <a:r>
              <a:rPr lang="en-US" dirty="0"/>
              <a:t> </a:t>
            </a:r>
            <a:r>
              <a:rPr lang="en-US" dirty="0" err="1"/>
              <a:t>tạo</a:t>
            </a:r>
            <a:r>
              <a:rPr lang="en-US" dirty="0"/>
              <a:t> private </a:t>
            </a:r>
            <a:r>
              <a:rPr lang="en-US" dirty="0" err="1"/>
              <a:t>để</a:t>
            </a:r>
            <a:r>
              <a:rPr lang="en-US" dirty="0"/>
              <a:t> </a:t>
            </a:r>
            <a:r>
              <a:rPr lang="en-US" dirty="0" err="1"/>
              <a:t>ngăn</a:t>
            </a:r>
            <a:r>
              <a:rPr lang="en-US" dirty="0"/>
              <a:t> </a:t>
            </a:r>
            <a:r>
              <a:rPr lang="en-US" dirty="0" err="1"/>
              <a:t>cản</a:t>
            </a:r>
            <a:r>
              <a:rPr lang="en-US" dirty="0"/>
              <a:t> </a:t>
            </a:r>
            <a:r>
              <a:rPr lang="en-US" dirty="0" err="1"/>
              <a:t>việc</a:t>
            </a:r>
            <a:r>
              <a:rPr lang="en-US" dirty="0"/>
              <a:t> </a:t>
            </a:r>
            <a:r>
              <a:rPr lang="en-US" dirty="0" err="1"/>
              <a:t>tạo</a:t>
            </a:r>
            <a:r>
              <a:rPr lang="en-US" dirty="0"/>
              <a:t> </a:t>
            </a:r>
            <a:r>
              <a:rPr lang="en-US" dirty="0" err="1"/>
              <a:t>thể</a:t>
            </a:r>
            <a:r>
              <a:rPr lang="en-US" dirty="0"/>
              <a:t> </a:t>
            </a:r>
            <a:r>
              <a:rPr lang="en-US" dirty="0" err="1"/>
              <a:t>hiện</a:t>
            </a:r>
            <a:r>
              <a:rPr lang="en-US" dirty="0"/>
              <a:t> </a:t>
            </a:r>
            <a:r>
              <a:rPr lang="en-US" dirty="0" err="1"/>
              <a:t>của</a:t>
            </a:r>
            <a:r>
              <a:rPr lang="en-US" dirty="0"/>
              <a:t> class </a:t>
            </a:r>
            <a:r>
              <a:rPr lang="en-US" dirty="0" err="1"/>
              <a:t>từ</a:t>
            </a:r>
            <a:r>
              <a:rPr lang="en-US" dirty="0"/>
              <a:t> </a:t>
            </a:r>
            <a:r>
              <a:rPr lang="en-US" dirty="0" err="1"/>
              <a:t>các</a:t>
            </a:r>
            <a:r>
              <a:rPr lang="en-US" dirty="0"/>
              <a:t> </a:t>
            </a:r>
            <a:r>
              <a:rPr lang="vi-VN"/>
              <a:t>lớp </a:t>
            </a:r>
            <a:r>
              <a:rPr lang="en-US"/>
              <a:t>khác.</a:t>
            </a:r>
            <a:endParaRPr lang="en-US" dirty="0"/>
          </a:p>
          <a:p>
            <a:pPr lvl="1" algn="just"/>
            <a:r>
              <a:rPr lang="en-US" dirty="0" err="1"/>
              <a:t>Biến</a:t>
            </a:r>
            <a:r>
              <a:rPr lang="en-US" dirty="0"/>
              <a:t> private static </a:t>
            </a:r>
            <a:r>
              <a:rPr lang="en-US" dirty="0" err="1"/>
              <a:t>của</a:t>
            </a:r>
            <a:r>
              <a:rPr lang="en-US" dirty="0"/>
              <a:t> class, </a:t>
            </a:r>
            <a:r>
              <a:rPr lang="en-US" dirty="0" err="1"/>
              <a:t>nó</a:t>
            </a:r>
            <a:r>
              <a:rPr lang="en-US" dirty="0"/>
              <a:t> </a:t>
            </a:r>
            <a:r>
              <a:rPr lang="en-US" dirty="0" err="1"/>
              <a:t>là</a:t>
            </a:r>
            <a:r>
              <a:rPr lang="en-US" dirty="0"/>
              <a:t> </a:t>
            </a:r>
            <a:r>
              <a:rPr lang="en-US" dirty="0" err="1"/>
              <a:t>thể</a:t>
            </a:r>
            <a:r>
              <a:rPr lang="en-US" dirty="0"/>
              <a:t> </a:t>
            </a:r>
            <a:r>
              <a:rPr lang="en-US" dirty="0" err="1"/>
              <a:t>hiện</a:t>
            </a:r>
            <a:r>
              <a:rPr lang="en-US" dirty="0"/>
              <a:t> </a:t>
            </a:r>
            <a:r>
              <a:rPr lang="en-US" dirty="0" err="1"/>
              <a:t>duy</a:t>
            </a:r>
            <a:r>
              <a:rPr lang="en-US" dirty="0"/>
              <a:t> </a:t>
            </a:r>
            <a:r>
              <a:rPr lang="en-US" dirty="0" err="1"/>
              <a:t>nhất</a:t>
            </a:r>
            <a:r>
              <a:rPr lang="en-US" dirty="0"/>
              <a:t> </a:t>
            </a:r>
            <a:r>
              <a:rPr lang="en-US" dirty="0" err="1"/>
              <a:t>của</a:t>
            </a:r>
            <a:r>
              <a:rPr lang="en-US" dirty="0"/>
              <a:t> </a:t>
            </a:r>
            <a:r>
              <a:rPr lang="vi-VN" dirty="0"/>
              <a:t>lớp</a:t>
            </a:r>
            <a:r>
              <a:rPr lang="en-US" dirty="0"/>
              <a:t>.</a:t>
            </a:r>
          </a:p>
          <a:p>
            <a:pPr lvl="1" algn="just"/>
            <a:r>
              <a:rPr lang="vi-VN" dirty="0"/>
              <a:t>Có một phương thức </a:t>
            </a:r>
            <a:r>
              <a:rPr lang="en-US" dirty="0"/>
              <a:t>public static </a:t>
            </a:r>
            <a:r>
              <a:rPr lang="en-US" dirty="0" err="1"/>
              <a:t>để</a:t>
            </a:r>
            <a:r>
              <a:rPr lang="en-US" dirty="0"/>
              <a:t> </a:t>
            </a:r>
            <a:r>
              <a:rPr lang="en-US" dirty="0" err="1"/>
              <a:t>trả</a:t>
            </a:r>
            <a:r>
              <a:rPr lang="en-US" dirty="0"/>
              <a:t> </a:t>
            </a:r>
            <a:r>
              <a:rPr lang="en-US" dirty="0" err="1"/>
              <a:t>về</a:t>
            </a:r>
            <a:r>
              <a:rPr lang="en-US" dirty="0"/>
              <a:t> </a:t>
            </a:r>
            <a:r>
              <a:rPr lang="en-US" dirty="0" err="1"/>
              <a:t>thể</a:t>
            </a:r>
            <a:r>
              <a:rPr lang="en-US" dirty="0"/>
              <a:t> </a:t>
            </a:r>
            <a:r>
              <a:rPr lang="en-US" dirty="0" err="1"/>
              <a:t>hiện</a:t>
            </a:r>
            <a:r>
              <a:rPr lang="en-US" dirty="0"/>
              <a:t> </a:t>
            </a:r>
            <a:r>
              <a:rPr lang="en-US" dirty="0" err="1"/>
              <a:t>của</a:t>
            </a:r>
            <a:r>
              <a:rPr lang="en-US" dirty="0"/>
              <a:t> </a:t>
            </a:r>
            <a:r>
              <a:rPr lang="vi-VN" dirty="0"/>
              <a:t>lớp</a:t>
            </a:r>
            <a:r>
              <a:rPr lang="en-US" dirty="0"/>
              <a:t>.</a:t>
            </a:r>
          </a:p>
          <a:p>
            <a:pPr algn="just"/>
            <a:endParaRPr lang="en-US" dirty="0"/>
          </a:p>
        </p:txBody>
      </p:sp>
    </p:spTree>
    <p:extLst>
      <p:ext uri="{BB962C8B-B14F-4D97-AF65-F5344CB8AC3E}">
        <p14:creationId xmlns:p14="http://schemas.microsoft.com/office/powerpoint/2010/main" val="168651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Singleton</a:t>
            </a:r>
            <a:endParaRPr lang="en-US" dirty="0"/>
          </a:p>
        </p:txBody>
      </p:sp>
      <p:pic>
        <p:nvPicPr>
          <p:cNvPr id="8" name="Picture 7"/>
          <p:cNvPicPr>
            <a:picLocks noChangeAspect="1"/>
          </p:cNvPicPr>
          <p:nvPr/>
        </p:nvPicPr>
        <p:blipFill>
          <a:blip r:embed="rId3"/>
          <a:stretch>
            <a:fillRect/>
          </a:stretch>
        </p:blipFill>
        <p:spPr>
          <a:xfrm>
            <a:off x="906566" y="2760292"/>
            <a:ext cx="4874322" cy="1785294"/>
          </a:xfrm>
          <a:prstGeom prst="rect">
            <a:avLst/>
          </a:prstGeom>
        </p:spPr>
      </p:pic>
      <p:pic>
        <p:nvPicPr>
          <p:cNvPr id="3" name="Picture 2"/>
          <p:cNvPicPr>
            <a:picLocks noChangeAspect="1"/>
          </p:cNvPicPr>
          <p:nvPr/>
        </p:nvPicPr>
        <p:blipFill>
          <a:blip r:embed="rId4"/>
          <a:stretch>
            <a:fillRect/>
          </a:stretch>
        </p:blipFill>
        <p:spPr>
          <a:xfrm>
            <a:off x="6661333" y="973606"/>
            <a:ext cx="4985235" cy="5380335"/>
          </a:xfrm>
          <a:prstGeom prst="rect">
            <a:avLst/>
          </a:prstGeom>
        </p:spPr>
      </p:pic>
    </p:spTree>
    <p:extLst>
      <p:ext uri="{BB962C8B-B14F-4D97-AF65-F5344CB8AC3E}">
        <p14:creationId xmlns:p14="http://schemas.microsoft.com/office/powerpoint/2010/main" val="162210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Định</a:t>
            </a:r>
            <a:r>
              <a:rPr lang="en-US" dirty="0" smtClean="0"/>
              <a:t> </a:t>
            </a:r>
            <a:r>
              <a:rPr lang="en-US" dirty="0" err="1" smtClean="0"/>
              <a:t>nghĩa</a:t>
            </a:r>
            <a:r>
              <a:rPr lang="en-US" dirty="0" smtClean="0"/>
              <a:t> </a:t>
            </a:r>
            <a:r>
              <a:rPr lang="en-US" dirty="0" smtClean="0"/>
              <a:t>Factory </a:t>
            </a:r>
            <a:r>
              <a:rPr lang="en-US" dirty="0"/>
              <a:t>Method</a:t>
            </a:r>
          </a:p>
        </p:txBody>
      </p:sp>
      <p:sp>
        <p:nvSpPr>
          <p:cNvPr id="3" name="Rectangle 2">
            <a:extLst>
              <a:ext uri="{FF2B5EF4-FFF2-40B4-BE49-F238E27FC236}">
                <a16:creationId xmlns:a16="http://schemas.microsoft.com/office/drawing/2014/main" id="{EFFE1476-109E-45CA-A6C6-AE8DF010429C}"/>
              </a:ext>
            </a:extLst>
          </p:cNvPr>
          <p:cNvSpPr/>
          <p:nvPr/>
        </p:nvSpPr>
        <p:spPr>
          <a:xfrm>
            <a:off x="838200" y="1048769"/>
            <a:ext cx="10646044" cy="3108543"/>
          </a:xfrm>
          <a:prstGeom prst="rect">
            <a:avLst/>
          </a:prstGeom>
        </p:spPr>
        <p:txBody>
          <a:bodyPr wrap="square">
            <a:spAutoFit/>
          </a:bodyPr>
          <a:lstStyle/>
          <a:p>
            <a:pPr marL="457200" indent="-457200">
              <a:buFont typeface="Arial" panose="020B0604020202020204" pitchFamily="34" charset="0"/>
              <a:buChar char="•"/>
            </a:pPr>
            <a:r>
              <a:rPr lang="vi-VN" sz="2800">
                <a:latin typeface="Myriad Pro" charset="0"/>
              </a:rPr>
              <a:t>Đây là </a:t>
            </a:r>
            <a:r>
              <a:rPr lang="en-US" sz="2800">
                <a:latin typeface="Myriad Pro" charset="0"/>
              </a:rPr>
              <a:t>mẫu thiết kể</a:t>
            </a:r>
            <a:r>
              <a:rPr lang="vi-VN" sz="2800">
                <a:latin typeface="Myriad Pro" charset="0"/>
              </a:rPr>
              <a:t> </a:t>
            </a:r>
            <a:r>
              <a:rPr lang="en-US" sz="2800">
                <a:latin typeface="Myriad Pro" charset="0"/>
              </a:rPr>
              <a:t>có thể xem là </a:t>
            </a:r>
            <a:r>
              <a:rPr lang="vi-VN" sz="2800">
                <a:latin typeface="Myriad Pro" charset="0"/>
              </a:rPr>
              <a:t>được sử dụng phổ biến nhất, với mục đích quản lý và khởi tạo các đối tượng một cách linh hoạt</a:t>
            </a:r>
            <a:r>
              <a:rPr lang="en-US" sz="2800">
                <a:latin typeface="Myriad Pro" charset="0"/>
              </a:rPr>
              <a:t>.</a:t>
            </a:r>
          </a:p>
          <a:p>
            <a:pPr marL="457200" indent="-457200">
              <a:buFont typeface="Arial" panose="020B0604020202020204" pitchFamily="34" charset="0"/>
              <a:buChar char="•"/>
            </a:pPr>
            <a:r>
              <a:rPr lang="vi-VN" sz="2800">
                <a:latin typeface="Myriad Pro" charset="0"/>
              </a:rPr>
              <a:t>Factory Method định nghĩa một interface </a:t>
            </a:r>
            <a:r>
              <a:rPr lang="en-US" sz="2800">
                <a:latin typeface="Myriad Pro" charset="0"/>
              </a:rPr>
              <a:t>dành cho</a:t>
            </a:r>
            <a:r>
              <a:rPr lang="vi-VN" sz="2800">
                <a:latin typeface="Myriad Pro" charset="0"/>
              </a:rPr>
              <a:t> việc tạo ra đối tượng, nhưng để lớp con quyết định lớp nào sẽ được </a:t>
            </a:r>
            <a:r>
              <a:rPr lang="en-US" sz="2800">
                <a:latin typeface="Myriad Pro" charset="0"/>
              </a:rPr>
              <a:t>dùng để </a:t>
            </a:r>
            <a:r>
              <a:rPr lang="vi-VN" sz="2800">
                <a:latin typeface="Myriad Pro" charset="0"/>
              </a:rPr>
              <a:t>khởi tạo đối tượng.</a:t>
            </a:r>
            <a:endParaRPr lang="en-US" sz="2800">
              <a:latin typeface="Myriad Pro" charset="0"/>
            </a:endParaRPr>
          </a:p>
          <a:p>
            <a:pPr marL="457200" indent="-457200">
              <a:buFont typeface="Arial" panose="020B0604020202020204" pitchFamily="34" charset="0"/>
              <a:buChar char="•"/>
            </a:pPr>
            <a:r>
              <a:rPr lang="en-US" sz="2800">
                <a:latin typeface="Myriad Pro" charset="0"/>
              </a:rPr>
              <a:t>Factory Method </a:t>
            </a:r>
            <a:r>
              <a:rPr lang="vi-VN" sz="2800">
                <a:latin typeface="Myriad Pro" charset="0"/>
              </a:rPr>
              <a:t>tương tự Abstract Factory </a:t>
            </a:r>
            <a:r>
              <a:rPr lang="en-US" sz="2800">
                <a:latin typeface="Myriad Pro" charset="0"/>
              </a:rPr>
              <a:t>nh</a:t>
            </a:r>
            <a:r>
              <a:rPr lang="vi-VN" sz="2800">
                <a:latin typeface="Myriad Pro" charset="0"/>
              </a:rPr>
              <a:t>ư</a:t>
            </a:r>
            <a:r>
              <a:rPr lang="en-US" sz="2800">
                <a:latin typeface="Myriad Pro" charset="0"/>
              </a:rPr>
              <a:t>ng khác với Factory Method, Abstract Factory là factory của các factory.</a:t>
            </a:r>
          </a:p>
        </p:txBody>
      </p:sp>
    </p:spTree>
    <p:extLst>
      <p:ext uri="{BB962C8B-B14F-4D97-AF65-F5344CB8AC3E}">
        <p14:creationId xmlns:p14="http://schemas.microsoft.com/office/powerpoint/2010/main" val="2072019720"/>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6681</TotalTime>
  <Words>919</Words>
  <Application>Microsoft Office PowerPoint</Application>
  <PresentationFormat>Widescreen</PresentationFormat>
  <Paragraphs>67</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Myriad Pro</vt:lpstr>
      <vt:lpstr>Myriad Pro Semibold</vt:lpstr>
      <vt:lpstr>SlideTheme2</vt:lpstr>
      <vt:lpstr>Bài 14 Creational Design Pattern</vt:lpstr>
      <vt:lpstr>Mục tiêu</vt:lpstr>
      <vt:lpstr>Design Pattern</vt:lpstr>
      <vt:lpstr>Lợi ích của Design Pattern</vt:lpstr>
      <vt:lpstr>Phân nhóm Design Pattern</vt:lpstr>
      <vt:lpstr>Các Creational Design Pattern thông dụng</vt:lpstr>
      <vt:lpstr>Giới thiệu Singleton</vt:lpstr>
      <vt:lpstr>Cấu trúc Singleton</vt:lpstr>
      <vt:lpstr>Định nghĩa Factory Method</vt:lpstr>
      <vt:lpstr>Cấu trúc Factory Method</vt:lpstr>
      <vt:lpstr>Định nghĩa Object Pool</vt:lpstr>
      <vt:lpstr>Cấu trúc Object Pool</vt:lpstr>
      <vt:lpstr>[Thực hành] Triển khai Singleton Pattern</vt:lpstr>
      <vt:lpstr>[Thực hành] Triển khai Factory Method</vt:lpstr>
      <vt:lpstr>[Thực hành] Triển khai Object Pool</vt:lpstr>
      <vt:lpstr>[Bài tập] Áp dụng Factory Method</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21 Thuật toán tìm kiếm</dc:title>
  <dc:creator>Nhật Nguyễn Khắc</dc:creator>
  <cp:lastModifiedBy>Khắc Thế Nguyễn</cp:lastModifiedBy>
  <cp:revision>171</cp:revision>
  <dcterms:created xsi:type="dcterms:W3CDTF">2018-03-21T10:39:28Z</dcterms:created>
  <dcterms:modified xsi:type="dcterms:W3CDTF">2020-03-24T03:42:53Z</dcterms:modified>
</cp:coreProperties>
</file>