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84" r:id="rId6"/>
    <p:sldId id="285" r:id="rId7"/>
    <p:sldId id="263" r:id="rId8"/>
    <p:sldId id="267" r:id="rId9"/>
    <p:sldId id="259" r:id="rId10"/>
    <p:sldId id="261" r:id="rId11"/>
    <p:sldId id="262" r:id="rId12"/>
    <p:sldId id="264" r:id="rId13"/>
    <p:sldId id="265" r:id="rId14"/>
    <p:sldId id="266" r:id="rId15"/>
    <p:sldId id="268" r:id="rId16"/>
    <p:sldId id="269" r:id="rId17"/>
    <p:sldId id="272" r:id="rId18"/>
    <p:sldId id="270" r:id="rId19"/>
    <p:sldId id="275" r:id="rId20"/>
    <p:sldId id="278" r:id="rId21"/>
    <p:sldId id="273" r:id="rId22"/>
    <p:sldId id="271" r:id="rId23"/>
    <p:sldId id="274" r:id="rId24"/>
    <p:sldId id="276" r:id="rId25"/>
    <p:sldId id="277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6-16T04:53:35.38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F408654-87EC-4FD3-BED0-B600568AA591}" emma:medium="tactile" emma:mode="ink">
          <msink:context xmlns:msink="http://schemas.microsoft.com/ink/2010/main" type="writingRegion" rotatedBoundingBox="3190,12279 3591,14625 2647,14787 2246,12440"/>
        </emma:interpretation>
      </emma:emma>
    </inkml:annotationXML>
    <inkml:traceGroup>
      <inkml:annotationXML>
        <emma:emma xmlns:emma="http://www.w3.org/2003/04/emma" version="1.0">
          <emma:interpretation id="{49F047F6-CBDE-4A71-B3D4-F6CBB549EAF6}" emma:medium="tactile" emma:mode="ink">
            <msink:context xmlns:msink="http://schemas.microsoft.com/ink/2010/main" type="paragraph" rotatedBoundingBox="3190,12279 3591,14625 2647,14787 2246,124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6077AB-5417-4CF3-85B0-F28D66C67A60}" emma:medium="tactile" emma:mode="ink">
              <msink:context xmlns:msink="http://schemas.microsoft.com/ink/2010/main" type="line" rotatedBoundingBox="3190,12279 3591,14625 2647,14787 2246,12440"/>
            </emma:interpretation>
          </emma:emma>
        </inkml:annotationXML>
        <inkml:traceGroup>
          <inkml:annotationXML>
            <emma:emma xmlns:emma="http://www.w3.org/2003/04/emma" version="1.0">
              <emma:interpretation id="{C952BB60-2FF5-493F-A8CC-AEF681B62484}" emma:medium="tactile" emma:mode="ink">
                <msink:context xmlns:msink="http://schemas.microsoft.com/ink/2010/main" type="inkWord" rotatedBoundingBox="3460,13857 3591,14625 2647,14787 2515,14019"/>
              </emma:interpretation>
              <emma:one-of disjunction-type="recognition" id="oneOf0">
                <emma:interpretation id="interp0" emma:lang="zh-CN" emma:confidence="0">
                  <emma:literal>萬</emma:literal>
                </emma:interpretation>
                <emma:interpretation id="interp1" emma:lang="zh-CN" emma:confidence="0">
                  <emma:literal>慕</emma:literal>
                </emma:interpretation>
                <emma:interpretation id="interp2" emma:lang="zh-CN" emma:confidence="0">
                  <emma:literal>喜</emma:literal>
                </emma:interpretation>
                <emma:interpretation id="interp3" emma:lang="zh-CN" emma:confidence="0">
                  <emma:literal>莒</emma:literal>
                </emma:interpretation>
                <emma:interpretation id="interp4" emma:lang="zh-CN" emma:confidence="0">
                  <emma:literal>砉</emma:literal>
                </emma:interpretation>
              </emma:one-of>
            </emma:emma>
          </inkml:annotationXML>
          <inkml:trace contextRef="#ctx0" brushRef="#br0">1716 8101 4933,'-2'-19'3587,"2"19"97,0 0-1,0 0-2242,-3-25-159,3 25-289,0 0-257,0 0-223,0 0-97,0 0-32,0 0-95,0 0-1,0 0-32,0 0 33,9 17-33,-9-17-32,0 0-64,0 0 32,0 0-64,0 0-31,12 18-1,-12-18-32,0 0 0,6 26-32,-6-10 32,0 7 0,0 2-32,-1 6 32,-1 1-64,-3 2 32,4 5-64,-3-4 64,3 0-32,-1-2 32,0-2-64,0-5 64,0 0-32,4-6 0,-4-4 0,2-16 32,2 24-64,-2-24 32,0 0 32,0 0-64,0 0 64,-2 17-32,2-17 32,0 0-32,0 0 32,0 0-32,0 0 0,0-17 32,0 17-32,0 0 0,2-16-32,-2 16 32,0 0 0,0 0 0,0 0 0,0 0 0,2-19 0,-2 19 0,0 0 0,0 0-32,-4-22 32,4 22-32,0-19 32,0 19-32,6-23 64,-6 23-64,8-28 32,-8 28 32,16-29-32,-16 29 0,12-22-32,-12 22 32,0 0 0,17-19 0,-17 19 0,0 0 0,0 0 0,19-14-32,-19 14 64,0 0-64,16-12 32,-16 12 0,0 0 0,0 0-32,16-10 32,-16 10 0,0 0 0,0 0 0,0 0 0,0 0 0,0 0-32,13 16 64,-13-16-64,0 0 32,0 0 0,0 0 0,0 0 0,0 0 0,15 19 0,-15-19 0,0 0 0,3 17 0,-3-17 32,0 16-32,0-16 0,0 22 0,0-22 0,4 20 0,-4-20 0,4 17 0,-4-17-32,0 0 64,9 16-32,-9-16 0,0 0-32,7 20 64,-7-20-64,4 24 32,-4-24 0,2 24 0,-2-24 0,6 26 0,-6-26 0,5 20 0,-5-20 0,0 0 0,0 0 0,18 14 0,-18-14 0,0 0-32,0 0-128,0 0-193,19-8-543,-19 8-834,16-12-2338,-16 12-160,28-16-32,-12 0-160</inkml:trace>
          <inkml:trace contextRef="#ctx0" brushRef="#br0" timeOffset="731">2244 8390 993,'0'0'2979,"6"-18"96,-6 18 160,0 0-1185,0 0-225,-10-23-223,10 23-161,0 0-160,0 0-191,-13-21-162,13 21-159,0 0-96,-18-1-129,18 1-191,-21 1-33,21-1-128,-23 6-32,23-6-64,-22 13-64,22-13 0,-17 20-32,17-20-32,-11 25 32,7-10-32,4-15 32,-3 28 0,3-28 0,2 24-32,-2-24 32,7 20 32,-7-20-32,13 17 0,-13-17-32,20 11 32,-20-11-64,28 7 64,-28-7 0,29 5-32,-29-5 32,25 6 0,-25-6-32,19 8 32,-19-8 0,0 0 0,0 0 32,11 16-64,-11-16 64,0 0-32,0 0 0,0 0 32,-24 20-64,24-20 64,-20 13-32,20-13 0,-28 14 0,28-14 0,-28 17 0,10-8 64,18-9-32,-27 15-64,27-15-192,-20 9-224,20-9-513,0 0-1057,0 0-2082,9-18 64,-9 18-224,30-26 192</inkml:trace>
          <inkml:trace contextRef="#ctx0" brushRef="#br0" timeOffset="-3743">2095 6451 3203,'0'0'3139,"8"-25"192,-8 25-704,7-22-898,-11 5-255,4 17-257,2-17-192,-2 17-224,0 0-33,0 0-31,0 0-160,0 0-33,0 0-64,-15 32-127,1-10-65,-4 11-64,-3 11-32,-4 6-31,-5 2-65,2 6 0,1-3 0,1-2-32,5-9-32,5-7 32,4-13-64,6-8 0,6-16 0,0 0 0,20-24 0,-2-9-64,8-6 64,8-4-32,-2-7 32,6-1-32,-6-1 32,-1 6-32,-6 9 32,-5 9 64,-11 7 0,-4 5-32,-5 16 32,0 0-32,-22-4 0,4 15 0,-6 7 0,-3 8 32,-6 12-64,-4 5 32,0-1 0,-1 0 0,6-1 0,4-7 0,6-4 0,6-14-32,16-16 0,-4-16-64,16-14 32,8-8 0,2-8 32,5-8-64,2-4 64,3 0-96,-4 6 128,-7 13 32,-6 8-32,-9 11-32,-6 20 0,0 0 0,-30 23 0,4 9 32,-3 6-64,-4 10 96,-2 2-64,2-1 32,5-5-32,4-7 0,8-7 0,7-10 0,9-20 0,0 0-96,19-13 64,6-11-32,4-8 32,5-10 32,2 0 0,5-4-32,-4 4 32,-4 9 32,-8 8-32,-6 8 0,-19 17 32,0 0-32,-7 24 0,-12 8 96,-7 7-96,-3 7 32,-4 4-32,0-1 32,3 0-192,4-9-128,14-3-385,-5-18-640,26 2-2755,-9-21-32,20 12-224,-3-17 0</inkml:trace>
          <inkml:trace contextRef="#ctx0" brushRef="#br0" timeOffset="-2446">1883 6978 993,'0'0'2915,"0"0"96,2-20 128,-2 20-1346,0 0-191,0 0-353,0-17-256,0 17-160,0 0-129,0 0 1,0 0-193,0 0 33,0 0-65,0 0 1,0 0-33,0 0 1,0 0-33,0 0-64,0 0-63,0 0-33,0 0-32,6 17-64,-6-17-32,0 32 1,0-7-33,2 8 0,-2 4-32,0 7 0,-2 3-32,1 5 0,-2 1-32,3-2 32,0 1-32,0-8 0,3-5 0,-2-8 32,1-9-32,0-3 32,-2-19-32,3 20 32,-3-20-96,0 0-96,0 0-192,0 0-129,0 0-320,-16-13-160,16 13-192,-8-19-192,8 19-224,-5-24 63,5 24 65,0-25 224,0 25 224,0-24 320,0 24 289,-7-22 352,7 22 320,-19-15 288,19 15 193,-25-15 96,4 6 128,21 9 32,-31-14 0,31 14 0,-25-12-64,25 12-160,-17-9-33,17 9-127,0 0-97,0 0-63,0 0-97,-4 23-31,4-23-129,7 27 0,-1-7-32,2 2-32,-1 4-96,2 3 32,2 3 65,0-2-129,0 3 128,0 4-160,0-6 160,-2-1-192,2-6 160,-4-2-160,0-3 0,-7-19 32,12 21 32,-12-21 0,0 0 32,0 0 64,16-14 32,-7-5 33,1-10-161,3-4 128,-1-7-128,7-5 64,-3-4-128,4 1 96,-3 4-128,-2 6 64,-3 6 64,-2 8-64,-5 8 32,-5 16 0,2-19-32,-2 19-96,0 0-96,0 0-257,0 0-255,0 0-353,-5 19-993,5-19-2146,0 0-32,16 0-64,-16 0 64</inkml:trace>
        </inkml:traceGroup>
        <inkml:traceGroup>
          <inkml:annotationXML>
            <emma:emma xmlns:emma="http://www.w3.org/2003/04/emma" version="1.0">
              <emma:interpretation id="{B3396343-B590-44AD-A422-320719F34D19}" emma:medium="tactile" emma:mode="ink">
                <msink:context xmlns:msink="http://schemas.microsoft.com/ink/2010/main" type="inkWord" rotatedBoundingBox="3259,14660 3358,13845 3644,13880 3545,14694"/>
              </emma:interpretation>
              <emma:one-of disjunction-type="recognition" id="oneOf1">
                <emma:interpretation id="interp5" emma:lang="zh-CN" emma:confidence="0">
                  <emma:literal>d</emma:literal>
                </emma:interpretation>
                <emma:interpretation id="interp6" emma:lang="zh-CN" emma:confidence="0">
                  <emma:literal>丬</emma:literal>
                </emma:interpretation>
                <emma:interpretation id="interp7" emma:lang="zh-CN" emma:confidence="0">
                  <emma:literal>忄</emma:literal>
                </emma:interpretation>
                <emma:interpretation id="interp8" emma:lang="zh-CN" emma:confidence="0">
                  <emma:literal>F</emma:literal>
                </emma:interpretation>
                <emma:interpretation id="interp9" emma:lang="zh-CN" emma:confidence="0">
                  <emma:literal>a</emma:literal>
                </emma:interpretation>
              </emma:one-of>
            </emma:emma>
          </inkml:annotationXML>
          <inkml:trace contextRef="#ctx0" brushRef="#br0" timeOffset="1967">2535 8404 2530,'0'0'3139,"0"0"0,0 0 160,0 0-1761,0 0-97,0 0-224,0 0-288,0 0-64,0 0-160,0 0 31,0 0-127,-6-18-96,6 18-33,0 0-64,-11-20-63,11 20-65,0 0 0,-20-22-64,20 22 1,0 0-1,0 0-32,-14-19 32,14 19-96,0 0 1,-21-2-33,21 2-32,-16 13-32,16-13 32,-17 28-64,8-10-32,0 4 32,2 0 0,0 2 0,1 2-32,2 0 64,2-1-128,2 3 96,2-2-32,4-1-32,-1-3-33,3-1 1,1-5 32,-9-16-64,16 20 64,-16-20 0,20 0-32,-20 0 32,22-18 32,-7 2 32,-3-3-32,4-5 32,-6-2 0,3-1 0,-3-3 32,-1-2 0,0-5 0,-6 0-32,-1-6 32,1 1-64,-1-2 64,-2-1-32,3-3 32,-3 4-32,0-3 32,-3 5-32,3 3 64,0 7-64,-2-1 64,0 7-64,1 4 64,-1 6-64,2 16 64,-5-21-64,5 21 32,0 0 0,0 0-32,0 0 32,0 0-32,0 0 0,0 0 0,2 19 32,-2-19-32,3 31 32,0-11-32,1 4 0,-1 0 0,-2 3 32,1 2 1,0 5-1,2 1 0,-2-2-32,1 2 0,-1-1 32,1 1-32,1-2 0,0-1-32,0-6 32,-1-1 0,2-1 0,-4-2 0,1-3 0,0-1 0,-2-18 0,3 31 0,-3-31-32,3 27 32,-3-27 32,2 21-64,-2-21 64,2 17-32,-2-17 0,2 15 32,-2-15-32,0 0 0,4 24 0,-4-24 0,0 0-32,7 21 32,-7-21 32,0 0-64,0 0 32,0 0 32,0 0-32,15 16 0,-15-16 0,0 0-129,0 0-735,0 0-3140,-2-20-288,2 20-64,-10-22-289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6-16T04:53:43.70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DEB058B-1258-4900-B18B-E3F493F0114E}" emma:medium="tactile" emma:mode="ink">
          <msink:context xmlns:msink="http://schemas.microsoft.com/ink/2010/main" type="writingRegion" rotatedBoundingBox="14238,11460 16643,13153 16087,13943 13681,12251"/>
        </emma:interpretation>
      </emma:emma>
    </inkml:annotationXML>
    <inkml:traceGroup>
      <inkml:annotationXML>
        <emma:emma xmlns:emma="http://www.w3.org/2003/04/emma" version="1.0">
          <emma:interpretation id="{A388B307-D526-4D1E-8FE0-F4135B39EAFA}" emma:medium="tactile" emma:mode="ink">
            <msink:context xmlns:msink="http://schemas.microsoft.com/ink/2010/main" type="paragraph" rotatedBoundingBox="14238,11460 16643,13153 16087,13943 13681,12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4DB73A-AC2B-4A2F-938F-B248F246AE76}" emma:medium="tactile" emma:mode="ink">
              <msink:context xmlns:msink="http://schemas.microsoft.com/ink/2010/main" type="line" rotatedBoundingBox="14238,11460 16643,13153 16087,13943 13681,12251"/>
            </emma:interpretation>
          </emma:emma>
        </inkml:annotationXML>
        <inkml:traceGroup>
          <inkml:annotationXML>
            <emma:emma xmlns:emma="http://www.w3.org/2003/04/emma" version="1.0">
              <emma:interpretation id="{F514976E-F6CB-45F0-A04A-E64372CEEBB0}" emma:medium="tactile" emma:mode="ink">
                <msink:context xmlns:msink="http://schemas.microsoft.com/ink/2010/main" type="inkWord" rotatedBoundingBox="14200,11626 15175,12621 14841,12948 13866,11953"/>
              </emma:interpretation>
              <emma:one-of disjunction-type="recognition" id="oneOf0">
                <emma:interpretation id="interp0" emma:lang="zh-CN" emma:confidence="0">
                  <emma:literal>乞</emma:literal>
                </emma:interpretation>
                <emma:interpretation id="interp1" emma:lang="zh-CN" emma:confidence="0">
                  <emma:literal>咒</emma:literal>
                </emma:interpretation>
                <emma:interpretation id="interp2" emma:lang="zh-CN" emma:confidence="0">
                  <emma:literal>℅</emma:literal>
                </emma:interpretation>
                <emma:interpretation id="interp3" emma:lang="zh-CN" emma:confidence="0">
                  <emma:literal>乏</emma:literal>
                </emma:interpretation>
                <emma:interpretation id="interp4" emma:lang="zh-CN" emma:confidence="0">
                  <emma:literal>%</emma:literal>
                </emma:interpretation>
              </emma:one-of>
            </emma:emma>
          </inkml:annotationXML>
          <inkml:trace contextRef="#ctx0" brushRef="#br0">7785 6401 0,'0'0'1377,"0"0"769,-11-20-704,11 20-193,0 0 96,-18-4-32,18 4 1,0 0-97,-22-5-32,22 5-64,0 0-32,0 0-64,0 0-128,0 0-32,-20-4-161,20 4-95,0 0-129,0 0-31,0 0-97,-17 13-64,17-13-63,0 0-1,0 0 0,0 0 0,0 0 0,0 0 33,0 0-33,0 0 0,0 0-64,0 0-32,0 0 0,0 0-31,0 0-1,0 0 0,0 0 0,0 0-32,0 0 32,0 0 0,0 0 32,0 0 0,0 0 0,0 0-31,0 0-33,0 0 32,17 0-32,-17 0 0,0 0-32,0 0 0,0 0 0,0 0 0,18-4 32,-18 4-64,0 0 32,0 0-32,18 10 64,-18-10-32,0 0 0,20 18 0,-20-18-32,17 18 32,-17-18-32,18 24 32,-18-24-32,21 26 32,-9-10-32,-12-16 32,30 26-32,-30-26 0,33 26 0,-17-13 0,3-4 32,1 2-64,-1-2 32,1 4 32,-2 0-32,2 2 32,1 0-32,-1 1 0,-1 1 0,-1-3 32,0 1-32,-18-15 0,32 25-32,-32-25 64,23 22 0,-23-22 0,21 20-32,-21-20 32,16 23-64,-16-23 0,19 22 0,-19-22 0,14 22-32,-14-22-64,13 21-64,-13-21 64,10 16-32,-10-16 32,11 16-33,-11-16 97,0 0-96,18 22 160,-18-22 0,17 16 0,-17-16 0,16 16-32,-16-16 0,21 18-128,-21-18 96,20 16-96,-20-16 96,20 13-64,-20-13 64,20 6-33,-20-6 97,0 0 0,20 3-32,-20-3 0,0 0 0,0 0-32,0 0-64,0 0-192,0 0-417,0 0-384,0 0-833,-28-5-1185,28 5-832,-32 0-1,14 0 64</inkml:trace>
          <inkml:trace contextRef="#ctx0" brushRef="#br0" timeOffset="597">8128 6940 1121,'-29'18'2627,"29"-18"287,-28 19-640,28-19-320,-16 4-160,16-4-128,0 0-289,-19-8-192,19 8-256,0 0-224,0 0-129,0 0-160,17 8-63,-17-8-129,16 14 0,-16-14-64,26 17 33,-10-10-33,1 4 0,7-6-96,0 1 0,3 0-32,1 0 0,0-1-64,1 0 32,0 1-64,0-1 32,-5 3 32,-1-3 0,-4 1 0,1-1-32,-4-1 32,-16-4 0,26 3-32,-26-3 32,21-2-32,-21 2 0,17-3 0,-17 3 32,0 0-32,0 0 64,0 0-32,0 0 32,0 0 0,0 0 0,0 0 32,0 0 0,0 0 0,-4-16 96,4 16 64,-9-23 1,4 3-1,-1-4 64,-3-5 32,0-8 1,-3-3-225,-6-12-449,3 10-1056,-8-10-2467,4 15-127,-1 5-225,3 11-64</inkml:trace>
          <inkml:trace contextRef="#ctx0" brushRef="#br0" timeOffset="-1740">7639 6093 2114,'0'0'3139,"0"0"160,0 0 96,-18-13-1569,18 13-256,0 0-161,0 0-160,0 0-320,0 0-64,-21-8-193,21 8-127,-25 10-161,25-10 1,-36 23-193,18-6-32,-4 3-64,4 1 0,1-4-128,4 2 64,13-19-32,-14 25 0,14-25 0,0 0 32,18 8-32,0-16 0,6-4 32,6-3-32,3-4 0,4-2-32,0-1 64,-1 1 0,-4 2 64,-7 2-32,-6 2 64,-19 15 33,16-24 31,-16 24 0,-16-13 0,-3 13-32,-6 4-64,-7 5-32,-2 6-31,-7 5-1,1 6 0,-1 7 0,2 2-32,6-1 32,4-2-32,9-3 0,5-3 0,9-5 32,6-21-32,0 0 32,31 8-64,-5-21 32,6-5 32,2-8-64,7-1 32,-2-5-32,-1 1 64,-3 4-64,-5 5 96,-8 1-32,-22 21 32,16-21 32,-16 21 0,-20-2-32,-2 7 0,-7 5 0,-4 2-64,-4 7 32,-2 1-32,4 6 32,2 0-64,7-1 64,6 1-32,5-1 0,11-3-32,4-22 32,17 24 0,4-24 0,6-5-32,6-10 32,2-5 32,2-4-32,-4-4 64,-1 4 0,-8 2 0,-8 7 0,-16 15 0,4-18 33,-4 18-33,-32 12 0,8 0-96,-5 5-32,3 1-129,-2-3-95,10 2-288,-2-8-225,20-9-288,0 0-449,2 16-736,-2-16-1794,25-11 1,-4 6 95,2-1 128</inkml:trace>
        </inkml:traceGroup>
        <inkml:traceGroup>
          <inkml:annotationXML>
            <emma:emma xmlns:emma="http://www.w3.org/2003/04/emma" version="1.0">
              <emma:interpretation id="{34F07345-C165-4F5C-827C-4A4E889A3E6D}" emma:medium="tactile" emma:mode="ink">
                <msink:context xmlns:msink="http://schemas.microsoft.com/ink/2010/main" type="inkWord" rotatedBoundingBox="15473,12330 16643,13153 16087,13943 14917,13120"/>
              </emma:interpretation>
              <emma:one-of disjunction-type="recognition" id="oneOf1">
                <emma:interpretation id="interp5" emma:lang="zh-CN" emma:confidence="0">
                  <emma:literal>n</emma:literal>
                </emma:interpretation>
                <emma:interpretation id="interp6" emma:lang="zh-CN" emma:confidence="0">
                  <emma:literal>h</emma:literal>
                </emma:interpretation>
                <emma:interpretation id="interp7" emma:lang="zh-CN" emma:confidence="0">
                  <emma:literal>ⅱ</emma:literal>
                </emma:interpretation>
                <emma:interpretation id="interp8" emma:lang="zh-CN" emma:confidence="0">
                  <emma:literal>上</emma:literal>
                </emma:interpretation>
                <emma:interpretation id="interp9" emma:lang="zh-CN" emma:confidence="0">
                  <emma:literal>亢</emma:literal>
                </emma:interpretation>
              </emma:one-of>
            </emma:emma>
          </inkml:annotationXML>
          <inkml:trace contextRef="#ctx0" brushRef="#br0" timeOffset="3062">8912 6878 4516,'-11'-29'3524,"11"29"95,-13-20 32,13 20-1793,0 0-352,-26-20-321,26 20-320,0 0-161,0 0-95,0 0-161,0 0-63,-17 15-1,17-15-32,0 0-63,6 19-97,-6-19 0,6 17-96,-6-17-64,7 30 32,-3-14-128,-1 6 96,1 2-64,-1 4 64,1 1-64,0 7 64,-2 0 32,0 5-32,-4 4 0,4 1-32,-6 4 64,0 4 32,0-5-64,1 1 0,-1-4-32,3-5 32,-3-10 1,2-2-33,0-6 0,2-23 32,-4 25-32,4-25 32,0 0 0,0 0-32,0 0 0,-1-27 0,4 1 0,5-4-32,-1-2 0,6-2 0,0-1-1,5-3 1,0 4 32,4 1-64,-2 4 64,0 7-32,-1 0 32,-3 5-32,-16 17 32,25-24-32,-25 24 32,16-9 0,-16 9 0,0 0 0,0 0 0,18 6 0,-18-6 32,0 0-32,0 0 0,17 10 0,-17-10 32,0 0-32,0 0 0,18 17 32,-18-17-32,0 0 0,13 20 0,-13-20 0,3 16 0,-3-16 32,4 25-32,-4-25 32,0 31-32,0-31 32,0 27 1,0-10-33,0 4 0,0-3 32,0 2-32,0-1 0,0-1 0,0 2 32,0 2-64,2-2 64,2-1-32,-1-3 0,-3-16 0,10 30 0,-10-30 0,13 16-64,-13-16-161,16 2-287,4 1-705,-12-19-1025,15 14-1954,-5-8-96,12 6-33,-6-10-63</inkml:trace>
        </inkml:traceGroup>
        <inkml:traceGroup>
          <inkml:annotationXML>
            <emma:emma xmlns:emma="http://www.w3.org/2003/04/emma" version="1.0">
              <emma:interpretation id="{9242CBE7-1E08-45D2-8341-BDCE630D1352}" emma:medium="tactile" emma:mode="ink">
                <msink:context xmlns:msink="http://schemas.microsoft.com/ink/2010/main" type="inkWord" rotatedBoundingBox="15819,13927 15857,13021 16157,13033 16119,13939"/>
              </emma:interpretation>
              <emma:one-of disjunction-type="recognition" id="oneOf2">
                <emma:interpretation id="interp10" emma:lang="zh-CN" emma:confidence="0">
                  <emma:literal>g</emma:literal>
                </emma:interpretation>
                <emma:interpretation id="interp11" emma:lang="zh-CN" emma:confidence="0">
                  <emma:literal>8</emma:literal>
                </emma:interpretation>
                <emma:interpretation id="interp12" emma:lang="zh-CN" emma:confidence="0">
                  <emma:literal>y</emma:literal>
                </emma:interpretation>
                <emma:interpretation id="interp13" emma:lang="zh-CN" emma:confidence="0">
                  <emma:literal>寸</emma:literal>
                </emma:interpretation>
                <emma:interpretation id="interp14" emma:lang="zh-CN" emma:confidence="0">
                  <emma:literal>9</emma:literal>
                </emma:interpretation>
              </emma:one-of>
            </emma:emma>
          </inkml:annotationXML>
          <inkml:trace contextRef="#ctx0" brushRef="#br0" timeOffset="4142">9638 7445 3587,'0'0'3492,"0"0"-1,0 0 128,-26 3-1921,26-3-225,0 0-255,-18-7-290,18 7-223,-20-13-160,20 13-129,-22-21 0,22 21-95,-24-19-33,8 6-32,16 13-96,-30-12-64,30 12 1,-31-3-33,31 3-32,-30 13 0,19 3 0,1 4-32,2 6 0,2 4 0,6 0 32,3 2-64,-2-2 64,7-2-32,-1-7 32,-7-21-32,18 24 0,-18-24 0,24 4 0,-24-4 0,25-17 0,-25 17-32,24-31 32,-8 10 0,-4-2-32,1-1 64,-2 0-64,-1 2 32,-2 3 0,-2 3 64,-6 16-32,6-20 32,-6 20 32,0 0-32,0 0 32,0 0-32,0 0 0,-10 29-64,7-10 64,1 3-32,0 2 0,1 6 0,1 4 0,-2 4-32,2 5 64,0 3-128,0 9 0,0 4-96,0 3-96,2 1 64,-2-2-96,1-2 63,-1-6-95,2-3 128,-2-15-32,2-6 95,-2-9 97,0-20 0,-2 24 96,2-24 65,0 0-33,-18-13 32,18 13 32,-33-29 0,12 9-32,-6-8 32,1 1-31,-2-4-1,2 1-32,3-3 32,4 0-64,5 1 0,5 2 160,7-4-96,5-1 64,9 0-159,4-1 95,8 0-128,4 3-96,6 7-449,-4-3-800,14 18-2691,-13 0-224,4 11 64,-9-2-160</inkml:trace>
        </inkml:traceGroup>
        <inkml:traceGroup>
          <inkml:annotationXML>
            <emma:emma xmlns:emma="http://www.w3.org/2003/04/emma" version="1.0">
              <emma:interpretation id="{3F4AD91F-4442-4B50-B4D2-59244BAA180A}" emma:medium="tactile" emma:mode="ink">
                <msink:context xmlns:msink="http://schemas.microsoft.com/ink/2010/main" type="inkWord" rotatedBoundingBox="16455,12972 16480,13399 16248,13413 16222,12986"/>
              </emma:interpretation>
              <emma:one-of disjunction-type="recognition" id="oneOf3">
                <emma:interpretation id="interp15" emma:lang="zh-CN" emma:confidence="0">
                  <emma:literal>、</emma:literal>
                </emma:interpretation>
                <emma:interpretation id="interp16" emma:lang="zh-CN" emma:confidence="0">
                  <emma:literal>n</emma:literal>
                </emma:interpretation>
                <emma:interpretation id="interp17" emma:lang="zh-CN" emma:confidence="0">
                  <emma:literal>,</emma:literal>
                </emma:interpretation>
                <emma:interpretation id="interp18" emma:lang="zh-CN" emma:confidence="0">
                  <emma:literal>"</emma:literal>
                </emma:interpretation>
                <emma:interpretation id="interp19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4898">9794 7389 3619,'-2'-20'3588,"2"20"191,0 0-63,-18-26-1794,18 26-385,0 0-352,-13 17-352,13-17-352,-15 20-193,8-3-160,3 6-32,0 3-96,0 2 64,4 3-32,-1 0 64,1 0-64,0 1 96,1-4-96,1-7 32,-2-2-32,0-19 33,0 20-1,0-20 0,0 0 0,0 0-32,2-32 64,2 7-32,0-10 32,3-1-96,2-3 96,2-2-96,2 5 64,2-1-64,-2 7 0,-2 7 32,-11 23-32,20-28 0,-20 28 0,16-13 0,-16 13 0,0 0 0,22 2 0,-22-2 32,21 11 0,-21-11 0,18 24-32,-9-6 32,-1 4-32,-3 6 32,0 3 0,-3 4 32,0 0-32,-2 2 0,0 1 1,0-2 31,0-4-64,0-6 32,0-6-64,0-20 32,2 28 32,-2-28-64,0 0-32,0 0-129,0 0-287,0 0-865,0 0-2531,0 0-224,0 0 64,16-15-224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ceres-solver.org/nnls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里的优化和求解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刘毅</a:t>
            </a:r>
            <a:endParaRPr lang="en-US" altLang="zh-CN" dirty="0"/>
          </a:p>
          <a:p>
            <a:r>
              <a:rPr lang="zh-CN" altLang="en-US" dirty="0"/>
              <a:t>特别致谢：刘浩敏</a:t>
            </a:r>
          </a:p>
        </p:txBody>
      </p:sp>
    </p:spTree>
    <p:extLst>
      <p:ext uri="{BB962C8B-B14F-4D97-AF65-F5344CB8AC3E}">
        <p14:creationId xmlns:p14="http://schemas.microsoft.com/office/powerpoint/2010/main" val="95164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Guass</a:t>
            </a:r>
            <a:r>
              <a:rPr lang="en-US" altLang="zh-CN" dirty="0"/>
              <a:t> Newton 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当函数梯度较大时，收敛速度慢；</a:t>
            </a:r>
            <a:endParaRPr lang="en-US" altLang="zh-CN" dirty="0"/>
          </a:p>
          <a:p>
            <a:r>
              <a:rPr lang="zh-CN" altLang="en-US" dirty="0"/>
              <a:t>当函数非线性化程度很强的时候，算法失效；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H</a:t>
            </a:r>
            <a:r>
              <a:rPr lang="zh-CN" altLang="en-US" dirty="0"/>
              <a:t>矩阵为奇异矩阵的时候，算法失效；</a:t>
            </a:r>
            <a:endParaRPr lang="en-US" altLang="zh-CN" dirty="0"/>
          </a:p>
          <a:p>
            <a:r>
              <a:rPr lang="zh-CN" altLang="en-US" dirty="0"/>
              <a:t>比最速下降法收敛要快</a:t>
            </a:r>
          </a:p>
        </p:txBody>
      </p:sp>
    </p:spTree>
    <p:extLst>
      <p:ext uri="{BB962C8B-B14F-4D97-AF65-F5344CB8AC3E}">
        <p14:creationId xmlns:p14="http://schemas.microsoft.com/office/powerpoint/2010/main" val="160510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 Region 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zh-CN" altLang="en-US" sz="2400" dirty="0"/>
              <a:t>先求步长，再找下降方向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37004" y="1543900"/>
                <a:ext cx="4904021" cy="26453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来衡量该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区间内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接近程度。越接近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，这表示该区间可以用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分析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7004" y="1543900"/>
                <a:ext cx="4904021" cy="2645327"/>
              </a:xfrm>
              <a:blipFill>
                <a:blip r:embed="rId2"/>
                <a:stretch>
                  <a:fillRect l="-373" t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2394" y="1930400"/>
                <a:ext cx="4617354" cy="5308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Trust Region Framework:</a:t>
                </a:r>
              </a:p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=0,1,2…..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else</a:t>
                </a:r>
              </a:p>
              <a:p>
                <a:r>
                  <a:rPr lang="en-US" altLang="zh-CN" dirty="0"/>
                  <a:t>		</a:t>
                </a:r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else</a:t>
                </a:r>
              </a:p>
              <a:p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else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end(for)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94" y="1930400"/>
                <a:ext cx="4617354" cy="5308505"/>
              </a:xfrm>
              <a:prstGeom prst="rect">
                <a:avLst/>
              </a:prstGeom>
              <a:blipFill>
                <a:blip r:embed="rId3"/>
                <a:stretch>
                  <a:fillRect l="-1055" t="-805" r="-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17758" y="4189227"/>
                <a:ext cx="2514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Trust region radius: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8" y="4189227"/>
                <a:ext cx="2514150" cy="369332"/>
              </a:xfrm>
              <a:prstGeom prst="rect">
                <a:avLst/>
              </a:prstGeom>
              <a:blipFill>
                <a:blip r:embed="rId4"/>
                <a:stretch>
                  <a:fillRect l="-193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0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Levenberg</a:t>
            </a:r>
            <a:r>
              <a:rPr lang="en-US" altLang="zh-CN" dirty="0"/>
              <a:t>–Marquardt (L-M method)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Using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KKT (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Karush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-Kuhn-Tucker) [1] </a:t>
                </a:r>
                <a:r>
                  <a:rPr lang="en-US" altLang="zh-CN" dirty="0"/>
                  <a:t>conditions, the problem above can be described as: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then, we get the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p>
                  </m:oMath>
                </a14:m>
                <a:r>
                  <a:rPr lang="en-US" altLang="zh-CN" dirty="0"/>
                  <a:t> must be 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𝐿𝑀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7334" y="5220585"/>
            <a:ext cx="827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参考 </a:t>
            </a:r>
            <a:r>
              <a:rPr lang="en-US" altLang="zh-CN" dirty="0" err="1"/>
              <a:t>Stepen</a:t>
            </a:r>
            <a:r>
              <a:rPr lang="en-US" altLang="zh-CN" dirty="0"/>
              <a:t> Boyd, </a:t>
            </a:r>
            <a:r>
              <a:rPr lang="en-US" altLang="zh-CN" dirty="0" err="1"/>
              <a:t>Lieven</a:t>
            </a:r>
            <a:r>
              <a:rPr lang="en-US" altLang="zh-CN" dirty="0"/>
              <a:t> </a:t>
            </a:r>
            <a:r>
              <a:rPr lang="en-US" altLang="zh-CN" dirty="0" err="1"/>
              <a:t>Vandenberghe</a:t>
            </a:r>
            <a:r>
              <a:rPr lang="zh-CN" altLang="en-US" dirty="0"/>
              <a:t>的 </a:t>
            </a:r>
            <a:r>
              <a:rPr lang="en-US" altLang="zh-CN" dirty="0"/>
              <a:t>Convex Optimization </a:t>
            </a:r>
            <a:r>
              <a:rPr lang="zh-CN" altLang="en-US" dirty="0"/>
              <a:t>的</a:t>
            </a:r>
            <a:r>
              <a:rPr lang="en-US" altLang="zh-CN" dirty="0"/>
              <a:t>5.5.3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35179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选取是该方法尴尬的地方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8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5919"/>
                <a:ext cx="8596668" cy="41019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用一维的二次函数来思考，如果二次函数的极值点落在</a:t>
                </a:r>
                <a:r>
                  <a:rPr lang="en-US" altLang="zh-CN" dirty="0"/>
                  <a:t>trust-region</a:t>
                </a:r>
                <a:r>
                  <a:rPr lang="zh-CN" altLang="en-US" dirty="0"/>
                  <a:t>以内，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在整个执行过程中，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初始化由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矩阵的对角元素最大值确定，但是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迭代中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会</m:t>
                    </m:r>
                  </m:oMath>
                </a14:m>
                <a:r>
                  <a:rPr lang="zh-CN" altLang="en-US" dirty="0"/>
                  <a:t>根据函数的下降程度调节自己。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dirty="0"/>
                  <a:t>具体参考</a:t>
                </a:r>
                <a:r>
                  <a:rPr lang="en-US" altLang="zh-CN" sz="1200" dirty="0"/>
                  <a:t>K. </a:t>
                </a:r>
                <a:r>
                  <a:rPr lang="en-US" altLang="zh-CN" sz="1200" dirty="0" err="1"/>
                  <a:t>Levenberg</a:t>
                </a:r>
                <a:r>
                  <a:rPr lang="en-US" altLang="zh-CN" sz="1200" dirty="0"/>
                  <a:t>, </a:t>
                </a:r>
                <a:r>
                  <a:rPr lang="en-US" altLang="zh-CN" sz="1200" i="1" dirty="0"/>
                  <a:t>A method for the solution of certain non-linear problems in least squares</a:t>
                </a:r>
                <a:r>
                  <a:rPr lang="en-US" altLang="zh-CN" sz="1200" dirty="0"/>
                  <a:t>, Quarterly of Applied Mathematics, 2 (1944), pp. 164–168.</a:t>
                </a:r>
              </a:p>
              <a:p>
                <a:r>
                  <a:rPr lang="zh-CN" altLang="en-US" sz="1200" dirty="0"/>
                  <a:t>代码可以参照</a:t>
                </a:r>
                <a:r>
                  <a:rPr lang="en-US" altLang="zh-CN" sz="1200" dirty="0"/>
                  <a:t>g2o</a:t>
                </a:r>
                <a:r>
                  <a:rPr lang="zh-CN" altLang="en-US" sz="1200" dirty="0"/>
                  <a:t>优化库 的 </a:t>
                </a:r>
                <a:r>
                  <a:rPr lang="en-US" altLang="zh-CN" sz="1200" dirty="0"/>
                  <a:t>core/optimization_algorithm_levenberg.cpp</a:t>
                </a:r>
                <a:r>
                  <a:rPr lang="zh-CN" altLang="en-US" sz="1200" dirty="0"/>
                  <a:t>中的</a:t>
                </a:r>
                <a:r>
                  <a:rPr lang="en-US" altLang="zh-CN" sz="1200" dirty="0" err="1"/>
                  <a:t>OptimizationAlgorithm</a:t>
                </a:r>
                <a:r>
                  <a:rPr lang="en-US" altLang="zh-CN" sz="1200" dirty="0"/>
                  <a:t>::</a:t>
                </a:r>
                <a:r>
                  <a:rPr lang="en-US" altLang="zh-CN" sz="1200" dirty="0" err="1"/>
                  <a:t>SolverResult</a:t>
                </a:r>
                <a:r>
                  <a:rPr lang="en-US" altLang="zh-CN" sz="1200" dirty="0"/>
                  <a:t> </a:t>
                </a:r>
                <a:r>
                  <a:rPr lang="en-US" altLang="zh-CN" sz="1200" dirty="0" err="1"/>
                  <a:t>OptimizationAlgorithmLevenberg</a:t>
                </a:r>
                <a:r>
                  <a:rPr lang="en-US" altLang="zh-CN" sz="1200" dirty="0"/>
                  <a:t>::solve</a:t>
                </a:r>
                <a:r>
                  <a:rPr lang="zh-CN" altLang="en-US" sz="1200" dirty="0"/>
                  <a:t>函数</a:t>
                </a:r>
              </a:p>
              <a:p>
                <a:r>
                  <a:rPr lang="en-US" altLang="zh-CN" sz="1200" dirty="0"/>
                  <a:t>Ceres </a:t>
                </a:r>
                <a:r>
                  <a:rPr lang="zh-CN" altLang="en-US" sz="1200" dirty="0"/>
                  <a:t>版本的</a:t>
                </a:r>
                <a:r>
                  <a:rPr lang="en-US" altLang="zh-CN" sz="1200" dirty="0" err="1"/>
                  <a:t>levenberg</a:t>
                </a:r>
                <a:r>
                  <a:rPr lang="zh-CN" altLang="en-US" sz="1200" dirty="0"/>
                  <a:t>优化器使用的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策略更加</m:t>
                    </m:r>
                  </m:oMath>
                </a14:m>
                <a:r>
                  <a:rPr lang="zh-CN" altLang="en-US" sz="1200" dirty="0"/>
                  <a:t>结合了</a:t>
                </a:r>
                <a:r>
                  <a:rPr lang="en-US" altLang="zh-CN" sz="1200" dirty="0"/>
                  <a:t>trust region</a:t>
                </a:r>
                <a:r>
                  <a:rPr lang="zh-CN" altLang="en-US" sz="1200" dirty="0"/>
                  <a:t>概念，使用</a:t>
                </a:r>
                <a:r>
                  <a:rPr lang="en-US" altLang="zh-CN" sz="1200" dirty="0"/>
                  <a:t>Trust region</a:t>
                </a:r>
                <a:r>
                  <a:rPr lang="zh-CN" altLang="en-US" sz="1200" dirty="0"/>
                  <a:t>的范围来定义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200" dirty="0"/>
                  <a:t>, </a:t>
                </a:r>
                <a:r>
                  <a:rPr lang="zh-CN" altLang="en-US" sz="1200" dirty="0"/>
                  <a:t>与</a:t>
                </a:r>
                <a:r>
                  <a:rPr lang="en-US" altLang="zh-CN" sz="1200" dirty="0"/>
                  <a:t>g2o</a:t>
                </a:r>
                <a:r>
                  <a:rPr lang="zh-CN" altLang="en-US" sz="1200" dirty="0"/>
                  <a:t>上的</a:t>
                </a:r>
                <a:r>
                  <a:rPr lang="en-US" altLang="zh-CN" sz="1200" dirty="0" err="1"/>
                  <a:t>levenberg</a:t>
                </a:r>
                <a:r>
                  <a:rPr lang="zh-CN" altLang="en-US" sz="1200" dirty="0"/>
                  <a:t>有细微上不一样，但大致原理是一致的。具体可以参考</a:t>
                </a:r>
                <a:r>
                  <a:rPr lang="en-US" altLang="zh-CN" sz="1200" dirty="0" err="1"/>
                  <a:t>ceres</a:t>
                </a:r>
                <a:r>
                  <a:rPr lang="zh-CN" altLang="en-US" sz="1200" dirty="0"/>
                  <a:t>的</a:t>
                </a:r>
                <a:r>
                  <a:rPr lang="en-US" altLang="zh-CN" sz="1200" dirty="0"/>
                  <a:t>internal/levenberg_marquardt_stragegy.cc </a:t>
                </a:r>
                <a:r>
                  <a:rPr lang="zh-CN" altLang="en-US" sz="1200" dirty="0"/>
                  <a:t>中</a:t>
                </a:r>
                <a:r>
                  <a:rPr lang="en-US" altLang="zh-CN" sz="1200" dirty="0" err="1"/>
                  <a:t>LevenbergMarquardtStrategy</a:t>
                </a:r>
                <a:r>
                  <a:rPr lang="en-US" altLang="zh-CN" sz="1200" dirty="0"/>
                  <a:t>::</a:t>
                </a:r>
                <a:r>
                  <a:rPr lang="en-US" altLang="zh-CN" sz="1200" dirty="0" err="1"/>
                  <a:t>ComputeStep</a:t>
                </a:r>
                <a:r>
                  <a:rPr lang="zh-CN" altLang="en-US" sz="1200" dirty="0"/>
                  <a:t>，</a:t>
                </a:r>
                <a:r>
                  <a:rPr lang="en-US" altLang="zh-CN" sz="1200" dirty="0" err="1"/>
                  <a:t>StepAccepted</a:t>
                </a:r>
                <a:r>
                  <a:rPr lang="en-US" altLang="zh-CN" sz="1200" dirty="0"/>
                  <a:t>/</a:t>
                </a:r>
                <a:r>
                  <a:rPr lang="en-US" altLang="zh-CN" sz="1200" dirty="0" err="1"/>
                  <a:t>StepRejected</a:t>
                </a:r>
                <a:r>
                  <a:rPr lang="zh-CN" altLang="en-US" sz="1200" dirty="0"/>
                  <a:t>函数，以及参考文献</a:t>
                </a:r>
                <a:r>
                  <a:rPr lang="en-US" altLang="zh-CN" sz="1200" dirty="0"/>
                  <a:t>J. </a:t>
                </a:r>
                <a:r>
                  <a:rPr lang="en-US" altLang="zh-CN" sz="1200" dirty="0" err="1"/>
                  <a:t>J.Mor´e</a:t>
                </a:r>
                <a:r>
                  <a:rPr lang="en-US" altLang="zh-CN" sz="1200" dirty="0"/>
                  <a:t>, </a:t>
                </a:r>
                <a:r>
                  <a:rPr lang="en-US" altLang="zh-CN" sz="1200" i="1" dirty="0"/>
                  <a:t>The </a:t>
                </a:r>
                <a:r>
                  <a:rPr lang="en-US" altLang="zh-CN" sz="1200" i="1" dirty="0" err="1"/>
                  <a:t>Levenberg</a:t>
                </a:r>
                <a:r>
                  <a:rPr lang="en-US" altLang="zh-CN" sz="1200" i="1" dirty="0"/>
                  <a:t>-Marquardt algorithm: Implementation and theory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5919"/>
                <a:ext cx="8596668" cy="4101988"/>
              </a:xfrm>
              <a:blipFill>
                <a:blip r:embed="rId3"/>
                <a:stretch>
                  <a:fillRect l="-142" t="-1040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10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Dog-Leg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𝑚𝑖𝑛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r>
                  <a:rPr lang="zh-CN" altLang="en-US"/>
                  <a:t>如果</a:t>
                </a:r>
                <a:r>
                  <a:rPr lang="zh-CN" altLang="en-US" dirty="0"/>
                  <a:t>不加</a:t>
                </a:r>
                <a:r>
                  <a:rPr lang="en-US" altLang="zh-CN" dirty="0"/>
                  <a:t>region </a:t>
                </a:r>
                <a:r>
                  <a:rPr lang="zh-CN" altLang="en-US" dirty="0"/>
                  <a:t>约束，上述二次方程最优值类似于</a:t>
                </a:r>
                <a:r>
                  <a:rPr lang="en-US" altLang="zh-CN" dirty="0"/>
                  <a:t>Gauss Newton</a:t>
                </a:r>
                <a:r>
                  <a:rPr lang="zh-CN" altLang="en-US" dirty="0"/>
                  <a:t>法，即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，如果该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≤∆</m:t>
                    </m:r>
                  </m:oMath>
                </a14:m>
                <a:r>
                  <a:rPr lang="zh-CN" altLang="en-US" dirty="0"/>
                  <a:t>，则上述形式最优解即可以用</a:t>
                </a:r>
                <a:r>
                  <a:rPr lang="en-US" altLang="zh-CN" dirty="0"/>
                  <a:t>Gauss Newton</a:t>
                </a:r>
                <a:r>
                  <a:rPr lang="zh-CN" altLang="en-US" dirty="0"/>
                  <a:t>法来求。</a:t>
                </a:r>
                <a:endParaRPr lang="en-US" altLang="zh-CN" dirty="0"/>
              </a:p>
              <a:p>
                <a:r>
                  <a:rPr lang="zh-CN" altLang="en-US"/>
                  <a:t>如果</a:t>
                </a:r>
                <a:r>
                  <a:rPr lang="zh-CN" altLang="en-US" dirty="0"/>
                  <a:t>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&gt;∆</m:t>
                    </m:r>
                  </m:oMath>
                </a14:m>
                <a:r>
                  <a:rPr lang="zh-CN" altLang="en-US" dirty="0"/>
                  <a:t>，区域约束变为有效约束</a:t>
                </a:r>
                <a:r>
                  <a:rPr lang="en-US" altLang="zh-CN" dirty="0"/>
                  <a:t>(active constraint), </a:t>
                </a:r>
                <a:r>
                  <a:rPr lang="zh-CN" altLang="en-US" dirty="0"/>
                  <a:t>此时用最速下降法求解上式，得到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最优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如果此时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&gt;∆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怎么办？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49" y="51628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Dog-Leg Method</a:t>
            </a:r>
            <a:br>
              <a:rPr lang="en-US" altLang="zh-CN" dirty="0"/>
            </a:br>
            <a:r>
              <a:rPr lang="en-US" altLang="zh-CN" sz="2200" dirty="0"/>
              <a:t>combination by steepest descent and Gauss Newton</a:t>
            </a:r>
            <a:endParaRPr lang="zh-CN" altLang="en-US" sz="2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92755"/>
            <a:ext cx="5810138" cy="3881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72" y="1692755"/>
            <a:ext cx="5379260" cy="32623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77" y="5574192"/>
            <a:ext cx="1448426" cy="988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/>
              <p14:cNvContentPartPr/>
              <p14:nvPr/>
            </p14:nvContentPartPr>
            <p14:xfrm>
              <a:off x="937743" y="4438207"/>
              <a:ext cx="343080" cy="84276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943" y="4427047"/>
                <a:ext cx="36504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/>
              <p14:cNvContentPartPr/>
              <p14:nvPr/>
            </p14:nvContentPartPr>
            <p14:xfrm>
              <a:off x="4999983" y="4209247"/>
              <a:ext cx="933480" cy="80892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8823" y="4198087"/>
                <a:ext cx="949680" cy="8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92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Dog-Leg vs L-M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相比</a:t>
            </a:r>
            <a:r>
              <a:rPr lang="en-US" altLang="zh-CN" dirty="0"/>
              <a:t>Gauss Newton, Dog-Leg</a:t>
            </a:r>
            <a:r>
              <a:rPr lang="zh-CN" altLang="en-US" dirty="0"/>
              <a:t>方法会更少的依赖</a:t>
            </a:r>
            <a:r>
              <a:rPr lang="en-US" altLang="zh-CN" dirty="0"/>
              <a:t>H</a:t>
            </a:r>
            <a:r>
              <a:rPr lang="zh-CN" altLang="en-US" dirty="0"/>
              <a:t>矩阵非奇异情况，如果出现了非奇异，也可以用最速下降法来补偿。但</a:t>
            </a:r>
            <a:r>
              <a:rPr lang="en-US" altLang="zh-CN" dirty="0"/>
              <a:t>L-M</a:t>
            </a:r>
            <a:r>
              <a:rPr lang="zh-CN" altLang="en-US" dirty="0"/>
              <a:t>方法却保证了</a:t>
            </a:r>
            <a:r>
              <a:rPr lang="en-US" altLang="zh-CN" dirty="0"/>
              <a:t>H</a:t>
            </a:r>
            <a:r>
              <a:rPr lang="zh-CN" altLang="en-US" dirty="0"/>
              <a:t>可以始终非奇异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在很多文献里面，</a:t>
            </a:r>
            <a:r>
              <a:rPr lang="en-US" altLang="zh-CN" dirty="0"/>
              <a:t>Dog-Leg</a:t>
            </a:r>
            <a:r>
              <a:rPr lang="zh-CN" altLang="en-US" dirty="0"/>
              <a:t>被认为性能比</a:t>
            </a:r>
            <a:r>
              <a:rPr lang="en-US" altLang="zh-CN" dirty="0"/>
              <a:t>L-M</a:t>
            </a:r>
            <a:r>
              <a:rPr lang="zh-CN" altLang="en-US" dirty="0"/>
              <a:t>更佳</a:t>
            </a:r>
            <a:r>
              <a:rPr lang="en-US" altLang="zh-CN" dirty="0"/>
              <a:t>[1][2][3]</a:t>
            </a:r>
            <a:r>
              <a:rPr lang="zh-CN" altLang="en-US" dirty="0"/>
              <a:t>，</a:t>
            </a:r>
            <a:r>
              <a:rPr lang="en-US" altLang="zh-CN" dirty="0"/>
              <a:t>Dog-Leg</a:t>
            </a:r>
            <a:r>
              <a:rPr lang="zh-CN" altLang="en-US" dirty="0"/>
              <a:t>算法收敛更快，但是两者能够达到相同级别的算法精度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[1] M.I.A. </a:t>
            </a:r>
            <a:r>
              <a:rPr lang="en-US" altLang="zh-CN" dirty="0" err="1"/>
              <a:t>Lourakis</a:t>
            </a:r>
            <a:r>
              <a:rPr lang="en-US" altLang="zh-CN" dirty="0"/>
              <a:t> and A.A. </a:t>
            </a:r>
            <a:r>
              <a:rPr lang="en-US" altLang="zh-CN" dirty="0" err="1"/>
              <a:t>Antonis</a:t>
            </a:r>
            <a:r>
              <a:rPr lang="en-US" altLang="zh-CN" dirty="0"/>
              <a:t>. Is </a:t>
            </a:r>
            <a:r>
              <a:rPr lang="en-US" altLang="zh-CN" dirty="0" err="1"/>
              <a:t>Levenberg</a:t>
            </a:r>
            <a:r>
              <a:rPr lang="en-US" altLang="zh-CN" dirty="0"/>
              <a:t>-Marquardt the most efficient optimization algorithm for implementing bundle adjustment? Intl. Conf. on Computer Vision (ICCV), 2:1526–1531, 2005.</a:t>
            </a:r>
          </a:p>
          <a:p>
            <a:pPr marL="0" indent="0">
              <a:buNone/>
            </a:pPr>
            <a:r>
              <a:rPr lang="en-US" altLang="zh-CN" dirty="0"/>
              <a:t>[2] Rosen D M, </a:t>
            </a:r>
            <a:r>
              <a:rPr lang="en-US" altLang="zh-CN" dirty="0" err="1"/>
              <a:t>Kaess</a:t>
            </a:r>
            <a:r>
              <a:rPr lang="en-US" altLang="zh-CN" dirty="0"/>
              <a:t> M, Leonard J </a:t>
            </a:r>
            <a:r>
              <a:rPr lang="en-US" altLang="zh-CN" dirty="0" err="1"/>
              <a:t>J</a:t>
            </a:r>
            <a:r>
              <a:rPr lang="en-US" altLang="zh-CN" dirty="0"/>
              <a:t>. An incremental trust-region method for robust online sparse least-squares estimation[C]//Robotics and Automation (ICRA), 2012 IEEE International Conference on. IEEE, 2012: 1262-1269.</a:t>
            </a:r>
          </a:p>
          <a:p>
            <a:pPr marL="0" indent="0">
              <a:buNone/>
            </a:pPr>
            <a:r>
              <a:rPr lang="en-US" altLang="zh-CN" dirty="0"/>
              <a:t>[3] Rosen D M, </a:t>
            </a:r>
            <a:r>
              <a:rPr lang="en-US" altLang="zh-CN" dirty="0" err="1"/>
              <a:t>Kaess</a:t>
            </a:r>
            <a:r>
              <a:rPr lang="en-US" altLang="zh-CN" dirty="0"/>
              <a:t> M, Leonard J </a:t>
            </a:r>
            <a:r>
              <a:rPr lang="en-US" altLang="zh-CN" dirty="0" err="1"/>
              <a:t>J</a:t>
            </a:r>
            <a:r>
              <a:rPr lang="en-US" altLang="zh-CN" dirty="0"/>
              <a:t>. RISE: An incremental trust-region method for robust online sparse least-squares estimation[J]. Robotics, IEEE Transactions on, 2014, 30(5): 1091-1108.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4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优化问题总结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5165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对于使用了二次逼近的优化问题求解，无论是</a:t>
                </a:r>
                <a:r>
                  <a:rPr lang="en-US" altLang="zh-CN" dirty="0"/>
                  <a:t>Gauss-Newton, L-M, Dog-Leg</a:t>
                </a:r>
                <a:r>
                  <a:rPr lang="zh-CN" altLang="en-US" dirty="0"/>
                  <a:t>方法，都会需要解决</a:t>
                </a:r>
                <a:r>
                  <a:rPr lang="en-US" altLang="zh-CN" dirty="0"/>
                  <a:t>Ax=b</a:t>
                </a:r>
                <a:r>
                  <a:rPr lang="zh-CN" altLang="en-US" dirty="0"/>
                  <a:t>的线性方程组！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dirty="0"/>
                  <a:t>，则可以初步认为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是对称矩阵且至少为半正定或者正定矩阵。</a:t>
                </a:r>
                <a:endParaRPr lang="en-US" altLang="zh-CN" dirty="0"/>
              </a:p>
              <a:p>
                <a:r>
                  <a:rPr lang="zh-CN" altLang="en-US" dirty="0"/>
                  <a:t>尽量避免只用</a:t>
                </a:r>
                <a:r>
                  <a:rPr lang="en-US" altLang="zh-CN" dirty="0"/>
                  <a:t>Gauss-Newton</a:t>
                </a:r>
                <a:r>
                  <a:rPr lang="zh-CN" altLang="en-US" dirty="0"/>
                  <a:t>，使用</a:t>
                </a:r>
                <a:r>
                  <a:rPr lang="en-US" altLang="zh-CN" dirty="0"/>
                  <a:t>trust-region</a:t>
                </a:r>
                <a:r>
                  <a:rPr lang="zh-CN" altLang="en-US" dirty="0"/>
                  <a:t>类的方法可以有效解决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矩阵为奇异矩阵的情况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5165"/>
                <a:ext cx="8596668" cy="3880773"/>
              </a:xfrm>
              <a:blipFill>
                <a:blip r:embed="rId2"/>
                <a:stretch>
                  <a:fillRect l="-142" t="-1258" r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9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 Solver!</a:t>
            </a:r>
            <a:br>
              <a:rPr lang="en-US" altLang="zh-CN" dirty="0"/>
            </a:br>
            <a:r>
              <a:rPr lang="en-US" altLang="zh-CN" sz="2200" dirty="0"/>
              <a:t>Solution for Ax=b</a:t>
            </a:r>
            <a:br>
              <a:rPr lang="en-US" altLang="zh-CN" dirty="0"/>
            </a:b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375" y="1734801"/>
            <a:ext cx="5312748" cy="33909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03754"/>
            <a:ext cx="5549893" cy="3453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334" y="5156789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个相机</a:t>
            </a:r>
            <a:r>
              <a:rPr lang="en-US" altLang="zh-CN" dirty="0"/>
              <a:t>4</a:t>
            </a:r>
            <a:r>
              <a:rPr lang="zh-CN" altLang="en-US" dirty="0"/>
              <a:t>个点的</a:t>
            </a:r>
            <a:r>
              <a:rPr lang="en-US" altLang="zh-CN" dirty="0"/>
              <a:t>Bundle adjustment </a:t>
            </a:r>
            <a:r>
              <a:rPr lang="zh-CN" altLang="en-US" dirty="0"/>
              <a:t>矩阵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1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Cholesky</a:t>
            </a:r>
            <a:r>
              <a:rPr lang="en-US" altLang="zh-CN" dirty="0"/>
              <a:t> decomposition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977865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7334" y="1561068"/>
                <a:ext cx="85966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SLAM</a:t>
                </a:r>
                <a:r>
                  <a:rPr lang="zh-CN" altLang="en-US" dirty="0"/>
                  <a:t>中的</a:t>
                </a:r>
                <a:r>
                  <a:rPr lang="en-US" altLang="zh-CN" dirty="0" err="1"/>
                  <a:t>linearsolver</a:t>
                </a:r>
                <a:r>
                  <a:rPr lang="zh-CN" altLang="en-US" dirty="0"/>
                  <a:t>来说，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线性系统中的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r>
                  <a:rPr lang="zh-CN" altLang="en-US" dirty="0"/>
                  <a:t>为半正定矩阵，而且具有特定的稀疏形式。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en-US" altLang="zh-CN" dirty="0" err="1"/>
                  <a:t>Cholesky</a:t>
                </a:r>
                <a:r>
                  <a:rPr lang="en-US" altLang="zh-CN" dirty="0"/>
                  <a:t> [1]</a:t>
                </a:r>
                <a:r>
                  <a:rPr lang="zh-CN" altLang="en-US" dirty="0"/>
                  <a:t>分解：</a:t>
                </a:r>
                <a:endParaRPr lang="en-US" altLang="zh-CN" dirty="0"/>
              </a:p>
              <a:p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𝑐h𝑜𝑙𝑒𝑠𝑘𝑦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lower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triangluar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然后对该线性系统采用</a:t>
                </a:r>
                <a:r>
                  <a:rPr lang="en-US" altLang="zh-CN" b="0" dirty="0"/>
                  <a:t>forward-substitution </a:t>
                </a:r>
                <a:r>
                  <a:rPr lang="zh-CN" altLang="en-US" b="0" dirty="0"/>
                  <a:t>和 </a:t>
                </a:r>
                <a:r>
                  <a:rPr lang="en-US" altLang="zh-CN" b="0" dirty="0"/>
                  <a:t>back-substitution</a:t>
                </a:r>
                <a:r>
                  <a:rPr lang="zh-CN" altLang="en-US" b="0" dirty="0"/>
                  <a:t>手段来求解，相比对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直接求逆来说，节约了大量的计算量。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61068"/>
                <a:ext cx="8596668" cy="2585323"/>
              </a:xfrm>
              <a:prstGeom prst="rect">
                <a:avLst/>
              </a:prstGeom>
              <a:blipFill>
                <a:blip r:embed="rId2"/>
                <a:stretch>
                  <a:fillRect l="-567" t="-1651" r="-142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77334" y="4731360"/>
            <a:ext cx="7435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[1] Y. Chen, T. A. Davis, W. W. Hager, and S. </a:t>
            </a:r>
            <a:r>
              <a:rPr lang="en-US" altLang="zh-CN" sz="1050" dirty="0" err="1"/>
              <a:t>Rajamanickam</a:t>
            </a:r>
            <a:r>
              <a:rPr lang="en-US" altLang="zh-CN" sz="1050" dirty="0"/>
              <a:t>, </a:t>
            </a:r>
            <a:r>
              <a:rPr lang="en-US" altLang="zh-CN" sz="1050" b="1" dirty="0"/>
              <a:t>Algorithm 887: CHOLMOD, </a:t>
            </a:r>
            <a:r>
              <a:rPr lang="en-US" altLang="zh-CN" sz="1050" b="1" dirty="0" err="1"/>
              <a:t>Supernodal</a:t>
            </a:r>
            <a:r>
              <a:rPr lang="en-US" altLang="zh-CN" sz="1050" b="1" dirty="0"/>
              <a:t> Sparse </a:t>
            </a:r>
            <a:r>
              <a:rPr lang="en-US" altLang="zh-CN" sz="1050" b="1" dirty="0" err="1"/>
              <a:t>Cholesky</a:t>
            </a:r>
            <a:r>
              <a:rPr lang="en-US" altLang="zh-CN" sz="1050" b="1" dirty="0"/>
              <a:t> Factorization and Update/</a:t>
            </a:r>
            <a:r>
              <a:rPr lang="en-US" altLang="zh-CN" sz="1050" b="1" dirty="0" err="1"/>
              <a:t>Downdate</a:t>
            </a:r>
            <a:r>
              <a:rPr lang="en-US" altLang="zh-CN" sz="1050" dirty="0"/>
              <a:t>, </a:t>
            </a:r>
            <a:r>
              <a:rPr lang="en-US" altLang="zh-CN" sz="1050" i="1" dirty="0"/>
              <a:t>TOMS</a:t>
            </a:r>
            <a:r>
              <a:rPr lang="en-US" altLang="zh-CN" sz="1050" dirty="0"/>
              <a:t>, 35(3), 2008.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Cholesky</a:t>
            </a:r>
            <a:r>
              <a:rPr lang="zh-CN" altLang="en-US" sz="1050" dirty="0"/>
              <a:t>算法在</a:t>
            </a:r>
            <a:r>
              <a:rPr lang="en-US" altLang="zh-CN" sz="1050" dirty="0" err="1"/>
              <a:t>suitsparse</a:t>
            </a:r>
            <a:r>
              <a:rPr lang="zh-CN" altLang="en-US" sz="1050" dirty="0"/>
              <a:t>算法库中有很好的实现。</a:t>
            </a:r>
            <a:endParaRPr lang="zh-CN" altLang="zh-CN" sz="105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中的图优化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67" y="1270000"/>
            <a:ext cx="7697245" cy="3881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18167" y="5550195"/>
                <a:ext cx="6758517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最终目标函数：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* =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67" y="5550195"/>
                <a:ext cx="6758517" cy="595612"/>
              </a:xfrm>
              <a:prstGeom prst="rect">
                <a:avLst/>
              </a:prstGeom>
              <a:blipFill>
                <a:blip r:embed="rId3"/>
                <a:stretch>
                  <a:fillRect l="-1803" t="-714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3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by substitution only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	forward-substitution: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	back-substitution: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2020185" y="2647506"/>
            <a:ext cx="520996" cy="18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00670" y="2553217"/>
                <a:ext cx="11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70" y="2553217"/>
                <a:ext cx="11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03" y="1962667"/>
            <a:ext cx="3848100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203" y="3734005"/>
            <a:ext cx="2286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Schur</a:t>
            </a:r>
            <a:r>
              <a:rPr lang="en-US" altLang="zh-CN" dirty="0"/>
              <a:t> trick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Schur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trick: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Marginalization, </a:t>
            </a:r>
            <a:r>
              <a:rPr lang="en-US" altLang="zh-CN" dirty="0" err="1"/>
              <a:t>Schur</a:t>
            </a:r>
            <a:r>
              <a:rPr lang="en-US" altLang="zh-CN" dirty="0"/>
              <a:t> trick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86" y="1551514"/>
            <a:ext cx="5507666" cy="28514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334" y="4926155"/>
            <a:ext cx="3529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Sibley G, </a:t>
            </a:r>
            <a:r>
              <a:rPr lang="en-US" altLang="zh-CN" sz="1050" dirty="0" err="1"/>
              <a:t>Matthies</a:t>
            </a:r>
            <a:r>
              <a:rPr lang="en-US" altLang="zh-CN" sz="1050" dirty="0"/>
              <a:t> L, </a:t>
            </a:r>
            <a:r>
              <a:rPr lang="en-US" altLang="zh-CN" sz="1050" dirty="0" err="1"/>
              <a:t>Sukhatme</a:t>
            </a:r>
            <a:r>
              <a:rPr lang="en-US" altLang="zh-CN" sz="1050" dirty="0"/>
              <a:t> G. Sliding window filter with application to planetary landing[J].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4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03274"/>
            <a:ext cx="8596668" cy="1320800"/>
          </a:xfrm>
        </p:spPr>
        <p:txBody>
          <a:bodyPr/>
          <a:lstStyle/>
          <a:p>
            <a:r>
              <a:rPr lang="en-US" altLang="zh-CN" dirty="0"/>
              <a:t>Sparsity and Order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Schur complement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往往依然还是一个稀疏矩阵。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注意，这里是针对</a:t>
                </a:r>
                <a:r>
                  <a:rPr lang="en-US" altLang="zh-CN" dirty="0"/>
                  <a:t>SFM</a:t>
                </a:r>
                <a:r>
                  <a:rPr lang="zh-CN" altLang="en-US" dirty="0"/>
                  <a:t>而言，</a:t>
                </a:r>
                <a:r>
                  <a:rPr lang="en-US" altLang="zh-CN" dirty="0"/>
                  <a:t>SLAM</a:t>
                </a:r>
                <a:r>
                  <a:rPr lang="zh-CN" altLang="en-US" dirty="0"/>
                  <a:t>问题里我还需要更仔细的分析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为一个稀疏矩阵的时候，行和列的排序就对该矩阵额外重要。因为要最大化</a:t>
                </a:r>
                <a:r>
                  <a:rPr lang="en-US" altLang="zh-CN" dirty="0" err="1"/>
                  <a:t>Cholesky</a:t>
                </a:r>
                <a:r>
                  <a:rPr lang="en-US" altLang="zh-CN" dirty="0"/>
                  <a:t> decomposition </a:t>
                </a:r>
                <a:r>
                  <a:rPr lang="zh-CN" altLang="en-US" dirty="0"/>
                  <a:t>的稀疏性，这样在后续求解就可以把计算资源集中在</a:t>
                </a:r>
                <a:r>
                  <a:rPr lang="en-US" altLang="zh-CN" dirty="0" err="1"/>
                  <a:t>Cholesky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factor</a:t>
                </a:r>
                <a:r>
                  <a:rPr lang="zh-CN" altLang="en-US" dirty="0"/>
                  <a:t>的非零元素中。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85" y="4572111"/>
            <a:ext cx="8035165" cy="6378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085" y="5440992"/>
            <a:ext cx="622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Multiple View Geometry</a:t>
            </a:r>
            <a:r>
              <a:rPr lang="zh-CN" altLang="en-US" dirty="0"/>
              <a:t>，</a:t>
            </a:r>
            <a:r>
              <a:rPr lang="en-US" altLang="zh-CN" dirty="0"/>
              <a:t>616</a:t>
            </a:r>
            <a:r>
              <a:rPr lang="zh-CN" altLang="en-US" dirty="0"/>
              <a:t>页，附录</a:t>
            </a:r>
            <a:r>
              <a:rPr lang="en-US" altLang="zh-CN" dirty="0"/>
              <a:t>4</a:t>
            </a:r>
            <a:r>
              <a:rPr lang="zh-CN" altLang="en-US" dirty="0"/>
              <a:t>的 </a:t>
            </a:r>
            <a:r>
              <a:rPr lang="en-US" altLang="zh-CN" dirty="0"/>
              <a:t>Result A6.2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90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Sparsity and Order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369" y="1812759"/>
            <a:ext cx="7534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Cholesky</a:t>
            </a:r>
            <a:r>
              <a:rPr lang="en-US" altLang="zh-CN" dirty="0"/>
              <a:t> </a:t>
            </a:r>
            <a:r>
              <a:rPr lang="zh-CN" altLang="en-US" dirty="0"/>
              <a:t>总结：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当使用基于</a:t>
            </a:r>
            <a:r>
              <a:rPr lang="en-US" altLang="zh-CN" dirty="0"/>
              <a:t>bundle adjustment </a:t>
            </a:r>
            <a:r>
              <a:rPr lang="zh-CN" altLang="en-US" dirty="0"/>
              <a:t>的视觉</a:t>
            </a:r>
            <a:r>
              <a:rPr lang="en-US" altLang="zh-CN" dirty="0"/>
              <a:t>SLAM</a:t>
            </a:r>
            <a:r>
              <a:rPr lang="zh-CN" altLang="en-US" dirty="0"/>
              <a:t>算法时，</a:t>
            </a:r>
            <a:r>
              <a:rPr lang="en-US" altLang="zh-CN" dirty="0" err="1"/>
              <a:t>linesolver</a:t>
            </a:r>
            <a:r>
              <a:rPr lang="zh-CN" altLang="en-US" dirty="0"/>
              <a:t>里一种传统的思路：</a:t>
            </a:r>
            <a:endParaRPr lang="en-US" altLang="zh-CN" dirty="0"/>
          </a:p>
          <a:p>
            <a:r>
              <a:rPr lang="zh-CN" altLang="en-US" dirty="0"/>
              <a:t>先</a:t>
            </a:r>
            <a:r>
              <a:rPr lang="en-US" altLang="zh-CN" dirty="0" err="1"/>
              <a:t>Schur</a:t>
            </a:r>
            <a:r>
              <a:rPr lang="en-US" altLang="zh-CN" dirty="0"/>
              <a:t> trick</a:t>
            </a:r>
            <a:r>
              <a:rPr lang="zh-CN" altLang="en-US" dirty="0"/>
              <a:t>获得更小的正定矩阵，</a:t>
            </a:r>
            <a:endParaRPr lang="en-US" altLang="zh-CN" dirty="0"/>
          </a:p>
          <a:p>
            <a:r>
              <a:rPr lang="zh-CN" altLang="en-US" dirty="0"/>
              <a:t>再用</a:t>
            </a:r>
            <a:r>
              <a:rPr lang="en-US" altLang="zh-CN" dirty="0"/>
              <a:t>Ordering</a:t>
            </a:r>
            <a:r>
              <a:rPr lang="zh-CN" altLang="en-US" dirty="0"/>
              <a:t>手段，将矩阵非零元素尽可能往对角线附近靠拢</a:t>
            </a:r>
            <a:endParaRPr lang="en-US" altLang="zh-CN" dirty="0"/>
          </a:p>
          <a:p>
            <a:r>
              <a:rPr lang="zh-CN" altLang="en-US" dirty="0"/>
              <a:t>接着用</a:t>
            </a:r>
            <a:r>
              <a:rPr lang="en-US" altLang="zh-CN" dirty="0" err="1"/>
              <a:t>Cholesky</a:t>
            </a:r>
            <a:r>
              <a:rPr lang="zh-CN" altLang="en-US" dirty="0"/>
              <a:t>分解，以及</a:t>
            </a:r>
            <a:r>
              <a:rPr lang="en-US" altLang="zh-CN" dirty="0" err="1"/>
              <a:t>substituion</a:t>
            </a:r>
            <a:r>
              <a:rPr lang="zh-CN" altLang="en-US" dirty="0"/>
              <a:t>手段来求解线性方程组。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2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adjustment</a:t>
            </a:r>
            <a:r>
              <a:rPr lang="zh-CN" altLang="en-US" dirty="0"/>
              <a:t>中的</a:t>
            </a:r>
            <a:r>
              <a:rPr lang="en-US" altLang="zh-CN" dirty="0"/>
              <a:t>iterative </a:t>
            </a:r>
            <a:r>
              <a:rPr lang="en-US" altLang="zh-CN" dirty="0" err="1"/>
              <a:t>schur</a:t>
            </a:r>
            <a:r>
              <a:rPr lang="en-US" altLang="zh-CN" dirty="0"/>
              <a:t>(PCG)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92487"/>
                <a:ext cx="8596668" cy="388077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400" dirty="0"/>
                  <a:t>在大规模的三维重建</a:t>
                </a:r>
                <a:r>
                  <a:rPr lang="en-US" altLang="zh-CN" sz="2400" dirty="0"/>
                  <a:t>(SFM)</a:t>
                </a:r>
                <a:r>
                  <a:rPr lang="zh-CN" altLang="en-US" sz="2400" dirty="0"/>
                  <a:t>中，经常遇到</a:t>
                </a:r>
                <a:r>
                  <a:rPr lang="en-US" altLang="zh-CN" sz="2400" dirty="0" err="1"/>
                  <a:t>Schur</a:t>
                </a:r>
                <a:r>
                  <a:rPr lang="en-US" altLang="zh-CN" sz="2400" dirty="0"/>
                  <a:t> factor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的计算非常耗时间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仅仅只是矩阵的乘法运算就超过了</a:t>
                </a:r>
                <a:r>
                  <a:rPr lang="en-US" altLang="zh-CN" sz="2400" dirty="0" err="1"/>
                  <a:t>Cholesky</a:t>
                </a:r>
                <a:r>
                  <a:rPr lang="zh-CN" altLang="en-US" sz="2400" dirty="0"/>
                  <a:t>的分解所需时间</a:t>
                </a:r>
                <a:endParaRPr lang="en-US" altLang="zh-CN" sz="2400" dirty="0"/>
              </a:p>
              <a:p>
                <a:r>
                  <a:rPr lang="zh-CN" altLang="en-US" sz="2400" dirty="0"/>
                  <a:t>此时采用</a:t>
                </a:r>
                <a:r>
                  <a:rPr lang="en-US" altLang="zh-CN" sz="2400" dirty="0"/>
                  <a:t>PCG</a:t>
                </a:r>
                <a:r>
                  <a:rPr lang="zh-CN" altLang="en-US" sz="2400" dirty="0"/>
                  <a:t>算法。</a:t>
                </a:r>
                <a:r>
                  <a:rPr lang="en-US" altLang="zh-CN" sz="2400" dirty="0"/>
                  <a:t>PCG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Precondition Conjugate Gradient </a:t>
                </a:r>
                <a:r>
                  <a:rPr lang="zh-CN" altLang="en-US" sz="2400" dirty="0"/>
                  <a:t>缩写，</a:t>
                </a:r>
                <a:r>
                  <a:rPr lang="en-US" altLang="zh-CN" sz="2400" dirty="0"/>
                  <a:t>PCG</a:t>
                </a:r>
                <a:r>
                  <a:rPr lang="zh-CN" altLang="en-US" sz="2400" dirty="0"/>
                  <a:t>的大体思想如下：</a:t>
                </a:r>
                <a:endParaRPr lang="en-US" altLang="zh-CN" sz="2400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sz="2400" dirty="0"/>
                  <a:t>不追求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的完整计算，逐步构造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的每行每列；</a:t>
                </a:r>
                <a:endParaRPr lang="en-US" altLang="zh-CN" sz="2400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sz="2400" dirty="0"/>
                  <a:t>采用</a:t>
                </a:r>
                <a:r>
                  <a:rPr lang="en-US" altLang="zh-CN" sz="2400" dirty="0"/>
                  <a:t>Conjugate Gradient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method</a:t>
                </a:r>
                <a:r>
                  <a:rPr lang="zh-CN" altLang="en-US" sz="2400" dirty="0"/>
                  <a:t>，对已经构造出来的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矩阵部分迭代求解线性方程组。</a:t>
                </a:r>
                <a:endParaRPr lang="en-US" altLang="zh-CN" sz="2400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sz="2400" dirty="0"/>
                  <a:t>参考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1400" dirty="0" err="1"/>
                  <a:t>Carlone</a:t>
                </a:r>
                <a:r>
                  <a:rPr lang="en-US" altLang="zh-CN" sz="1400" dirty="0"/>
                  <a:t> L, </a:t>
                </a:r>
                <a:r>
                  <a:rPr lang="en-US" altLang="zh-CN" sz="1400" dirty="0" err="1"/>
                  <a:t>Alcantarilla</a:t>
                </a:r>
                <a:r>
                  <a:rPr lang="en-US" altLang="zh-CN" sz="1400" dirty="0"/>
                  <a:t> P F, Chiu H P, et al. Mining structure fragments for smart bundle adjustment[C]</a:t>
                </a:r>
              </a:p>
              <a:p>
                <a:pPr marL="0" indent="0">
                  <a:buNone/>
                </a:pPr>
                <a:r>
                  <a:rPr lang="en-US" altLang="zh-CN" sz="1400" dirty="0"/>
                  <a:t>Agarwal S, </a:t>
                </a:r>
                <a:r>
                  <a:rPr lang="en-US" altLang="zh-CN" sz="1400" dirty="0" err="1"/>
                  <a:t>Snavely</a:t>
                </a:r>
                <a:r>
                  <a:rPr lang="en-US" altLang="zh-CN" sz="1400" dirty="0"/>
                  <a:t> N, Seitz S M, et al. Bundle adjustment in the large[M]//Computer Vision–ECCV 2010. Springer Berlin Heidelberg, 2010: 29-42.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92487"/>
                <a:ext cx="8596668" cy="3880773"/>
              </a:xfrm>
              <a:blipFill>
                <a:blip r:embed="rId2"/>
                <a:stretch>
                  <a:fillRect l="-284" t="-2044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4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G2o </a:t>
            </a:r>
            <a:r>
              <a:rPr lang="zh-CN" altLang="en-US" dirty="0"/>
              <a:t>和 </a:t>
            </a:r>
            <a:r>
              <a:rPr lang="en-US" altLang="zh-CN" dirty="0" err="1"/>
              <a:t>ceres</a:t>
            </a:r>
            <a:r>
              <a:rPr lang="zh-CN" altLang="en-US" dirty="0"/>
              <a:t>简要介绍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CN" dirty="0"/>
              <a:t>g2o</a:t>
            </a:r>
            <a:r>
              <a:rPr lang="zh-CN" altLang="en-US" dirty="0"/>
              <a:t>，主要面向能够被</a:t>
            </a:r>
            <a:r>
              <a:rPr lang="en-US" altLang="zh-CN" dirty="0"/>
              <a:t>graph </a:t>
            </a:r>
            <a:r>
              <a:rPr lang="zh-CN" altLang="en-US" dirty="0"/>
              <a:t>来表示的图优化问题，适合机器人学科使用，</a:t>
            </a:r>
            <a:r>
              <a:rPr lang="en-US" altLang="zh-CN" dirty="0"/>
              <a:t>API</a:t>
            </a:r>
            <a:r>
              <a:rPr lang="zh-CN" altLang="en-US" dirty="0"/>
              <a:t>更加友好，提供了</a:t>
            </a:r>
            <a:r>
              <a:rPr lang="en-US" altLang="zh-CN" dirty="0"/>
              <a:t>Gauss Newton</a:t>
            </a:r>
            <a:r>
              <a:rPr lang="zh-CN" altLang="en-US" dirty="0"/>
              <a:t>，</a:t>
            </a:r>
            <a:r>
              <a:rPr lang="en-US" altLang="zh-CN" dirty="0"/>
              <a:t>L-M, Dog leg</a:t>
            </a:r>
            <a:r>
              <a:rPr lang="zh-CN" altLang="en-US" dirty="0"/>
              <a:t>优化器，</a:t>
            </a:r>
            <a:r>
              <a:rPr lang="en-US" altLang="zh-CN" dirty="0"/>
              <a:t>linear solver</a:t>
            </a:r>
            <a:r>
              <a:rPr lang="zh-CN" altLang="en-US" dirty="0"/>
              <a:t>基本上分为两类，一类是</a:t>
            </a:r>
            <a:r>
              <a:rPr lang="en-US" altLang="zh-CN" dirty="0" err="1"/>
              <a:t>Cholesky</a:t>
            </a:r>
            <a:r>
              <a:rPr lang="zh-CN" altLang="en-US" dirty="0"/>
              <a:t>，在</a:t>
            </a:r>
            <a:r>
              <a:rPr lang="en-US" altLang="zh-CN" dirty="0" err="1"/>
              <a:t>suitsparse</a:t>
            </a:r>
            <a:r>
              <a:rPr lang="zh-CN" altLang="en-US" dirty="0"/>
              <a:t>没有配置的情况下会使用</a:t>
            </a:r>
            <a:r>
              <a:rPr lang="en-US" altLang="zh-CN" dirty="0"/>
              <a:t>Eigen</a:t>
            </a:r>
            <a:r>
              <a:rPr lang="zh-CN" altLang="en-US" dirty="0"/>
              <a:t>里面的</a:t>
            </a:r>
            <a:r>
              <a:rPr lang="en-US" altLang="zh-CN" dirty="0"/>
              <a:t>LLT</a:t>
            </a:r>
            <a:r>
              <a:rPr lang="zh-CN" altLang="en-US" dirty="0"/>
              <a:t>分解，另一类是</a:t>
            </a:r>
            <a:r>
              <a:rPr lang="en-US" altLang="zh-CN" dirty="0"/>
              <a:t>PCG</a:t>
            </a:r>
            <a:r>
              <a:rPr lang="zh-CN" altLang="en-US" dirty="0"/>
              <a:t>，即前文提到的</a:t>
            </a:r>
            <a:r>
              <a:rPr lang="en-US" altLang="zh-CN" dirty="0" err="1"/>
              <a:t>iterative_schur</a:t>
            </a:r>
            <a:endParaRPr lang="en-US" altLang="zh-CN" dirty="0"/>
          </a:p>
          <a:p>
            <a:r>
              <a:rPr lang="en-US" altLang="zh-CN" dirty="0"/>
              <a:t>Ceres</a:t>
            </a:r>
            <a:r>
              <a:rPr lang="zh-CN" altLang="en-US" dirty="0"/>
              <a:t>，面对一切优化问题的基本框架，可以用来求解图优化，但优化器提供的选择更多，</a:t>
            </a:r>
            <a:r>
              <a:rPr lang="en-US" altLang="zh-CN" dirty="0"/>
              <a:t>g2o</a:t>
            </a:r>
            <a:r>
              <a:rPr lang="zh-CN" altLang="en-US" dirty="0"/>
              <a:t>有的优化器</a:t>
            </a:r>
            <a:r>
              <a:rPr lang="en-US" altLang="zh-CN" dirty="0" err="1"/>
              <a:t>ceres</a:t>
            </a:r>
            <a:r>
              <a:rPr lang="zh-CN" altLang="en-US" dirty="0"/>
              <a:t>都有，</a:t>
            </a:r>
            <a:r>
              <a:rPr lang="en-US" altLang="zh-CN" dirty="0" err="1"/>
              <a:t>ceres</a:t>
            </a:r>
            <a:r>
              <a:rPr lang="zh-CN" altLang="en-US" dirty="0"/>
              <a:t>还有大量其余的优化器在其它领域会用得上。</a:t>
            </a:r>
            <a:r>
              <a:rPr lang="en-US" altLang="zh-CN" dirty="0" err="1"/>
              <a:t>LinearSolver</a:t>
            </a:r>
            <a:r>
              <a:rPr lang="zh-CN" altLang="en-US" dirty="0"/>
              <a:t>对</a:t>
            </a:r>
            <a:r>
              <a:rPr lang="en-US" altLang="zh-CN" dirty="0"/>
              <a:t>Dense</a:t>
            </a:r>
            <a:r>
              <a:rPr lang="zh-CN" altLang="en-US" dirty="0"/>
              <a:t>矩阵支持更加完整，而</a:t>
            </a:r>
            <a:r>
              <a:rPr lang="en-US" altLang="zh-CN" dirty="0"/>
              <a:t>g2o</a:t>
            </a:r>
            <a:r>
              <a:rPr lang="zh-CN" altLang="en-US" dirty="0"/>
              <a:t>的</a:t>
            </a:r>
            <a:r>
              <a:rPr lang="en-US" altLang="zh-CN" dirty="0"/>
              <a:t>solver</a:t>
            </a:r>
            <a:r>
              <a:rPr lang="zh-CN" altLang="en-US" dirty="0"/>
              <a:t>多半都是针对稀疏矩阵。针对</a:t>
            </a:r>
            <a:r>
              <a:rPr lang="en-US" altLang="zh-CN" dirty="0" err="1"/>
              <a:t>Schur</a:t>
            </a:r>
            <a:r>
              <a:rPr lang="en-US" altLang="zh-CN" dirty="0"/>
              <a:t> trick </a:t>
            </a:r>
            <a:r>
              <a:rPr lang="zh-CN" altLang="en-US" dirty="0"/>
              <a:t>甚至还提供</a:t>
            </a:r>
            <a:r>
              <a:rPr lang="en-US" altLang="zh-CN" dirty="0"/>
              <a:t>ordering</a:t>
            </a:r>
            <a:r>
              <a:rPr lang="zh-CN" altLang="en-US" dirty="0"/>
              <a:t>选项（这个似乎很不错）</a:t>
            </a:r>
          </a:p>
        </p:txBody>
      </p:sp>
    </p:spTree>
    <p:extLst>
      <p:ext uri="{BB962C8B-B14F-4D97-AF65-F5344CB8AC3E}">
        <p14:creationId xmlns:p14="http://schemas.microsoft.com/office/powerpoint/2010/main" val="100723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2" y="1314118"/>
            <a:ext cx="5182597" cy="49425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0882" y="648586"/>
            <a:ext cx="686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高博博客 </a:t>
            </a:r>
            <a:r>
              <a:rPr lang="en-US" altLang="zh-CN" dirty="0"/>
              <a:t>http://www.cnblogs.com/gaoxiang12/p/5304272.html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57" y="1510239"/>
            <a:ext cx="5138245" cy="47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5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75798"/>
            <a:ext cx="8596668" cy="3880773"/>
          </a:xfrm>
        </p:spPr>
        <p:txBody>
          <a:bodyPr/>
          <a:lstStyle/>
          <a:p>
            <a:r>
              <a:rPr lang="zh-CN" altLang="en-US" dirty="0"/>
              <a:t>最好的参考资料：</a:t>
            </a:r>
            <a:r>
              <a:rPr lang="en-US" altLang="zh-CN" dirty="0">
                <a:hlinkClick r:id="rId2"/>
              </a:rPr>
              <a:t>http://www.ceres-solver.org/nnls_tutorial.html</a:t>
            </a:r>
            <a:endParaRPr lang="en-US" altLang="zh-CN" dirty="0"/>
          </a:p>
          <a:p>
            <a:r>
              <a:rPr lang="zh-CN" altLang="en-US" dirty="0"/>
              <a:t>代码注释真的很良心！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20" y="2577527"/>
            <a:ext cx="5276850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34" y="4421636"/>
            <a:ext cx="5300884" cy="20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优化模型与近似求解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SLAM</a:t>
                </a:r>
                <a:r>
                  <a:rPr lang="zh-CN" altLang="en-US" dirty="0"/>
                  <a:t>中常见的优化目标函数：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Bundle Adjustment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或者</a:t>
                </a:r>
                <a:r>
                  <a:rPr lang="en-US" altLang="zh-CN" dirty="0" err="1"/>
                  <a:t>imu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icp</a:t>
                </a:r>
                <a:r>
                  <a:rPr lang="zh-CN" altLang="en-US" dirty="0"/>
                  <a:t>等产生的机器人之间的姿态约束：</a:t>
                </a:r>
                <a:r>
                  <a:rPr lang="en-US" altLang="zh-CN" dirty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𝑜𝑑𝑜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zh-CN" altLang="en-US" dirty="0"/>
                  <a:t>给定初始值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F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zh-CN" alt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6188149" y="3104707"/>
            <a:ext cx="404037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58000" y="3058189"/>
                <a:ext cx="178677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058189"/>
                <a:ext cx="1786771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282762" y="523121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（</a:t>
            </a:r>
            <a:r>
              <a:rPr lang="en-US" altLang="zh-CN" dirty="0">
                <a:solidFill>
                  <a:srgbClr val="00B0F0"/>
                </a:solidFill>
              </a:rPr>
              <a:t>Formula 1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4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Ceres</a:t>
            </a:r>
            <a:r>
              <a:rPr lang="zh-CN" altLang="en-US" dirty="0"/>
              <a:t>： </a:t>
            </a:r>
            <a:r>
              <a:rPr lang="en-US" altLang="zh-CN" dirty="0"/>
              <a:t>Problem and Solve Framework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17" y="1448207"/>
            <a:ext cx="4648200" cy="477202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090" y="1448207"/>
            <a:ext cx="4760068" cy="47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如何优化？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5224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SLAM</a:t>
            </a:r>
            <a:r>
              <a:rPr lang="zh-CN" altLang="en-US" dirty="0"/>
              <a:t>中的常见优化的方法分类：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Gauss Newton method;  </a:t>
            </a:r>
            <a:r>
              <a:rPr lang="en-US" altLang="zh-CN" dirty="0">
                <a:solidFill>
                  <a:srgbClr val="00B0F0"/>
                </a:solidFill>
              </a:rPr>
              <a:t>(Sliding window filter[1][2][3])    </a:t>
            </a:r>
            <a:r>
              <a:rPr lang="en-US" altLang="zh-CN" dirty="0">
                <a:solidFill>
                  <a:schemeClr val="accent5"/>
                </a:solidFill>
              </a:rPr>
              <a:t>(Line search)</a:t>
            </a:r>
          </a:p>
          <a:p>
            <a:pPr>
              <a:buFont typeface="+mj-lt"/>
              <a:buAutoNum type="arabicPeriod"/>
            </a:pPr>
            <a:r>
              <a:rPr lang="en-US" altLang="zh-CN" dirty="0" err="1"/>
              <a:t>Levenberg</a:t>
            </a:r>
            <a:r>
              <a:rPr lang="en-US" altLang="zh-CN" dirty="0"/>
              <a:t>–Marquardt method; </a:t>
            </a:r>
            <a:r>
              <a:rPr lang="en-US" altLang="zh-CN" dirty="0">
                <a:solidFill>
                  <a:srgbClr val="00B0F0"/>
                </a:solidFill>
              </a:rPr>
              <a:t>(ORB SLAM, PTAM ….)       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Dog-Leg method; 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okvis</a:t>
            </a:r>
            <a:r>
              <a:rPr lang="en-US" altLang="zh-CN" dirty="0">
                <a:solidFill>
                  <a:srgbClr val="00B0F0"/>
                </a:solidFill>
              </a:rPr>
              <a:t>[4], RISE[5]…)</a:t>
            </a:r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050" dirty="0"/>
              <a:t>[1]	G. Sibley, L. </a:t>
            </a:r>
            <a:r>
              <a:rPr lang="en-US" altLang="zh-CN" sz="1050" dirty="0" err="1"/>
              <a:t>Matthies</a:t>
            </a:r>
            <a:r>
              <a:rPr lang="en-US" altLang="zh-CN" sz="1050" dirty="0"/>
              <a:t>, and G. </a:t>
            </a:r>
            <a:r>
              <a:rPr lang="en-US" altLang="zh-CN" sz="1050" dirty="0" err="1"/>
              <a:t>Sukhatme</a:t>
            </a:r>
            <a:r>
              <a:rPr lang="en-US" altLang="zh-CN" sz="1050" dirty="0"/>
              <a:t>, "A sliding window filter for incremental SLAM," </a:t>
            </a:r>
            <a:r>
              <a:rPr lang="en-US" altLang="zh-CN" sz="1050" i="1" dirty="0"/>
              <a:t>Unifying perspectives in computational and robot vision</a:t>
            </a:r>
            <a:r>
              <a:rPr lang="en-US" altLang="zh-CN" sz="1050" dirty="0"/>
              <a:t>, pp. 103-112: Springer, 2008.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050" dirty="0"/>
              <a:t>[2]	G. Sibley, L. </a:t>
            </a:r>
            <a:r>
              <a:rPr lang="en-US" altLang="zh-CN" sz="1050" dirty="0" err="1"/>
              <a:t>Matthies</a:t>
            </a:r>
            <a:r>
              <a:rPr lang="en-US" altLang="zh-CN" sz="1050" dirty="0"/>
              <a:t>, and G. </a:t>
            </a:r>
            <a:r>
              <a:rPr lang="en-US" altLang="zh-CN" sz="1050" dirty="0" err="1"/>
              <a:t>Sukhatme</a:t>
            </a:r>
            <a:r>
              <a:rPr lang="en-US" altLang="zh-CN" sz="1050" dirty="0"/>
              <a:t>, “Sliding window filter with application to planetary landing,” </a:t>
            </a:r>
            <a:r>
              <a:rPr lang="en-US" altLang="zh-CN" sz="1050" i="1" dirty="0"/>
              <a:t>Journal of Field Robotics,</a:t>
            </a:r>
            <a:r>
              <a:rPr lang="en-US" altLang="zh-CN" sz="1050" dirty="0"/>
              <a:t> vol. 27, no. 5, pp. 587-608, 2010.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050" dirty="0"/>
              <a:t>[3]	S. Shen, “Autonomous navigation in complex indoor and outdoor environments with micro aerial vehicles,” 2014.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050" dirty="0"/>
              <a:t>[4]        Stefan </a:t>
            </a:r>
            <a:r>
              <a:rPr lang="en-US" altLang="zh-CN" sz="1050" dirty="0" err="1"/>
              <a:t>Leutenegger</a:t>
            </a:r>
            <a:r>
              <a:rPr lang="en-US" altLang="zh-CN" sz="1050" dirty="0"/>
              <a:t>, Simon Lynen, Michael </a:t>
            </a:r>
            <a:r>
              <a:rPr lang="en-US" altLang="zh-CN" sz="1050" dirty="0" err="1"/>
              <a:t>Bosse</a:t>
            </a:r>
            <a:r>
              <a:rPr lang="en-US" altLang="zh-CN" sz="1050" dirty="0"/>
              <a:t>, Roland </a:t>
            </a:r>
            <a:r>
              <a:rPr lang="en-US" altLang="zh-CN" sz="1050" dirty="0" err="1"/>
              <a:t>Siegwart</a:t>
            </a:r>
            <a:r>
              <a:rPr lang="en-US" altLang="zh-CN" sz="1050" dirty="0"/>
              <a:t> and Paul Timothy </a:t>
            </a:r>
            <a:r>
              <a:rPr lang="en-US" altLang="zh-CN" sz="1050" dirty="0" err="1"/>
              <a:t>Furgale</a:t>
            </a:r>
            <a:r>
              <a:rPr lang="en-US" altLang="zh-CN" sz="1050" dirty="0"/>
              <a:t>. </a:t>
            </a:r>
            <a:r>
              <a:rPr lang="en-US" altLang="zh-CN" sz="1050" dirty="0" err="1"/>
              <a:t>Keyframe</a:t>
            </a:r>
            <a:r>
              <a:rPr lang="en-US" altLang="zh-CN" sz="1050" dirty="0"/>
              <a:t>-based visual–inertial </a:t>
            </a:r>
            <a:r>
              <a:rPr lang="en-US" altLang="zh-CN" sz="1050" dirty="0" err="1"/>
              <a:t>odometry</a:t>
            </a:r>
            <a:r>
              <a:rPr lang="en-US" altLang="zh-CN" sz="1050" dirty="0"/>
              <a:t> using nonlinear optimization. The International Journal of Robotics Research, 2015.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050" dirty="0"/>
              <a:t>[5]	D. M. Rosen, M. </a:t>
            </a:r>
            <a:r>
              <a:rPr lang="en-US" altLang="zh-CN" sz="1050" dirty="0" err="1"/>
              <a:t>Kaess</a:t>
            </a:r>
            <a:r>
              <a:rPr lang="en-US" altLang="zh-CN" sz="1050" dirty="0"/>
              <a:t>, and J. J. Leonard, "An incremental trust-region method for robust online sparse least-squares estimation." pp. 1262-1269.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4" name="右大括号 3"/>
          <p:cNvSpPr/>
          <p:nvPr/>
        </p:nvSpPr>
        <p:spPr>
          <a:xfrm>
            <a:off x="6751674" y="2743200"/>
            <a:ext cx="329610" cy="637953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1284" y="2877510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(Trust region)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里迭代优化的统一思路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迭代大概思路如下：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给定一个值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增量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达到</m:t>
                    </m:r>
                  </m:oMath>
                </a14:m>
                <a:r>
                  <a:rPr lang="zh-CN" altLang="en-US" dirty="0"/>
                  <a:t>最小；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，然后返回上一步再进行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进行增量求解，直到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收敛。</a:t>
                </a:r>
                <a:endParaRPr lang="en-US" altLang="zh-CN" dirty="0"/>
              </a:p>
              <a:p>
                <a:r>
                  <a:rPr lang="zh-CN" altLang="en-US" dirty="0"/>
                  <a:t>跟据极小值条件，寻找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的最小值等同于求解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SLAM</a:t>
                </a:r>
                <a:r>
                  <a:rPr lang="zh-CN" altLang="en-US" dirty="0"/>
                  <a:t>中优化思路的共同点：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由于目标函数是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的二范数，对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的一阶近似可以当成对目标函数的二阶近似。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6785116"/>
                  </p:ext>
                </p:extLst>
              </p:nvPr>
            </p:nvGraphicFramePr>
            <p:xfrm>
              <a:off x="677863" y="2160588"/>
              <a:ext cx="8596312" cy="3827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>
                      <a:extLst>
                        <a:ext uri="{9D8B030D-6E8A-4147-A177-3AD203B41FA5}">
                          <a16:colId xmlns:a16="http://schemas.microsoft.com/office/drawing/2014/main" val="2468908613"/>
                        </a:ext>
                      </a:extLst>
                    </a:gridCol>
                    <a:gridCol w="4298156">
                      <a:extLst>
                        <a:ext uri="{9D8B030D-6E8A-4147-A177-3AD203B41FA5}">
                          <a16:colId xmlns:a16="http://schemas.microsoft.com/office/drawing/2014/main" val="1256733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885281"/>
                      </a:ext>
                    </a:extLst>
                  </a:tr>
                  <a:tr h="6983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Jacobian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矩阵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243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/>
                            <a:t>，当前迭代结果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的函数值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422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函数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对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lang="en-US" altLang="zh-CN" dirty="0"/>
                            <a:t>gradient</a:t>
                          </a:r>
                          <a:r>
                            <a:rPr lang="zh-CN" altLang="en-US" dirty="0"/>
                            <a:t>向量</a:t>
                          </a:r>
                          <a:r>
                            <a:rPr lang="en-US" altLang="zh-CN" dirty="0"/>
                            <a:t>,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69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向量，表示能使目标函数下降的方向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956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𝑠𝑑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𝐿𝑀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分别表示由不同的最优化算法</a:t>
                          </a:r>
                          <a:r>
                            <a:rPr lang="en-US" altLang="zh-CN" dirty="0"/>
                            <a:t>Steepest descent</a:t>
                          </a:r>
                          <a:r>
                            <a:rPr lang="zh-CN" altLang="en-US" dirty="0"/>
                            <a:t>，</a:t>
                          </a:r>
                          <a:r>
                            <a:rPr lang="en-US" altLang="zh-CN" dirty="0"/>
                            <a:t>Gauss-Newton, </a:t>
                          </a:r>
                          <a:r>
                            <a:rPr lang="en-US" altLang="zh-CN" dirty="0" err="1"/>
                            <a:t>Levenberg</a:t>
                          </a:r>
                          <a:r>
                            <a:rPr lang="en-US" altLang="zh-CN" dirty="0"/>
                            <a:t>-Marquardt, Dog-Leg</a:t>
                          </a:r>
                          <a:r>
                            <a:rPr lang="zh-CN" altLang="en-US" dirty="0"/>
                            <a:t>优化算法求得的最优解。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6926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6785116"/>
                  </p:ext>
                </p:extLst>
              </p:nvPr>
            </p:nvGraphicFramePr>
            <p:xfrm>
              <a:off x="677863" y="2160588"/>
              <a:ext cx="8596312" cy="3827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8156">
                      <a:extLst>
                        <a:ext uri="{9D8B030D-6E8A-4147-A177-3AD203B41FA5}">
                          <a16:colId xmlns:a16="http://schemas.microsoft.com/office/drawing/2014/main" val="2468908613"/>
                        </a:ext>
                      </a:extLst>
                    </a:gridCol>
                    <a:gridCol w="4298156">
                      <a:extLst>
                        <a:ext uri="{9D8B030D-6E8A-4147-A177-3AD203B41FA5}">
                          <a16:colId xmlns:a16="http://schemas.microsoft.com/office/drawing/2014/main" val="1256733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0885281"/>
                      </a:ext>
                    </a:extLst>
                  </a:tr>
                  <a:tr h="6983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" t="-56522" r="-100425" b="-40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84" t="-56522" r="-567" b="-40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243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2" t="-295082" r="-100425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84" t="-295082" r="-567" b="-6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22804"/>
                      </a:ext>
                    </a:extLst>
                  </a:tr>
                  <a:tr h="8282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" t="-177206" r="-1004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84" t="-177206" r="-5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69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2" t="-618033" r="-100425" b="-3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向量，表示能使目标函数下降的方向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95650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" t="-224615" r="-100425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分别表示由不同的最优化算法</a:t>
                          </a:r>
                          <a:r>
                            <a:rPr lang="en-US" altLang="zh-CN" dirty="0"/>
                            <a:t>Steepest descent</a:t>
                          </a:r>
                          <a:r>
                            <a:rPr lang="zh-CN" altLang="en-US" dirty="0"/>
                            <a:t>，</a:t>
                          </a:r>
                          <a:r>
                            <a:rPr lang="en-US" altLang="zh-CN" dirty="0"/>
                            <a:t>Gauss-Newton, </a:t>
                          </a:r>
                          <a:r>
                            <a:rPr lang="en-US" altLang="zh-CN" dirty="0" err="1"/>
                            <a:t>Levenberg</a:t>
                          </a:r>
                          <a:r>
                            <a:rPr lang="en-US" altLang="zh-CN" dirty="0"/>
                            <a:t>-Marquardt, Dog-Leg</a:t>
                          </a:r>
                          <a:r>
                            <a:rPr lang="zh-CN" altLang="en-US" dirty="0"/>
                            <a:t>优化算法求得的最优解。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692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7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49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简单谈谈</a:t>
            </a:r>
            <a:r>
              <a:rPr lang="en-US" altLang="zh-CN" dirty="0"/>
              <a:t>Line Search</a:t>
            </a:r>
            <a:br>
              <a:rPr lang="en-US" altLang="zh-CN" dirty="0"/>
            </a:br>
            <a:r>
              <a:rPr lang="zh-CN" altLang="en-US" sz="2000" dirty="0"/>
              <a:t>先找下降方向，再求前进的步长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最速下降法：</a:t>
                </a:r>
                <a:r>
                  <a:rPr lang="zh-CN" altLang="en-US" b="1" dirty="0">
                    <a:solidFill>
                      <a:schemeClr val="accent5"/>
                    </a:solidFill>
                  </a:rPr>
                  <a:t>优化思想是用当前位置负梯度方向作为搜索方向，因为该方向为当前位置的最快下降方向</a:t>
                </a: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Given an initial point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zh-CN" dirty="0" err="1"/>
                  <a:t>a</a:t>
                </a:r>
                <a:r>
                  <a:rPr lang="en-US" altLang="zh-CN" b="0" dirty="0" err="1"/>
                  <a:t>rg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lim>
                    </m:limLow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Go to 2..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72" y="2448581"/>
            <a:ext cx="3565320" cy="3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76044"/>
            <a:ext cx="8596668" cy="1320800"/>
          </a:xfrm>
        </p:spPr>
        <p:txBody>
          <a:bodyPr/>
          <a:lstStyle/>
          <a:p>
            <a:r>
              <a:rPr lang="zh-CN" altLang="en-US" dirty="0"/>
              <a:t>最速下降法（</a:t>
            </a:r>
            <a:r>
              <a:rPr lang="en-US" altLang="zh-CN" dirty="0"/>
              <a:t>steepest descent method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4361"/>
                <a:ext cx="5681521" cy="3880773"/>
              </a:xfrm>
            </p:spPr>
            <p:txBody>
              <a:bodyPr/>
              <a:lstStyle/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梯度</a:t>
                </a:r>
                <a:r>
                  <a:rPr lang="en-US" altLang="zh-CN" dirty="0"/>
                  <a:t>(negative gradient)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𝑑h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4361"/>
                <a:ext cx="5681521" cy="3880773"/>
              </a:xfrm>
              <a:blipFill>
                <a:blip r:embed="rId2"/>
                <a:stretch>
                  <a:fillRect l="-215" t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934" y="1724361"/>
            <a:ext cx="4317396" cy="4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5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1211"/>
            <a:ext cx="8596668" cy="1320800"/>
          </a:xfrm>
        </p:spPr>
        <p:txBody>
          <a:bodyPr/>
          <a:lstStyle/>
          <a:p>
            <a:r>
              <a:rPr lang="zh-CN" altLang="en-US" dirty="0"/>
              <a:t>简单谈谈</a:t>
            </a:r>
            <a:r>
              <a:rPr lang="en-US" altLang="zh-CN" dirty="0"/>
              <a:t>Line Search</a:t>
            </a:r>
            <a:br>
              <a:rPr lang="en-US" altLang="zh-CN" dirty="0"/>
            </a:br>
            <a:r>
              <a:rPr lang="zh-CN" altLang="en-US" sz="2000" dirty="0"/>
              <a:t>先找下降方向，再求前进的步长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5286"/>
            <a:ext cx="8596668" cy="3880773"/>
          </a:xfrm>
        </p:spPr>
        <p:txBody>
          <a:bodyPr/>
          <a:lstStyle/>
          <a:p>
            <a:r>
              <a:rPr lang="en-US" altLang="zh-CN" dirty="0"/>
              <a:t>Gauss Newton 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3496"/>
            <a:ext cx="4172571" cy="2975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441723" y="2927986"/>
                <a:ext cx="4977196" cy="1765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给定初始值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Jacobian</a:t>
                </a: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0" dirty="0"/>
                  <a:t>近似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得到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Hessian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lang="zh-CN" altLang="en-US" dirty="0"/>
                  <a:t>线性方程组：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zh-CN" altLang="en-US" dirty="0"/>
                  <a:t>返回步骤</a:t>
                </a:r>
                <a:r>
                  <a:rPr lang="en-US" altLang="zh-CN" dirty="0"/>
                  <a:t>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23" y="2927986"/>
                <a:ext cx="4977196" cy="1765420"/>
              </a:xfrm>
              <a:prstGeom prst="rect">
                <a:avLst/>
              </a:prstGeom>
              <a:blipFill>
                <a:blip r:embed="rId3"/>
                <a:stretch>
                  <a:fillRect l="-980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67153" y="5007935"/>
                <a:ext cx="2914388" cy="40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记为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153" y="5007935"/>
                <a:ext cx="2914388" cy="404085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41723" y="1714617"/>
                <a:ext cx="435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目标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附近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近似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23" y="1714617"/>
                <a:ext cx="4356618" cy="646331"/>
              </a:xfrm>
              <a:prstGeom prst="rect">
                <a:avLst/>
              </a:prstGeom>
              <a:blipFill>
                <a:blip r:embed="rId5"/>
                <a:stretch>
                  <a:fillRect l="-1261" t="-3774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1968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1291</TotalTime>
  <Words>998</Words>
  <Application>Microsoft Office PowerPoint</Application>
  <PresentationFormat>宽屏</PresentationFormat>
  <Paragraphs>192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 Unicode MS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SLAM里的优化和求解</vt:lpstr>
      <vt:lpstr>SLAM中的图优化</vt:lpstr>
      <vt:lpstr>优化模型与近似求解</vt:lpstr>
      <vt:lpstr>如何优化？</vt:lpstr>
      <vt:lpstr>SLAM里迭代优化的统一思路</vt:lpstr>
      <vt:lpstr>符号说明</vt:lpstr>
      <vt:lpstr>简单谈谈Line Search 先找下降方向，再求前进的步长</vt:lpstr>
      <vt:lpstr>最速下降法（steepest descent method）</vt:lpstr>
      <vt:lpstr>简单谈谈Line Search 先找下降方向，再求前进的步长</vt:lpstr>
      <vt:lpstr>Guass Newton 优缺点</vt:lpstr>
      <vt:lpstr>Trust Region 方法 先求步长，再找下降方向</vt:lpstr>
      <vt:lpstr>Levenberg–Marquardt (L-M method)</vt:lpstr>
      <vt:lpstr>关于L-M中的λ λ的选取是该方法尴尬的地方</vt:lpstr>
      <vt:lpstr>Dog-Leg Method</vt:lpstr>
      <vt:lpstr>Dog-Leg Method combination by steepest descent and Gauss Newton</vt:lpstr>
      <vt:lpstr>Dog-Leg vs L-M method</vt:lpstr>
      <vt:lpstr>优化问题总结</vt:lpstr>
      <vt:lpstr>Linear Solver! Solution for Ax=b </vt:lpstr>
      <vt:lpstr>Cholesky decomposition</vt:lpstr>
      <vt:lpstr>Solve by substitution only</vt:lpstr>
      <vt:lpstr>Schur trick</vt:lpstr>
      <vt:lpstr>Marginalization, Schur trick</vt:lpstr>
      <vt:lpstr>Sparsity and Order</vt:lpstr>
      <vt:lpstr>Sparsity and Order </vt:lpstr>
      <vt:lpstr>Cholesky 总结：</vt:lpstr>
      <vt:lpstr>Bundle adjustment中的iterative schur(PCG)</vt:lpstr>
      <vt:lpstr>G2o 和 ceres简要介绍</vt:lpstr>
      <vt:lpstr>PowerPoint 演示文稿</vt:lpstr>
      <vt:lpstr>Ceres</vt:lpstr>
      <vt:lpstr>Ceres： Problem and Solve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SLAM里的优化和求解</dc:title>
  <dc:creator>Yee L.</dc:creator>
  <cp:lastModifiedBy>Yee L.</cp:lastModifiedBy>
  <cp:revision>70</cp:revision>
  <dcterms:created xsi:type="dcterms:W3CDTF">2016-06-15T17:10:13Z</dcterms:created>
  <dcterms:modified xsi:type="dcterms:W3CDTF">2016-06-18T10:52:25Z</dcterms:modified>
</cp:coreProperties>
</file>